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1" r:id="rId21"/>
    <p:sldId id="275" r:id="rId22"/>
    <p:sldId id="274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78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855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319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817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139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197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199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20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815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5241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91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ADEB2F7-6F22-4ACE-B24A-491A3B873B93}" type="datetimeFigureOut">
              <a:rPr lang="en-MY" smtClean="0"/>
              <a:t>7/11/2016</a:t>
            </a:fld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0B5335E-A586-4B62-B6F7-58D3093B5493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dirty="0"/>
              <a:t>Factors associated with </a:t>
            </a:r>
            <a:r>
              <a:rPr lang="en-US" dirty="0"/>
              <a:t>handgrip strength among community dwelling elderly in Sri Lanka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/>
          <a:lstStyle/>
          <a:p>
            <a:r>
              <a:rPr lang="en-US" sz="2400" dirty="0"/>
              <a:t>Ms. HDWT </a:t>
            </a:r>
            <a:r>
              <a:rPr lang="en-US" sz="2400" dirty="0" err="1"/>
              <a:t>Damayanthi</a:t>
            </a:r>
            <a:endParaRPr lang="en-US" sz="2400" dirty="0"/>
          </a:p>
          <a:p>
            <a:r>
              <a:rPr lang="en-US" sz="2400" dirty="0"/>
              <a:t>Prof. </a:t>
            </a:r>
            <a:r>
              <a:rPr lang="en-MY" sz="2400" dirty="0"/>
              <a:t>L.A. </a:t>
            </a:r>
            <a:r>
              <a:rPr lang="en-MY" sz="2400" dirty="0" err="1"/>
              <a:t>Khatijah</a:t>
            </a:r>
            <a:endParaRPr lang="en-MY" sz="2400" dirty="0"/>
          </a:p>
          <a:p>
            <a:r>
              <a:rPr lang="en-MY" sz="2400" dirty="0" err="1"/>
              <a:t>Prof.</a:t>
            </a:r>
            <a:r>
              <a:rPr lang="en-MY" sz="2400" dirty="0"/>
              <a:t> F.M. Moy</a:t>
            </a:r>
          </a:p>
          <a:p>
            <a:r>
              <a:rPr lang="en-US" sz="2400" dirty="0"/>
              <a:t>Prof. S.D. </a:t>
            </a:r>
            <a:r>
              <a:rPr lang="en-US" sz="2400" dirty="0" err="1"/>
              <a:t>Darmarathne</a:t>
            </a:r>
            <a:endParaRPr lang="en-MY" sz="2400" dirty="0"/>
          </a:p>
          <a:p>
            <a:r>
              <a:rPr lang="en-US" sz="2400" dirty="0"/>
              <a:t>University of Malaya, Malaysia</a:t>
            </a:r>
            <a:endParaRPr lang="en-MY" sz="2400" dirty="0"/>
          </a:p>
          <a:p>
            <a:endParaRPr lang="en-US" dirty="0" smtClean="0"/>
          </a:p>
        </p:txBody>
      </p:sp>
      <p:pic>
        <p:nvPicPr>
          <p:cNvPr id="4" name="Content Placeholder 3" descr="http://www.danmicglobal.com/images/products/detail/SH1001_DHD1F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" y="3408160"/>
            <a:ext cx="1954757" cy="333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2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dirty="0" smtClean="0"/>
              <a:t>Data analysis</a:t>
            </a:r>
          </a:p>
          <a:p>
            <a:r>
              <a:rPr lang="en-MY" dirty="0"/>
              <a:t>IBM Statistical Program for Social </a:t>
            </a:r>
            <a:r>
              <a:rPr lang="en-MY" dirty="0" smtClean="0"/>
              <a:t>Sciences </a:t>
            </a:r>
            <a:r>
              <a:rPr lang="en-MY" dirty="0"/>
              <a:t>(SPSS) version </a:t>
            </a:r>
            <a:r>
              <a:rPr lang="en-MY" dirty="0" smtClean="0"/>
              <a:t>21</a:t>
            </a:r>
          </a:p>
          <a:p>
            <a:r>
              <a:rPr lang="en-MY" dirty="0"/>
              <a:t>Complex sample analysis </a:t>
            </a:r>
            <a:endParaRPr lang="en-MY" dirty="0" smtClean="0"/>
          </a:p>
          <a:p>
            <a:r>
              <a:rPr lang="en-MY" dirty="0"/>
              <a:t>Mean </a:t>
            </a:r>
            <a:r>
              <a:rPr lang="en-MY" dirty="0" smtClean="0"/>
              <a:t>&amp;  CI -continuous variables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913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Complex samples </a:t>
            </a:r>
            <a:r>
              <a:rPr lang="en-MY" dirty="0" err="1"/>
              <a:t>univariate</a:t>
            </a:r>
            <a:r>
              <a:rPr lang="en-MY" dirty="0"/>
              <a:t> analyses </a:t>
            </a:r>
            <a:r>
              <a:rPr lang="en-MY" dirty="0" smtClean="0"/>
              <a:t>-to </a:t>
            </a:r>
            <a:r>
              <a:rPr lang="en-MY" dirty="0"/>
              <a:t>assess race, marital status, medical conditions, smoking, alcohol, vegetarianism, BMI categories differences in handgrip </a:t>
            </a:r>
            <a:r>
              <a:rPr lang="en-MY" dirty="0" smtClean="0"/>
              <a:t>strength</a:t>
            </a:r>
          </a:p>
          <a:p>
            <a:r>
              <a:rPr lang="en-MY" dirty="0"/>
              <a:t>Complex samples general linear model analyses </a:t>
            </a:r>
            <a:r>
              <a:rPr lang="en-MY" dirty="0" smtClean="0"/>
              <a:t>- to </a:t>
            </a:r>
            <a:r>
              <a:rPr lang="en-MY" dirty="0"/>
              <a:t>investigate associations between maximum handgrip strength and selected factors</a:t>
            </a:r>
          </a:p>
        </p:txBody>
      </p:sp>
    </p:spTree>
    <p:extLst>
      <p:ext uri="{BB962C8B-B14F-4D97-AF65-F5344CB8AC3E}">
        <p14:creationId xmlns:p14="http://schemas.microsoft.com/office/powerpoint/2010/main" val="5178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Results</a:t>
            </a:r>
            <a:br>
              <a:rPr lang="en-US" dirty="0" smtClean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en-MY" sz="2800" dirty="0" smtClean="0"/>
              <a:t>Female </a:t>
            </a:r>
            <a:r>
              <a:rPr lang="en-MY" sz="2800" dirty="0"/>
              <a:t>- 69.3 </a:t>
            </a:r>
          </a:p>
          <a:p>
            <a:r>
              <a:rPr lang="en-MY" sz="2800" dirty="0"/>
              <a:t>mean age of female - 70.81 years </a:t>
            </a:r>
            <a:r>
              <a:rPr lang="en-MY" sz="2800" dirty="0" smtClean="0"/>
              <a:t>(</a:t>
            </a:r>
            <a:r>
              <a:rPr lang="en-MY" sz="2800" dirty="0"/>
              <a:t>CI 69.99-71.67) </a:t>
            </a:r>
          </a:p>
          <a:p>
            <a:r>
              <a:rPr lang="en-MY" sz="2800" dirty="0"/>
              <a:t>mean </a:t>
            </a:r>
            <a:r>
              <a:rPr lang="en-MY" sz="2800" dirty="0" smtClean="0"/>
              <a:t>age </a:t>
            </a:r>
            <a:r>
              <a:rPr lang="en-MY" sz="2800" dirty="0"/>
              <a:t>of males -  70.78 years (CI 69.64-71.93</a:t>
            </a:r>
            <a:r>
              <a:rPr lang="en-MY" sz="2800" dirty="0" smtClean="0"/>
              <a:t>)</a:t>
            </a:r>
            <a:endParaRPr lang="en-MY" sz="2800" dirty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738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744394"/>
              </p:ext>
            </p:extLst>
          </p:nvPr>
        </p:nvGraphicFramePr>
        <p:xfrm>
          <a:off x="611560" y="404660"/>
          <a:ext cx="7776863" cy="6417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682"/>
                <a:gridCol w="2086212"/>
                <a:gridCol w="119679"/>
                <a:gridCol w="119679"/>
                <a:gridCol w="2426175"/>
                <a:gridCol w="119679"/>
                <a:gridCol w="1280250"/>
                <a:gridCol w="497507"/>
              </a:tblGrid>
              <a:tr h="5841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Handgrip Strength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Beta coefﬁcients (CI)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104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r>
                        <a:rPr lang="en-MY" sz="2000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5605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Vegetarian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-1.01(-3.63,1.61)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0.45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5605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Alcohol consumption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2.47 (-1.59,6.53)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0.23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73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Tooth loss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-1.16 (-4.90,2.58)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0.54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73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Use dentures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2.90 (-0.62,6.41)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0.11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3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-0.23 (-0.44,-0.02)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3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Weight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0.10 (-0.93, 1.13)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0.85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3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Height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15.23 (-59.94, 90.41)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0.69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3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MUAC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0.50 (0.10, 0.90)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0.01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38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CC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0.16 (-0.27, 0.60)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0.45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702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BMI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-0.08 (-2.61, 2.45)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0.95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702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51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solidFill>
                            <a:schemeClr val="tx1"/>
                          </a:solidFill>
                          <a:effectLst/>
                        </a:rPr>
                        <a:t>P&lt;0.05</a:t>
                      </a:r>
                      <a:endParaRPr lang="en-MY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73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36066"/>
              </p:ext>
            </p:extLst>
          </p:nvPr>
        </p:nvGraphicFramePr>
        <p:xfrm>
          <a:off x="467544" y="476672"/>
          <a:ext cx="8352927" cy="6192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213"/>
                <a:gridCol w="2240746"/>
                <a:gridCol w="128545"/>
                <a:gridCol w="128545"/>
                <a:gridCol w="2605890"/>
                <a:gridCol w="128545"/>
                <a:gridCol w="1375084"/>
                <a:gridCol w="534359"/>
              </a:tblGrid>
              <a:tr h="82856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effectLst/>
                        </a:rPr>
                        <a:t> </a:t>
                      </a:r>
                      <a:endParaRPr lang="en-MY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Handgrip Strength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Beta coefﬁcients (CI)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smtClean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Vegetarian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-1.27 (-2.14, -0.40)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0.00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Alcohol consumption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4.35 (3.28, 5.42)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0.00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-0.16 (-0.22, -0.09)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0.00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Weight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-0.05 (-.41, 0.31)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0.78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Height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8.39 (-18.94, 35.71)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0.55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MUAC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0.17 (-0.02, 0.37)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0.09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CC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-0.004 (-0.19, 0.18)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0.97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>
                          <a:effectLst/>
                        </a:rPr>
                        <a:t> </a:t>
                      </a:r>
                      <a:endParaRPr lang="en-MY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BMI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0.14 (-0.59, 0.88)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0.70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7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Diabetes mellitus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>
                          <a:solidFill>
                            <a:schemeClr val="tx1"/>
                          </a:solidFill>
                          <a:effectLst/>
                        </a:rPr>
                        <a:t>-2.23 (-4.14, -0. 32)</a:t>
                      </a: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rgbClr val="FF0000"/>
                          </a:solidFill>
                          <a:effectLst/>
                        </a:rPr>
                        <a:t>0.02</a:t>
                      </a:r>
                      <a:endParaRPr lang="en-MY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98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>
                          <a:solidFill>
                            <a:schemeClr val="tx1"/>
                          </a:solidFill>
                          <a:effectLst/>
                        </a:rPr>
                        <a:t>P&lt;0.05</a:t>
                      </a: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87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MY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6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Majority of the participants </a:t>
            </a:r>
            <a:r>
              <a:rPr lang="en-MY" dirty="0" smtClean="0"/>
              <a:t>- </a:t>
            </a:r>
            <a:r>
              <a:rPr lang="en-MY" dirty="0"/>
              <a:t>female (74%) and more than 80% </a:t>
            </a:r>
            <a:r>
              <a:rPr lang="en-MY" dirty="0" smtClean="0"/>
              <a:t>-married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This </a:t>
            </a:r>
            <a:r>
              <a:rPr lang="en-MY" dirty="0"/>
              <a:t>may reflect the gender distribution among elderly of Kandy </a:t>
            </a:r>
            <a:r>
              <a:rPr lang="en-MY" dirty="0" smtClean="0"/>
              <a:t>district</a:t>
            </a:r>
          </a:p>
          <a:p>
            <a:r>
              <a:rPr lang="en-MY" dirty="0" smtClean="0"/>
              <a:t>Males </a:t>
            </a:r>
            <a:r>
              <a:rPr lang="en-MY" dirty="0"/>
              <a:t>have greater hand grip strength than   females which is in accord with many previous </a:t>
            </a:r>
            <a:r>
              <a:rPr lang="en-MY" dirty="0" smtClean="0"/>
              <a:t>studies</a:t>
            </a:r>
          </a:p>
          <a:p>
            <a:r>
              <a:rPr lang="en-MY" dirty="0" smtClean="0"/>
              <a:t>Males </a:t>
            </a:r>
            <a:r>
              <a:rPr lang="en-MY" dirty="0"/>
              <a:t>are having greater muscle mass than females </a:t>
            </a:r>
          </a:p>
        </p:txBody>
      </p:sp>
    </p:spTree>
    <p:extLst>
      <p:ext uri="{BB962C8B-B14F-4D97-AF65-F5344CB8AC3E}">
        <p14:creationId xmlns:p14="http://schemas.microsoft.com/office/powerpoint/2010/main" val="24171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Grip strength correlates </a:t>
            </a:r>
            <a:r>
              <a:rPr lang="en-MY" dirty="0" smtClean="0"/>
              <a:t>- </a:t>
            </a:r>
            <a:r>
              <a:rPr lang="en-MY" dirty="0"/>
              <a:t>personal factors such as hand dominance </a:t>
            </a:r>
            <a:endParaRPr lang="en-MY" dirty="0" smtClean="0"/>
          </a:p>
          <a:p>
            <a:r>
              <a:rPr lang="en-MY" dirty="0" smtClean="0"/>
              <a:t>A </a:t>
            </a:r>
            <a:r>
              <a:rPr lang="en-MY" dirty="0"/>
              <a:t>recent systematic review  </a:t>
            </a:r>
            <a:r>
              <a:rPr lang="en-MY" dirty="0" smtClean="0"/>
              <a:t>-showed </a:t>
            </a:r>
            <a:r>
              <a:rPr lang="en-MY" dirty="0"/>
              <a:t>right dominant subjects </a:t>
            </a:r>
            <a:r>
              <a:rPr lang="en-MY" dirty="0" smtClean="0"/>
              <a:t>had </a:t>
            </a:r>
            <a:r>
              <a:rPr lang="en-MY" dirty="0"/>
              <a:t>higher hand grip strength than left hand </a:t>
            </a:r>
            <a:r>
              <a:rPr lang="en-MY" dirty="0" smtClean="0"/>
              <a:t>dominant subjects </a:t>
            </a:r>
            <a:r>
              <a:rPr lang="en-MY" sz="2400" dirty="0" smtClean="0"/>
              <a:t>(</a:t>
            </a:r>
            <a:r>
              <a:rPr lang="en-MY" sz="2400" dirty="0"/>
              <a:t>Roberts et al. </a:t>
            </a:r>
            <a:r>
              <a:rPr lang="en-MY" sz="2400" dirty="0" smtClean="0"/>
              <a:t>2011)</a:t>
            </a:r>
          </a:p>
          <a:p>
            <a:r>
              <a:rPr lang="en-MY" dirty="0" smtClean="0"/>
              <a:t>Similar </a:t>
            </a:r>
            <a:r>
              <a:rPr lang="en-MY" dirty="0"/>
              <a:t>findings </a:t>
            </a:r>
            <a:r>
              <a:rPr lang="en-MY" sz="2400" dirty="0" smtClean="0"/>
              <a:t>(</a:t>
            </a:r>
            <a:r>
              <a:rPr lang="en-MY" sz="2400" dirty="0" err="1" smtClean="0"/>
              <a:t>Mitsionis</a:t>
            </a:r>
            <a:r>
              <a:rPr lang="en-MY" sz="2400" dirty="0" smtClean="0"/>
              <a:t> </a:t>
            </a:r>
            <a:r>
              <a:rPr lang="en-MY" sz="2400" dirty="0"/>
              <a:t>et al. 2009</a:t>
            </a:r>
            <a:r>
              <a:rPr lang="en-MY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63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Conversely, the left handgrip was higher than the right handgrip strength in both genders in the current study</a:t>
            </a:r>
          </a:p>
          <a:p>
            <a:r>
              <a:rPr lang="en-MY" dirty="0" smtClean="0"/>
              <a:t>The current study did not consider the non-dominant and dominant hands</a:t>
            </a:r>
          </a:p>
          <a:p>
            <a:r>
              <a:rPr lang="en-MY" dirty="0" smtClean="0"/>
              <a:t>Mean handgrip strength did not differ between right and left hands  </a:t>
            </a:r>
            <a:r>
              <a:rPr lang="en-MY" sz="2400" dirty="0" smtClean="0"/>
              <a:t>(</a:t>
            </a:r>
            <a:r>
              <a:rPr lang="en-MY" sz="2400" dirty="0" err="1" smtClean="0"/>
              <a:t>Muzembo</a:t>
            </a:r>
            <a:r>
              <a:rPr lang="en-MY" sz="2400" dirty="0" smtClean="0"/>
              <a:t> et al. 2014) </a:t>
            </a:r>
          </a:p>
          <a:p>
            <a:endParaRPr lang="en-MY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489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HGS -both </a:t>
            </a:r>
            <a:r>
              <a:rPr lang="en-MY" dirty="0"/>
              <a:t>genders declines with </a:t>
            </a:r>
            <a:r>
              <a:rPr lang="en-MY" dirty="0" smtClean="0"/>
              <a:t>age </a:t>
            </a:r>
          </a:p>
          <a:p>
            <a:r>
              <a:rPr lang="en-MY" dirty="0" smtClean="0"/>
              <a:t>Decline </a:t>
            </a:r>
            <a:r>
              <a:rPr lang="en-MY" dirty="0"/>
              <a:t>of handgrip strength may represent an age-related change in physical </a:t>
            </a:r>
            <a:r>
              <a:rPr lang="en-MY" dirty="0" smtClean="0"/>
              <a:t>function </a:t>
            </a:r>
            <a:r>
              <a:rPr lang="en-MY" dirty="0"/>
              <a:t>and frailty </a:t>
            </a:r>
            <a:r>
              <a:rPr lang="en-MY" sz="2400" dirty="0"/>
              <a:t>(Jang &amp; Kim 2015</a:t>
            </a:r>
            <a:r>
              <a:rPr lang="en-MY" sz="2400" dirty="0" smtClean="0"/>
              <a:t>)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5921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MY" dirty="0" smtClean="0"/>
              <a:t>Females- Alcohol </a:t>
            </a:r>
            <a:r>
              <a:rPr lang="en-MY" dirty="0"/>
              <a:t>consumption may have positive effects in HGS </a:t>
            </a:r>
            <a:endParaRPr lang="en-MY" dirty="0" smtClean="0"/>
          </a:p>
          <a:p>
            <a:r>
              <a:rPr lang="en-MY" dirty="0" smtClean="0"/>
              <a:t>It </a:t>
            </a:r>
            <a:r>
              <a:rPr lang="en-MY" dirty="0"/>
              <a:t>is contrast to the fact that alcohol affects changes in muscle protein </a:t>
            </a:r>
            <a:r>
              <a:rPr lang="en-MY" dirty="0" smtClean="0"/>
              <a:t>degradation </a:t>
            </a:r>
          </a:p>
          <a:p>
            <a:r>
              <a:rPr lang="en-MY" dirty="0" smtClean="0"/>
              <a:t> </a:t>
            </a:r>
            <a:r>
              <a:rPr lang="en-MY" dirty="0"/>
              <a:t>High intake of alcohol increase serum uric acid which may have a protective role in aging-associated decline in muscle strength in community-dwelling elderly </a:t>
            </a:r>
            <a:r>
              <a:rPr lang="en-MY" sz="2400" dirty="0"/>
              <a:t>(Kawamoto et al. 2016</a:t>
            </a:r>
            <a:r>
              <a:rPr lang="en-MY" sz="2400" dirty="0" smtClean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423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Content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Background &amp; Introduction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Objectives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Results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Discussion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Conclusion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Limitations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References</a:t>
            </a: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7BFAB-0837-43BA-9780-BAAE09D956EA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82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04937"/>
            <a:ext cx="8928992" cy="4925144"/>
          </a:xfrm>
        </p:spPr>
        <p:txBody>
          <a:bodyPr/>
          <a:lstStyle/>
          <a:p>
            <a:r>
              <a:rPr lang="en-MY" dirty="0" smtClean="0"/>
              <a:t>Found </a:t>
            </a:r>
            <a:r>
              <a:rPr lang="en-MY" dirty="0" smtClean="0"/>
              <a:t>negative </a:t>
            </a:r>
            <a:r>
              <a:rPr lang="en-MY" dirty="0"/>
              <a:t>association with diabetes mellitus among </a:t>
            </a:r>
            <a:r>
              <a:rPr lang="en-MY" dirty="0" smtClean="0"/>
              <a:t>females</a:t>
            </a:r>
          </a:p>
          <a:p>
            <a:r>
              <a:rPr lang="en-MY" dirty="0"/>
              <a:t>They might </a:t>
            </a:r>
            <a:r>
              <a:rPr lang="en-MY" dirty="0" smtClean="0"/>
              <a:t>have </a:t>
            </a:r>
            <a:r>
              <a:rPr lang="en-MY" dirty="0"/>
              <a:t>affected by diabetic neuropathy (Park et al 2006)</a:t>
            </a:r>
          </a:p>
          <a:p>
            <a:r>
              <a:rPr lang="en-US" dirty="0"/>
              <a:t>Vegetarians- </a:t>
            </a:r>
            <a:r>
              <a:rPr lang="en-MY" dirty="0"/>
              <a:t>vegetarian diets are often low in protein</a:t>
            </a:r>
          </a:p>
          <a:p>
            <a:r>
              <a:rPr lang="en-MY" dirty="0"/>
              <a:t>Mid upper arm circumference - significantly associated with HGS in both genders</a:t>
            </a:r>
          </a:p>
          <a:p>
            <a:r>
              <a:rPr lang="en-MY" dirty="0"/>
              <a:t>HGS is directly proportional to muscle mass </a:t>
            </a:r>
            <a:r>
              <a:rPr lang="en-MY" sz="2400" dirty="0" smtClean="0"/>
              <a:t>(</a:t>
            </a:r>
            <a:r>
              <a:rPr lang="en-MY" sz="2400" dirty="0" err="1" smtClean="0"/>
              <a:t>Manoharan</a:t>
            </a:r>
            <a:r>
              <a:rPr lang="en-MY" sz="2400" dirty="0" smtClean="0"/>
              <a:t> </a:t>
            </a:r>
            <a:r>
              <a:rPr lang="en-MY" sz="2400" dirty="0"/>
              <a:t>et al. </a:t>
            </a:r>
            <a:r>
              <a:rPr lang="en-MY" sz="2400" dirty="0" smtClean="0"/>
              <a:t>2015)</a:t>
            </a:r>
            <a:endParaRPr lang="en-MY" sz="2400" dirty="0"/>
          </a:p>
          <a:p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36237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Comparatively </a:t>
            </a:r>
            <a:r>
              <a:rPr lang="en-MY" dirty="0"/>
              <a:t>lower handgrip strength than the western </a:t>
            </a:r>
            <a:r>
              <a:rPr lang="en-MY" dirty="0" smtClean="0"/>
              <a:t>counterpart  </a:t>
            </a:r>
          </a:p>
          <a:p>
            <a:r>
              <a:rPr lang="en-MY" dirty="0" smtClean="0"/>
              <a:t>HGS - different </a:t>
            </a:r>
            <a:r>
              <a:rPr lang="en-MY" dirty="0"/>
              <a:t>among </a:t>
            </a:r>
            <a:r>
              <a:rPr lang="en-MY" dirty="0" smtClean="0"/>
              <a:t>genders</a:t>
            </a:r>
          </a:p>
          <a:p>
            <a:r>
              <a:rPr lang="en-MY" dirty="0" smtClean="0"/>
              <a:t> </a:t>
            </a:r>
            <a:r>
              <a:rPr lang="en-MY" dirty="0"/>
              <a:t>Age and mid upper arm circumference significantly predict handgrip strength among both males and </a:t>
            </a:r>
            <a:r>
              <a:rPr lang="en-MY" dirty="0" smtClean="0"/>
              <a:t>females</a:t>
            </a:r>
          </a:p>
          <a:p>
            <a:r>
              <a:rPr lang="en-MY" dirty="0" smtClean="0"/>
              <a:t>Diabetes </a:t>
            </a:r>
            <a:r>
              <a:rPr lang="en-MY" dirty="0"/>
              <a:t>mellitus, vegetarian food habit and alcohol consumption are only found to be significant among females.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89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Limitations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A </a:t>
            </a:r>
            <a:r>
              <a:rPr lang="en-MY" dirty="0"/>
              <a:t>cross-sectional design </a:t>
            </a:r>
            <a:r>
              <a:rPr lang="en-MY" dirty="0" smtClean="0"/>
              <a:t>- </a:t>
            </a:r>
            <a:r>
              <a:rPr lang="en-MY" dirty="0"/>
              <a:t>does not allow to comment on causality </a:t>
            </a:r>
            <a:r>
              <a:rPr lang="en-MY" dirty="0" smtClean="0"/>
              <a:t>establish</a:t>
            </a:r>
          </a:p>
          <a:p>
            <a:r>
              <a:rPr lang="en-MY" dirty="0" smtClean="0"/>
              <a:t>Handgrip </a:t>
            </a:r>
            <a:r>
              <a:rPr lang="en-MY" dirty="0"/>
              <a:t>strength for left and right hands was measured rather than considering non-dominant and dominant hands</a:t>
            </a:r>
          </a:p>
        </p:txBody>
      </p:sp>
    </p:spTree>
    <p:extLst>
      <p:ext uri="{BB962C8B-B14F-4D97-AF65-F5344CB8AC3E}">
        <p14:creationId xmlns:p14="http://schemas.microsoft.com/office/powerpoint/2010/main" val="801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048672"/>
          </a:xfrm>
        </p:spPr>
        <p:txBody>
          <a:bodyPr/>
          <a:lstStyle/>
          <a:p>
            <a:r>
              <a:rPr lang="en-US" sz="1800" dirty="0" err="1"/>
              <a:t>Koopman</a:t>
            </a:r>
            <a:r>
              <a:rPr lang="en-US" sz="1800" dirty="0"/>
              <a:t>, J. J. E., van </a:t>
            </a:r>
            <a:r>
              <a:rPr lang="en-US" sz="1800" dirty="0" err="1"/>
              <a:t>Bodegom</a:t>
            </a:r>
            <a:r>
              <a:rPr lang="en-US" sz="1800" dirty="0"/>
              <a:t>, D., van </a:t>
            </a:r>
            <a:r>
              <a:rPr lang="en-US" sz="1800" dirty="0" err="1"/>
              <a:t>Heemst</a:t>
            </a:r>
            <a:r>
              <a:rPr lang="en-US" sz="1800" dirty="0"/>
              <a:t>, D., &amp; </a:t>
            </a:r>
            <a:r>
              <a:rPr lang="en-US" sz="1800" dirty="0" err="1"/>
              <a:t>Westendorp</a:t>
            </a:r>
            <a:r>
              <a:rPr lang="en-US" sz="1800" dirty="0"/>
              <a:t>, R. G. J. (2015). Handgrip strength, ageing and mortality in rural Africa. </a:t>
            </a:r>
            <a:r>
              <a:rPr lang="en-US" sz="1800" i="1" dirty="0"/>
              <a:t>Age Ageing, 44</a:t>
            </a:r>
            <a:r>
              <a:rPr lang="en-US" sz="1800" dirty="0"/>
              <a:t>(3), 465-470. </a:t>
            </a:r>
            <a:r>
              <a:rPr lang="en-US" sz="1800" dirty="0" smtClean="0"/>
              <a:t> </a:t>
            </a:r>
            <a:endParaRPr lang="en-MY" sz="1800" dirty="0"/>
          </a:p>
          <a:p>
            <a:r>
              <a:rPr lang="en-MY" sz="1800" dirty="0"/>
              <a:t>Wagner, P. R., </a:t>
            </a:r>
            <a:r>
              <a:rPr lang="en-MY" sz="1800" dirty="0" err="1"/>
              <a:t>Ascenço</a:t>
            </a:r>
            <a:r>
              <a:rPr lang="en-MY" sz="1800" dirty="0"/>
              <a:t>, S., &amp; </a:t>
            </a:r>
            <a:r>
              <a:rPr lang="en-MY" sz="1800" dirty="0" err="1"/>
              <a:t>Wibelinger</a:t>
            </a:r>
            <a:r>
              <a:rPr lang="en-MY" sz="1800" dirty="0"/>
              <a:t>, L. M. (2014). Hand grip strength in the elderly </a:t>
            </a:r>
            <a:r>
              <a:rPr lang="en-MY" sz="1800" dirty="0" smtClean="0"/>
              <a:t>with </a:t>
            </a:r>
            <a:r>
              <a:rPr lang="en-MY" sz="1800" dirty="0"/>
              <a:t>upper limbs pain. </a:t>
            </a:r>
            <a:r>
              <a:rPr lang="en-MY" sz="1800" i="1" dirty="0" err="1"/>
              <a:t>Revista</a:t>
            </a:r>
            <a:r>
              <a:rPr lang="en-MY" sz="1800" i="1" dirty="0"/>
              <a:t> </a:t>
            </a:r>
            <a:r>
              <a:rPr lang="en-MY" sz="1800" i="1" dirty="0" err="1"/>
              <a:t>Dor</a:t>
            </a:r>
            <a:r>
              <a:rPr lang="en-MY" sz="1800" i="1" dirty="0"/>
              <a:t>, 15</a:t>
            </a:r>
            <a:r>
              <a:rPr lang="en-MY" sz="1800" dirty="0"/>
              <a:t>, 182-185.</a:t>
            </a:r>
          </a:p>
          <a:p>
            <a:r>
              <a:rPr lang="en-US" sz="1800" dirty="0"/>
              <a:t>Moy, F. M., </a:t>
            </a:r>
            <a:r>
              <a:rPr lang="en-US" sz="1800" dirty="0" err="1"/>
              <a:t>Darus</a:t>
            </a:r>
            <a:r>
              <a:rPr lang="en-US" sz="1800" dirty="0"/>
              <a:t>, A., &amp; </a:t>
            </a:r>
            <a:r>
              <a:rPr lang="en-US" sz="1800" dirty="0" err="1"/>
              <a:t>Hairi</a:t>
            </a:r>
            <a:r>
              <a:rPr lang="en-US" sz="1800" dirty="0"/>
              <a:t>, N. N. (2015). Predictors of handgrip strength among adults of a rural community in Malaysia. </a:t>
            </a:r>
            <a:r>
              <a:rPr lang="en-US" sz="1800" i="1" dirty="0"/>
              <a:t>Asia Pac J Public Health, 27</a:t>
            </a:r>
            <a:r>
              <a:rPr lang="en-US" sz="1800" dirty="0"/>
              <a:t>(2), 176-184. </a:t>
            </a:r>
            <a:r>
              <a:rPr lang="en-US" sz="1800" dirty="0" smtClean="0"/>
              <a:t> </a:t>
            </a:r>
            <a:endParaRPr lang="en-MY" sz="1800" dirty="0"/>
          </a:p>
          <a:p>
            <a:r>
              <a:rPr lang="en-US" sz="1800" dirty="0"/>
              <a:t>Bohannon, R. W., &amp; </a:t>
            </a:r>
            <a:r>
              <a:rPr lang="en-US" sz="1800" dirty="0" err="1"/>
              <a:t>Schaubert</a:t>
            </a:r>
            <a:r>
              <a:rPr lang="en-US" sz="1800" dirty="0"/>
              <a:t>, K. L. (2005). Test-retest reliability of grip-strength measures obtained over a 12-week interval from community-dwelling elders. </a:t>
            </a:r>
            <a:r>
              <a:rPr lang="en-US" sz="1800" i="1" dirty="0"/>
              <a:t>J Hand </a:t>
            </a:r>
            <a:r>
              <a:rPr lang="en-US" sz="1800" i="1" dirty="0" err="1"/>
              <a:t>Ther</a:t>
            </a:r>
            <a:r>
              <a:rPr lang="en-US" sz="1800" i="1" dirty="0"/>
              <a:t>, 18</a:t>
            </a:r>
            <a:r>
              <a:rPr lang="en-US" sz="1800" dirty="0"/>
              <a:t>(4), 426-427, quiz 428. </a:t>
            </a:r>
            <a:r>
              <a:rPr lang="en-US" sz="1800" dirty="0" smtClean="0"/>
              <a:t> </a:t>
            </a:r>
            <a:endParaRPr lang="en-MY" sz="1800" dirty="0"/>
          </a:p>
          <a:p>
            <a:r>
              <a:rPr lang="en-US" sz="1800" dirty="0"/>
              <a:t>Jang, J. Y., &amp; Kim, J. (2015). Association between handgrip strength and cognitive impairment in elderly Koreans: a population-based cross-sectional study. </a:t>
            </a:r>
            <a:r>
              <a:rPr lang="en-US" sz="1800" i="1" dirty="0"/>
              <a:t>Journal of Physical Therapy Science, 27</a:t>
            </a:r>
            <a:r>
              <a:rPr lang="en-US" sz="1800" dirty="0"/>
              <a:t>(12), 3911-3915. </a:t>
            </a:r>
            <a:r>
              <a:rPr lang="en-US" sz="1800" dirty="0" smtClean="0"/>
              <a:t> </a:t>
            </a:r>
            <a:endParaRPr lang="en-MY" sz="1800" dirty="0"/>
          </a:p>
          <a:p>
            <a:r>
              <a:rPr lang="en-MY" sz="1800" dirty="0" err="1"/>
              <a:t>Manoharan,V.S</a:t>
            </a:r>
            <a:r>
              <a:rPr lang="en-MY" sz="1800" dirty="0"/>
              <a:t>. </a:t>
            </a:r>
            <a:r>
              <a:rPr lang="en-MY" sz="1800" dirty="0" err="1"/>
              <a:t>Sundaram,G.S</a:t>
            </a:r>
            <a:r>
              <a:rPr lang="en-MY" sz="1800" dirty="0"/>
              <a:t>.  Jason, J.I.(2015). Factors affecting hand grip strength and </a:t>
            </a:r>
            <a:r>
              <a:rPr lang="en-MY" sz="1800" dirty="0" smtClean="0"/>
              <a:t>its </a:t>
            </a:r>
            <a:r>
              <a:rPr lang="en-MY" sz="1800" dirty="0"/>
              <a:t>evaluation: a systemic review. </a:t>
            </a:r>
            <a:r>
              <a:rPr lang="en-MY" sz="1800" dirty="0" err="1"/>
              <a:t>Int</a:t>
            </a:r>
            <a:r>
              <a:rPr lang="en-MY" sz="1800" dirty="0"/>
              <a:t> J </a:t>
            </a:r>
            <a:r>
              <a:rPr lang="en-MY" sz="1800" dirty="0" err="1"/>
              <a:t>Physiother</a:t>
            </a:r>
            <a:r>
              <a:rPr lang="en-MY" sz="1800" dirty="0"/>
              <a:t> Res, 3(6):1288- 1293. </a:t>
            </a:r>
            <a:r>
              <a:rPr lang="en-MY" sz="1800" dirty="0" err="1"/>
              <a:t>doi</a:t>
            </a:r>
            <a:r>
              <a:rPr lang="en-MY" sz="1800" dirty="0"/>
              <a:t>: 10.16965/ijpr.2015.193</a:t>
            </a:r>
          </a:p>
          <a:p>
            <a:r>
              <a:rPr lang="en-US" sz="1800" dirty="0" smtClean="0"/>
              <a:t> </a:t>
            </a:r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2342144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References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sz="1800" dirty="0" err="1"/>
              <a:t>Mitsionis</a:t>
            </a:r>
            <a:r>
              <a:rPr lang="en-US" sz="1800" dirty="0"/>
              <a:t>, G., </a:t>
            </a:r>
            <a:r>
              <a:rPr lang="en-US" sz="1800" dirty="0" err="1"/>
              <a:t>Pakos</a:t>
            </a:r>
            <a:r>
              <a:rPr lang="en-US" sz="1800" dirty="0"/>
              <a:t>, E. E., </a:t>
            </a:r>
            <a:r>
              <a:rPr lang="en-US" sz="1800" dirty="0" err="1"/>
              <a:t>Stafilas</a:t>
            </a:r>
            <a:r>
              <a:rPr lang="en-US" sz="1800" dirty="0"/>
              <a:t>, K. S., </a:t>
            </a:r>
            <a:r>
              <a:rPr lang="en-US" sz="1800" dirty="0" err="1"/>
              <a:t>Paschos</a:t>
            </a:r>
            <a:r>
              <a:rPr lang="en-US" sz="1800" dirty="0"/>
              <a:t>, N., </a:t>
            </a:r>
            <a:r>
              <a:rPr lang="en-US" sz="1800" dirty="0" err="1"/>
              <a:t>Papakostas</a:t>
            </a:r>
            <a:r>
              <a:rPr lang="en-US" sz="1800" dirty="0"/>
              <a:t>, T., &amp; </a:t>
            </a:r>
            <a:r>
              <a:rPr lang="en-US" sz="1800" dirty="0" err="1"/>
              <a:t>Beris</a:t>
            </a:r>
            <a:r>
              <a:rPr lang="en-US" sz="1800" dirty="0"/>
              <a:t>, A. E. (2009). Normative data on hand grip strength in a Greek adult population. International </a:t>
            </a:r>
            <a:r>
              <a:rPr lang="en-US" sz="1800" dirty="0" err="1"/>
              <a:t>Orthopaedics</a:t>
            </a:r>
            <a:r>
              <a:rPr lang="en-US" sz="1800" dirty="0"/>
              <a:t>, 33(3), 713-717 </a:t>
            </a:r>
            <a:endParaRPr lang="en-MY" sz="1800" dirty="0"/>
          </a:p>
          <a:p>
            <a:r>
              <a:rPr lang="en-US" sz="1800" dirty="0" err="1"/>
              <a:t>Muzembo</a:t>
            </a:r>
            <a:r>
              <a:rPr lang="en-US" sz="1800" dirty="0"/>
              <a:t>, B. A., Nagano, Y., </a:t>
            </a:r>
            <a:r>
              <a:rPr lang="en-US" sz="1800" dirty="0" err="1"/>
              <a:t>Eitoku</a:t>
            </a:r>
            <a:r>
              <a:rPr lang="en-US" sz="1800" dirty="0"/>
              <a:t>, M., </a:t>
            </a:r>
            <a:r>
              <a:rPr lang="en-US" sz="1800" dirty="0" err="1"/>
              <a:t>Ngatu</a:t>
            </a:r>
            <a:r>
              <a:rPr lang="en-US" sz="1800" dirty="0"/>
              <a:t>, N. R., Matsui, T., </a:t>
            </a:r>
            <a:r>
              <a:rPr lang="en-US" sz="1800" dirty="0" err="1"/>
              <a:t>Bhatti</a:t>
            </a:r>
            <a:r>
              <a:rPr lang="en-US" sz="1800" dirty="0"/>
              <a:t>, S. A., . . . </a:t>
            </a:r>
            <a:r>
              <a:rPr lang="en-US" sz="1800" dirty="0" err="1"/>
              <a:t>Suganuma</a:t>
            </a:r>
            <a:r>
              <a:rPr lang="en-US" sz="1800" dirty="0"/>
              <a:t>, N. (2014). A cross-sectional assessment of oxidative DNA damage and muscle strength among elderly people living in the community. Environmental Health and Preventive Medicine, 19(1), 21-29.  </a:t>
            </a:r>
            <a:endParaRPr lang="en-MY" sz="1800" dirty="0"/>
          </a:p>
          <a:p>
            <a:r>
              <a:rPr lang="en-US" sz="1800" dirty="0"/>
              <a:t>Kawamoto, R., </a:t>
            </a:r>
            <a:r>
              <a:rPr lang="en-US" sz="1800" dirty="0" err="1"/>
              <a:t>Ninomiya</a:t>
            </a:r>
            <a:r>
              <a:rPr lang="en-US" sz="1800" dirty="0"/>
              <a:t>, D., Kasai, Y., </a:t>
            </a:r>
            <a:r>
              <a:rPr lang="en-US" sz="1800" dirty="0" err="1"/>
              <a:t>Kusunoki</a:t>
            </a:r>
            <a:r>
              <a:rPr lang="en-US" sz="1800" dirty="0"/>
              <a:t>, T., </a:t>
            </a:r>
            <a:r>
              <a:rPr lang="en-US" sz="1800" dirty="0" err="1"/>
              <a:t>Ohtsuka</a:t>
            </a:r>
            <a:r>
              <a:rPr lang="en-US" sz="1800" dirty="0"/>
              <a:t>, N., </a:t>
            </a:r>
            <a:r>
              <a:rPr lang="en-US" sz="1800" dirty="0" err="1"/>
              <a:t>Kumagi</a:t>
            </a:r>
            <a:r>
              <a:rPr lang="en-US" sz="1800" dirty="0"/>
              <a:t>, T., &amp; Abe, M. (2016). Serum Uric Acid Is Positively Associated with Handgrip Strength among Japanese Community-Dwelling Elderly Women. </a:t>
            </a:r>
            <a:r>
              <a:rPr lang="en-US" sz="1800" dirty="0" err="1"/>
              <a:t>PLoS</a:t>
            </a:r>
            <a:r>
              <a:rPr lang="en-US" sz="1800" dirty="0"/>
              <a:t> ONE, 11(4), e0151044.  </a:t>
            </a:r>
            <a:endParaRPr lang="en-MY" sz="1800" dirty="0"/>
          </a:p>
          <a:p>
            <a:r>
              <a:rPr lang="en-US" sz="1800" dirty="0"/>
              <a:t>Park, S. W., </a:t>
            </a:r>
            <a:r>
              <a:rPr lang="en-US" sz="1800" dirty="0" err="1"/>
              <a:t>Goodpaster</a:t>
            </a:r>
            <a:r>
              <a:rPr lang="en-US" sz="1800" dirty="0"/>
              <a:t>, B. H., </a:t>
            </a:r>
            <a:r>
              <a:rPr lang="en-US" sz="1800" dirty="0" err="1"/>
              <a:t>Strotmeyer</a:t>
            </a:r>
            <a:r>
              <a:rPr lang="en-US" sz="1800" dirty="0"/>
              <a:t>, E. S., de </a:t>
            </a:r>
            <a:r>
              <a:rPr lang="en-US" sz="1800" dirty="0" err="1"/>
              <a:t>Rekeneire</a:t>
            </a:r>
            <a:r>
              <a:rPr lang="en-US" sz="1800" dirty="0"/>
              <a:t>, N., Harris, T. B., Schwartz, A. V., . . . Newman, A. B. (2006). Decreased muscle strength and quality in older adults with type 2 diabetes: the health, aging, and body composition study. Diabetes, 55(6), 1813-1818.  </a:t>
            </a:r>
            <a:r>
              <a:rPr lang="en-US" sz="1800" dirty="0" err="1"/>
              <a:t>doi</a:t>
            </a:r>
            <a:r>
              <a:rPr lang="en-US" sz="1800" dirty="0"/>
              <a:t>: 10.2337/db05-1183</a:t>
            </a:r>
            <a:endParaRPr lang="en-MY" sz="1800" dirty="0"/>
          </a:p>
          <a:p>
            <a:r>
              <a:rPr lang="en-US" sz="1800" dirty="0" smtClean="0"/>
              <a:t>Roberts</a:t>
            </a:r>
            <a:r>
              <a:rPr lang="en-US" sz="1800" dirty="0"/>
              <a:t>, H. C., Denison, H. J., Martin, H. J., Patel, H. P., </a:t>
            </a:r>
            <a:r>
              <a:rPr lang="en-US" sz="1800" dirty="0" err="1"/>
              <a:t>Syddall</a:t>
            </a:r>
            <a:r>
              <a:rPr lang="en-US" sz="1800" dirty="0"/>
              <a:t>, H., Cooper, C., &amp; </a:t>
            </a:r>
            <a:r>
              <a:rPr lang="en-US" sz="1800" dirty="0" err="1"/>
              <a:t>Sayer</a:t>
            </a:r>
            <a:r>
              <a:rPr lang="en-US" sz="1800" dirty="0"/>
              <a:t>, A. A. (2011). A review of the measurement of grip strength in clinical and epidemiological studies: towards a </a:t>
            </a:r>
            <a:r>
              <a:rPr lang="en-US" sz="1800" dirty="0" err="1"/>
              <a:t>standardised</a:t>
            </a:r>
            <a:r>
              <a:rPr lang="en-US" sz="1800" dirty="0"/>
              <a:t> approach. Age Ageing, 40(4), 423-429.  </a:t>
            </a:r>
            <a:endParaRPr lang="en-MY" sz="1800" dirty="0"/>
          </a:p>
          <a:p>
            <a:r>
              <a:rPr lang="en-MY" sz="1800" dirty="0"/>
              <a:t> </a:t>
            </a:r>
          </a:p>
          <a:p>
            <a:endParaRPr lang="en-MY" sz="1800" dirty="0"/>
          </a:p>
        </p:txBody>
      </p:sp>
    </p:spTree>
    <p:extLst>
      <p:ext uri="{BB962C8B-B14F-4D97-AF65-F5344CB8AC3E}">
        <p14:creationId xmlns:p14="http://schemas.microsoft.com/office/powerpoint/2010/main" val="788268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Thank you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9012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Background &amp; Introduction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MY" dirty="0"/>
              <a:t>Muscle strength declines with increasing age</a:t>
            </a:r>
            <a:r>
              <a:rPr lang="en-MY" baseline="30000" dirty="0"/>
              <a:t> </a:t>
            </a:r>
            <a:r>
              <a:rPr lang="en-MY" sz="2400" dirty="0"/>
              <a:t>(</a:t>
            </a:r>
            <a:r>
              <a:rPr lang="en-MY" sz="2400" dirty="0" err="1"/>
              <a:t>Koopman</a:t>
            </a:r>
            <a:r>
              <a:rPr lang="en-MY" sz="2400" dirty="0"/>
              <a:t> et al. 2015)</a:t>
            </a:r>
          </a:p>
          <a:p>
            <a:r>
              <a:rPr lang="en-MY" dirty="0" smtClean="0"/>
              <a:t>Hand </a:t>
            </a:r>
            <a:r>
              <a:rPr lang="en-MY" dirty="0"/>
              <a:t>grip strength (HGS) </a:t>
            </a:r>
            <a:r>
              <a:rPr lang="en-MY" dirty="0" smtClean="0"/>
              <a:t>-important </a:t>
            </a:r>
            <a:r>
              <a:rPr lang="en-MY" dirty="0"/>
              <a:t>to perform their daily life </a:t>
            </a:r>
            <a:r>
              <a:rPr lang="en-MY" dirty="0" smtClean="0"/>
              <a:t>activities</a:t>
            </a:r>
          </a:p>
          <a:p>
            <a:pPr lvl="1"/>
            <a:r>
              <a:rPr lang="en-MY" dirty="0" smtClean="0"/>
              <a:t> </a:t>
            </a:r>
            <a:r>
              <a:rPr lang="en-MY" dirty="0"/>
              <a:t>holding </a:t>
            </a:r>
            <a:r>
              <a:rPr lang="en-MY" dirty="0" smtClean="0"/>
              <a:t>objects</a:t>
            </a:r>
          </a:p>
          <a:p>
            <a:pPr lvl="1"/>
            <a:r>
              <a:rPr lang="en-MY" dirty="0" smtClean="0"/>
              <a:t> </a:t>
            </a:r>
            <a:r>
              <a:rPr lang="en-MY" dirty="0"/>
              <a:t>using a handrail or bus </a:t>
            </a:r>
            <a:r>
              <a:rPr lang="en-MY" dirty="0" smtClean="0"/>
              <a:t>supports</a:t>
            </a:r>
          </a:p>
          <a:p>
            <a:pPr lvl="1"/>
            <a:r>
              <a:rPr lang="en-MY" dirty="0"/>
              <a:t> </a:t>
            </a:r>
            <a:r>
              <a:rPr lang="en-MY" dirty="0" smtClean="0"/>
              <a:t>carry </a:t>
            </a:r>
            <a:r>
              <a:rPr lang="en-MY" dirty="0"/>
              <a:t>out domestic tasks </a:t>
            </a:r>
            <a:endParaRPr lang="en-MY" dirty="0" smtClean="0"/>
          </a:p>
          <a:p>
            <a:pPr lvl="1"/>
            <a:r>
              <a:rPr lang="en-MY" dirty="0" smtClean="0"/>
              <a:t>self-care </a:t>
            </a:r>
            <a:r>
              <a:rPr lang="en-MY" dirty="0"/>
              <a:t>activities </a:t>
            </a:r>
            <a:r>
              <a:rPr lang="en-MY" sz="2400" dirty="0"/>
              <a:t>(Wagner et al. 2014)</a:t>
            </a:r>
          </a:p>
        </p:txBody>
      </p:sp>
    </p:spTree>
    <p:extLst>
      <p:ext uri="{BB962C8B-B14F-4D97-AF65-F5344CB8AC3E}">
        <p14:creationId xmlns:p14="http://schemas.microsoft.com/office/powerpoint/2010/main" val="38044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Background &amp; Introduction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184576"/>
          </a:xfrm>
        </p:spPr>
        <p:txBody>
          <a:bodyPr/>
          <a:lstStyle/>
          <a:p>
            <a:r>
              <a:rPr lang="en-MY" dirty="0"/>
              <a:t>Handgrip strength </a:t>
            </a:r>
            <a:r>
              <a:rPr lang="en-MY" dirty="0" smtClean="0"/>
              <a:t>-measure </a:t>
            </a:r>
            <a:r>
              <a:rPr lang="en-MY" dirty="0"/>
              <a:t>of maximum voluntary force of the hand </a:t>
            </a:r>
            <a:r>
              <a:rPr lang="en-MY" sz="2400" dirty="0"/>
              <a:t>(Moy et al. </a:t>
            </a:r>
            <a:r>
              <a:rPr lang="en-MY" sz="2400" dirty="0" smtClean="0"/>
              <a:t>2015)</a:t>
            </a:r>
          </a:p>
          <a:p>
            <a:r>
              <a:rPr lang="en-MY" dirty="0" smtClean="0"/>
              <a:t>Indicator </a:t>
            </a:r>
          </a:p>
          <a:p>
            <a:pPr lvl="1"/>
            <a:r>
              <a:rPr lang="en-MY" sz="2800" dirty="0" smtClean="0">
                <a:ea typeface="+mn-ea"/>
              </a:rPr>
              <a:t>nutrition </a:t>
            </a:r>
            <a:r>
              <a:rPr lang="en-MY" sz="2800" dirty="0">
                <a:ea typeface="+mn-ea"/>
              </a:rPr>
              <a:t>status </a:t>
            </a:r>
            <a:endParaRPr lang="en-MY" dirty="0">
              <a:ea typeface="+mn-ea"/>
            </a:endParaRPr>
          </a:p>
          <a:p>
            <a:pPr lvl="1"/>
            <a:r>
              <a:rPr lang="en-MY" dirty="0" smtClean="0">
                <a:ea typeface="+mn-ea"/>
              </a:rPr>
              <a:t>functionality</a:t>
            </a:r>
            <a:endParaRPr lang="en-MY" dirty="0">
              <a:ea typeface="+mn-ea"/>
            </a:endParaRPr>
          </a:p>
          <a:p>
            <a:pPr lvl="1"/>
            <a:r>
              <a:rPr lang="en-MY" dirty="0">
                <a:ea typeface="+mn-ea"/>
              </a:rPr>
              <a:t>mortality </a:t>
            </a:r>
          </a:p>
          <a:p>
            <a:r>
              <a:rPr lang="en-MY" dirty="0" smtClean="0"/>
              <a:t>Risk-stratifying </a:t>
            </a:r>
            <a:r>
              <a:rPr lang="en-MY" dirty="0"/>
              <a:t>method </a:t>
            </a:r>
          </a:p>
          <a:p>
            <a:pPr lvl="2"/>
            <a:r>
              <a:rPr lang="en-MY" sz="2800" dirty="0">
                <a:ea typeface="+mn-ea"/>
              </a:rPr>
              <a:t>for all-cause death</a:t>
            </a:r>
          </a:p>
          <a:p>
            <a:pPr lvl="2"/>
            <a:r>
              <a:rPr lang="en-MY" sz="2800" dirty="0">
                <a:ea typeface="+mn-ea"/>
              </a:rPr>
              <a:t>cardiovascular death</a:t>
            </a:r>
          </a:p>
          <a:p>
            <a:pPr lvl="2"/>
            <a:r>
              <a:rPr lang="en-MY" sz="2800" dirty="0">
                <a:ea typeface="+mn-ea"/>
              </a:rPr>
              <a:t>cardiovascular </a:t>
            </a:r>
            <a:r>
              <a:rPr lang="en-MY" sz="2800" dirty="0" smtClean="0">
                <a:ea typeface="+mn-ea"/>
              </a:rPr>
              <a:t>disease</a:t>
            </a:r>
            <a:endParaRPr lang="en-MY" sz="2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82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Background &amp; Introduction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ctd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A simple</a:t>
            </a:r>
          </a:p>
          <a:p>
            <a:r>
              <a:rPr lang="en-MY" dirty="0" smtClean="0"/>
              <a:t>Non-invasive</a:t>
            </a:r>
          </a:p>
          <a:p>
            <a:r>
              <a:rPr lang="en-MY" dirty="0" smtClean="0"/>
              <a:t>Reliable </a:t>
            </a:r>
            <a:r>
              <a:rPr lang="en-MY" dirty="0"/>
              <a:t>and low cost screening technique which does not require specialized professionals </a:t>
            </a:r>
            <a:r>
              <a:rPr lang="en-MY" sz="2400" dirty="0" smtClean="0"/>
              <a:t>(Bohannon </a:t>
            </a:r>
            <a:r>
              <a:rPr lang="en-MY" sz="2400" dirty="0"/>
              <a:t>&amp; </a:t>
            </a:r>
            <a:r>
              <a:rPr lang="en-MY" sz="2400" dirty="0" err="1"/>
              <a:t>Schaubert</a:t>
            </a:r>
            <a:r>
              <a:rPr lang="en-MY" sz="2400" dirty="0"/>
              <a:t> 2015</a:t>
            </a:r>
            <a:r>
              <a:rPr lang="en-MY" sz="2400" dirty="0" smtClean="0"/>
              <a:t>)</a:t>
            </a:r>
          </a:p>
          <a:p>
            <a:r>
              <a:rPr lang="en-US" dirty="0" smtClean="0"/>
              <a:t>Predictors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Physical activity</a:t>
            </a:r>
          </a:p>
          <a:p>
            <a:pPr lvl="1"/>
            <a:r>
              <a:rPr lang="en-MY" dirty="0" smtClean="0"/>
              <a:t>Demographic </a:t>
            </a:r>
            <a:r>
              <a:rPr lang="en-MY" dirty="0"/>
              <a:t>factors </a:t>
            </a:r>
          </a:p>
        </p:txBody>
      </p:sp>
    </p:spTree>
    <p:extLst>
      <p:ext uri="{BB962C8B-B14F-4D97-AF65-F5344CB8AC3E}">
        <p14:creationId xmlns:p14="http://schemas.microsoft.com/office/powerpoint/2010/main" val="37648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Objectives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To </a:t>
            </a:r>
            <a:r>
              <a:rPr lang="en-MY" dirty="0"/>
              <a:t>examine the predictors of handgrip strength among an elderly population in Sri Lanka</a:t>
            </a:r>
          </a:p>
        </p:txBody>
      </p:sp>
    </p:spTree>
    <p:extLst>
      <p:ext uri="{BB962C8B-B14F-4D97-AF65-F5344CB8AC3E}">
        <p14:creationId xmlns:p14="http://schemas.microsoft.com/office/powerpoint/2010/main" val="5857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sectional</a:t>
            </a:r>
          </a:p>
          <a:p>
            <a:r>
              <a:rPr lang="en-MY" dirty="0" smtClean="0"/>
              <a:t>In </a:t>
            </a:r>
            <a:r>
              <a:rPr lang="en-MY" dirty="0"/>
              <a:t>Kandy district Sri </a:t>
            </a:r>
            <a:r>
              <a:rPr lang="en-MY" dirty="0" smtClean="0"/>
              <a:t>Lanka</a:t>
            </a:r>
          </a:p>
          <a:p>
            <a:r>
              <a:rPr lang="en-MY" dirty="0" smtClean="0"/>
              <a:t>From </a:t>
            </a:r>
            <a:r>
              <a:rPr lang="en-MY" dirty="0"/>
              <a:t>August to December, </a:t>
            </a:r>
            <a:r>
              <a:rPr lang="en-MY" dirty="0" smtClean="0"/>
              <a:t>2015</a:t>
            </a:r>
          </a:p>
          <a:p>
            <a:r>
              <a:rPr lang="en-MY" dirty="0"/>
              <a:t>Multi-stage, cluster sampling was </a:t>
            </a:r>
            <a:r>
              <a:rPr lang="en-MY" dirty="0" smtClean="0"/>
              <a:t>used</a:t>
            </a:r>
          </a:p>
          <a:p>
            <a:r>
              <a:rPr lang="en-US" dirty="0" smtClean="0"/>
              <a:t>N = 1200</a:t>
            </a:r>
          </a:p>
          <a:p>
            <a:r>
              <a:rPr lang="en-US" dirty="0" smtClean="0"/>
              <a:t>Response rate </a:t>
            </a:r>
            <a:r>
              <a:rPr lang="en-MY" dirty="0" smtClean="0"/>
              <a:t>84.6%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017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Ethical approval </a:t>
            </a:r>
            <a:endParaRPr lang="en-MY" dirty="0" smtClean="0"/>
          </a:p>
          <a:p>
            <a:r>
              <a:rPr lang="en-MY" dirty="0" smtClean="0"/>
              <a:t>Ethics </a:t>
            </a:r>
            <a:r>
              <a:rPr lang="en-MY" dirty="0"/>
              <a:t>committees of University Malaya Medical Centre, Malaysia </a:t>
            </a:r>
            <a:r>
              <a:rPr lang="en-MY" dirty="0" smtClean="0"/>
              <a:t>&amp;</a:t>
            </a:r>
          </a:p>
          <a:p>
            <a:r>
              <a:rPr lang="en-MY" dirty="0" smtClean="0"/>
              <a:t>Faculty </a:t>
            </a:r>
            <a:r>
              <a:rPr lang="en-MY" dirty="0"/>
              <a:t>of Allied Health Sciences, University of </a:t>
            </a:r>
            <a:r>
              <a:rPr lang="en-MY" dirty="0" err="1"/>
              <a:t>Peradeniya</a:t>
            </a:r>
            <a:r>
              <a:rPr lang="en-MY" dirty="0"/>
              <a:t>, Sri </a:t>
            </a:r>
            <a:r>
              <a:rPr lang="en-MY" dirty="0" smtClean="0"/>
              <a:t>Lanka</a:t>
            </a:r>
          </a:p>
          <a:p>
            <a:r>
              <a:rPr lang="en-MY" dirty="0" smtClean="0"/>
              <a:t>An </a:t>
            </a:r>
            <a:r>
              <a:rPr lang="en-MY" dirty="0"/>
              <a:t>informed consent was obtained </a:t>
            </a:r>
            <a:r>
              <a:rPr lang="en-MY" dirty="0" smtClean="0"/>
              <a:t> </a:t>
            </a:r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166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Methodology (</a:t>
            </a:r>
            <a:r>
              <a:rPr lang="en-US" dirty="0" err="1" smtClean="0"/>
              <a:t>ctd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data questionnaire</a:t>
            </a:r>
          </a:p>
          <a:p>
            <a:r>
              <a:rPr lang="en-US" dirty="0" smtClean="0"/>
              <a:t>Handgrip strength- </a:t>
            </a:r>
            <a:r>
              <a:rPr lang="en-MY" dirty="0"/>
              <a:t>adjustable-handle </a:t>
            </a:r>
            <a:r>
              <a:rPr lang="en-MY" dirty="0" err="1"/>
              <a:t>Jamer</a:t>
            </a:r>
            <a:r>
              <a:rPr lang="en-MY" dirty="0"/>
              <a:t> dynamometer </a:t>
            </a:r>
            <a:endParaRPr lang="en-MY" dirty="0" smtClean="0"/>
          </a:p>
          <a:p>
            <a:r>
              <a:rPr lang="en-MY" dirty="0"/>
              <a:t>Physical activity </a:t>
            </a:r>
            <a:r>
              <a:rPr lang="en-MY" dirty="0" smtClean="0"/>
              <a:t>assessment – IPAQ</a:t>
            </a:r>
          </a:p>
          <a:p>
            <a:r>
              <a:rPr lang="en-MY" dirty="0"/>
              <a:t>Depression </a:t>
            </a:r>
            <a:r>
              <a:rPr lang="en-MY" dirty="0" smtClean="0"/>
              <a:t>assessment –GDS</a:t>
            </a:r>
          </a:p>
          <a:p>
            <a:r>
              <a:rPr lang="en-MY" dirty="0" smtClean="0"/>
              <a:t>Anthropometry</a:t>
            </a:r>
          </a:p>
          <a:p>
            <a:pPr lvl="1"/>
            <a:r>
              <a:rPr lang="en-US" dirty="0" smtClean="0"/>
              <a:t>BMI</a:t>
            </a:r>
          </a:p>
          <a:p>
            <a:pPr lvl="1"/>
            <a:r>
              <a:rPr lang="en-US" dirty="0" smtClean="0"/>
              <a:t>CC</a:t>
            </a:r>
          </a:p>
          <a:p>
            <a:pPr lvl="1"/>
            <a:r>
              <a:rPr lang="en-US" dirty="0" smtClean="0"/>
              <a:t>MUAC</a:t>
            </a:r>
          </a:p>
          <a:p>
            <a:pPr lvl="1"/>
            <a:endParaRPr lang="en-MY" dirty="0"/>
          </a:p>
          <a:p>
            <a:endParaRPr lang="en-MY" dirty="0"/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693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935</Template>
  <TotalTime>365</TotalTime>
  <Words>1495</Words>
  <Application>Microsoft Office PowerPoint</Application>
  <PresentationFormat>On-screen Show (4:3)</PresentationFormat>
  <Paragraphs>230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Diseño predeterminado</vt:lpstr>
      <vt:lpstr>Factors associated with handgrip strength among community dwelling elderly in Sri Lanka </vt:lpstr>
      <vt:lpstr>Content</vt:lpstr>
      <vt:lpstr> Background &amp; Introduction </vt:lpstr>
      <vt:lpstr>Background &amp; Introduction (ctd)</vt:lpstr>
      <vt:lpstr>Background &amp; Introduction (ctd)</vt:lpstr>
      <vt:lpstr> Objectives </vt:lpstr>
      <vt:lpstr>Methodology</vt:lpstr>
      <vt:lpstr>Methodology (ctd)</vt:lpstr>
      <vt:lpstr>Methodology (ctd)</vt:lpstr>
      <vt:lpstr>Methodology (ctd)</vt:lpstr>
      <vt:lpstr>Methodology (ctd)</vt:lpstr>
      <vt:lpstr>  Results </vt:lpstr>
      <vt:lpstr>PowerPoint Presentation</vt:lpstr>
      <vt:lpstr>PowerPoint Presentation</vt:lpstr>
      <vt:lpstr>Discussion</vt:lpstr>
      <vt:lpstr>Discussion(ctd)</vt:lpstr>
      <vt:lpstr>Discussion(ctd)</vt:lpstr>
      <vt:lpstr>Discussion(ctd)</vt:lpstr>
      <vt:lpstr>Discussion(ctd)</vt:lpstr>
      <vt:lpstr>Discussion(ctd)</vt:lpstr>
      <vt:lpstr>Conclusion</vt:lpstr>
      <vt:lpstr>Limitations</vt:lpstr>
      <vt:lpstr>References</vt:lpstr>
      <vt:lpstr>References (ctd)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Predictors of handgrip strength among community dwelling elderly in Sri Lanka </dc:title>
  <dc:creator>user</dc:creator>
  <cp:lastModifiedBy>DELL</cp:lastModifiedBy>
  <cp:revision>31</cp:revision>
  <dcterms:created xsi:type="dcterms:W3CDTF">2016-10-25T03:54:24Z</dcterms:created>
  <dcterms:modified xsi:type="dcterms:W3CDTF">2016-11-07T03:32:32Z</dcterms:modified>
</cp:coreProperties>
</file>