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2.xml" ContentType="application/vnd.ms-office.chartstyle+xml"/>
  <Override PartName="/ppt/charts/colors2.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handoutMasterIdLst>
    <p:handoutMasterId r:id="rId22"/>
  </p:handoutMasterIdLst>
  <p:sldIdLst>
    <p:sldId id="326" r:id="rId2"/>
    <p:sldId id="291" r:id="rId3"/>
    <p:sldId id="294" r:id="rId4"/>
    <p:sldId id="295" r:id="rId5"/>
    <p:sldId id="259" r:id="rId6"/>
    <p:sldId id="264" r:id="rId7"/>
    <p:sldId id="269" r:id="rId8"/>
    <p:sldId id="276" r:id="rId9"/>
    <p:sldId id="289" r:id="rId10"/>
    <p:sldId id="301" r:id="rId11"/>
    <p:sldId id="327" r:id="rId12"/>
    <p:sldId id="320" r:id="rId13"/>
    <p:sldId id="306" r:id="rId14"/>
    <p:sldId id="307" r:id="rId15"/>
    <p:sldId id="332" r:id="rId16"/>
    <p:sldId id="331" r:id="rId17"/>
    <p:sldId id="333" r:id="rId18"/>
    <p:sldId id="325" r:id="rId19"/>
    <p:sldId id="290" r:id="rId20"/>
  </p:sldIdLst>
  <p:sldSz cx="9144000" cy="6858000" type="screen4x3"/>
  <p:notesSz cx="9874250"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54BC"/>
    <a:srgbClr val="BD65D5"/>
    <a:srgbClr val="A778CA"/>
    <a:srgbClr val="B85CB8"/>
    <a:srgbClr val="9ABB59"/>
    <a:srgbClr val="EDED65"/>
    <a:srgbClr val="CCE729"/>
    <a:srgbClr val="86939A"/>
    <a:srgbClr val="898588"/>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93922" autoAdjust="0"/>
  </p:normalViewPr>
  <p:slideViewPr>
    <p:cSldViewPr snapToGrid="0">
      <p:cViewPr>
        <p:scale>
          <a:sx n="60" d="100"/>
          <a:sy n="60" d="100"/>
        </p:scale>
        <p:origin x="-1668" y="-282"/>
      </p:cViewPr>
      <p:guideLst>
        <p:guide orient="horz" pos="2160"/>
        <p:guide pos="2880"/>
      </p:guideLst>
    </p:cSldViewPr>
  </p:slideViewPr>
  <p:outlineViewPr>
    <p:cViewPr>
      <p:scale>
        <a:sx n="33" d="100"/>
        <a:sy n="33" d="100"/>
      </p:scale>
      <p:origin x="0" y="-38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D:\Thematic%20paper\To%20become%20a%20book\Powerpoint\New%20Microsoft%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8140723862723"/>
          <c:y val="0.19905579475818697"/>
          <c:w val="0.67400626474794156"/>
          <c:h val="0.68240514458568835"/>
        </c:manualLayout>
      </c:layout>
      <c:pieChart>
        <c:varyColors val="1"/>
        <c:ser>
          <c:idx val="0"/>
          <c:order val="0"/>
          <c:explosion val="2"/>
          <c:dPt>
            <c:idx val="0"/>
            <c:bubble3D val="0"/>
            <c:spPr>
              <a:solidFill>
                <a:schemeClr val="accent6">
                  <a:lumMod val="60000"/>
                  <a:lumOff val="40000"/>
                </a:schemeClr>
              </a:solidFill>
              <a:ln>
                <a:noFill/>
              </a:ln>
              <a:effectLst>
                <a:outerShdw blurRad="254000" sx="102000" sy="102000" algn="ctr" rotWithShape="0">
                  <a:prstClr val="black">
                    <a:alpha val="20000"/>
                  </a:prstClr>
                </a:outerShdw>
              </a:effectLst>
            </c:spPr>
          </c:dPt>
          <c:dPt>
            <c:idx val="1"/>
            <c:bubble3D val="0"/>
            <c:spPr>
              <a:solidFill>
                <a:schemeClr val="accent5">
                  <a:lumMod val="75000"/>
                </a:schemeClr>
              </a:solidFill>
              <a:ln>
                <a:noFill/>
              </a:ln>
              <a:effectLst>
                <a:outerShdw blurRad="254000" sx="102000" sy="102000" algn="ctr" rotWithShape="0">
                  <a:prstClr val="black">
                    <a:alpha val="20000"/>
                  </a:prstClr>
                </a:outerShdw>
              </a:effectLst>
            </c:spPr>
          </c:dPt>
          <c:dLbls>
            <c:dLbl>
              <c:idx val="0"/>
              <c:layout/>
              <c:tx>
                <c:rich>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r>
                      <a:rPr lang="en-US" sz="1400" smtClean="0">
                        <a:solidFill>
                          <a:schemeClr val="tx1"/>
                        </a:solidFill>
                      </a:rPr>
                      <a:t>39.6%</a:t>
                    </a:r>
                    <a:endParaRPr lang="en-US" sz="1400" dirty="0">
                      <a:solidFill>
                        <a:schemeClr val="tx1"/>
                      </a:solidFill>
                    </a:endParaRPr>
                  </a:p>
                </c:rich>
              </c:tx>
              <c:spPr>
                <a:solidFill>
                  <a:schemeClr val="bg1"/>
                </a:solidFill>
                <a:ln>
                  <a:noFill/>
                </a:ln>
                <a:effectLst>
                  <a:outerShdw blurRad="50800" dist="38100" dir="2700000" algn="tl" rotWithShape="0">
                    <a:prstClr val="black">
                      <a:alpha val="40000"/>
                    </a:prstClr>
                  </a:outerShdw>
                </a:effectLst>
              </c:spPr>
              <c:dLblPos val="ctr"/>
              <c:showLegendKey val="0"/>
              <c:showVal val="0"/>
              <c:showCatName val="0"/>
              <c:showSerName val="0"/>
              <c:showPercent val="1"/>
              <c:showBubbleSize val="0"/>
              <c:extLst>
                <c:ext xmlns:c15="http://schemas.microsoft.com/office/drawing/2012/chart" uri="{CE6537A1-D6FC-4f65-9D91-7224C49458BB}"/>
              </c:extLst>
            </c:dLbl>
            <c:dLbl>
              <c:idx val="1"/>
              <c:layout>
                <c:manualLayout>
                  <c:x val="-0.17329882375814146"/>
                  <c:y val="-8.4675460228022192E-2"/>
                </c:manualLayout>
              </c:layout>
              <c:tx>
                <c:rich>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r>
                      <a:rPr lang="en-US" sz="1400" dirty="0" smtClean="0">
                        <a:solidFill>
                          <a:schemeClr val="tx1"/>
                        </a:solidFill>
                      </a:rPr>
                      <a:t>60.4%</a:t>
                    </a:r>
                    <a:endParaRPr lang="en-US" sz="1400" dirty="0">
                      <a:solidFill>
                        <a:schemeClr val="tx1"/>
                      </a:solidFill>
                    </a:endParaRPr>
                  </a:p>
                </c:rich>
              </c:tx>
              <c:spPr>
                <a:solidFill>
                  <a:schemeClr val="bg1"/>
                </a:solidFill>
                <a:ln>
                  <a:noFill/>
                </a:ln>
                <a:effectLst>
                  <a:outerShdw blurRad="50800" dist="38100" dir="2700000" algn="tl" rotWithShape="0">
                    <a:prstClr val="black">
                      <a:alpha val="40000"/>
                    </a:prstClr>
                  </a:outerShdw>
                </a:effectLst>
              </c:spPr>
              <c:dLblPos val="bestFit"/>
              <c:showLegendKey val="0"/>
              <c:showVal val="0"/>
              <c:showCatName val="0"/>
              <c:showSerName val="0"/>
              <c:showPercent val="1"/>
              <c:showBubbleSize val="0"/>
              <c:extLst>
                <c:ext xmlns:c15="http://schemas.microsoft.com/office/drawing/2012/chart" uri="{CE6537A1-D6FC-4f65-9D91-7224C49458BB}"/>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(Sheet1!$B$6,Sheet1!$B$7)</c:f>
              <c:strCache>
                <c:ptCount val="2"/>
                <c:pt idx="0">
                  <c:v>Yes </c:v>
                </c:pt>
                <c:pt idx="1">
                  <c:v>No</c:v>
                </c:pt>
              </c:strCache>
            </c:strRef>
          </c:cat>
          <c:val>
            <c:numRef>
              <c:f>(Sheet1!$D$6,Sheet1!$D$7)</c:f>
              <c:numCache>
                <c:formatCode>General</c:formatCode>
                <c:ptCount val="2"/>
                <c:pt idx="0">
                  <c:v>39.6</c:v>
                </c:pt>
                <c:pt idx="1">
                  <c:v>60.4</c:v>
                </c:pt>
              </c:numCache>
            </c:numRef>
          </c:val>
        </c:ser>
        <c:dLbls>
          <c:dLblPos val="ctr"/>
          <c:showLegendKey val="0"/>
          <c:showVal val="0"/>
          <c:showCatName val="0"/>
          <c:showSerName val="0"/>
          <c:showPercent val="1"/>
          <c:showBubbleSize val="0"/>
          <c:showLeaderLines val="1"/>
        </c:dLbls>
        <c:firstSliceAng val="207"/>
      </c:pieChart>
      <c:spPr>
        <a:noFill/>
        <a:ln>
          <a:noFill/>
        </a:ln>
        <a:effectLst/>
      </c:spPr>
    </c:plotArea>
    <c:legend>
      <c:legendPos val="r"/>
      <c:layout>
        <c:manualLayout>
          <c:xMode val="edge"/>
          <c:yMode val="edge"/>
          <c:x val="0.10498711024483399"/>
          <c:y val="0.87008844489871529"/>
          <c:w val="0.38269362800696632"/>
          <c:h val="8.427206914612026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279430" cy="3402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592615" y="0"/>
            <a:ext cx="4279430" cy="340229"/>
          </a:xfrm>
          <a:prstGeom prst="rect">
            <a:avLst/>
          </a:prstGeom>
        </p:spPr>
        <p:txBody>
          <a:bodyPr vert="horz" lIns="91440" tIns="45720" rIns="91440" bIns="45720" rtlCol="0"/>
          <a:lstStyle>
            <a:lvl1pPr algn="r">
              <a:defRPr sz="1200"/>
            </a:lvl1pPr>
          </a:lstStyle>
          <a:p>
            <a:fld id="{7F6B4823-C7B6-443F-8651-24F800B2A32D}" type="datetimeFigureOut">
              <a:rPr lang="en-US" smtClean="0"/>
              <a:t>11/7/2016</a:t>
            </a:fld>
            <a:endParaRPr lang="en-US"/>
          </a:p>
        </p:txBody>
      </p:sp>
      <p:sp>
        <p:nvSpPr>
          <p:cNvPr id="4" name="Footer Placeholder 3"/>
          <p:cNvSpPr>
            <a:spLocks noGrp="1"/>
          </p:cNvSpPr>
          <p:nvPr>
            <p:ph type="ftr" sz="quarter" idx="2"/>
          </p:nvPr>
        </p:nvSpPr>
        <p:spPr>
          <a:xfrm>
            <a:off x="2" y="6457446"/>
            <a:ext cx="4279430" cy="34022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592615" y="6457446"/>
            <a:ext cx="4279430" cy="340229"/>
          </a:xfrm>
          <a:prstGeom prst="rect">
            <a:avLst/>
          </a:prstGeom>
        </p:spPr>
        <p:txBody>
          <a:bodyPr vert="horz" lIns="91440" tIns="45720" rIns="91440" bIns="45720" rtlCol="0" anchor="b"/>
          <a:lstStyle>
            <a:lvl1pPr algn="r">
              <a:defRPr sz="1200"/>
            </a:lvl1pPr>
          </a:lstStyle>
          <a:p>
            <a:fld id="{DFE8DF0A-ABA3-49A1-AAA1-2068DAACF14B}" type="slidenum">
              <a:rPr lang="en-US" smtClean="0"/>
              <a:t>‹#›</a:t>
            </a:fld>
            <a:endParaRPr lang="en-US"/>
          </a:p>
        </p:txBody>
      </p:sp>
    </p:spTree>
    <p:extLst>
      <p:ext uri="{BB962C8B-B14F-4D97-AF65-F5344CB8AC3E}">
        <p14:creationId xmlns:p14="http://schemas.microsoft.com/office/powerpoint/2010/main" val="329654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279430" cy="3402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92615" y="0"/>
            <a:ext cx="4279430" cy="340229"/>
          </a:xfrm>
          <a:prstGeom prst="rect">
            <a:avLst/>
          </a:prstGeom>
        </p:spPr>
        <p:txBody>
          <a:bodyPr vert="horz" lIns="91440" tIns="45720" rIns="91440" bIns="45720" rtlCol="0"/>
          <a:lstStyle>
            <a:lvl1pPr algn="r">
              <a:defRPr sz="1200"/>
            </a:lvl1pPr>
          </a:lstStyle>
          <a:p>
            <a:fld id="{02EC35B2-20C4-496B-82B4-7400FB7AE5C9}" type="datetimeFigureOut">
              <a:rPr lang="en-US" smtClean="0"/>
              <a:t>11/7/2016</a:t>
            </a:fld>
            <a:endParaRPr lang="en-US"/>
          </a:p>
        </p:txBody>
      </p:sp>
      <p:sp>
        <p:nvSpPr>
          <p:cNvPr id="4" name="Slide Image Placeholder 3"/>
          <p:cNvSpPr>
            <a:spLocks noGrp="1" noRot="1" noChangeAspect="1"/>
          </p:cNvSpPr>
          <p:nvPr>
            <p:ph type="sldImg" idx="2"/>
          </p:nvPr>
        </p:nvSpPr>
        <p:spPr>
          <a:xfrm>
            <a:off x="3408363" y="849313"/>
            <a:ext cx="3057525" cy="22939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6544" y="3271252"/>
            <a:ext cx="7901166" cy="26770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6457446"/>
            <a:ext cx="4279430" cy="34022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92615" y="6457446"/>
            <a:ext cx="4279430" cy="340229"/>
          </a:xfrm>
          <a:prstGeom prst="rect">
            <a:avLst/>
          </a:prstGeom>
        </p:spPr>
        <p:txBody>
          <a:bodyPr vert="horz" lIns="91440" tIns="45720" rIns="91440" bIns="45720" rtlCol="0" anchor="b"/>
          <a:lstStyle>
            <a:lvl1pPr algn="r">
              <a:defRPr sz="1200"/>
            </a:lvl1pPr>
          </a:lstStyle>
          <a:p>
            <a:fld id="{5DE24A46-9080-4617-8E61-835F0F180951}" type="slidenum">
              <a:rPr lang="en-US" smtClean="0"/>
              <a:t>‹#›</a:t>
            </a:fld>
            <a:endParaRPr lang="en-US"/>
          </a:p>
        </p:txBody>
      </p:sp>
    </p:spTree>
    <p:extLst>
      <p:ext uri="{BB962C8B-B14F-4D97-AF65-F5344CB8AC3E}">
        <p14:creationId xmlns:p14="http://schemas.microsoft.com/office/powerpoint/2010/main" val="16059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24A46-9080-4617-8E61-835F0F180951}" type="slidenum">
              <a:rPr lang="en-US" smtClean="0"/>
              <a:t>16</a:t>
            </a:fld>
            <a:endParaRPr lang="en-US"/>
          </a:p>
        </p:txBody>
      </p:sp>
    </p:spTree>
    <p:extLst>
      <p:ext uri="{BB962C8B-B14F-4D97-AF65-F5344CB8AC3E}">
        <p14:creationId xmlns:p14="http://schemas.microsoft.com/office/powerpoint/2010/main" val="324897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600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698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444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1495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1787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6857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11/7/2016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0335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11/7/2016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6361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11/7/2016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4193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3458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6825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1000"/>
            <a:lum/>
          </a:blip>
          <a:srcRect/>
          <a:stretch>
            <a:fillRect t="-25000" b="-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11/7/2016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32974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4131" y="611687"/>
            <a:ext cx="8534400" cy="2362200"/>
          </a:xfrm>
        </p:spPr>
        <p:txBody>
          <a:bodyPr>
            <a:normAutofit/>
          </a:bodyPr>
          <a:lstStyle/>
          <a:p>
            <a:r>
              <a:rPr lang="en-US" sz="3400" b="1" dirty="0" smtClean="0">
                <a:latin typeface="Times New Roman" panose="02020603050405020304" pitchFamily="18" charset="0"/>
                <a:cs typeface="Times New Roman" panose="02020603050405020304" pitchFamily="18" charset="0"/>
              </a:rPr>
              <a:t>HEALTH SEEKING BEHAVIOR OF THE ELDERLY WITH DIABETES AT CLINIC IN MANDALAY, MYANMAR</a:t>
            </a:r>
            <a:endParaRPr lang="en-US" sz="34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096987" y="4419600"/>
            <a:ext cx="4868883" cy="1371600"/>
          </a:xfrm>
        </p:spPr>
        <p:txBody>
          <a:bodyPr>
            <a:normAutofit/>
          </a:bodyPr>
          <a:lstStyle/>
          <a:p>
            <a:r>
              <a:rPr lang="en-US" sz="2600" dirty="0" smtClean="0">
                <a:solidFill>
                  <a:schemeClr val="tx1"/>
                </a:solidFill>
                <a:latin typeface="Times New Roman" panose="02020603050405020304" pitchFamily="18" charset="0"/>
                <a:cs typeface="Times New Roman" panose="02020603050405020304" pitchFamily="18" charset="0"/>
              </a:rPr>
              <a:t>Ms. PHWAY THINZAR CHIT</a:t>
            </a:r>
          </a:p>
          <a:p>
            <a:r>
              <a:rPr lang="en-US" sz="2600" dirty="0" smtClean="0">
                <a:solidFill>
                  <a:schemeClr val="tx1"/>
                </a:solidFill>
                <a:latin typeface="Times New Roman" panose="02020603050405020304" pitchFamily="18" charset="0"/>
                <a:cs typeface="Times New Roman" panose="02020603050405020304" pitchFamily="18" charset="0"/>
              </a:rPr>
              <a:t>MYANMAR</a:t>
            </a:r>
            <a:endParaRPr lang="en-US" sz="2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9011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434" y="1051275"/>
            <a:ext cx="8434552" cy="988874"/>
          </a:xfrm>
        </p:spPr>
        <p:txBody>
          <a:bodyPr>
            <a:noAutofit/>
          </a:bodyPr>
          <a:lstStyle/>
          <a:p>
            <a:r>
              <a:rPr lang="en-US" sz="2400" b="1" dirty="0"/>
              <a:t>Health seeking behavior of DM patients </a:t>
            </a:r>
            <a:r>
              <a:rPr lang="en-US" sz="2400" b="1" dirty="0" smtClean="0"/>
              <a:t>seeking care at </a:t>
            </a:r>
            <a:r>
              <a:rPr lang="en-US" sz="2400" b="1" dirty="0" err="1" smtClean="0"/>
              <a:t>Byamaso</a:t>
            </a:r>
            <a:r>
              <a:rPr lang="en-US" sz="2400" b="1" dirty="0" smtClean="0"/>
              <a:t> clinic as first choice for diagnosis and treatment of diabetes(n=139</a:t>
            </a:r>
            <a:r>
              <a:rPr lang="en-US" sz="2400" b="1" dirty="0"/>
              <a:t>)</a:t>
            </a:r>
          </a:p>
        </p:txBody>
      </p:sp>
      <p:graphicFrame>
        <p:nvGraphicFramePr>
          <p:cNvPr id="39" name="Content Placeholder 38"/>
          <p:cNvGraphicFramePr>
            <a:graphicFrameLocks noGrp="1"/>
          </p:cNvGraphicFramePr>
          <p:nvPr>
            <p:ph idx="1"/>
            <p:extLst>
              <p:ext uri="{D42A27DB-BD31-4B8C-83A1-F6EECF244321}">
                <p14:modId xmlns:p14="http://schemas.microsoft.com/office/powerpoint/2010/main" val="2372445291"/>
              </p:ext>
            </p:extLst>
          </p:nvPr>
        </p:nvGraphicFramePr>
        <p:xfrm>
          <a:off x="2284400" y="1765737"/>
          <a:ext cx="4638262" cy="373963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Rectangle 4"/>
          <p:cNvSpPr/>
          <p:nvPr/>
        </p:nvSpPr>
        <p:spPr>
          <a:xfrm>
            <a:off x="677918" y="5505373"/>
            <a:ext cx="8198068" cy="1015663"/>
          </a:xfrm>
          <a:prstGeom prst="rect">
            <a:avLst/>
          </a:prstGeom>
        </p:spPr>
        <p:txBody>
          <a:bodyPr wrap="square">
            <a:spAutoFit/>
          </a:bodyPr>
          <a:lstStyle/>
          <a:p>
            <a:r>
              <a:rPr lang="en-US" sz="2000" dirty="0" smtClean="0"/>
              <a:t>39.6% (n=55) DM patients </a:t>
            </a:r>
            <a:r>
              <a:rPr lang="en-US" sz="2000" u="sng" dirty="0" smtClean="0"/>
              <a:t>seeking care at </a:t>
            </a:r>
            <a:r>
              <a:rPr lang="en-US" sz="2000" dirty="0" err="1" smtClean="0"/>
              <a:t>Byamaso</a:t>
            </a:r>
            <a:r>
              <a:rPr lang="en-US" sz="2000" dirty="0" smtClean="0"/>
              <a:t> clinic as first choice</a:t>
            </a:r>
          </a:p>
          <a:p>
            <a:r>
              <a:rPr lang="en-US" sz="2000" dirty="0" smtClean="0"/>
              <a:t>60.4% (n=84) DM patients </a:t>
            </a:r>
            <a:r>
              <a:rPr lang="en-US" sz="2000" u="sng" dirty="0" smtClean="0"/>
              <a:t>seeking care at other health care facilities </a:t>
            </a:r>
            <a:r>
              <a:rPr lang="en-US" sz="2000" dirty="0" smtClean="0"/>
              <a:t>as first choice</a:t>
            </a:r>
            <a:endParaRPr lang="en-US" sz="2000" dirty="0"/>
          </a:p>
        </p:txBody>
      </p:sp>
      <p:sp>
        <p:nvSpPr>
          <p:cNvPr id="6" name="Title 1"/>
          <p:cNvSpPr txBox="1">
            <a:spLocks/>
          </p:cNvSpPr>
          <p:nvPr/>
        </p:nvSpPr>
        <p:spPr>
          <a:xfrm>
            <a:off x="1860331" y="26503"/>
            <a:ext cx="5171090" cy="73252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Results</a:t>
            </a:r>
            <a:endParaRPr lang="en-US" sz="2800" b="1" dirty="0"/>
          </a:p>
        </p:txBody>
      </p:sp>
    </p:spTree>
    <p:extLst>
      <p:ext uri="{BB962C8B-B14F-4D97-AF65-F5344CB8AC3E}">
        <p14:creationId xmlns:p14="http://schemas.microsoft.com/office/powerpoint/2010/main" val="3834394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09903" y="0"/>
            <a:ext cx="8324194" cy="1192695"/>
          </a:xfrm>
        </p:spPr>
        <p:txBody>
          <a:bodyPr>
            <a:noAutofit/>
          </a:bodyPr>
          <a:lstStyle/>
          <a:p>
            <a:r>
              <a:rPr lang="en-US" sz="2000" b="1" dirty="0"/>
              <a:t>Association between </a:t>
            </a:r>
            <a:r>
              <a:rPr lang="en-US" sz="2000" b="1" dirty="0" smtClean="0"/>
              <a:t>general </a:t>
            </a:r>
            <a:r>
              <a:rPr lang="en-US" sz="2000" b="1" dirty="0"/>
              <a:t>characteristic of DM patients </a:t>
            </a:r>
            <a:r>
              <a:rPr lang="en-US" sz="2000" b="1" dirty="0" smtClean="0"/>
              <a:t/>
            </a:r>
            <a:br>
              <a:rPr lang="en-US" sz="2000" b="1" dirty="0" smtClean="0"/>
            </a:br>
            <a:r>
              <a:rPr lang="en-US" sz="2000" b="1" dirty="0" smtClean="0"/>
              <a:t>and health seeking behavior of DM </a:t>
            </a:r>
            <a:r>
              <a:rPr lang="en-US" sz="2000" b="1" dirty="0"/>
              <a:t>patients </a:t>
            </a:r>
            <a:r>
              <a:rPr lang="en-US" sz="2000" b="1" dirty="0" smtClean="0"/>
              <a:t>seeking care at </a:t>
            </a:r>
            <a:r>
              <a:rPr lang="en-US" sz="2000" b="1" dirty="0" err="1" smtClean="0"/>
              <a:t>Byamaso</a:t>
            </a:r>
            <a:r>
              <a:rPr lang="en-US" sz="2000" b="1" dirty="0" smtClean="0"/>
              <a:t> clinic as first choice for diagnosis and treatment of diabetes</a:t>
            </a:r>
            <a:r>
              <a:rPr lang="en-US" sz="2000" dirty="0"/>
              <a:t/>
            </a:r>
            <a:br>
              <a:rPr lang="en-US" sz="2000" dirty="0"/>
            </a:b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21694253"/>
              </p:ext>
            </p:extLst>
          </p:nvPr>
        </p:nvGraphicFramePr>
        <p:xfrm>
          <a:off x="425669" y="1119350"/>
          <a:ext cx="8213833" cy="5436585"/>
        </p:xfrm>
        <a:graphic>
          <a:graphicData uri="http://schemas.openxmlformats.org/drawingml/2006/table">
            <a:tbl>
              <a:tblPr firstRow="1" firstCol="1" bandRow="1"/>
              <a:tblGrid>
                <a:gridCol w="2073871"/>
                <a:gridCol w="1028771"/>
                <a:gridCol w="1061429"/>
                <a:gridCol w="963452"/>
                <a:gridCol w="1093996"/>
                <a:gridCol w="1064595"/>
                <a:gridCol w="927719"/>
              </a:tblGrid>
              <a:tr h="671223">
                <a:tc rowSpan="2">
                  <a:txBody>
                    <a:bodyPr/>
                    <a:lstStyle/>
                    <a:p>
                      <a:pPr marL="0" marR="0" algn="ctr">
                        <a:spcBef>
                          <a:spcPts val="1200"/>
                        </a:spcBef>
                        <a:spcAft>
                          <a:spcPts val="0"/>
                        </a:spcAft>
                      </a:pPr>
                      <a:r>
                        <a:rPr lang="en-US" sz="1400" b="1" dirty="0">
                          <a:solidFill>
                            <a:srgbClr val="000000"/>
                          </a:solidFill>
                          <a:effectLst/>
                          <a:latin typeface="Times New Roman"/>
                          <a:ea typeface="Calibri"/>
                          <a:cs typeface="Cordia New"/>
                        </a:rPr>
                        <a:t> </a:t>
                      </a:r>
                      <a:endParaRPr lang="en-US" sz="1400" dirty="0">
                        <a:effectLst/>
                        <a:latin typeface="Calibri"/>
                        <a:ea typeface="Calibri"/>
                        <a:cs typeface="Cordia New"/>
                      </a:endParaRPr>
                    </a:p>
                    <a:p>
                      <a:pPr marL="0" marR="0" algn="ctr">
                        <a:spcBef>
                          <a:spcPts val="1200"/>
                        </a:spcBef>
                        <a:spcAft>
                          <a:spcPts val="0"/>
                        </a:spcAft>
                      </a:pPr>
                      <a:endParaRPr lang="en-US" sz="1400" b="1" dirty="0" smtClean="0">
                        <a:solidFill>
                          <a:srgbClr val="000000"/>
                        </a:solidFill>
                        <a:effectLst/>
                        <a:latin typeface="Times New Roman"/>
                        <a:ea typeface="Calibri"/>
                        <a:cs typeface="Cordia New"/>
                      </a:endParaRPr>
                    </a:p>
                    <a:p>
                      <a:pPr marL="0" marR="0" algn="ctr">
                        <a:spcBef>
                          <a:spcPts val="1200"/>
                        </a:spcBef>
                        <a:spcAft>
                          <a:spcPts val="0"/>
                        </a:spcAft>
                      </a:pPr>
                      <a:r>
                        <a:rPr lang="en-US" sz="1400" b="1" dirty="0" smtClean="0">
                          <a:solidFill>
                            <a:srgbClr val="000000"/>
                          </a:solidFill>
                          <a:effectLst/>
                          <a:latin typeface="Times New Roman"/>
                          <a:ea typeface="Calibri"/>
                          <a:cs typeface="Cordia New"/>
                        </a:rPr>
                        <a:t>General </a:t>
                      </a:r>
                      <a:r>
                        <a:rPr lang="en-US" sz="1400" b="1" dirty="0">
                          <a:solidFill>
                            <a:srgbClr val="000000"/>
                          </a:solidFill>
                          <a:effectLst/>
                          <a:latin typeface="Times New Roman"/>
                          <a:ea typeface="Calibri"/>
                          <a:cs typeface="Cordia New"/>
                        </a:rPr>
                        <a:t>characteristics</a:t>
                      </a:r>
                      <a:endParaRPr lang="en-US" sz="1400" dirty="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marL="0" marR="0" algn="ctr">
                        <a:spcBef>
                          <a:spcPts val="1200"/>
                        </a:spcBef>
                        <a:spcAft>
                          <a:spcPts val="0"/>
                        </a:spcAft>
                      </a:pPr>
                      <a:r>
                        <a:rPr lang="en-US" sz="1400" b="1">
                          <a:solidFill>
                            <a:srgbClr val="000000"/>
                          </a:solidFill>
                          <a:effectLst/>
                          <a:latin typeface="Times New Roman"/>
                          <a:ea typeface="Calibri"/>
                          <a:cs typeface="Cordia New"/>
                        </a:rPr>
                        <a:t> </a:t>
                      </a:r>
                      <a:endParaRPr lang="en-US" sz="14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gridSpan="2">
                  <a:txBody>
                    <a:bodyPr/>
                    <a:lstStyle/>
                    <a:p>
                      <a:pPr marL="0" marR="0" algn="ctr">
                        <a:spcBef>
                          <a:spcPts val="1200"/>
                        </a:spcBef>
                        <a:spcAft>
                          <a:spcPts val="0"/>
                        </a:spcAft>
                      </a:pPr>
                      <a:r>
                        <a:rPr lang="en-US" sz="1400" b="1" dirty="0">
                          <a:solidFill>
                            <a:srgbClr val="000000"/>
                          </a:solidFill>
                          <a:effectLst/>
                          <a:latin typeface="Times New Roman"/>
                          <a:ea typeface="Calibri"/>
                          <a:cs typeface="Cordia New"/>
                        </a:rPr>
                        <a:t>Seeking care at </a:t>
                      </a:r>
                      <a:r>
                        <a:rPr lang="en-US" sz="1400" b="1" dirty="0" err="1">
                          <a:solidFill>
                            <a:srgbClr val="000000"/>
                          </a:solidFill>
                          <a:effectLst/>
                          <a:latin typeface="Times New Roman"/>
                          <a:ea typeface="Calibri"/>
                          <a:cs typeface="Cordia New"/>
                        </a:rPr>
                        <a:t>Byamaso</a:t>
                      </a:r>
                      <a:r>
                        <a:rPr lang="en-US" sz="1400" b="1" dirty="0">
                          <a:solidFill>
                            <a:srgbClr val="000000"/>
                          </a:solidFill>
                          <a:effectLst/>
                          <a:latin typeface="Times New Roman"/>
                          <a:ea typeface="Calibri"/>
                          <a:cs typeface="Cordia New"/>
                        </a:rPr>
                        <a:t> clinic as first choice</a:t>
                      </a:r>
                      <a:endParaRPr lang="en-US" sz="1400" dirty="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hMerge="1">
                  <a:txBody>
                    <a:bodyPr/>
                    <a:lstStyle/>
                    <a:p>
                      <a:endParaRPr lang="en-US"/>
                    </a:p>
                  </a:txBody>
                  <a:tcPr/>
                </a:tc>
                <a:tc gridSpan="2">
                  <a:txBody>
                    <a:bodyPr/>
                    <a:lstStyle/>
                    <a:p>
                      <a:pPr marL="0" marR="0" algn="ctr">
                        <a:spcBef>
                          <a:spcPts val="1200"/>
                        </a:spcBef>
                        <a:spcAft>
                          <a:spcPts val="0"/>
                        </a:spcAft>
                      </a:pPr>
                      <a:r>
                        <a:rPr lang="en-US" sz="1400" b="1" dirty="0">
                          <a:solidFill>
                            <a:srgbClr val="000000"/>
                          </a:solidFill>
                          <a:effectLst/>
                          <a:latin typeface="Times New Roman"/>
                          <a:ea typeface="Calibri"/>
                          <a:cs typeface="Cordia New"/>
                        </a:rPr>
                        <a:t>Seeking care at other health care facilities as first choice</a:t>
                      </a:r>
                      <a:endParaRPr lang="en-US" sz="1400" dirty="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hMerge="1">
                  <a:txBody>
                    <a:bodyPr/>
                    <a:lstStyle/>
                    <a:p>
                      <a:endParaRPr lang="en-US"/>
                    </a:p>
                  </a:txBody>
                  <a:tcPr/>
                </a:tc>
                <a:tc rowSpan="2">
                  <a:txBody>
                    <a:bodyPr/>
                    <a:lstStyle/>
                    <a:p>
                      <a:pPr marL="0" marR="0" algn="ctr">
                        <a:lnSpc>
                          <a:spcPct val="140000"/>
                        </a:lnSpc>
                        <a:spcBef>
                          <a:spcPts val="0"/>
                        </a:spcBef>
                        <a:spcAft>
                          <a:spcPts val="0"/>
                        </a:spcAft>
                      </a:pPr>
                      <a:r>
                        <a:rPr lang="en-US" sz="1400" b="1" dirty="0">
                          <a:solidFill>
                            <a:srgbClr val="000000"/>
                          </a:solidFill>
                          <a:effectLst/>
                          <a:latin typeface="Times New Roman"/>
                          <a:ea typeface="Calibri"/>
                          <a:cs typeface="Cordia New"/>
                        </a:rPr>
                        <a:t> </a:t>
                      </a:r>
                      <a:endParaRPr lang="en-US" sz="1400" dirty="0">
                        <a:effectLst/>
                        <a:latin typeface="Calibri"/>
                        <a:ea typeface="Calibri"/>
                        <a:cs typeface="Cordia New"/>
                      </a:endParaRPr>
                    </a:p>
                    <a:p>
                      <a:pPr marL="0" marR="0" algn="ctr">
                        <a:lnSpc>
                          <a:spcPct val="140000"/>
                        </a:lnSpc>
                        <a:spcBef>
                          <a:spcPts val="0"/>
                        </a:spcBef>
                        <a:spcAft>
                          <a:spcPts val="0"/>
                        </a:spcAft>
                      </a:pPr>
                      <a:r>
                        <a:rPr lang="en-US" sz="1400" b="1" dirty="0">
                          <a:solidFill>
                            <a:srgbClr val="000000"/>
                          </a:solidFill>
                          <a:effectLst/>
                          <a:latin typeface="Times New Roman"/>
                          <a:ea typeface="Calibri"/>
                          <a:cs typeface="Cordia New"/>
                        </a:rPr>
                        <a:t> </a:t>
                      </a:r>
                      <a:endParaRPr lang="en-US" sz="1400" dirty="0">
                        <a:effectLst/>
                        <a:latin typeface="Calibri"/>
                        <a:ea typeface="Calibri"/>
                        <a:cs typeface="Cordia New"/>
                      </a:endParaRPr>
                    </a:p>
                    <a:p>
                      <a:pPr marL="0" marR="0" algn="ctr">
                        <a:lnSpc>
                          <a:spcPct val="140000"/>
                        </a:lnSpc>
                        <a:spcBef>
                          <a:spcPts val="0"/>
                        </a:spcBef>
                        <a:spcAft>
                          <a:spcPts val="0"/>
                        </a:spcAft>
                      </a:pPr>
                      <a:r>
                        <a:rPr lang="en-US" sz="1400" b="1" dirty="0">
                          <a:solidFill>
                            <a:srgbClr val="000000"/>
                          </a:solidFill>
                          <a:effectLst/>
                          <a:latin typeface="Times New Roman"/>
                          <a:ea typeface="Calibri"/>
                          <a:cs typeface="Cordia New"/>
                        </a:rPr>
                        <a:t> </a:t>
                      </a:r>
                      <a:r>
                        <a:rPr lang="en-US" sz="1400" b="1" dirty="0" smtClean="0">
                          <a:solidFill>
                            <a:srgbClr val="000000"/>
                          </a:solidFill>
                          <a:effectLst/>
                          <a:latin typeface="Times New Roman"/>
                          <a:ea typeface="Calibri"/>
                          <a:cs typeface="Cordia New"/>
                        </a:rPr>
                        <a:t>p-value</a:t>
                      </a:r>
                      <a:endParaRPr lang="en-US" sz="1400" dirty="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r>
              <a:tr h="939713">
                <a:tc vMerge="1">
                  <a:txBody>
                    <a:bodyPr/>
                    <a:lstStyle/>
                    <a:p>
                      <a:endParaRPr lang="en-US"/>
                    </a:p>
                  </a:txBody>
                  <a:tcPr/>
                </a:tc>
                <a:tc>
                  <a:txBody>
                    <a:bodyPr/>
                    <a:lstStyle/>
                    <a:p>
                      <a:pPr marL="0" marR="0" algn="ctr">
                        <a:lnSpc>
                          <a:spcPct val="140000"/>
                        </a:lnSpc>
                        <a:spcBef>
                          <a:spcPts val="0"/>
                        </a:spcBef>
                        <a:spcAft>
                          <a:spcPts val="0"/>
                        </a:spcAft>
                      </a:pPr>
                      <a:r>
                        <a:rPr lang="en-US" sz="1400" b="1">
                          <a:effectLst/>
                          <a:latin typeface="Times New Roman"/>
                          <a:ea typeface="Calibri"/>
                          <a:cs typeface="Cordia New"/>
                        </a:rPr>
                        <a:t>Total samples (n=139)</a:t>
                      </a:r>
                      <a:endParaRPr lang="en-US" sz="14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400" b="1">
                          <a:effectLst/>
                          <a:latin typeface="Times New Roman"/>
                          <a:ea typeface="Calibri"/>
                          <a:cs typeface="Cordia New"/>
                        </a:rPr>
                        <a:t>No.</a:t>
                      </a:r>
                      <a:endParaRPr lang="en-US" sz="1400">
                        <a:effectLst/>
                        <a:latin typeface="Calibri"/>
                        <a:ea typeface="Calibri"/>
                        <a:cs typeface="Cordia New"/>
                      </a:endParaRPr>
                    </a:p>
                    <a:p>
                      <a:pPr marL="0" marR="0" algn="ctr">
                        <a:lnSpc>
                          <a:spcPct val="140000"/>
                        </a:lnSpc>
                        <a:spcBef>
                          <a:spcPts val="0"/>
                        </a:spcBef>
                        <a:spcAft>
                          <a:spcPts val="0"/>
                        </a:spcAft>
                      </a:pPr>
                      <a:r>
                        <a:rPr lang="en-US" sz="1400" b="1">
                          <a:effectLst/>
                          <a:latin typeface="Times New Roman"/>
                          <a:ea typeface="Calibri"/>
                          <a:cs typeface="Cordia New"/>
                        </a:rPr>
                        <a:t>(n=55)</a:t>
                      </a:r>
                      <a:endParaRPr lang="en-US" sz="14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400" b="1">
                          <a:effectLst/>
                          <a:latin typeface="Times New Roman"/>
                          <a:ea typeface="Calibri"/>
                          <a:cs typeface="Cordia New"/>
                        </a:rPr>
                        <a:t>% (39.6%)</a:t>
                      </a:r>
                      <a:endParaRPr lang="en-US" sz="14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400" b="1">
                          <a:effectLst/>
                          <a:latin typeface="Times New Roman"/>
                          <a:ea typeface="Calibri"/>
                          <a:cs typeface="Cordia New"/>
                        </a:rPr>
                        <a:t>No.</a:t>
                      </a:r>
                      <a:endParaRPr lang="en-US" sz="1400">
                        <a:effectLst/>
                        <a:latin typeface="Calibri"/>
                        <a:ea typeface="Calibri"/>
                        <a:cs typeface="Cordia New"/>
                      </a:endParaRPr>
                    </a:p>
                    <a:p>
                      <a:pPr marL="0" marR="0" algn="ctr">
                        <a:lnSpc>
                          <a:spcPct val="140000"/>
                        </a:lnSpc>
                        <a:spcBef>
                          <a:spcPts val="0"/>
                        </a:spcBef>
                        <a:spcAft>
                          <a:spcPts val="0"/>
                        </a:spcAft>
                      </a:pPr>
                      <a:r>
                        <a:rPr lang="en-US" sz="1400" b="1">
                          <a:effectLst/>
                          <a:latin typeface="Times New Roman"/>
                          <a:ea typeface="Calibri"/>
                          <a:cs typeface="Cordia New"/>
                        </a:rPr>
                        <a:t>(n=84)</a:t>
                      </a:r>
                      <a:endParaRPr lang="en-US" sz="14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400" b="1" dirty="0">
                          <a:effectLst/>
                          <a:latin typeface="Times New Roman"/>
                          <a:ea typeface="Calibri"/>
                          <a:cs typeface="Cordia New"/>
                        </a:rPr>
                        <a:t>%</a:t>
                      </a:r>
                      <a:endParaRPr lang="en-US" sz="1400" dirty="0">
                        <a:effectLst/>
                        <a:latin typeface="Calibri"/>
                        <a:ea typeface="Calibri"/>
                        <a:cs typeface="Cordia New"/>
                      </a:endParaRPr>
                    </a:p>
                    <a:p>
                      <a:pPr marL="0" marR="0" algn="ctr">
                        <a:lnSpc>
                          <a:spcPct val="140000"/>
                        </a:lnSpc>
                        <a:spcBef>
                          <a:spcPts val="0"/>
                        </a:spcBef>
                        <a:spcAft>
                          <a:spcPts val="0"/>
                        </a:spcAft>
                      </a:pPr>
                      <a:r>
                        <a:rPr lang="en-US" sz="1400" b="1" dirty="0">
                          <a:effectLst/>
                          <a:latin typeface="Times New Roman"/>
                          <a:ea typeface="Calibri"/>
                          <a:cs typeface="Cordia New"/>
                        </a:rPr>
                        <a:t>(60.4%)</a:t>
                      </a:r>
                      <a:endParaRPr lang="en-US" sz="1400" dirty="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vMerge="1">
                  <a:txBody>
                    <a:bodyPr/>
                    <a:lstStyle/>
                    <a:p>
                      <a:endParaRPr lang="en-US"/>
                    </a:p>
                  </a:txBody>
                  <a:tcPr/>
                </a:tc>
              </a:tr>
              <a:tr h="214924">
                <a:tc>
                  <a:txBody>
                    <a:bodyPr/>
                    <a:lstStyle/>
                    <a:p>
                      <a:pPr marL="0" marR="0">
                        <a:spcBef>
                          <a:spcPts val="1200"/>
                        </a:spcBef>
                        <a:spcAft>
                          <a:spcPts val="0"/>
                        </a:spcAft>
                      </a:pPr>
                      <a:r>
                        <a:rPr lang="en-US" sz="1200" b="1" dirty="0">
                          <a:solidFill>
                            <a:schemeClr val="tx1"/>
                          </a:solidFill>
                          <a:effectLst/>
                          <a:latin typeface="Times New Roman"/>
                          <a:ea typeface="Calibri"/>
                          <a:cs typeface="Cordia New"/>
                        </a:rPr>
                        <a:t>Age (in years)</a:t>
                      </a:r>
                      <a:endParaRPr lang="en-US" sz="1100" b="1" dirty="0">
                        <a:solidFill>
                          <a:schemeClr val="tx1"/>
                        </a:solidFill>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marL="0" marR="0">
                        <a:spcBef>
                          <a:spcPts val="1200"/>
                        </a:spcBef>
                        <a:spcAft>
                          <a:spcPts val="0"/>
                        </a:spcAft>
                      </a:pPr>
                      <a:r>
                        <a:rPr lang="en-US" sz="1200">
                          <a:effectLst/>
                          <a:latin typeface="Times New Roman"/>
                          <a:ea typeface="Calibri"/>
                          <a:cs typeface="Cordia New"/>
                        </a:rPr>
                        <a:t> </a:t>
                      </a:r>
                      <a:endParaRPr lang="en-US" sz="1100">
                        <a:effectLst/>
                        <a:latin typeface="Calibri"/>
                        <a:ea typeface="Calibri"/>
                        <a:cs typeface="Cordia New"/>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spcBef>
                          <a:spcPts val="1200"/>
                        </a:spcBef>
                        <a:spcAft>
                          <a:spcPts val="0"/>
                        </a:spcAft>
                      </a:pPr>
                      <a:r>
                        <a:rPr lang="en-US" sz="1200">
                          <a:effectLst/>
                          <a:latin typeface="Times New Roman"/>
                          <a:ea typeface="Calibri"/>
                          <a:cs typeface="Cordia New"/>
                        </a:rPr>
                        <a:t> </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spcBef>
                          <a:spcPts val="1200"/>
                        </a:spcBef>
                        <a:spcAft>
                          <a:spcPts val="0"/>
                        </a:spcAft>
                      </a:pPr>
                      <a:r>
                        <a:rPr lang="en-US" sz="1200">
                          <a:effectLst/>
                          <a:latin typeface="Times New Roman"/>
                          <a:ea typeface="Calibri"/>
                          <a:cs typeface="Cordia New"/>
                        </a:rPr>
                        <a:t> </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spcBef>
                          <a:spcPts val="1200"/>
                        </a:spcBef>
                        <a:spcAft>
                          <a:spcPts val="0"/>
                        </a:spcAft>
                      </a:pPr>
                      <a:r>
                        <a:rPr lang="en-US" sz="1200">
                          <a:effectLst/>
                          <a:latin typeface="Times New Roman"/>
                          <a:ea typeface="Calibri"/>
                          <a:cs typeface="Cordia New"/>
                        </a:rPr>
                        <a:t> </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spcBef>
                          <a:spcPts val="1200"/>
                        </a:spcBef>
                        <a:spcAft>
                          <a:spcPts val="0"/>
                        </a:spcAft>
                      </a:pPr>
                      <a:r>
                        <a:rPr lang="en-US" sz="1200">
                          <a:effectLst/>
                          <a:latin typeface="Times New Roman"/>
                          <a:ea typeface="Calibri"/>
                          <a:cs typeface="Cordia New"/>
                        </a:rPr>
                        <a:t> </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spcBef>
                          <a:spcPts val="1200"/>
                        </a:spcBef>
                        <a:spcAft>
                          <a:spcPts val="0"/>
                        </a:spcAft>
                      </a:pPr>
                      <a:r>
                        <a:rPr lang="en-US" sz="1200" b="1" dirty="0">
                          <a:effectLst/>
                          <a:latin typeface="Times New Roman"/>
                          <a:ea typeface="Calibri"/>
                          <a:cs typeface="Cordia New"/>
                        </a:rPr>
                        <a:t>0.317</a:t>
                      </a:r>
                      <a:endParaRPr lang="en-US" sz="1100" b="1" dirty="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300894">
                <a:tc>
                  <a:txBody>
                    <a:bodyPr/>
                    <a:lstStyle/>
                    <a:p>
                      <a:pPr marL="0" marR="0">
                        <a:lnSpc>
                          <a:spcPct val="140000"/>
                        </a:lnSpc>
                        <a:spcBef>
                          <a:spcPts val="0"/>
                        </a:spcBef>
                        <a:spcAft>
                          <a:spcPts val="0"/>
                        </a:spcAft>
                      </a:pPr>
                      <a:r>
                        <a:rPr lang="en-US" sz="1200">
                          <a:solidFill>
                            <a:srgbClr val="FFFFFF"/>
                          </a:solidFill>
                          <a:effectLst/>
                          <a:latin typeface="Times New Roman"/>
                          <a:ea typeface="Calibri"/>
                          <a:cs typeface="Cordia New"/>
                        </a:rPr>
                        <a:t>  60 – 67</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78</a:t>
                      </a:r>
                      <a:endParaRPr lang="en-US" sz="1100">
                        <a:effectLst/>
                        <a:latin typeface="Calibri"/>
                        <a:ea typeface="Calibri"/>
                        <a:cs typeface="Cordia New"/>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28</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dirty="0">
                          <a:effectLst/>
                          <a:latin typeface="Times New Roman"/>
                          <a:ea typeface="Calibri"/>
                          <a:cs typeface="Cordia New"/>
                        </a:rPr>
                        <a:t>35.9</a:t>
                      </a:r>
                      <a:endParaRPr lang="en-US" sz="1100" dirty="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50</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64.1</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300894">
                <a:tc>
                  <a:txBody>
                    <a:bodyPr/>
                    <a:lstStyle/>
                    <a:p>
                      <a:pPr marL="0" marR="0">
                        <a:lnSpc>
                          <a:spcPct val="140000"/>
                        </a:lnSpc>
                        <a:spcBef>
                          <a:spcPts val="0"/>
                        </a:spcBef>
                        <a:spcAft>
                          <a:spcPts val="0"/>
                        </a:spcAft>
                      </a:pPr>
                      <a:r>
                        <a:rPr lang="en-US" sz="1200" b="1">
                          <a:solidFill>
                            <a:srgbClr val="FFFFFF"/>
                          </a:solidFill>
                          <a:effectLst/>
                          <a:latin typeface="Times New Roman"/>
                          <a:ea typeface="Calibri"/>
                          <a:cs typeface="Cordia New"/>
                        </a:rPr>
                        <a:t>  &gt;67</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61</a:t>
                      </a:r>
                      <a:endParaRPr lang="en-US" sz="1100">
                        <a:effectLst/>
                        <a:latin typeface="Calibri"/>
                        <a:ea typeface="Calibri"/>
                        <a:cs typeface="Cordia New"/>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27</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44.3</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34</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55.7</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300894">
                <a:tc>
                  <a:txBody>
                    <a:bodyPr/>
                    <a:lstStyle/>
                    <a:p>
                      <a:pPr marL="0" marR="0">
                        <a:lnSpc>
                          <a:spcPct val="140000"/>
                        </a:lnSpc>
                        <a:spcBef>
                          <a:spcPts val="0"/>
                        </a:spcBef>
                        <a:spcAft>
                          <a:spcPts val="0"/>
                        </a:spcAft>
                      </a:pPr>
                      <a:r>
                        <a:rPr lang="en-US" sz="1200" b="1" dirty="0">
                          <a:solidFill>
                            <a:schemeClr val="tx1"/>
                          </a:solidFill>
                          <a:effectLst/>
                          <a:latin typeface="Times New Roman"/>
                          <a:ea typeface="Calibri"/>
                          <a:cs typeface="Cordia New"/>
                        </a:rPr>
                        <a:t>Sex</a:t>
                      </a:r>
                      <a:endParaRPr lang="en-US" sz="1100" b="1" dirty="0">
                        <a:solidFill>
                          <a:schemeClr val="tx1"/>
                        </a:solidFill>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a:t>
                      </a:r>
                      <a:endParaRPr lang="en-US" sz="1100">
                        <a:effectLst/>
                        <a:latin typeface="Calibri"/>
                        <a:ea typeface="Calibri"/>
                        <a:cs typeface="Cordia New"/>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dirty="0">
                          <a:effectLst/>
                          <a:latin typeface="Times New Roman"/>
                          <a:ea typeface="Calibri"/>
                          <a:cs typeface="Cordia New"/>
                        </a:rPr>
                        <a:t> </a:t>
                      </a:r>
                      <a:endParaRPr lang="en-US" sz="1100" dirty="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b="1" dirty="0">
                          <a:effectLst/>
                          <a:latin typeface="Times New Roman"/>
                          <a:ea typeface="Calibri"/>
                          <a:cs typeface="Cordia New"/>
                        </a:rPr>
                        <a:t>0.106</a:t>
                      </a:r>
                      <a:endParaRPr lang="en-US" sz="1100" b="1" dirty="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300894">
                <a:tc>
                  <a:txBody>
                    <a:bodyPr/>
                    <a:lstStyle/>
                    <a:p>
                      <a:pPr marL="0" marR="0">
                        <a:lnSpc>
                          <a:spcPct val="140000"/>
                        </a:lnSpc>
                        <a:spcBef>
                          <a:spcPts val="0"/>
                        </a:spcBef>
                        <a:spcAft>
                          <a:spcPts val="0"/>
                        </a:spcAft>
                      </a:pPr>
                      <a:r>
                        <a:rPr lang="en-US" sz="1200" b="1">
                          <a:solidFill>
                            <a:srgbClr val="FFFFFF"/>
                          </a:solidFill>
                          <a:effectLst/>
                          <a:latin typeface="Times New Roman"/>
                          <a:ea typeface="Calibri"/>
                          <a:cs typeface="Cordia New"/>
                        </a:rPr>
                        <a:t>  Male</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marL="0" marR="0" algn="ctr">
                        <a:lnSpc>
                          <a:spcPct val="140000"/>
                        </a:lnSpc>
                        <a:spcBef>
                          <a:spcPts val="0"/>
                        </a:spcBef>
                        <a:spcAft>
                          <a:spcPts val="0"/>
                        </a:spcAft>
                      </a:pPr>
                      <a:r>
                        <a:rPr lang="en-US" sz="1200" dirty="0">
                          <a:effectLst/>
                          <a:latin typeface="Times New Roman"/>
                          <a:ea typeface="Calibri"/>
                          <a:cs typeface="Cordia New"/>
                        </a:rPr>
                        <a:t>  27</a:t>
                      </a:r>
                      <a:endParaRPr lang="en-US" sz="1100" dirty="0">
                        <a:effectLst/>
                        <a:latin typeface="Calibri"/>
                        <a:ea typeface="Calibri"/>
                        <a:cs typeface="Cordia New"/>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7</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25.9</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20</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74.1</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300894">
                <a:tc>
                  <a:txBody>
                    <a:bodyPr/>
                    <a:lstStyle/>
                    <a:p>
                      <a:pPr marL="0" marR="0">
                        <a:lnSpc>
                          <a:spcPct val="140000"/>
                        </a:lnSpc>
                        <a:spcBef>
                          <a:spcPts val="0"/>
                        </a:spcBef>
                        <a:spcAft>
                          <a:spcPts val="0"/>
                        </a:spcAft>
                      </a:pPr>
                      <a:r>
                        <a:rPr lang="en-US" sz="1200" b="1">
                          <a:solidFill>
                            <a:srgbClr val="FFFFFF"/>
                          </a:solidFill>
                          <a:effectLst/>
                          <a:latin typeface="Times New Roman"/>
                          <a:ea typeface="Calibri"/>
                          <a:cs typeface="Cordia New"/>
                        </a:rPr>
                        <a:t>  Female</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marL="0" marR="0" algn="ctr">
                        <a:lnSpc>
                          <a:spcPct val="140000"/>
                        </a:lnSpc>
                        <a:spcBef>
                          <a:spcPts val="0"/>
                        </a:spcBef>
                        <a:spcAft>
                          <a:spcPts val="0"/>
                        </a:spcAft>
                      </a:pPr>
                      <a:r>
                        <a:rPr lang="en-US" sz="1200" dirty="0">
                          <a:effectLst/>
                          <a:latin typeface="Times New Roman"/>
                          <a:ea typeface="Calibri"/>
                          <a:cs typeface="Cordia New"/>
                        </a:rPr>
                        <a:t>112</a:t>
                      </a:r>
                      <a:endParaRPr lang="en-US" sz="1100" dirty="0">
                        <a:effectLst/>
                        <a:latin typeface="Calibri"/>
                        <a:ea typeface="Calibri"/>
                        <a:cs typeface="Cordia New"/>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48</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42.9</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64</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57.1</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300894">
                <a:tc>
                  <a:txBody>
                    <a:bodyPr/>
                    <a:lstStyle/>
                    <a:p>
                      <a:pPr marL="0" marR="0">
                        <a:lnSpc>
                          <a:spcPct val="140000"/>
                        </a:lnSpc>
                        <a:spcBef>
                          <a:spcPts val="0"/>
                        </a:spcBef>
                        <a:spcAft>
                          <a:spcPts val="0"/>
                        </a:spcAft>
                      </a:pPr>
                      <a:r>
                        <a:rPr lang="en-US" sz="1200" b="1" dirty="0">
                          <a:solidFill>
                            <a:schemeClr val="tx1"/>
                          </a:solidFill>
                          <a:effectLst/>
                          <a:latin typeface="Times New Roman"/>
                          <a:ea typeface="Calibri"/>
                          <a:cs typeface="Cordia New"/>
                        </a:rPr>
                        <a:t>Education</a:t>
                      </a:r>
                      <a:endParaRPr lang="en-US" sz="1100" b="1" dirty="0">
                        <a:solidFill>
                          <a:schemeClr val="tx1"/>
                        </a:solidFill>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a:t>
                      </a:r>
                      <a:endParaRPr lang="en-US" sz="1100">
                        <a:effectLst/>
                        <a:latin typeface="Calibri"/>
                        <a:ea typeface="Calibri"/>
                        <a:cs typeface="Cordia New"/>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dirty="0">
                          <a:effectLst/>
                          <a:latin typeface="Times New Roman"/>
                          <a:ea typeface="Calibri"/>
                          <a:cs typeface="Cordia New"/>
                        </a:rPr>
                        <a:t> </a:t>
                      </a:r>
                      <a:endParaRPr lang="en-US" sz="1100" dirty="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dirty="0">
                          <a:effectLst/>
                          <a:latin typeface="Times New Roman"/>
                          <a:ea typeface="Calibri"/>
                          <a:cs typeface="Cordia New"/>
                        </a:rPr>
                        <a:t> </a:t>
                      </a:r>
                      <a:endParaRPr lang="en-US" sz="1100" dirty="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dirty="0">
                          <a:effectLst/>
                          <a:latin typeface="Times New Roman"/>
                          <a:ea typeface="Calibri"/>
                          <a:cs typeface="Cordia New"/>
                        </a:rPr>
                        <a:t> </a:t>
                      </a:r>
                      <a:endParaRPr lang="en-US" sz="1100" dirty="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b="1" dirty="0">
                          <a:effectLst/>
                          <a:latin typeface="Times New Roman"/>
                          <a:ea typeface="Calibri"/>
                          <a:cs typeface="Cordia New"/>
                        </a:rPr>
                        <a:t>0.295</a:t>
                      </a:r>
                      <a:endParaRPr lang="en-US" sz="1100" b="1" dirty="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601787">
                <a:tc>
                  <a:txBody>
                    <a:bodyPr/>
                    <a:lstStyle/>
                    <a:p>
                      <a:pPr marL="0" marR="0">
                        <a:lnSpc>
                          <a:spcPct val="140000"/>
                        </a:lnSpc>
                        <a:spcBef>
                          <a:spcPts val="0"/>
                        </a:spcBef>
                        <a:spcAft>
                          <a:spcPts val="0"/>
                        </a:spcAft>
                      </a:pPr>
                      <a:r>
                        <a:rPr lang="en-US" sz="1200" b="1">
                          <a:solidFill>
                            <a:srgbClr val="FFFFFF"/>
                          </a:solidFill>
                          <a:effectLst/>
                          <a:latin typeface="Times New Roman"/>
                          <a:ea typeface="Calibri"/>
                          <a:cs typeface="Cordia New"/>
                        </a:rPr>
                        <a:t>   Never go to school</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8</a:t>
                      </a:r>
                      <a:endParaRPr lang="en-US" sz="1100">
                        <a:effectLst/>
                        <a:latin typeface="Calibri"/>
                        <a:ea typeface="Calibri"/>
                        <a:cs typeface="Cordia New"/>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dirty="0">
                          <a:effectLst/>
                          <a:latin typeface="Times New Roman"/>
                          <a:ea typeface="Calibri"/>
                          <a:cs typeface="Cordia New"/>
                        </a:rPr>
                        <a:t> 5</a:t>
                      </a:r>
                      <a:endParaRPr lang="en-US" sz="1100" dirty="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dirty="0">
                          <a:effectLst/>
                          <a:latin typeface="Times New Roman"/>
                          <a:ea typeface="Calibri"/>
                          <a:cs typeface="Cordia New"/>
                        </a:rPr>
                        <a:t>62.5</a:t>
                      </a:r>
                      <a:endParaRPr lang="en-US" sz="1100" dirty="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3</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37.5</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601787">
                <a:tc>
                  <a:txBody>
                    <a:bodyPr/>
                    <a:lstStyle/>
                    <a:p>
                      <a:pPr marL="0" marR="0">
                        <a:lnSpc>
                          <a:spcPct val="140000"/>
                        </a:lnSpc>
                        <a:spcBef>
                          <a:spcPts val="0"/>
                        </a:spcBef>
                        <a:spcAft>
                          <a:spcPts val="0"/>
                        </a:spcAft>
                      </a:pPr>
                      <a:r>
                        <a:rPr lang="en-US" sz="1200" b="1">
                          <a:solidFill>
                            <a:srgbClr val="FFFFFF"/>
                          </a:solidFill>
                          <a:effectLst/>
                          <a:latin typeface="Times New Roman"/>
                          <a:ea typeface="Calibri"/>
                          <a:cs typeface="Cordia New"/>
                        </a:rPr>
                        <a:t>   Under secondary</a:t>
                      </a:r>
                      <a:endParaRPr lang="en-US" sz="1100">
                        <a:effectLst/>
                        <a:latin typeface="Calibri"/>
                        <a:ea typeface="Calibri"/>
                        <a:cs typeface="Cordia New"/>
                      </a:endParaRPr>
                    </a:p>
                    <a:p>
                      <a:pPr marL="0" marR="0">
                        <a:lnSpc>
                          <a:spcPct val="140000"/>
                        </a:lnSpc>
                        <a:spcBef>
                          <a:spcPts val="0"/>
                        </a:spcBef>
                        <a:spcAft>
                          <a:spcPts val="0"/>
                        </a:spcAft>
                      </a:pPr>
                      <a:r>
                        <a:rPr lang="en-US" sz="1200" b="1">
                          <a:solidFill>
                            <a:srgbClr val="FFFFFF"/>
                          </a:solidFill>
                          <a:effectLst/>
                          <a:latin typeface="Times New Roman"/>
                          <a:ea typeface="Calibri"/>
                          <a:cs typeface="Cordia New"/>
                        </a:rPr>
                        <a:t>    education level</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97</a:t>
                      </a:r>
                      <a:endParaRPr lang="en-US" sz="1100">
                        <a:effectLst/>
                        <a:latin typeface="Calibri"/>
                        <a:ea typeface="Calibri"/>
                        <a:cs typeface="Cordia New"/>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39</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40.2</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58</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59.8</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601787">
                <a:tc>
                  <a:txBody>
                    <a:bodyPr/>
                    <a:lstStyle/>
                    <a:p>
                      <a:pPr marL="0" marR="0">
                        <a:lnSpc>
                          <a:spcPct val="140000"/>
                        </a:lnSpc>
                        <a:spcBef>
                          <a:spcPts val="0"/>
                        </a:spcBef>
                        <a:spcAft>
                          <a:spcPts val="0"/>
                        </a:spcAft>
                      </a:pPr>
                      <a:r>
                        <a:rPr lang="en-US" sz="1200" b="1">
                          <a:solidFill>
                            <a:srgbClr val="FFFFFF"/>
                          </a:solidFill>
                          <a:effectLst/>
                          <a:latin typeface="Times New Roman"/>
                          <a:ea typeface="Calibri"/>
                          <a:cs typeface="Cordia New"/>
                        </a:rPr>
                        <a:t>    High school,</a:t>
                      </a:r>
                      <a:endParaRPr lang="en-US" sz="1100">
                        <a:effectLst/>
                        <a:latin typeface="Calibri"/>
                        <a:ea typeface="Calibri"/>
                        <a:cs typeface="Cordia New"/>
                      </a:endParaRPr>
                    </a:p>
                    <a:p>
                      <a:pPr marL="0" marR="0">
                        <a:lnSpc>
                          <a:spcPct val="140000"/>
                        </a:lnSpc>
                        <a:spcBef>
                          <a:spcPts val="0"/>
                        </a:spcBef>
                        <a:spcAft>
                          <a:spcPts val="0"/>
                        </a:spcAft>
                      </a:pPr>
                      <a:r>
                        <a:rPr lang="en-US" sz="1200" b="1">
                          <a:solidFill>
                            <a:srgbClr val="FFFFFF"/>
                          </a:solidFill>
                          <a:effectLst/>
                          <a:latin typeface="Times New Roman"/>
                          <a:ea typeface="Calibri"/>
                          <a:cs typeface="Cordia New"/>
                        </a:rPr>
                        <a:t>    Graduatre</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34</a:t>
                      </a:r>
                      <a:endParaRPr lang="en-US" sz="1100">
                        <a:effectLst/>
                        <a:latin typeface="Calibri"/>
                        <a:ea typeface="Calibri"/>
                        <a:cs typeface="Cordia New"/>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11</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32.4</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 23</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a:effectLst/>
                          <a:latin typeface="Times New Roman"/>
                          <a:ea typeface="Calibri"/>
                          <a:cs typeface="Cordia New"/>
                        </a:rPr>
                        <a:t>67.6</a:t>
                      </a:r>
                      <a:endParaRPr lang="en-US" sz="110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marL="0" marR="0" algn="ctr">
                        <a:lnSpc>
                          <a:spcPct val="140000"/>
                        </a:lnSpc>
                        <a:spcBef>
                          <a:spcPts val="0"/>
                        </a:spcBef>
                        <a:spcAft>
                          <a:spcPts val="0"/>
                        </a:spcAft>
                      </a:pPr>
                      <a:r>
                        <a:rPr lang="en-US" sz="1200" dirty="0">
                          <a:effectLst/>
                          <a:latin typeface="Times New Roman"/>
                          <a:ea typeface="Calibri"/>
                          <a:cs typeface="Cordia New"/>
                        </a:rPr>
                        <a:t> </a:t>
                      </a:r>
                      <a:endParaRPr lang="en-US" sz="1100" dirty="0">
                        <a:effectLst/>
                        <a:latin typeface="Calibri"/>
                        <a:ea typeface="Calibri"/>
                        <a:cs typeface="Cordia New"/>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8" name="Rectangle 7"/>
          <p:cNvSpPr/>
          <p:nvPr/>
        </p:nvSpPr>
        <p:spPr>
          <a:xfrm>
            <a:off x="472967" y="4143427"/>
            <a:ext cx="2932386" cy="34103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72968" y="4744969"/>
            <a:ext cx="2932384" cy="34103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6538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062"/>
            <a:ext cx="8229600" cy="571523"/>
          </a:xfrm>
        </p:spPr>
        <p:txBody>
          <a:bodyPr>
            <a:normAutofit/>
          </a:bodyPr>
          <a:lstStyle/>
          <a:p>
            <a:r>
              <a:rPr lang="en-US" sz="2600" b="1" dirty="0" smtClean="0"/>
              <a:t>Discussion</a:t>
            </a:r>
            <a:endParaRPr lang="en-US" sz="2600" b="1" dirty="0"/>
          </a:p>
        </p:txBody>
      </p:sp>
      <p:sp>
        <p:nvSpPr>
          <p:cNvPr id="3" name="Content Placeholder 2"/>
          <p:cNvSpPr>
            <a:spLocks noGrp="1"/>
          </p:cNvSpPr>
          <p:nvPr>
            <p:ph idx="1"/>
          </p:nvPr>
        </p:nvSpPr>
        <p:spPr>
          <a:xfrm>
            <a:off x="475241" y="557935"/>
            <a:ext cx="8229600" cy="6110879"/>
          </a:xfrm>
        </p:spPr>
        <p:txBody>
          <a:bodyPr>
            <a:noAutofit/>
          </a:bodyPr>
          <a:lstStyle/>
          <a:p>
            <a:pPr algn="just"/>
            <a:r>
              <a:rPr lang="en-US" sz="2000" dirty="0" smtClean="0"/>
              <a:t>Out of 60.4% (n=84) DM patients </a:t>
            </a:r>
            <a:r>
              <a:rPr lang="en-US" sz="2000" dirty="0" smtClean="0">
                <a:solidFill>
                  <a:srgbClr val="BD65D5"/>
                </a:solidFill>
              </a:rPr>
              <a:t>(who didn’t choose </a:t>
            </a:r>
            <a:r>
              <a:rPr lang="en-US" sz="2000" dirty="0" err="1" smtClean="0">
                <a:solidFill>
                  <a:srgbClr val="BD65D5"/>
                </a:solidFill>
              </a:rPr>
              <a:t>Byamaso</a:t>
            </a:r>
            <a:r>
              <a:rPr lang="en-US" sz="2000" dirty="0" smtClean="0">
                <a:solidFill>
                  <a:srgbClr val="BD65D5"/>
                </a:solidFill>
              </a:rPr>
              <a:t> clinic as first choice),</a:t>
            </a:r>
            <a:r>
              <a:rPr lang="en-US" sz="2000" dirty="0" smtClean="0"/>
              <a:t> 57.9%  went </a:t>
            </a:r>
            <a:r>
              <a:rPr lang="en-US" sz="2000" dirty="0"/>
              <a:t>to non-governmental health </a:t>
            </a:r>
            <a:r>
              <a:rPr lang="en-US" sz="2000" dirty="0" smtClean="0"/>
              <a:t>centers ; 29.4% went to governmental health centers; 3.2% of them took traditional medicine.</a:t>
            </a:r>
          </a:p>
          <a:p>
            <a:pPr algn="just"/>
            <a:endParaRPr lang="en-US" sz="2000" dirty="0" smtClean="0"/>
          </a:p>
          <a:p>
            <a:pPr algn="just"/>
            <a:r>
              <a:rPr lang="en-US" sz="2000" dirty="0"/>
              <a:t>R</a:t>
            </a:r>
            <a:r>
              <a:rPr lang="en-US" sz="2000" dirty="0" smtClean="0"/>
              <a:t>easons - being </a:t>
            </a:r>
            <a:r>
              <a:rPr lang="en-US" sz="2000" dirty="0"/>
              <a:t>easy to access and few of them chose after getting health information from friends</a:t>
            </a:r>
            <a:r>
              <a:rPr lang="en-US" sz="2000" dirty="0" smtClean="0"/>
              <a:t>.</a:t>
            </a:r>
          </a:p>
          <a:p>
            <a:pPr algn="just"/>
            <a:endParaRPr lang="en-US" sz="2000" dirty="0"/>
          </a:p>
          <a:p>
            <a:pPr algn="just"/>
            <a:r>
              <a:rPr lang="en-US" sz="2000" dirty="0"/>
              <a:t>One third of patients (n=139, 39.6%) </a:t>
            </a:r>
            <a:r>
              <a:rPr lang="en-US" sz="2000" u="sng" dirty="0">
                <a:solidFill>
                  <a:srgbClr val="B85CB8"/>
                </a:solidFill>
              </a:rPr>
              <a:t>chose </a:t>
            </a:r>
            <a:r>
              <a:rPr lang="en-US" sz="2000" u="sng" dirty="0" err="1" smtClean="0">
                <a:solidFill>
                  <a:srgbClr val="B85CB8"/>
                </a:solidFill>
              </a:rPr>
              <a:t>Byamso</a:t>
            </a:r>
            <a:r>
              <a:rPr lang="en-US" sz="2000" u="sng" dirty="0" smtClean="0">
                <a:solidFill>
                  <a:srgbClr val="B85CB8"/>
                </a:solidFill>
              </a:rPr>
              <a:t> clinic as first choice.</a:t>
            </a:r>
          </a:p>
          <a:p>
            <a:pPr algn="just"/>
            <a:endParaRPr lang="en-US" sz="2000" u="sng" dirty="0">
              <a:solidFill>
                <a:srgbClr val="B85CB8"/>
              </a:solidFill>
            </a:endParaRPr>
          </a:p>
          <a:p>
            <a:pPr algn="just"/>
            <a:r>
              <a:rPr lang="en-US" sz="2000" dirty="0"/>
              <a:t>Reasons – Very much lower health care service fees and most of the anti-diabetic drugs are available without charge. </a:t>
            </a:r>
            <a:endParaRPr lang="en-US" sz="2000" dirty="0" smtClean="0"/>
          </a:p>
          <a:p>
            <a:pPr algn="just"/>
            <a:endParaRPr lang="en-US" sz="2000" dirty="0"/>
          </a:p>
          <a:p>
            <a:pPr algn="just"/>
            <a:r>
              <a:rPr lang="en-US" sz="2000" dirty="0"/>
              <a:t>This is an advantage for reducing the financial burden of elderly patients</a:t>
            </a:r>
          </a:p>
          <a:p>
            <a:pPr algn="just"/>
            <a:endParaRPr lang="en-US" sz="2000" dirty="0" smtClean="0"/>
          </a:p>
          <a:p>
            <a:pPr algn="just"/>
            <a:r>
              <a:rPr lang="en-US" sz="2000" dirty="0" smtClean="0"/>
              <a:t>In </a:t>
            </a:r>
            <a:r>
              <a:rPr lang="en-US" sz="2000" dirty="0"/>
              <a:t>one study in Yangon, Myanmar, </a:t>
            </a:r>
            <a:r>
              <a:rPr lang="en-US" sz="2000" u="sng" dirty="0"/>
              <a:t>57.5% out of 153 respondents </a:t>
            </a:r>
            <a:r>
              <a:rPr lang="en-US" sz="2000" dirty="0"/>
              <a:t>chose the governmental health centers as the first initiation in treatment of diabetes rather than non-governmental health </a:t>
            </a:r>
            <a:r>
              <a:rPr lang="en-US" sz="2000" dirty="0" smtClean="0"/>
              <a:t>center (Due </a:t>
            </a:r>
            <a:r>
              <a:rPr lang="en-US" sz="2000" dirty="0"/>
              <a:t>to accessibility of health </a:t>
            </a:r>
            <a:r>
              <a:rPr lang="en-US" sz="2000" dirty="0" smtClean="0"/>
              <a:t>care)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529207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497" y="-126124"/>
            <a:ext cx="8229600" cy="772284"/>
          </a:xfrm>
        </p:spPr>
        <p:txBody>
          <a:bodyPr>
            <a:normAutofit/>
          </a:bodyPr>
          <a:lstStyle/>
          <a:p>
            <a:pPr algn="l"/>
            <a:r>
              <a:rPr lang="en-US" sz="2600" b="1" dirty="0"/>
              <a:t>Number and percent of knowledge </a:t>
            </a:r>
            <a:r>
              <a:rPr lang="en-US" sz="2600" b="1" dirty="0" smtClean="0"/>
              <a:t>(n=139)</a:t>
            </a:r>
            <a:endParaRPr lang="en-US" sz="2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0976394"/>
              </p:ext>
            </p:extLst>
          </p:nvPr>
        </p:nvGraphicFramePr>
        <p:xfrm>
          <a:off x="457200" y="624603"/>
          <a:ext cx="8295860" cy="3675728"/>
        </p:xfrm>
        <a:graphic>
          <a:graphicData uri="http://schemas.openxmlformats.org/drawingml/2006/table">
            <a:tbl>
              <a:tblPr firstRow="1" firstCol="1" bandRow="1">
                <a:tableStyleId>{7DF18680-E054-41AD-8BC1-D1AEF772440D}</a:tableStyleId>
              </a:tblPr>
              <a:tblGrid>
                <a:gridCol w="5592168"/>
                <a:gridCol w="1040630"/>
                <a:gridCol w="1663062"/>
              </a:tblGrid>
              <a:tr h="349585">
                <a:tc>
                  <a:txBody>
                    <a:bodyPr/>
                    <a:lstStyle/>
                    <a:p>
                      <a:pPr algn="ctr">
                        <a:spcBef>
                          <a:spcPts val="1200"/>
                        </a:spcBef>
                        <a:spcAft>
                          <a:spcPts val="0"/>
                        </a:spcAft>
                      </a:pPr>
                      <a:r>
                        <a:rPr lang="en-US" sz="1800" b="1" dirty="0">
                          <a:solidFill>
                            <a:schemeClr val="tx1"/>
                          </a:solidFill>
                          <a:effectLst/>
                        </a:rPr>
                        <a:t>Knowledge statement</a:t>
                      </a:r>
                      <a:endParaRPr lang="en-US" sz="1600" b="1" dirty="0">
                        <a:solidFill>
                          <a:schemeClr val="tx1"/>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gridSpan="2">
                  <a:txBody>
                    <a:bodyPr/>
                    <a:lstStyle/>
                    <a:p>
                      <a:pPr algn="ctr">
                        <a:spcBef>
                          <a:spcPts val="1200"/>
                        </a:spcBef>
                        <a:spcAft>
                          <a:spcPts val="0"/>
                        </a:spcAft>
                      </a:pPr>
                      <a:r>
                        <a:rPr lang="en-US" sz="1800" b="1" dirty="0">
                          <a:solidFill>
                            <a:schemeClr val="tx1"/>
                          </a:solidFill>
                          <a:effectLst/>
                        </a:rPr>
                        <a:t>Correct statement</a:t>
                      </a:r>
                      <a:endParaRPr lang="en-US" sz="1600" b="1" dirty="0">
                        <a:solidFill>
                          <a:schemeClr val="tx1"/>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hMerge="1">
                  <a:txBody>
                    <a:bodyPr/>
                    <a:lstStyle/>
                    <a:p>
                      <a:endParaRPr lang="en-US"/>
                    </a:p>
                  </a:txBody>
                  <a:tcPr/>
                </a:tc>
              </a:tr>
              <a:tr h="299545">
                <a:tc>
                  <a:txBody>
                    <a:bodyPr/>
                    <a:lstStyle/>
                    <a:p>
                      <a:pPr algn="ctr">
                        <a:spcBef>
                          <a:spcPts val="1200"/>
                        </a:spcBef>
                        <a:spcAft>
                          <a:spcPts val="0"/>
                        </a:spcAft>
                      </a:pPr>
                      <a:r>
                        <a:rPr lang="en-US" sz="1800" b="1" dirty="0">
                          <a:solidFill>
                            <a:schemeClr val="tx1"/>
                          </a:solidFill>
                          <a:effectLst/>
                        </a:rPr>
                        <a:t> </a:t>
                      </a:r>
                      <a:endParaRPr lang="en-US" sz="1600" b="1" dirty="0">
                        <a:solidFill>
                          <a:schemeClr val="tx1"/>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800" b="1" dirty="0">
                          <a:solidFill>
                            <a:schemeClr val="tx1"/>
                          </a:solidFill>
                          <a:effectLst/>
                        </a:rPr>
                        <a:t>Number</a:t>
                      </a:r>
                      <a:endParaRPr lang="en-US" sz="1600" b="1" dirty="0">
                        <a:solidFill>
                          <a:schemeClr val="tx1"/>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800" b="1" dirty="0">
                          <a:solidFill>
                            <a:schemeClr val="tx1"/>
                          </a:solidFill>
                          <a:effectLst/>
                        </a:rPr>
                        <a:t>Percent</a:t>
                      </a:r>
                      <a:endParaRPr lang="en-US" sz="1600" b="1" dirty="0">
                        <a:solidFill>
                          <a:schemeClr val="tx1"/>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r>
              <a:tr h="555066">
                <a:tc>
                  <a:txBody>
                    <a:bodyPr/>
                    <a:lstStyle/>
                    <a:p>
                      <a:pPr>
                        <a:spcBef>
                          <a:spcPts val="1200"/>
                        </a:spcBef>
                        <a:spcAft>
                          <a:spcPts val="0"/>
                        </a:spcAft>
                      </a:pPr>
                      <a:r>
                        <a:rPr lang="en-US" sz="1600" dirty="0">
                          <a:effectLst/>
                        </a:rPr>
                        <a:t>Blood glucose level can be controlled by compliance to anti-diabetic drugs regularly following the prescribed medication.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600">
                          <a:effectLst/>
                        </a:rPr>
                        <a:t>134</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600" dirty="0">
                          <a:effectLst/>
                        </a:rPr>
                        <a:t>96.4</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r>
              <a:tr h="289835">
                <a:tc>
                  <a:txBody>
                    <a:bodyPr/>
                    <a:lstStyle/>
                    <a:p>
                      <a:pPr>
                        <a:spcBef>
                          <a:spcPts val="1200"/>
                        </a:spcBef>
                        <a:spcAft>
                          <a:spcPts val="0"/>
                        </a:spcAft>
                      </a:pPr>
                      <a:r>
                        <a:rPr lang="en-US" sz="1600" dirty="0">
                          <a:effectLst/>
                        </a:rPr>
                        <a:t>Diabetes can damage kidneys.</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600">
                          <a:effectLst/>
                        </a:rPr>
                        <a:t>127</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600" dirty="0">
                          <a:effectLst/>
                        </a:rPr>
                        <a:t>91.4</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r>
              <a:tr h="813751">
                <a:tc>
                  <a:txBody>
                    <a:bodyPr/>
                    <a:lstStyle/>
                    <a:p>
                      <a:pPr>
                        <a:spcBef>
                          <a:spcPts val="1200"/>
                        </a:spcBef>
                        <a:spcAft>
                          <a:spcPts val="0"/>
                        </a:spcAft>
                      </a:pPr>
                      <a:r>
                        <a:rPr lang="en-US" sz="1600" dirty="0">
                          <a:effectLst/>
                        </a:rPr>
                        <a:t>Diabetes mellitus can be prevented by changing life-style such as diet, quitting smoking and drinking alcohol and doing exercise.</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600" dirty="0">
                          <a:effectLst/>
                        </a:rPr>
                        <a:t>125</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600" dirty="0">
                          <a:effectLst/>
                        </a:rPr>
                        <a:t>89.9</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r>
              <a:tr h="362607">
                <a:tc>
                  <a:txBody>
                    <a:bodyPr/>
                    <a:lstStyle/>
                    <a:p>
                      <a:pPr>
                        <a:spcBef>
                          <a:spcPts val="1200"/>
                        </a:spcBef>
                        <a:spcAft>
                          <a:spcPts val="0"/>
                        </a:spcAft>
                      </a:pPr>
                      <a:r>
                        <a:rPr lang="en-US" sz="1600">
                          <a:effectLst/>
                        </a:rPr>
                        <a:t>DM can be cured completely to become a healthy person.</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600">
                          <a:effectLst/>
                        </a:rPr>
                        <a:t>87</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600" dirty="0">
                          <a:effectLst/>
                        </a:rPr>
                        <a:t>62.6</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r>
              <a:tr h="425670">
                <a:tc>
                  <a:txBody>
                    <a:bodyPr/>
                    <a:lstStyle/>
                    <a:p>
                      <a:pPr>
                        <a:spcBef>
                          <a:spcPts val="1200"/>
                        </a:spcBef>
                        <a:spcAft>
                          <a:spcPts val="0"/>
                        </a:spcAft>
                      </a:pPr>
                      <a:r>
                        <a:rPr lang="en-US" sz="1600">
                          <a:effectLst/>
                        </a:rPr>
                        <a:t>Urine testing is the best method for testing blood glucose.</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600">
                          <a:effectLst/>
                        </a:rPr>
                        <a:t>20</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600" dirty="0">
                          <a:effectLst/>
                        </a:rPr>
                        <a:t>14.4</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r>
              <a:tr h="579669">
                <a:tc>
                  <a:txBody>
                    <a:bodyPr/>
                    <a:lstStyle/>
                    <a:p>
                      <a:pPr>
                        <a:spcBef>
                          <a:spcPts val="1200"/>
                        </a:spcBef>
                        <a:spcAft>
                          <a:spcPts val="0"/>
                        </a:spcAft>
                      </a:pPr>
                      <a:r>
                        <a:rPr lang="en-US" sz="1600" dirty="0">
                          <a:effectLst/>
                        </a:rPr>
                        <a:t>Eating too much sugar and other sweet foods can cause diabetes.</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600" dirty="0">
                          <a:effectLst/>
                        </a:rPr>
                        <a:t>5</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600" dirty="0">
                          <a:effectLst/>
                        </a:rPr>
                        <a:t>3.6</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8" name="Rectangle 7"/>
          <p:cNvSpPr/>
          <p:nvPr/>
        </p:nvSpPr>
        <p:spPr>
          <a:xfrm>
            <a:off x="6218580" y="3700808"/>
            <a:ext cx="695740" cy="3560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227604" y="3288135"/>
            <a:ext cx="695740" cy="3560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601829" y="4216239"/>
            <a:ext cx="8229600" cy="6795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600" b="1" dirty="0" smtClean="0"/>
              <a:t>Level of knowledge about diabetes	</a:t>
            </a:r>
            <a:endParaRPr lang="en-US" sz="2600" b="1" dirty="0"/>
          </a:p>
        </p:txBody>
      </p:sp>
      <p:graphicFrame>
        <p:nvGraphicFramePr>
          <p:cNvPr id="14" name="Content Placeholder 4"/>
          <p:cNvGraphicFramePr>
            <a:graphicFrameLocks/>
          </p:cNvGraphicFramePr>
          <p:nvPr>
            <p:extLst>
              <p:ext uri="{D42A27DB-BD31-4B8C-83A1-F6EECF244321}">
                <p14:modId xmlns:p14="http://schemas.microsoft.com/office/powerpoint/2010/main" val="4206534446"/>
              </p:ext>
            </p:extLst>
          </p:nvPr>
        </p:nvGraphicFramePr>
        <p:xfrm>
          <a:off x="535113" y="5019563"/>
          <a:ext cx="5692491" cy="1746258"/>
        </p:xfrm>
        <a:graphic>
          <a:graphicData uri="http://schemas.openxmlformats.org/drawingml/2006/table">
            <a:tbl>
              <a:tblPr firstRow="1" firstCol="1" bandRow="1">
                <a:tableStyleId>{7DF18680-E054-41AD-8BC1-D1AEF772440D}</a:tableStyleId>
              </a:tblPr>
              <a:tblGrid>
                <a:gridCol w="2160790"/>
                <a:gridCol w="1765738"/>
                <a:gridCol w="1765963"/>
              </a:tblGrid>
              <a:tr h="325508">
                <a:tc>
                  <a:txBody>
                    <a:bodyPr/>
                    <a:lstStyle/>
                    <a:p>
                      <a:pPr>
                        <a:spcBef>
                          <a:spcPts val="1200"/>
                        </a:spcBef>
                        <a:spcAft>
                          <a:spcPts val="0"/>
                        </a:spcAft>
                      </a:pPr>
                      <a:r>
                        <a:rPr lang="en-US" sz="1800" dirty="0">
                          <a:solidFill>
                            <a:schemeClr val="tx1"/>
                          </a:solidFill>
                          <a:effectLst/>
                        </a:rPr>
                        <a:t>Knowledge about diabetes</a:t>
                      </a:r>
                      <a:endParaRPr lang="en-US" sz="1600" dirty="0">
                        <a:solidFill>
                          <a:schemeClr val="tx1"/>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800" dirty="0">
                          <a:solidFill>
                            <a:schemeClr val="tx1"/>
                          </a:solidFill>
                          <a:effectLst/>
                        </a:rPr>
                        <a:t>Number </a:t>
                      </a:r>
                      <a:endParaRPr lang="en-US" sz="1600" dirty="0">
                        <a:solidFill>
                          <a:schemeClr val="tx1"/>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800" dirty="0">
                          <a:solidFill>
                            <a:schemeClr val="tx1"/>
                          </a:solidFill>
                          <a:effectLst/>
                        </a:rPr>
                        <a:t>Percent </a:t>
                      </a:r>
                      <a:endParaRPr lang="en-US" sz="1600" dirty="0">
                        <a:solidFill>
                          <a:schemeClr val="tx1"/>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r>
              <a:tr h="399206">
                <a:tc>
                  <a:txBody>
                    <a:bodyPr/>
                    <a:lstStyle/>
                    <a:p>
                      <a:pPr>
                        <a:spcBef>
                          <a:spcPts val="1200"/>
                        </a:spcBef>
                        <a:spcAft>
                          <a:spcPts val="0"/>
                        </a:spcAft>
                      </a:pPr>
                      <a:r>
                        <a:rPr lang="en-US" sz="1800" dirty="0">
                          <a:effectLst/>
                        </a:rPr>
                        <a:t>Good (≥4)</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800" dirty="0">
                          <a:effectLst/>
                        </a:rPr>
                        <a:t>81</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800" dirty="0">
                          <a:effectLst/>
                        </a:rPr>
                        <a:t>58.2</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r>
              <a:tr h="399206">
                <a:tc>
                  <a:txBody>
                    <a:bodyPr/>
                    <a:lstStyle/>
                    <a:p>
                      <a:pPr>
                        <a:spcBef>
                          <a:spcPts val="1200"/>
                        </a:spcBef>
                        <a:spcAft>
                          <a:spcPts val="0"/>
                        </a:spcAft>
                      </a:pPr>
                      <a:r>
                        <a:rPr lang="en-US" sz="1800" dirty="0">
                          <a:effectLst/>
                        </a:rPr>
                        <a:t>Moderate (3-2)</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800">
                          <a:effectLst/>
                        </a:rPr>
                        <a:t>56</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800" dirty="0">
                          <a:effectLst/>
                        </a:rPr>
                        <a:t>40.3</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r>
              <a:tr h="399206">
                <a:tc>
                  <a:txBody>
                    <a:bodyPr/>
                    <a:lstStyle/>
                    <a:p>
                      <a:pPr>
                        <a:spcBef>
                          <a:spcPts val="1200"/>
                        </a:spcBef>
                        <a:spcAft>
                          <a:spcPts val="0"/>
                        </a:spcAft>
                      </a:pPr>
                      <a:r>
                        <a:rPr lang="en-US" sz="1800" dirty="0">
                          <a:effectLst/>
                        </a:rPr>
                        <a:t>Poor (&lt;2)</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800" dirty="0">
                          <a:effectLst/>
                        </a:rPr>
                        <a:t>2</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spcBef>
                          <a:spcPts val="1200"/>
                        </a:spcBef>
                        <a:spcAft>
                          <a:spcPts val="0"/>
                        </a:spcAft>
                      </a:pPr>
                      <a:r>
                        <a:rPr lang="en-US" sz="1800" dirty="0">
                          <a:effectLst/>
                        </a:rPr>
                        <a:t>1.5</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r>
            </a:tbl>
          </a:graphicData>
        </a:graphic>
      </p:graphicFrame>
      <p:sp>
        <p:nvSpPr>
          <p:cNvPr id="15" name="Rectangle 14"/>
          <p:cNvSpPr/>
          <p:nvPr/>
        </p:nvSpPr>
        <p:spPr>
          <a:xfrm>
            <a:off x="4983617" y="5556152"/>
            <a:ext cx="695740" cy="3560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ular Callout 5"/>
          <p:cNvSpPr/>
          <p:nvPr/>
        </p:nvSpPr>
        <p:spPr>
          <a:xfrm>
            <a:off x="6923344" y="4267821"/>
            <a:ext cx="2191864" cy="1786138"/>
          </a:xfrm>
          <a:prstGeom prst="wedgeRectCallout">
            <a:avLst>
              <a:gd name="adj1" fmla="val -50239"/>
              <a:gd name="adj2" fmla="val -71226"/>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Respondents were worried a lot in choosing type of foods and failed to eat balanced diet. </a:t>
            </a:r>
            <a:endParaRPr lang="en-US" dirty="0">
              <a:solidFill>
                <a:schemeClr val="tx1"/>
              </a:solidFill>
            </a:endParaRPr>
          </a:p>
        </p:txBody>
      </p:sp>
      <p:sp>
        <p:nvSpPr>
          <p:cNvPr id="17" name="Rectangular Callout 16"/>
          <p:cNvSpPr/>
          <p:nvPr/>
        </p:nvSpPr>
        <p:spPr>
          <a:xfrm>
            <a:off x="4239492" y="1198179"/>
            <a:ext cx="4653915" cy="977967"/>
          </a:xfrm>
          <a:prstGeom prst="wedgeRectCallout">
            <a:avLst>
              <a:gd name="adj1" fmla="val -809"/>
              <a:gd name="adj2" fmla="val 14684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Might miss hypoglycemia/hyperglycemia and might distribute misconception of information </a:t>
            </a:r>
            <a:endParaRPr lang="en-US" dirty="0">
              <a:solidFill>
                <a:schemeClr val="tx1"/>
              </a:solidFill>
            </a:endParaRPr>
          </a:p>
        </p:txBody>
      </p:sp>
    </p:spTree>
    <p:extLst>
      <p:ext uri="{BB962C8B-B14F-4D97-AF65-F5344CB8AC3E}">
        <p14:creationId xmlns:p14="http://schemas.microsoft.com/office/powerpoint/2010/main" val="176518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7" name="Rectangle 6"/>
          <p:cNvSpPr/>
          <p:nvPr/>
        </p:nvSpPr>
        <p:spPr>
          <a:xfrm>
            <a:off x="-157660" y="772510"/>
            <a:ext cx="9396248" cy="830997"/>
          </a:xfrm>
          <a:prstGeom prst="rect">
            <a:avLst/>
          </a:prstGeom>
        </p:spPr>
        <p:txBody>
          <a:bodyPr wrap="square">
            <a:spAutoFit/>
          </a:bodyPr>
          <a:lstStyle/>
          <a:p>
            <a:pPr algn="ctr">
              <a:spcBef>
                <a:spcPts val="1200"/>
              </a:spcBef>
              <a:spcAft>
                <a:spcPts val="0"/>
              </a:spcAft>
              <a:tabLst>
                <a:tab pos="1460500" algn="l"/>
              </a:tabLst>
            </a:pPr>
            <a:r>
              <a:rPr lang="en-US" sz="2400" b="1" dirty="0">
                <a:latin typeface="Times New Roman" panose="02020603050405020304" pitchFamily="18" charset="0"/>
                <a:ea typeface="Calibri" panose="020F0502020204030204" pitchFamily="34" charset="0"/>
                <a:cs typeface="Cordia New" panose="020B0304020202020204" pitchFamily="34" charset="-34"/>
              </a:rPr>
              <a:t>Association between </a:t>
            </a:r>
            <a:r>
              <a:rPr lang="en-US" sz="2400" b="1" dirty="0" smtClean="0">
                <a:latin typeface="Times New Roman" panose="02020603050405020304" pitchFamily="18" charset="0"/>
                <a:ea typeface="Calibri" panose="020F0502020204030204" pitchFamily="34" charset="0"/>
                <a:cs typeface="Cordia New" panose="020B0304020202020204" pitchFamily="34" charset="-34"/>
              </a:rPr>
              <a:t>knowledge about </a:t>
            </a:r>
            <a:r>
              <a:rPr lang="en-US" sz="2400" b="1" dirty="0">
                <a:latin typeface="Times New Roman" panose="02020603050405020304" pitchFamily="18" charset="0"/>
                <a:ea typeface="Calibri" panose="020F0502020204030204" pitchFamily="34" charset="0"/>
                <a:cs typeface="Cordia New" panose="020B0304020202020204" pitchFamily="34" charset="-34"/>
              </a:rPr>
              <a:t>DM and </a:t>
            </a:r>
            <a:r>
              <a:rPr lang="en-US" sz="2400" b="1" dirty="0" smtClean="0">
                <a:latin typeface="Times New Roman" panose="02020603050405020304" pitchFamily="18" charset="0"/>
                <a:ea typeface="Calibri" panose="020F0502020204030204" pitchFamily="34" charset="0"/>
                <a:cs typeface="Cordia New" panose="020B0304020202020204" pitchFamily="34" charset="-34"/>
              </a:rPr>
              <a:t>health seeking behavior of DM </a:t>
            </a:r>
            <a:r>
              <a:rPr lang="en-US" sz="2400" b="1" dirty="0">
                <a:latin typeface="Times New Roman" panose="02020603050405020304" pitchFamily="18" charset="0"/>
                <a:ea typeface="Calibri" panose="020F0502020204030204" pitchFamily="34" charset="0"/>
                <a:cs typeface="Cordia New" panose="020B0304020202020204" pitchFamily="34" charset="-34"/>
              </a:rPr>
              <a:t>patients </a:t>
            </a:r>
            <a:r>
              <a:rPr lang="en-US" sz="2400" b="1" dirty="0" smtClean="0">
                <a:latin typeface="Times New Roman" panose="02020603050405020304" pitchFamily="18" charset="0"/>
                <a:ea typeface="Calibri" panose="020F0502020204030204" pitchFamily="34" charset="0"/>
                <a:cs typeface="Cordia New" panose="020B0304020202020204" pitchFamily="34" charset="-34"/>
              </a:rPr>
              <a:t>seeking care at </a:t>
            </a:r>
            <a:r>
              <a:rPr lang="en-US" sz="2400" b="1" dirty="0" err="1" smtClean="0">
                <a:latin typeface="Times New Roman" panose="02020603050405020304" pitchFamily="18" charset="0"/>
                <a:ea typeface="Calibri" panose="020F0502020204030204" pitchFamily="34" charset="0"/>
                <a:cs typeface="Cordia New" panose="020B0304020202020204" pitchFamily="34" charset="-34"/>
              </a:rPr>
              <a:t>Byamaso</a:t>
            </a:r>
            <a:r>
              <a:rPr lang="en-US" sz="2400" b="1" dirty="0" smtClean="0">
                <a:latin typeface="Times New Roman" panose="02020603050405020304" pitchFamily="18" charset="0"/>
                <a:ea typeface="Calibri" panose="020F0502020204030204" pitchFamily="34" charset="0"/>
                <a:cs typeface="Cordia New" panose="020B0304020202020204" pitchFamily="34" charset="-34"/>
              </a:rPr>
              <a:t> clinic as first choice</a:t>
            </a:r>
            <a:endParaRPr lang="en-US" sz="2400" b="1" dirty="0">
              <a:effectLst/>
              <a:latin typeface="Calibri" panose="020F0502020204030204" pitchFamily="34" charset="0"/>
              <a:ea typeface="Calibri" panose="020F0502020204030204" pitchFamily="34" charset="0"/>
              <a:cs typeface="Cordia New" panose="020B0304020202020204" pitchFamily="34" charset="-34"/>
            </a:endParaRPr>
          </a:p>
        </p:txBody>
      </p:sp>
      <p:graphicFrame>
        <p:nvGraphicFramePr>
          <p:cNvPr id="3" name="Table 2"/>
          <p:cNvGraphicFramePr>
            <a:graphicFrameLocks noGrp="1"/>
          </p:cNvGraphicFramePr>
          <p:nvPr>
            <p:extLst>
              <p:ext uri="{D42A27DB-BD31-4B8C-83A1-F6EECF244321}">
                <p14:modId xmlns:p14="http://schemas.microsoft.com/office/powerpoint/2010/main" val="3930403358"/>
              </p:ext>
            </p:extLst>
          </p:nvPr>
        </p:nvGraphicFramePr>
        <p:xfrm>
          <a:off x="134001" y="2096815"/>
          <a:ext cx="8812925" cy="2682240"/>
        </p:xfrm>
        <a:graphic>
          <a:graphicData uri="http://schemas.openxmlformats.org/drawingml/2006/table">
            <a:tbl>
              <a:tblPr firstRow="1" firstCol="1" bandRow="1">
                <a:tableStyleId>{00A15C55-8517-42AA-B614-E9B94910E393}</a:tableStyleId>
              </a:tblPr>
              <a:tblGrid>
                <a:gridCol w="2088937"/>
                <a:gridCol w="1284884"/>
                <a:gridCol w="1261242"/>
                <a:gridCol w="1103586"/>
                <a:gridCol w="1260576"/>
                <a:gridCol w="1064601"/>
                <a:gridCol w="749099"/>
              </a:tblGrid>
              <a:tr h="583324">
                <a:tc rowSpan="2">
                  <a:txBody>
                    <a:bodyPr/>
                    <a:lstStyle/>
                    <a:p>
                      <a:pPr marL="0" marR="0" algn="ctr">
                        <a:lnSpc>
                          <a:spcPct val="150000"/>
                        </a:lnSpc>
                        <a:spcBef>
                          <a:spcPts val="0"/>
                        </a:spcBef>
                        <a:spcAft>
                          <a:spcPts val="0"/>
                        </a:spcAft>
                      </a:pPr>
                      <a:r>
                        <a:rPr lang="en-US" sz="1600" b="1" dirty="0">
                          <a:solidFill>
                            <a:schemeClr val="bg1"/>
                          </a:solidFill>
                          <a:effectLst/>
                        </a:rPr>
                        <a:t> </a:t>
                      </a:r>
                    </a:p>
                    <a:p>
                      <a:pPr marL="0" marR="0" algn="ctr">
                        <a:lnSpc>
                          <a:spcPct val="150000"/>
                        </a:lnSpc>
                        <a:spcBef>
                          <a:spcPts val="0"/>
                        </a:spcBef>
                        <a:spcAft>
                          <a:spcPts val="0"/>
                        </a:spcAft>
                      </a:pPr>
                      <a:r>
                        <a:rPr lang="en-US" sz="1600" b="1" dirty="0">
                          <a:solidFill>
                            <a:schemeClr val="bg1"/>
                          </a:solidFill>
                          <a:effectLst/>
                        </a:rPr>
                        <a:t> </a:t>
                      </a:r>
                      <a:r>
                        <a:rPr lang="en-US" sz="1600" b="1" dirty="0" smtClean="0">
                          <a:solidFill>
                            <a:schemeClr val="bg1"/>
                          </a:solidFill>
                          <a:effectLst/>
                        </a:rPr>
                        <a:t>Statement</a:t>
                      </a:r>
                      <a:endParaRPr lang="en-US" sz="1600" b="1" dirty="0">
                        <a:solidFill>
                          <a:schemeClr val="bg1"/>
                        </a:solidFill>
                        <a:effectLst/>
                        <a:latin typeface="Calibri"/>
                        <a:ea typeface="Calibri"/>
                        <a:cs typeface="Cordia New"/>
                      </a:endParaRPr>
                    </a:p>
                  </a:txBody>
                  <a:tcPr marL="68580" marR="68580" marT="0" marB="0"/>
                </a:tc>
                <a:tc rowSpan="2">
                  <a:txBody>
                    <a:bodyPr/>
                    <a:lstStyle/>
                    <a:p>
                      <a:pPr marL="0" marR="0" algn="ctr">
                        <a:lnSpc>
                          <a:spcPct val="150000"/>
                        </a:lnSpc>
                        <a:spcBef>
                          <a:spcPts val="0"/>
                        </a:spcBef>
                        <a:spcAft>
                          <a:spcPts val="0"/>
                        </a:spcAft>
                      </a:pPr>
                      <a:r>
                        <a:rPr lang="en-US" sz="1600" b="1" dirty="0">
                          <a:solidFill>
                            <a:schemeClr val="bg1"/>
                          </a:solidFill>
                          <a:effectLst/>
                        </a:rPr>
                        <a:t> </a:t>
                      </a:r>
                    </a:p>
                    <a:p>
                      <a:pPr marL="0" marR="0" algn="ctr">
                        <a:lnSpc>
                          <a:spcPct val="150000"/>
                        </a:lnSpc>
                        <a:spcBef>
                          <a:spcPts val="0"/>
                        </a:spcBef>
                        <a:spcAft>
                          <a:spcPts val="0"/>
                        </a:spcAft>
                      </a:pPr>
                      <a:r>
                        <a:rPr lang="en-US" sz="1600" b="1" dirty="0">
                          <a:solidFill>
                            <a:schemeClr val="bg1"/>
                          </a:solidFill>
                          <a:effectLst/>
                        </a:rPr>
                        <a:t> </a:t>
                      </a:r>
                      <a:r>
                        <a:rPr lang="en-US" sz="1600" b="1" dirty="0" smtClean="0">
                          <a:solidFill>
                            <a:schemeClr val="bg1"/>
                          </a:solidFill>
                          <a:effectLst/>
                        </a:rPr>
                        <a:t>Total </a:t>
                      </a:r>
                      <a:r>
                        <a:rPr lang="en-US" sz="1600" b="1" dirty="0">
                          <a:solidFill>
                            <a:schemeClr val="bg1"/>
                          </a:solidFill>
                          <a:effectLst/>
                        </a:rPr>
                        <a:t>samples</a:t>
                      </a:r>
                    </a:p>
                    <a:p>
                      <a:pPr marL="0" marR="0" algn="ctr">
                        <a:lnSpc>
                          <a:spcPct val="150000"/>
                        </a:lnSpc>
                        <a:spcBef>
                          <a:spcPts val="0"/>
                        </a:spcBef>
                        <a:spcAft>
                          <a:spcPts val="0"/>
                        </a:spcAft>
                      </a:pPr>
                      <a:r>
                        <a:rPr lang="en-US" sz="1600" b="1" dirty="0">
                          <a:solidFill>
                            <a:schemeClr val="bg1"/>
                          </a:solidFill>
                          <a:effectLst/>
                        </a:rPr>
                        <a:t>(n=139)</a:t>
                      </a:r>
                      <a:endParaRPr lang="en-US" sz="1600" b="1" dirty="0">
                        <a:solidFill>
                          <a:schemeClr val="bg1"/>
                        </a:solidFill>
                        <a:effectLst/>
                        <a:latin typeface="Calibri"/>
                        <a:ea typeface="Calibri"/>
                        <a:cs typeface="Cordia New"/>
                      </a:endParaRPr>
                    </a:p>
                  </a:txBody>
                  <a:tcPr marL="68580" marR="68580" marT="0" marB="0"/>
                </a:tc>
                <a:tc gridSpan="2">
                  <a:txBody>
                    <a:bodyPr/>
                    <a:lstStyle/>
                    <a:p>
                      <a:pPr marL="0" marR="0" algn="ctr">
                        <a:lnSpc>
                          <a:spcPct val="150000"/>
                        </a:lnSpc>
                        <a:spcBef>
                          <a:spcPts val="0"/>
                        </a:spcBef>
                        <a:spcAft>
                          <a:spcPts val="0"/>
                        </a:spcAft>
                      </a:pPr>
                      <a:r>
                        <a:rPr lang="en-US" sz="1600" b="1" dirty="0">
                          <a:solidFill>
                            <a:schemeClr val="bg1"/>
                          </a:solidFill>
                          <a:effectLst/>
                        </a:rPr>
                        <a:t>Seeking care at </a:t>
                      </a:r>
                      <a:r>
                        <a:rPr lang="en-US" sz="1600" b="1" dirty="0" err="1">
                          <a:solidFill>
                            <a:schemeClr val="bg1"/>
                          </a:solidFill>
                          <a:effectLst/>
                        </a:rPr>
                        <a:t>Byamaso</a:t>
                      </a:r>
                      <a:r>
                        <a:rPr lang="en-US" sz="1600" b="1" dirty="0">
                          <a:solidFill>
                            <a:schemeClr val="bg1"/>
                          </a:solidFill>
                          <a:effectLst/>
                        </a:rPr>
                        <a:t> clinic as first choice</a:t>
                      </a:r>
                      <a:endParaRPr lang="en-US" sz="1600" b="1" dirty="0">
                        <a:solidFill>
                          <a:schemeClr val="bg1"/>
                        </a:solidFill>
                        <a:effectLst/>
                        <a:latin typeface="Calibri"/>
                        <a:ea typeface="Calibri"/>
                        <a:cs typeface="Cordia New"/>
                      </a:endParaRPr>
                    </a:p>
                  </a:txBody>
                  <a:tcPr marL="68580" marR="68580" marT="0" marB="0"/>
                </a:tc>
                <a:tc hMerge="1">
                  <a:txBody>
                    <a:bodyPr/>
                    <a:lstStyle/>
                    <a:p>
                      <a:endParaRPr lang="en-US"/>
                    </a:p>
                  </a:txBody>
                  <a:tcPr/>
                </a:tc>
                <a:tc gridSpan="2">
                  <a:txBody>
                    <a:bodyPr/>
                    <a:lstStyle/>
                    <a:p>
                      <a:pPr marL="0" marR="0" algn="ctr">
                        <a:lnSpc>
                          <a:spcPct val="150000"/>
                        </a:lnSpc>
                        <a:spcBef>
                          <a:spcPts val="0"/>
                        </a:spcBef>
                        <a:spcAft>
                          <a:spcPts val="0"/>
                        </a:spcAft>
                      </a:pPr>
                      <a:r>
                        <a:rPr lang="en-US" sz="1600" b="1" dirty="0">
                          <a:solidFill>
                            <a:schemeClr val="bg1"/>
                          </a:solidFill>
                          <a:effectLst/>
                        </a:rPr>
                        <a:t>Seeking care at other health care facilities as first choice</a:t>
                      </a:r>
                      <a:endParaRPr lang="en-US" sz="1600" b="1" dirty="0">
                        <a:solidFill>
                          <a:schemeClr val="bg1"/>
                        </a:solidFill>
                        <a:effectLst/>
                        <a:latin typeface="Calibri"/>
                        <a:ea typeface="Calibri"/>
                        <a:cs typeface="Cordia New"/>
                      </a:endParaRPr>
                    </a:p>
                  </a:txBody>
                  <a:tcPr marL="68580" marR="68580" marT="0" marB="0"/>
                </a:tc>
                <a:tc hMerge="1">
                  <a:txBody>
                    <a:bodyPr/>
                    <a:lstStyle/>
                    <a:p>
                      <a:endParaRPr lang="en-US"/>
                    </a:p>
                  </a:txBody>
                  <a:tcPr/>
                </a:tc>
                <a:tc rowSpan="2">
                  <a:txBody>
                    <a:bodyPr/>
                    <a:lstStyle/>
                    <a:p>
                      <a:pPr marL="0" marR="0" algn="ctr">
                        <a:lnSpc>
                          <a:spcPct val="150000"/>
                        </a:lnSpc>
                        <a:spcBef>
                          <a:spcPts val="0"/>
                        </a:spcBef>
                        <a:spcAft>
                          <a:spcPts val="0"/>
                        </a:spcAft>
                      </a:pPr>
                      <a:r>
                        <a:rPr lang="en-US" sz="1600" b="1" dirty="0">
                          <a:solidFill>
                            <a:schemeClr val="bg1"/>
                          </a:solidFill>
                          <a:effectLst/>
                        </a:rPr>
                        <a:t> </a:t>
                      </a:r>
                    </a:p>
                    <a:p>
                      <a:pPr marL="0" marR="0" algn="ctr">
                        <a:lnSpc>
                          <a:spcPct val="150000"/>
                        </a:lnSpc>
                        <a:spcBef>
                          <a:spcPts val="0"/>
                        </a:spcBef>
                        <a:spcAft>
                          <a:spcPts val="0"/>
                        </a:spcAft>
                      </a:pPr>
                      <a:r>
                        <a:rPr lang="en-US" sz="1600" b="1" dirty="0">
                          <a:solidFill>
                            <a:schemeClr val="bg1"/>
                          </a:solidFill>
                          <a:effectLst/>
                        </a:rPr>
                        <a:t> </a:t>
                      </a:r>
                      <a:r>
                        <a:rPr lang="en-US" sz="1600" b="1" dirty="0" smtClean="0">
                          <a:solidFill>
                            <a:schemeClr val="bg1"/>
                          </a:solidFill>
                          <a:effectLst/>
                        </a:rPr>
                        <a:t>p-value</a:t>
                      </a:r>
                      <a:endParaRPr lang="en-US" sz="1600" b="1" dirty="0">
                        <a:solidFill>
                          <a:schemeClr val="bg1"/>
                        </a:solidFill>
                        <a:effectLst/>
                        <a:latin typeface="Calibri"/>
                        <a:ea typeface="Calibri"/>
                        <a:cs typeface="Cordia New"/>
                      </a:endParaRPr>
                    </a:p>
                  </a:txBody>
                  <a:tcPr marL="68580" marR="68580" marT="0" marB="0"/>
                </a:tc>
              </a:tr>
              <a:tr h="463506">
                <a:tc vMerge="1">
                  <a:txBody>
                    <a:bodyPr/>
                    <a:lstStyle/>
                    <a:p>
                      <a:endParaRPr lang="en-US"/>
                    </a:p>
                  </a:txBody>
                  <a:tcPr/>
                </a:tc>
                <a:tc vMerge="1">
                  <a:txBody>
                    <a:bodyPr/>
                    <a:lstStyle/>
                    <a:p>
                      <a:endParaRPr lang="en-US"/>
                    </a:p>
                  </a:txBody>
                  <a:tcPr/>
                </a:tc>
                <a:tc>
                  <a:txBody>
                    <a:bodyPr/>
                    <a:lstStyle/>
                    <a:p>
                      <a:pPr marL="0" marR="0" algn="ctr">
                        <a:lnSpc>
                          <a:spcPct val="100000"/>
                        </a:lnSpc>
                        <a:spcBef>
                          <a:spcPts val="0"/>
                        </a:spcBef>
                        <a:spcAft>
                          <a:spcPts val="0"/>
                        </a:spcAft>
                      </a:pPr>
                      <a:r>
                        <a:rPr lang="en-US" sz="1600" b="1" dirty="0">
                          <a:solidFill>
                            <a:schemeClr val="tx1"/>
                          </a:solidFill>
                          <a:effectLst/>
                        </a:rPr>
                        <a:t>No</a:t>
                      </a:r>
                      <a:r>
                        <a:rPr lang="en-US" sz="1600" b="1" dirty="0" smtClean="0">
                          <a:solidFill>
                            <a:schemeClr val="tx1"/>
                          </a:solidFill>
                          <a:effectLst/>
                        </a:rPr>
                        <a:t>.</a:t>
                      </a:r>
                    </a:p>
                    <a:p>
                      <a:pPr marL="0" marR="0" algn="ctr">
                        <a:lnSpc>
                          <a:spcPct val="100000"/>
                        </a:lnSpc>
                        <a:spcBef>
                          <a:spcPts val="0"/>
                        </a:spcBef>
                        <a:spcAft>
                          <a:spcPts val="0"/>
                        </a:spcAft>
                      </a:pPr>
                      <a:r>
                        <a:rPr lang="en-US" sz="1600" b="1" dirty="0" smtClean="0">
                          <a:solidFill>
                            <a:schemeClr val="tx1"/>
                          </a:solidFill>
                          <a:effectLst/>
                        </a:rPr>
                        <a:t> </a:t>
                      </a:r>
                      <a:r>
                        <a:rPr lang="en-US" sz="1600" b="1" dirty="0">
                          <a:solidFill>
                            <a:schemeClr val="tx1"/>
                          </a:solidFill>
                          <a:effectLst/>
                        </a:rPr>
                        <a:t>(n=55)</a:t>
                      </a:r>
                      <a:endParaRPr lang="en-US" sz="1600" b="1" dirty="0">
                        <a:solidFill>
                          <a:schemeClr val="tx1"/>
                        </a:solidFill>
                        <a:effectLst/>
                        <a:latin typeface="Calibri"/>
                        <a:ea typeface="Calibri"/>
                        <a:cs typeface="Cordia New"/>
                      </a:endParaRPr>
                    </a:p>
                  </a:txBody>
                  <a:tcPr marL="68580" marR="68580" marT="0" marB="0"/>
                </a:tc>
                <a:tc>
                  <a:txBody>
                    <a:bodyPr/>
                    <a:lstStyle/>
                    <a:p>
                      <a:pPr marL="0" marR="0" algn="ctr">
                        <a:lnSpc>
                          <a:spcPct val="100000"/>
                        </a:lnSpc>
                        <a:spcBef>
                          <a:spcPts val="0"/>
                        </a:spcBef>
                        <a:spcAft>
                          <a:spcPts val="0"/>
                        </a:spcAft>
                      </a:pPr>
                      <a:r>
                        <a:rPr lang="en-US" sz="1600" b="1" dirty="0">
                          <a:solidFill>
                            <a:schemeClr val="tx1"/>
                          </a:solidFill>
                          <a:effectLst/>
                        </a:rPr>
                        <a:t>% </a:t>
                      </a:r>
                      <a:endParaRPr lang="en-US" sz="1600" b="1" dirty="0" smtClean="0">
                        <a:solidFill>
                          <a:schemeClr val="tx1"/>
                        </a:solidFill>
                        <a:effectLst/>
                      </a:endParaRPr>
                    </a:p>
                    <a:p>
                      <a:pPr marL="0" marR="0" algn="ctr">
                        <a:lnSpc>
                          <a:spcPct val="100000"/>
                        </a:lnSpc>
                        <a:spcBef>
                          <a:spcPts val="0"/>
                        </a:spcBef>
                        <a:spcAft>
                          <a:spcPts val="0"/>
                        </a:spcAft>
                      </a:pPr>
                      <a:r>
                        <a:rPr lang="en-US" sz="1600" b="1" dirty="0" smtClean="0">
                          <a:solidFill>
                            <a:schemeClr val="tx1"/>
                          </a:solidFill>
                          <a:effectLst/>
                        </a:rPr>
                        <a:t>(</a:t>
                      </a:r>
                      <a:r>
                        <a:rPr lang="en-US" sz="1600" b="1" dirty="0">
                          <a:solidFill>
                            <a:schemeClr val="tx1"/>
                          </a:solidFill>
                          <a:effectLst/>
                        </a:rPr>
                        <a:t>39.6%)</a:t>
                      </a:r>
                      <a:endParaRPr lang="en-US" sz="1600" b="1" dirty="0">
                        <a:solidFill>
                          <a:schemeClr val="tx1"/>
                        </a:solidFill>
                        <a:effectLst/>
                        <a:latin typeface="Calibri"/>
                        <a:ea typeface="Calibri"/>
                        <a:cs typeface="Cordia New"/>
                      </a:endParaRPr>
                    </a:p>
                  </a:txBody>
                  <a:tcPr marL="68580" marR="68580" marT="0" marB="0"/>
                </a:tc>
                <a:tc>
                  <a:txBody>
                    <a:bodyPr/>
                    <a:lstStyle/>
                    <a:p>
                      <a:pPr marL="0" marR="0" algn="ctr">
                        <a:lnSpc>
                          <a:spcPct val="100000"/>
                        </a:lnSpc>
                        <a:spcBef>
                          <a:spcPts val="0"/>
                        </a:spcBef>
                        <a:spcAft>
                          <a:spcPts val="0"/>
                        </a:spcAft>
                      </a:pPr>
                      <a:r>
                        <a:rPr lang="en-US" sz="1600" b="1" dirty="0">
                          <a:solidFill>
                            <a:schemeClr val="tx1"/>
                          </a:solidFill>
                          <a:effectLst/>
                        </a:rPr>
                        <a:t>No.</a:t>
                      </a:r>
                    </a:p>
                    <a:p>
                      <a:pPr marL="0" marR="0" algn="ctr">
                        <a:lnSpc>
                          <a:spcPct val="100000"/>
                        </a:lnSpc>
                        <a:spcBef>
                          <a:spcPts val="0"/>
                        </a:spcBef>
                        <a:spcAft>
                          <a:spcPts val="0"/>
                        </a:spcAft>
                      </a:pPr>
                      <a:r>
                        <a:rPr lang="en-US" sz="1600" b="1" dirty="0">
                          <a:solidFill>
                            <a:schemeClr val="tx1"/>
                          </a:solidFill>
                          <a:effectLst/>
                        </a:rPr>
                        <a:t>(n=84)</a:t>
                      </a:r>
                      <a:endParaRPr lang="en-US" sz="1600" b="1" dirty="0">
                        <a:solidFill>
                          <a:schemeClr val="tx1"/>
                        </a:solidFill>
                        <a:effectLst/>
                        <a:latin typeface="Calibri"/>
                        <a:ea typeface="Calibri"/>
                        <a:cs typeface="Cordia New"/>
                      </a:endParaRPr>
                    </a:p>
                  </a:txBody>
                  <a:tcPr marL="68580" marR="68580" marT="0" marB="0"/>
                </a:tc>
                <a:tc>
                  <a:txBody>
                    <a:bodyPr/>
                    <a:lstStyle/>
                    <a:p>
                      <a:pPr marL="0" marR="0" algn="ctr">
                        <a:lnSpc>
                          <a:spcPct val="100000"/>
                        </a:lnSpc>
                        <a:spcBef>
                          <a:spcPts val="0"/>
                        </a:spcBef>
                        <a:spcAft>
                          <a:spcPts val="0"/>
                        </a:spcAft>
                      </a:pPr>
                      <a:r>
                        <a:rPr lang="en-US" sz="1600" b="1" dirty="0">
                          <a:solidFill>
                            <a:schemeClr val="tx1"/>
                          </a:solidFill>
                          <a:effectLst/>
                        </a:rPr>
                        <a:t>%</a:t>
                      </a:r>
                    </a:p>
                    <a:p>
                      <a:pPr marL="0" marR="0" algn="ctr">
                        <a:lnSpc>
                          <a:spcPct val="100000"/>
                        </a:lnSpc>
                        <a:spcBef>
                          <a:spcPts val="0"/>
                        </a:spcBef>
                        <a:spcAft>
                          <a:spcPts val="0"/>
                        </a:spcAft>
                      </a:pPr>
                      <a:r>
                        <a:rPr lang="en-US" sz="1600" b="1" dirty="0">
                          <a:solidFill>
                            <a:schemeClr val="tx1"/>
                          </a:solidFill>
                          <a:effectLst/>
                        </a:rPr>
                        <a:t>(60.4%)</a:t>
                      </a:r>
                      <a:endParaRPr lang="en-US" sz="1600" b="1" dirty="0">
                        <a:solidFill>
                          <a:schemeClr val="tx1"/>
                        </a:solidFill>
                        <a:effectLst/>
                        <a:latin typeface="Calibri"/>
                        <a:ea typeface="Calibri"/>
                        <a:cs typeface="Cordia New"/>
                      </a:endParaRPr>
                    </a:p>
                  </a:txBody>
                  <a:tcPr marL="68580" marR="68580" marT="0" marB="0"/>
                </a:tc>
                <a:tc vMerge="1">
                  <a:txBody>
                    <a:bodyPr/>
                    <a:lstStyle/>
                    <a:p>
                      <a:endParaRPr lang="en-US"/>
                    </a:p>
                  </a:txBody>
                  <a:tcPr/>
                </a:tc>
              </a:tr>
              <a:tr h="281286">
                <a:tc>
                  <a:txBody>
                    <a:bodyPr/>
                    <a:lstStyle/>
                    <a:p>
                      <a:pPr marL="0" marR="0" algn="l">
                        <a:lnSpc>
                          <a:spcPct val="150000"/>
                        </a:lnSpc>
                        <a:spcBef>
                          <a:spcPts val="0"/>
                        </a:spcBef>
                        <a:spcAft>
                          <a:spcPts val="0"/>
                        </a:spcAft>
                      </a:pPr>
                      <a:r>
                        <a:rPr lang="en-US" sz="1600" dirty="0">
                          <a:effectLst/>
                        </a:rPr>
                        <a:t>Knowledge about DM</a:t>
                      </a:r>
                      <a:endParaRPr lang="en-US" sz="1600" dirty="0">
                        <a:effectLst/>
                        <a:latin typeface="Calibri"/>
                        <a:ea typeface="Calibri"/>
                        <a:cs typeface="Cordia New"/>
                      </a:endParaRPr>
                    </a:p>
                  </a:txBody>
                  <a:tcPr marL="68580" marR="68580" marT="0" marB="0"/>
                </a:tc>
                <a:tc>
                  <a:txBody>
                    <a:bodyPr/>
                    <a:lstStyle/>
                    <a:p>
                      <a:pPr marL="0" marR="0" algn="l">
                        <a:lnSpc>
                          <a:spcPct val="150000"/>
                        </a:lnSpc>
                        <a:spcBef>
                          <a:spcPts val="0"/>
                        </a:spcBef>
                        <a:spcAft>
                          <a:spcPts val="0"/>
                        </a:spcAft>
                      </a:pPr>
                      <a:r>
                        <a:rPr lang="en-US" sz="1600">
                          <a:effectLst/>
                        </a:rPr>
                        <a:t> </a:t>
                      </a:r>
                      <a:endParaRPr lang="en-US" sz="1600">
                        <a:effectLst/>
                        <a:latin typeface="Calibri"/>
                        <a:ea typeface="Calibri"/>
                        <a:cs typeface="Cordia New"/>
                      </a:endParaRPr>
                    </a:p>
                  </a:txBody>
                  <a:tcPr marL="68580" marR="68580" marT="0" marB="0"/>
                </a:tc>
                <a:tc>
                  <a:txBody>
                    <a:bodyPr/>
                    <a:lstStyle/>
                    <a:p>
                      <a:pPr marL="0" marR="0" algn="l">
                        <a:lnSpc>
                          <a:spcPct val="150000"/>
                        </a:lnSpc>
                        <a:spcBef>
                          <a:spcPts val="0"/>
                        </a:spcBef>
                        <a:spcAft>
                          <a:spcPts val="0"/>
                        </a:spcAft>
                      </a:pPr>
                      <a:r>
                        <a:rPr lang="en-US" sz="1600">
                          <a:effectLst/>
                        </a:rPr>
                        <a:t> </a:t>
                      </a:r>
                      <a:endParaRPr lang="en-US" sz="1600">
                        <a:effectLst/>
                        <a:latin typeface="Calibri"/>
                        <a:ea typeface="Calibri"/>
                        <a:cs typeface="Cordia New"/>
                      </a:endParaRPr>
                    </a:p>
                  </a:txBody>
                  <a:tcPr marL="68580" marR="68580" marT="0" marB="0"/>
                </a:tc>
                <a:tc>
                  <a:txBody>
                    <a:bodyPr/>
                    <a:lstStyle/>
                    <a:p>
                      <a:pPr marL="0" marR="0" algn="l">
                        <a:lnSpc>
                          <a:spcPct val="150000"/>
                        </a:lnSpc>
                        <a:spcBef>
                          <a:spcPts val="0"/>
                        </a:spcBef>
                        <a:spcAft>
                          <a:spcPts val="0"/>
                        </a:spcAft>
                      </a:pPr>
                      <a:r>
                        <a:rPr lang="en-US" sz="1600">
                          <a:effectLst/>
                        </a:rPr>
                        <a:t> </a:t>
                      </a:r>
                      <a:endParaRPr lang="en-US" sz="1600">
                        <a:effectLst/>
                        <a:latin typeface="Calibri"/>
                        <a:ea typeface="Calibri"/>
                        <a:cs typeface="Cordia New"/>
                      </a:endParaRPr>
                    </a:p>
                  </a:txBody>
                  <a:tcPr marL="68580" marR="68580" marT="0" marB="0"/>
                </a:tc>
                <a:tc>
                  <a:txBody>
                    <a:bodyPr/>
                    <a:lstStyle/>
                    <a:p>
                      <a:pPr marL="0" marR="0" algn="r">
                        <a:lnSpc>
                          <a:spcPct val="150000"/>
                        </a:lnSpc>
                        <a:spcBef>
                          <a:spcPts val="0"/>
                        </a:spcBef>
                        <a:spcAft>
                          <a:spcPts val="0"/>
                        </a:spcAft>
                      </a:pPr>
                      <a:r>
                        <a:rPr lang="en-US" sz="1600" dirty="0">
                          <a:effectLst/>
                        </a:rPr>
                        <a:t> </a:t>
                      </a:r>
                      <a:endParaRPr lang="en-US" sz="1600" dirty="0">
                        <a:effectLst/>
                        <a:latin typeface="Calibri"/>
                        <a:ea typeface="Calibri"/>
                        <a:cs typeface="Cordia New"/>
                      </a:endParaRPr>
                    </a:p>
                  </a:txBody>
                  <a:tcPr marL="68580" marR="68580" marT="0" marB="0"/>
                </a:tc>
                <a:tc>
                  <a:txBody>
                    <a:bodyPr/>
                    <a:lstStyle/>
                    <a:p>
                      <a:pPr marL="0" marR="0" algn="r">
                        <a:lnSpc>
                          <a:spcPct val="150000"/>
                        </a:lnSpc>
                        <a:spcBef>
                          <a:spcPts val="0"/>
                        </a:spcBef>
                        <a:spcAft>
                          <a:spcPts val="0"/>
                        </a:spcAft>
                      </a:pPr>
                      <a:r>
                        <a:rPr lang="en-US" sz="1600">
                          <a:effectLst/>
                        </a:rPr>
                        <a:t> </a:t>
                      </a:r>
                      <a:endParaRPr lang="en-US" sz="1600">
                        <a:effectLst/>
                        <a:latin typeface="Calibri"/>
                        <a:ea typeface="Calibri"/>
                        <a:cs typeface="Cordia New"/>
                      </a:endParaRPr>
                    </a:p>
                  </a:txBody>
                  <a:tcPr marL="68580" marR="68580" marT="0" marB="0"/>
                </a:tc>
                <a:tc>
                  <a:txBody>
                    <a:bodyPr/>
                    <a:lstStyle/>
                    <a:p>
                      <a:pPr marL="0" marR="0" algn="ctr">
                        <a:lnSpc>
                          <a:spcPct val="150000"/>
                        </a:lnSpc>
                        <a:spcBef>
                          <a:spcPts val="0"/>
                        </a:spcBef>
                        <a:spcAft>
                          <a:spcPts val="0"/>
                        </a:spcAft>
                      </a:pPr>
                      <a:r>
                        <a:rPr lang="en-US" sz="1600" dirty="0">
                          <a:effectLst/>
                        </a:rPr>
                        <a:t>0.738</a:t>
                      </a:r>
                      <a:endParaRPr lang="en-US" sz="1600" dirty="0">
                        <a:effectLst/>
                        <a:latin typeface="Calibri"/>
                        <a:ea typeface="Calibri"/>
                        <a:cs typeface="Cordia New"/>
                      </a:endParaRPr>
                    </a:p>
                  </a:txBody>
                  <a:tcPr marL="68580" marR="68580" marT="0" marB="0"/>
                </a:tc>
              </a:tr>
              <a:tr h="295017">
                <a:tc>
                  <a:txBody>
                    <a:bodyPr/>
                    <a:lstStyle/>
                    <a:p>
                      <a:pPr marL="0" marR="0" algn="l">
                        <a:lnSpc>
                          <a:spcPct val="150000"/>
                        </a:lnSpc>
                        <a:spcBef>
                          <a:spcPts val="0"/>
                        </a:spcBef>
                        <a:spcAft>
                          <a:spcPts val="0"/>
                        </a:spcAft>
                      </a:pPr>
                      <a:r>
                        <a:rPr lang="en-US" sz="1600">
                          <a:effectLst/>
                        </a:rPr>
                        <a:t>   Good</a:t>
                      </a:r>
                      <a:endParaRPr lang="en-US" sz="1600">
                        <a:effectLst/>
                        <a:latin typeface="Calibri"/>
                        <a:ea typeface="Calibri"/>
                        <a:cs typeface="Cordia New"/>
                      </a:endParaRPr>
                    </a:p>
                  </a:txBody>
                  <a:tcPr marL="68580" marR="68580" marT="0" marB="0"/>
                </a:tc>
                <a:tc>
                  <a:txBody>
                    <a:bodyPr/>
                    <a:lstStyle/>
                    <a:p>
                      <a:pPr marL="0" marR="0" algn="ctr">
                        <a:lnSpc>
                          <a:spcPct val="150000"/>
                        </a:lnSpc>
                        <a:spcBef>
                          <a:spcPts val="0"/>
                        </a:spcBef>
                        <a:spcAft>
                          <a:spcPts val="0"/>
                        </a:spcAft>
                      </a:pPr>
                      <a:r>
                        <a:rPr lang="en-US" sz="1600">
                          <a:effectLst/>
                        </a:rPr>
                        <a:t>81</a:t>
                      </a:r>
                      <a:endParaRPr lang="en-US" sz="1600">
                        <a:effectLst/>
                        <a:latin typeface="Calibri"/>
                        <a:ea typeface="Calibri"/>
                        <a:cs typeface="Cordia New"/>
                      </a:endParaRPr>
                    </a:p>
                  </a:txBody>
                  <a:tcPr marL="68580" marR="68580" marT="0" marB="0"/>
                </a:tc>
                <a:tc>
                  <a:txBody>
                    <a:bodyPr/>
                    <a:lstStyle/>
                    <a:p>
                      <a:pPr marL="0" marR="0" algn="ctr">
                        <a:lnSpc>
                          <a:spcPct val="150000"/>
                        </a:lnSpc>
                        <a:spcBef>
                          <a:spcPts val="0"/>
                        </a:spcBef>
                        <a:spcAft>
                          <a:spcPts val="0"/>
                        </a:spcAft>
                      </a:pPr>
                      <a:r>
                        <a:rPr lang="en-US" sz="1600" dirty="0">
                          <a:effectLst/>
                        </a:rPr>
                        <a:t>33</a:t>
                      </a:r>
                      <a:endParaRPr lang="en-US" sz="1600" dirty="0">
                        <a:effectLst/>
                        <a:latin typeface="Calibri"/>
                        <a:ea typeface="Calibri"/>
                        <a:cs typeface="Cordia New"/>
                      </a:endParaRPr>
                    </a:p>
                  </a:txBody>
                  <a:tcPr marL="68580" marR="68580" marT="0" marB="0"/>
                </a:tc>
                <a:tc>
                  <a:txBody>
                    <a:bodyPr/>
                    <a:lstStyle/>
                    <a:p>
                      <a:pPr marL="0" marR="0" algn="ctr">
                        <a:lnSpc>
                          <a:spcPct val="150000"/>
                        </a:lnSpc>
                        <a:spcBef>
                          <a:spcPts val="0"/>
                        </a:spcBef>
                        <a:spcAft>
                          <a:spcPts val="0"/>
                        </a:spcAft>
                      </a:pPr>
                      <a:r>
                        <a:rPr lang="en-US" sz="1600" dirty="0">
                          <a:effectLst/>
                        </a:rPr>
                        <a:t>40.7</a:t>
                      </a:r>
                      <a:endParaRPr lang="en-US" sz="1600" dirty="0">
                        <a:effectLst/>
                        <a:latin typeface="Calibri"/>
                        <a:ea typeface="Calibri"/>
                        <a:cs typeface="Cordia New"/>
                      </a:endParaRPr>
                    </a:p>
                  </a:txBody>
                  <a:tcPr marL="68580" marR="68580" marT="0" marB="0"/>
                </a:tc>
                <a:tc>
                  <a:txBody>
                    <a:bodyPr/>
                    <a:lstStyle/>
                    <a:p>
                      <a:pPr marL="0" marR="0" algn="ctr">
                        <a:lnSpc>
                          <a:spcPct val="150000"/>
                        </a:lnSpc>
                        <a:spcBef>
                          <a:spcPts val="0"/>
                        </a:spcBef>
                        <a:spcAft>
                          <a:spcPts val="0"/>
                        </a:spcAft>
                      </a:pPr>
                      <a:r>
                        <a:rPr lang="en-US" sz="1600" dirty="0">
                          <a:effectLst/>
                        </a:rPr>
                        <a:t>48</a:t>
                      </a:r>
                      <a:endParaRPr lang="en-US" sz="1600" dirty="0">
                        <a:effectLst/>
                        <a:latin typeface="Calibri"/>
                        <a:ea typeface="Calibri"/>
                        <a:cs typeface="Cordia New"/>
                      </a:endParaRPr>
                    </a:p>
                  </a:txBody>
                  <a:tcPr marL="68580" marR="68580" marT="0" marB="0"/>
                </a:tc>
                <a:tc>
                  <a:txBody>
                    <a:bodyPr/>
                    <a:lstStyle/>
                    <a:p>
                      <a:pPr marL="0" marR="0" algn="ctr">
                        <a:lnSpc>
                          <a:spcPct val="150000"/>
                        </a:lnSpc>
                        <a:spcBef>
                          <a:spcPts val="0"/>
                        </a:spcBef>
                        <a:spcAft>
                          <a:spcPts val="0"/>
                        </a:spcAft>
                      </a:pPr>
                      <a:r>
                        <a:rPr lang="en-US" sz="1600">
                          <a:effectLst/>
                        </a:rPr>
                        <a:t>59.3</a:t>
                      </a:r>
                      <a:endParaRPr lang="en-US" sz="1600">
                        <a:effectLst/>
                        <a:latin typeface="Calibri"/>
                        <a:ea typeface="Calibri"/>
                        <a:cs typeface="Cordia New"/>
                      </a:endParaRPr>
                    </a:p>
                  </a:txBody>
                  <a:tcPr marL="68580" marR="68580" marT="0" marB="0"/>
                </a:tc>
                <a:tc>
                  <a:txBody>
                    <a:bodyPr/>
                    <a:lstStyle/>
                    <a:p>
                      <a:pPr marL="0" marR="0" algn="r">
                        <a:lnSpc>
                          <a:spcPct val="150000"/>
                        </a:lnSpc>
                        <a:spcBef>
                          <a:spcPts val="0"/>
                        </a:spcBef>
                        <a:spcAft>
                          <a:spcPts val="0"/>
                        </a:spcAft>
                      </a:pPr>
                      <a:r>
                        <a:rPr lang="en-US" sz="1600" dirty="0">
                          <a:effectLst/>
                        </a:rPr>
                        <a:t> </a:t>
                      </a:r>
                      <a:endParaRPr lang="en-US" sz="1600" dirty="0">
                        <a:effectLst/>
                        <a:latin typeface="Calibri"/>
                        <a:ea typeface="Calibri"/>
                        <a:cs typeface="Cordia New"/>
                      </a:endParaRPr>
                    </a:p>
                  </a:txBody>
                  <a:tcPr marL="68580" marR="68580" marT="0" marB="0"/>
                </a:tc>
              </a:tr>
              <a:tr h="246704">
                <a:tc>
                  <a:txBody>
                    <a:bodyPr/>
                    <a:lstStyle/>
                    <a:p>
                      <a:pPr marL="0" marR="0" algn="l">
                        <a:lnSpc>
                          <a:spcPct val="150000"/>
                        </a:lnSpc>
                        <a:spcBef>
                          <a:spcPts val="0"/>
                        </a:spcBef>
                        <a:spcAft>
                          <a:spcPts val="0"/>
                        </a:spcAft>
                      </a:pPr>
                      <a:r>
                        <a:rPr lang="en-US" sz="1600" baseline="0" dirty="0" smtClean="0">
                          <a:effectLst/>
                          <a:latin typeface="+mn-lt"/>
                          <a:ea typeface="+mn-ea"/>
                          <a:cs typeface="+mn-cs"/>
                        </a:rPr>
                        <a:t>   Poor</a:t>
                      </a:r>
                      <a:endParaRPr lang="en-US" sz="1600" dirty="0">
                        <a:effectLst/>
                        <a:latin typeface="Calibri"/>
                        <a:ea typeface="Calibri"/>
                        <a:cs typeface="Cordia New"/>
                      </a:endParaRPr>
                    </a:p>
                  </a:txBody>
                  <a:tcPr marL="68580" marR="68580" marT="0" marB="0"/>
                </a:tc>
                <a:tc>
                  <a:txBody>
                    <a:bodyPr/>
                    <a:lstStyle/>
                    <a:p>
                      <a:pPr marL="0" marR="0" algn="ctr">
                        <a:lnSpc>
                          <a:spcPct val="150000"/>
                        </a:lnSpc>
                        <a:spcBef>
                          <a:spcPts val="0"/>
                        </a:spcBef>
                        <a:spcAft>
                          <a:spcPts val="0"/>
                        </a:spcAft>
                      </a:pPr>
                      <a:r>
                        <a:rPr lang="en-US" sz="1600">
                          <a:effectLst/>
                        </a:rPr>
                        <a:t>58</a:t>
                      </a:r>
                      <a:endParaRPr lang="en-US" sz="1600">
                        <a:effectLst/>
                        <a:latin typeface="Calibri"/>
                        <a:ea typeface="Calibri"/>
                        <a:cs typeface="Cordia New"/>
                      </a:endParaRPr>
                    </a:p>
                  </a:txBody>
                  <a:tcPr marL="68580" marR="68580" marT="0" marB="0"/>
                </a:tc>
                <a:tc>
                  <a:txBody>
                    <a:bodyPr/>
                    <a:lstStyle/>
                    <a:p>
                      <a:pPr marL="0" marR="0" algn="ctr">
                        <a:lnSpc>
                          <a:spcPct val="150000"/>
                        </a:lnSpc>
                        <a:spcBef>
                          <a:spcPts val="0"/>
                        </a:spcBef>
                        <a:spcAft>
                          <a:spcPts val="0"/>
                        </a:spcAft>
                      </a:pPr>
                      <a:r>
                        <a:rPr lang="en-US" sz="1600">
                          <a:effectLst/>
                        </a:rPr>
                        <a:t>22</a:t>
                      </a:r>
                      <a:endParaRPr lang="en-US" sz="1600">
                        <a:effectLst/>
                        <a:latin typeface="Calibri"/>
                        <a:ea typeface="Calibri"/>
                        <a:cs typeface="Cordia New"/>
                      </a:endParaRPr>
                    </a:p>
                  </a:txBody>
                  <a:tcPr marL="68580" marR="68580" marT="0" marB="0"/>
                </a:tc>
                <a:tc>
                  <a:txBody>
                    <a:bodyPr/>
                    <a:lstStyle/>
                    <a:p>
                      <a:pPr marL="0" marR="0" algn="ctr">
                        <a:lnSpc>
                          <a:spcPct val="150000"/>
                        </a:lnSpc>
                        <a:spcBef>
                          <a:spcPts val="0"/>
                        </a:spcBef>
                        <a:spcAft>
                          <a:spcPts val="0"/>
                        </a:spcAft>
                      </a:pPr>
                      <a:r>
                        <a:rPr lang="en-US" sz="1600">
                          <a:effectLst/>
                        </a:rPr>
                        <a:t>37.9</a:t>
                      </a:r>
                      <a:endParaRPr lang="en-US" sz="1600">
                        <a:effectLst/>
                        <a:latin typeface="Calibri"/>
                        <a:ea typeface="Calibri"/>
                        <a:cs typeface="Cordia New"/>
                      </a:endParaRPr>
                    </a:p>
                  </a:txBody>
                  <a:tcPr marL="68580" marR="68580" marT="0" marB="0"/>
                </a:tc>
                <a:tc>
                  <a:txBody>
                    <a:bodyPr/>
                    <a:lstStyle/>
                    <a:p>
                      <a:pPr marL="0" marR="0" algn="ctr">
                        <a:lnSpc>
                          <a:spcPct val="150000"/>
                        </a:lnSpc>
                        <a:spcBef>
                          <a:spcPts val="0"/>
                        </a:spcBef>
                        <a:spcAft>
                          <a:spcPts val="0"/>
                        </a:spcAft>
                      </a:pPr>
                      <a:r>
                        <a:rPr lang="en-US" sz="1600">
                          <a:effectLst/>
                        </a:rPr>
                        <a:t>36</a:t>
                      </a:r>
                      <a:endParaRPr lang="en-US" sz="1600">
                        <a:effectLst/>
                        <a:latin typeface="Calibri"/>
                        <a:ea typeface="Calibri"/>
                        <a:cs typeface="Cordia New"/>
                      </a:endParaRPr>
                    </a:p>
                  </a:txBody>
                  <a:tcPr marL="68580" marR="68580" marT="0" marB="0"/>
                </a:tc>
                <a:tc>
                  <a:txBody>
                    <a:bodyPr/>
                    <a:lstStyle/>
                    <a:p>
                      <a:pPr marL="0" marR="0" algn="ctr">
                        <a:lnSpc>
                          <a:spcPct val="150000"/>
                        </a:lnSpc>
                        <a:spcBef>
                          <a:spcPts val="0"/>
                        </a:spcBef>
                        <a:spcAft>
                          <a:spcPts val="0"/>
                        </a:spcAft>
                      </a:pPr>
                      <a:r>
                        <a:rPr lang="en-US" sz="1600">
                          <a:effectLst/>
                        </a:rPr>
                        <a:t>62.1</a:t>
                      </a:r>
                      <a:endParaRPr lang="en-US" sz="1600">
                        <a:effectLst/>
                        <a:latin typeface="Calibri"/>
                        <a:ea typeface="Calibri"/>
                        <a:cs typeface="Cordia New"/>
                      </a:endParaRPr>
                    </a:p>
                  </a:txBody>
                  <a:tcPr marL="68580" marR="68580" marT="0" marB="0"/>
                </a:tc>
                <a:tc>
                  <a:txBody>
                    <a:bodyPr/>
                    <a:lstStyle/>
                    <a:p>
                      <a:pPr marL="0" marR="0" algn="r">
                        <a:lnSpc>
                          <a:spcPct val="150000"/>
                        </a:lnSpc>
                        <a:spcBef>
                          <a:spcPts val="0"/>
                        </a:spcBef>
                        <a:spcAft>
                          <a:spcPts val="0"/>
                        </a:spcAft>
                      </a:pPr>
                      <a:r>
                        <a:rPr lang="en-US" sz="1600" dirty="0">
                          <a:effectLst/>
                        </a:rPr>
                        <a:t> </a:t>
                      </a:r>
                      <a:endParaRPr lang="en-US" sz="1600" dirty="0">
                        <a:effectLst/>
                        <a:latin typeface="Calibri"/>
                        <a:ea typeface="Calibri"/>
                        <a:cs typeface="Cordia New"/>
                      </a:endParaRPr>
                    </a:p>
                  </a:txBody>
                  <a:tcPr marL="68580" marR="68580" marT="0" marB="0"/>
                </a:tc>
              </a:tr>
            </a:tbl>
          </a:graphicData>
        </a:graphic>
      </p:graphicFrame>
      <p:sp>
        <p:nvSpPr>
          <p:cNvPr id="5" name="Rectangle 4"/>
          <p:cNvSpPr/>
          <p:nvPr/>
        </p:nvSpPr>
        <p:spPr>
          <a:xfrm>
            <a:off x="8199779" y="3727084"/>
            <a:ext cx="695740" cy="3560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7186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26124"/>
            <a:ext cx="8450317" cy="6731876"/>
          </a:xfrm>
        </p:spPr>
        <p:txBody>
          <a:bodyPr>
            <a:normAutofit/>
          </a:bodyPr>
          <a:lstStyle/>
          <a:p>
            <a:pPr marL="0" indent="0" algn="ctr">
              <a:buNone/>
            </a:pPr>
            <a:r>
              <a:rPr lang="en-US" sz="2600" b="1" dirty="0" smtClean="0"/>
              <a:t>Discussion</a:t>
            </a:r>
          </a:p>
          <a:p>
            <a:pPr marL="0" indent="0" algn="ctr">
              <a:buNone/>
            </a:pPr>
            <a:endParaRPr lang="en-US" sz="2600" b="1" dirty="0" smtClean="0"/>
          </a:p>
          <a:p>
            <a:pPr algn="just"/>
            <a:r>
              <a:rPr lang="en-US" sz="2200" dirty="0" smtClean="0"/>
              <a:t>Out of 139 patients, 40.7% of DM patients with good knowledge sought health care at </a:t>
            </a:r>
            <a:r>
              <a:rPr lang="en-US" sz="2200" dirty="0" err="1" smtClean="0"/>
              <a:t>Byamaso</a:t>
            </a:r>
            <a:r>
              <a:rPr lang="en-US" sz="2200" dirty="0" smtClean="0"/>
              <a:t> clinic as first choice and 59.3% of them with good knowledge didn’t.</a:t>
            </a:r>
          </a:p>
          <a:p>
            <a:pPr algn="just"/>
            <a:endParaRPr lang="en-US" sz="2200" dirty="0" smtClean="0"/>
          </a:p>
          <a:p>
            <a:pPr algn="just"/>
            <a:r>
              <a:rPr lang="en-US" sz="2200" dirty="0" smtClean="0"/>
              <a:t>There was no significant association between knowledge about diabetes and health seeking behavior of DM patients seeking care at </a:t>
            </a:r>
            <a:r>
              <a:rPr lang="en-US" sz="2200" dirty="0" err="1" smtClean="0"/>
              <a:t>Byamaso</a:t>
            </a:r>
            <a:r>
              <a:rPr lang="en-US" sz="2200" dirty="0" smtClean="0"/>
              <a:t> clinic as first choice. </a:t>
            </a:r>
          </a:p>
          <a:p>
            <a:pPr algn="just"/>
            <a:endParaRPr lang="en-US" sz="2200" dirty="0"/>
          </a:p>
          <a:p>
            <a:pPr algn="just"/>
            <a:r>
              <a:rPr lang="en-US" sz="2200" dirty="0" smtClean="0"/>
              <a:t>Out of total respondents, most of the patients presented with signs and symptoms of DM such as frequent urination, excessive thirst, numbness in the hands or feet.</a:t>
            </a:r>
          </a:p>
          <a:p>
            <a:pPr marL="0" indent="0" algn="just">
              <a:buNone/>
            </a:pPr>
            <a:endParaRPr lang="en-US" sz="2200" dirty="0"/>
          </a:p>
          <a:p>
            <a:pPr marL="0" indent="0" algn="just">
              <a:buNone/>
            </a:pPr>
            <a:endParaRPr lang="en-US" sz="2200" dirty="0" smtClean="0"/>
          </a:p>
          <a:p>
            <a:pPr marL="0" indent="0" algn="just">
              <a:buNone/>
            </a:pPr>
            <a:endParaRPr lang="en-US" sz="2200" dirty="0" smtClean="0"/>
          </a:p>
          <a:p>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8911562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331788"/>
            <a:ext cx="8229600" cy="5794375"/>
          </a:xfrm>
        </p:spPr>
        <p:txBody>
          <a:bodyPr>
            <a:noAutofit/>
          </a:bodyPr>
          <a:lstStyle/>
          <a:p>
            <a:pPr marL="0" indent="0" algn="just">
              <a:buNone/>
            </a:pPr>
            <a:endParaRPr lang="en-US" sz="2400" dirty="0"/>
          </a:p>
          <a:p>
            <a:pPr algn="just"/>
            <a:r>
              <a:rPr lang="en-US" sz="2400" dirty="0"/>
              <a:t>In one study in Nepal, there was a statistically significant difference in the level of knowledge to age (p&lt;0.05) and education (p&lt;0.001</a:t>
            </a:r>
            <a:r>
              <a:rPr lang="en-US" sz="2400" dirty="0" smtClean="0"/>
              <a:t>).</a:t>
            </a:r>
          </a:p>
          <a:p>
            <a:pPr algn="just"/>
            <a:endParaRPr lang="en-US" sz="2400" dirty="0"/>
          </a:p>
          <a:p>
            <a:pPr algn="just"/>
            <a:r>
              <a:rPr lang="en-US" sz="2400" dirty="0" smtClean="0"/>
              <a:t>In this study, one-fifth of all respondents had no proper education(very few patients couldn’t write or read) and the majority of the DM patients had primary education level. </a:t>
            </a:r>
          </a:p>
          <a:p>
            <a:pPr marL="0" indent="0" algn="just">
              <a:buNone/>
            </a:pPr>
            <a:endParaRPr lang="en-US" sz="2400" dirty="0" smtClean="0"/>
          </a:p>
          <a:p>
            <a:pPr algn="just"/>
            <a:r>
              <a:rPr lang="en-US" sz="2400" dirty="0" smtClean="0"/>
              <a:t>There was no significant association between education and health seeking behavior of DM patients seeking care at </a:t>
            </a:r>
            <a:r>
              <a:rPr lang="en-US" sz="2400" dirty="0" err="1" smtClean="0"/>
              <a:t>Byamaso</a:t>
            </a:r>
            <a:r>
              <a:rPr lang="en-US" sz="2400" dirty="0" smtClean="0"/>
              <a:t> clinic as first choice.</a:t>
            </a:r>
          </a:p>
          <a:p>
            <a:pPr marL="0" indent="0" algn="just">
              <a:buNone/>
            </a:pPr>
            <a:endParaRPr lang="en-US" sz="2400" dirty="0"/>
          </a:p>
          <a:p>
            <a:pPr algn="just"/>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1080368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731" y="788276"/>
            <a:ext cx="8229600" cy="4707267"/>
          </a:xfrm>
        </p:spPr>
        <p:txBody>
          <a:bodyPr>
            <a:normAutofit lnSpcReduction="10000"/>
          </a:bodyPr>
          <a:lstStyle/>
          <a:p>
            <a:pPr algn="just"/>
            <a:r>
              <a:rPr lang="en-US" sz="2400" dirty="0"/>
              <a:t>Knowledge level is important for forcing patients to seek health care. </a:t>
            </a:r>
          </a:p>
          <a:p>
            <a:pPr marL="0" indent="0" algn="just">
              <a:buNone/>
            </a:pPr>
            <a:endParaRPr lang="en-US" sz="2400" dirty="0"/>
          </a:p>
          <a:p>
            <a:pPr algn="just"/>
            <a:r>
              <a:rPr lang="en-US" sz="2400" dirty="0"/>
              <a:t>Participants were </a:t>
            </a:r>
            <a:r>
              <a:rPr lang="en-US" sz="2400" dirty="0" smtClean="0"/>
              <a:t>weak at </a:t>
            </a:r>
            <a:r>
              <a:rPr lang="en-US" sz="2400" dirty="0"/>
              <a:t>knowledge about the </a:t>
            </a:r>
            <a:r>
              <a:rPr lang="en-US" sz="2400" dirty="0" smtClean="0"/>
              <a:t>causes, </a:t>
            </a:r>
            <a:r>
              <a:rPr lang="en-US" sz="2400" dirty="0"/>
              <a:t>treatment of DM and blood testing for detecting blood glucose level. </a:t>
            </a:r>
            <a:endParaRPr lang="en-US" sz="2400" dirty="0" smtClean="0"/>
          </a:p>
          <a:p>
            <a:pPr algn="just"/>
            <a:endParaRPr lang="en-US" sz="2400" dirty="0"/>
          </a:p>
          <a:p>
            <a:pPr algn="just"/>
            <a:r>
              <a:rPr lang="en-US" sz="2400" dirty="0"/>
              <a:t>A few patients who delayed in treatment of DM were found out.</a:t>
            </a:r>
          </a:p>
          <a:p>
            <a:pPr marL="0" indent="0" algn="just">
              <a:buNone/>
            </a:pPr>
            <a:endParaRPr lang="en-US" sz="2400" dirty="0"/>
          </a:p>
          <a:p>
            <a:pPr algn="just"/>
            <a:r>
              <a:rPr lang="en-US" sz="2400" dirty="0"/>
              <a:t>Because they didn’t know that delaying in treatment could cause serious complication (e.g. blindness).</a:t>
            </a:r>
          </a:p>
          <a:p>
            <a:pPr algn="just"/>
            <a:endParaRPr lang="en-US" sz="2400" dirty="0"/>
          </a:p>
          <a:p>
            <a:pPr marL="0" indent="0" algn="just">
              <a:buNone/>
            </a:pPr>
            <a:endParaRPr lang="en-US" sz="24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42322486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5374" y="409903"/>
            <a:ext cx="5670645" cy="475989"/>
          </a:xfrm>
        </p:spPr>
        <p:txBody>
          <a:bodyPr>
            <a:noAutofit/>
          </a:bodyPr>
          <a:lstStyle/>
          <a:p>
            <a:r>
              <a:rPr lang="en-US" sz="2600" b="1" dirty="0" smtClean="0"/>
              <a:t>Conclusion</a:t>
            </a:r>
            <a:endParaRPr lang="en-US" sz="2600" b="1" dirty="0"/>
          </a:p>
        </p:txBody>
      </p:sp>
      <p:sp>
        <p:nvSpPr>
          <p:cNvPr id="3" name="Content Placeholder 2"/>
          <p:cNvSpPr>
            <a:spLocks noGrp="1"/>
          </p:cNvSpPr>
          <p:nvPr>
            <p:ph idx="1"/>
          </p:nvPr>
        </p:nvSpPr>
        <p:spPr>
          <a:xfrm>
            <a:off x="503319" y="1229004"/>
            <a:ext cx="8229600" cy="6107325"/>
          </a:xfrm>
        </p:spPr>
        <p:txBody>
          <a:bodyPr>
            <a:normAutofit/>
          </a:bodyPr>
          <a:lstStyle/>
          <a:p>
            <a:pPr algn="just"/>
            <a:r>
              <a:rPr lang="en-US" sz="2200" dirty="0" smtClean="0"/>
              <a:t>Although there were no significant association between education, knowledge and health seeking behaviors of diabetic patients, it was found out that  nearly half of the patients had poor knowledge about DM.</a:t>
            </a:r>
          </a:p>
          <a:p>
            <a:pPr algn="just"/>
            <a:endParaRPr lang="en-US" sz="2200" dirty="0"/>
          </a:p>
          <a:p>
            <a:pPr algn="just"/>
            <a:r>
              <a:rPr lang="en-US" sz="2200" dirty="0" smtClean="0"/>
              <a:t>Health literacy about </a:t>
            </a:r>
            <a:r>
              <a:rPr lang="en-US" sz="2200" dirty="0"/>
              <a:t>the </a:t>
            </a:r>
            <a:r>
              <a:rPr lang="en-US" sz="2200" dirty="0" smtClean="0"/>
              <a:t>causes, treatment of diabetes and testing blood glucose level </a:t>
            </a:r>
            <a:r>
              <a:rPr lang="en-US" sz="2200" dirty="0"/>
              <a:t>should be clearly provided to the patients. </a:t>
            </a:r>
          </a:p>
          <a:p>
            <a:pPr algn="just"/>
            <a:endParaRPr lang="en-US" sz="2200" dirty="0" smtClean="0"/>
          </a:p>
          <a:p>
            <a:pPr algn="just"/>
            <a:r>
              <a:rPr lang="en-US" sz="2200" dirty="0" smtClean="0"/>
              <a:t>As the patients were elderly and had no proper education, more effective programs of health literacy on diabetes (including diagnosis, treatment, adherence to treatment and reading prescription) should be implemented at </a:t>
            </a:r>
            <a:r>
              <a:rPr lang="en-US" sz="2200" dirty="0" err="1" smtClean="0"/>
              <a:t>Byamaso</a:t>
            </a:r>
            <a:r>
              <a:rPr lang="en-US" sz="2200" dirty="0" smtClean="0"/>
              <a:t> clinic. </a:t>
            </a:r>
          </a:p>
          <a:p>
            <a:pPr marL="0" indent="0" algn="just">
              <a:buNone/>
            </a:pPr>
            <a:r>
              <a:rPr lang="en-US" sz="2200" dirty="0"/>
              <a:t/>
            </a:r>
            <a:br>
              <a:rPr lang="en-US" sz="2200" dirty="0"/>
            </a:br>
            <a:r>
              <a:rPr lang="en-US" sz="2200" dirty="0" smtClean="0"/>
              <a:t> </a:t>
            </a:r>
            <a:endParaRPr lang="en-US"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948253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5588"/>
          </a:xfrm>
        </p:spPr>
        <p:txBody>
          <a:bodyPr/>
          <a:lstStyle/>
          <a:p>
            <a:r>
              <a:rPr lang="en-US" b="1" dirty="0" smtClean="0"/>
              <a:t>THANK YOU VERY MUCH!</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4009483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9267"/>
          </a:xfrm>
        </p:spPr>
        <p:txBody>
          <a:bodyPr>
            <a:normAutofit/>
          </a:bodyPr>
          <a:lstStyle/>
          <a:p>
            <a:pPr algn="l"/>
            <a:r>
              <a:rPr lang="en-US" sz="3200" b="1" dirty="0" smtClean="0"/>
              <a:t>Rationale and Justification</a:t>
            </a:r>
            <a:endParaRPr lang="en-US" sz="3200" b="1" dirty="0"/>
          </a:p>
        </p:txBody>
      </p:sp>
      <p:sp>
        <p:nvSpPr>
          <p:cNvPr id="3" name="Content Placeholder 2"/>
          <p:cNvSpPr>
            <a:spLocks noGrp="1"/>
          </p:cNvSpPr>
          <p:nvPr>
            <p:ph idx="1"/>
          </p:nvPr>
        </p:nvSpPr>
        <p:spPr>
          <a:xfrm>
            <a:off x="457200" y="677235"/>
            <a:ext cx="8229600" cy="6044240"/>
          </a:xfrm>
        </p:spPr>
        <p:txBody>
          <a:bodyPr>
            <a:normAutofit lnSpcReduction="10000"/>
          </a:bodyPr>
          <a:lstStyle/>
          <a:p>
            <a:pPr algn="just">
              <a:buFont typeface="Wingdings" panose="05000000000000000000" pitchFamily="2" charset="2"/>
              <a:buChar char="v"/>
            </a:pPr>
            <a:r>
              <a:rPr lang="en-US" sz="2400" dirty="0"/>
              <a:t>In the years of 1980 and 2014, the percentage of the global population aged 60 years or over increased from 8.6% to 12</a:t>
            </a:r>
            <a:r>
              <a:rPr lang="en-US" sz="2400" dirty="0" smtClean="0"/>
              <a:t>%. [United Nations: Population facts]</a:t>
            </a:r>
          </a:p>
          <a:p>
            <a:pPr algn="just">
              <a:buFont typeface="Wingdings" panose="05000000000000000000" pitchFamily="2" charset="2"/>
              <a:buChar char="v"/>
            </a:pPr>
            <a:endParaRPr lang="en-US" sz="2400" dirty="0"/>
          </a:p>
          <a:p>
            <a:pPr algn="just">
              <a:buFont typeface="Wingdings" panose="05000000000000000000" pitchFamily="2" charset="2"/>
              <a:buChar char="v"/>
            </a:pPr>
            <a:r>
              <a:rPr lang="en-US" sz="2400" dirty="0"/>
              <a:t>The </a:t>
            </a:r>
            <a:r>
              <a:rPr lang="en-US" sz="2400" dirty="0">
                <a:solidFill>
                  <a:srgbClr val="BD65D5"/>
                </a:solidFill>
              </a:rPr>
              <a:t>proportion of elderly people </a:t>
            </a:r>
            <a:r>
              <a:rPr lang="en-US" sz="2400" dirty="0"/>
              <a:t>(60-year-old and over) </a:t>
            </a:r>
            <a:r>
              <a:rPr lang="en-US" sz="2400" dirty="0" smtClean="0"/>
              <a:t>comprising </a:t>
            </a:r>
            <a:r>
              <a:rPr lang="en-US" sz="2400" dirty="0"/>
              <a:t>for about </a:t>
            </a:r>
            <a:r>
              <a:rPr lang="en-US" sz="2400" dirty="0">
                <a:solidFill>
                  <a:srgbClr val="BD65D5"/>
                </a:solidFill>
              </a:rPr>
              <a:t>9%</a:t>
            </a:r>
            <a:r>
              <a:rPr lang="en-US" sz="2400" dirty="0">
                <a:solidFill>
                  <a:srgbClr val="8F54BC"/>
                </a:solidFill>
              </a:rPr>
              <a:t> </a:t>
            </a:r>
            <a:r>
              <a:rPr lang="en-US" sz="2400" dirty="0"/>
              <a:t>of the whole Myanmar’s population in 2012 </a:t>
            </a:r>
            <a:r>
              <a:rPr lang="en-US" sz="2400" dirty="0" smtClean="0"/>
              <a:t>would </a:t>
            </a:r>
            <a:r>
              <a:rPr lang="en-US" sz="2400" dirty="0"/>
              <a:t>increase to </a:t>
            </a:r>
            <a:r>
              <a:rPr lang="en-US" sz="2400" dirty="0">
                <a:solidFill>
                  <a:srgbClr val="BD65D5"/>
                </a:solidFill>
              </a:rPr>
              <a:t>15%</a:t>
            </a:r>
            <a:r>
              <a:rPr lang="en-US" sz="2400" dirty="0">
                <a:solidFill>
                  <a:srgbClr val="8F54BC"/>
                </a:solidFill>
              </a:rPr>
              <a:t> </a:t>
            </a:r>
            <a:r>
              <a:rPr lang="en-US" sz="2400" dirty="0"/>
              <a:t>by 2030. [2012 survey of elderly people</a:t>
            </a:r>
            <a:r>
              <a:rPr lang="en-US" sz="2400" dirty="0" smtClean="0"/>
              <a:t>]</a:t>
            </a:r>
          </a:p>
          <a:p>
            <a:pPr algn="just">
              <a:buFont typeface="Wingdings" panose="05000000000000000000" pitchFamily="2" charset="2"/>
              <a:buChar char="v"/>
            </a:pPr>
            <a:endParaRPr lang="en-US" sz="2400" dirty="0"/>
          </a:p>
          <a:p>
            <a:pPr algn="just">
              <a:buFont typeface="Wingdings" panose="05000000000000000000" pitchFamily="2" charset="2"/>
              <a:buChar char="v"/>
            </a:pPr>
            <a:r>
              <a:rPr lang="en-US" sz="2400" dirty="0">
                <a:solidFill>
                  <a:srgbClr val="BD65D5"/>
                </a:solidFill>
              </a:rPr>
              <a:t>Diabetes</a:t>
            </a:r>
            <a:r>
              <a:rPr lang="en-US" sz="2400" dirty="0"/>
              <a:t> has increased as there are rapid cultural and social changes, ageing population, increased urbanization, economic development, dietary changes, reduced physical activity and unhealthy behaviors. </a:t>
            </a:r>
            <a:endParaRPr lang="en-US" sz="2400" dirty="0" smtClean="0"/>
          </a:p>
          <a:p>
            <a:pPr algn="just">
              <a:buFont typeface="Wingdings" panose="05000000000000000000" pitchFamily="2" charset="2"/>
              <a:buChar char="v"/>
            </a:pPr>
            <a:endParaRPr lang="en-US" sz="2400" dirty="0"/>
          </a:p>
          <a:p>
            <a:pPr algn="just">
              <a:buFont typeface="Wingdings" panose="05000000000000000000" pitchFamily="2" charset="2"/>
              <a:buChar char="v"/>
            </a:pPr>
            <a:r>
              <a:rPr lang="en-US" sz="2400" dirty="0"/>
              <a:t>The prevalence of diabetes among population aged between 25 and 65 years was 10.5%. [National survey of 2013-2014]</a:t>
            </a:r>
          </a:p>
          <a:p>
            <a:pPr marL="0" indent="0" algn="just">
              <a:buNone/>
            </a:pPr>
            <a:endParaRPr lang="en-US" sz="2400" dirty="0"/>
          </a:p>
          <a:p>
            <a:pPr algn="just">
              <a:buFont typeface="Wingdings" panose="05000000000000000000" pitchFamily="2" charset="2"/>
              <a:buChar char="v"/>
            </a:pPr>
            <a:endParaRPr lang="en-US" sz="2400" dirty="0"/>
          </a:p>
          <a:p>
            <a:pPr marL="0" indent="0" algn="just">
              <a:buNone/>
            </a:pPr>
            <a:endParaRPr lang="en-US" sz="2400" dirty="0"/>
          </a:p>
          <a:p>
            <a:pPr marL="0" indent="0" algn="just">
              <a:buNone/>
            </a:pPr>
            <a:endParaRPr lang="en-US" sz="2400" dirty="0" smtClean="0"/>
          </a:p>
          <a:p>
            <a:pPr marL="0" indent="0" algn="just">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37505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571" y="132522"/>
            <a:ext cx="8229600" cy="6588953"/>
          </a:xfrm>
        </p:spPr>
        <p:txBody>
          <a:bodyPr>
            <a:normAutofit/>
          </a:bodyPr>
          <a:lstStyle/>
          <a:p>
            <a:pPr marL="0" indent="0" algn="just">
              <a:buNone/>
            </a:pPr>
            <a:endParaRPr lang="en-US" sz="2400" dirty="0"/>
          </a:p>
          <a:p>
            <a:pPr algn="just">
              <a:buFont typeface="Wingdings" panose="05000000000000000000" pitchFamily="2" charset="2"/>
              <a:buChar char="v"/>
            </a:pPr>
            <a:r>
              <a:rPr lang="en-US" sz="2400" dirty="0"/>
              <a:t>In 2013, there were</a:t>
            </a:r>
            <a:r>
              <a:rPr lang="en-US" sz="2400" dirty="0">
                <a:solidFill>
                  <a:schemeClr val="accent4">
                    <a:lumMod val="75000"/>
                  </a:schemeClr>
                </a:solidFill>
              </a:rPr>
              <a:t> </a:t>
            </a:r>
            <a:r>
              <a:rPr lang="en-US" sz="2400" dirty="0">
                <a:solidFill>
                  <a:srgbClr val="BD65D5"/>
                </a:solidFill>
              </a:rPr>
              <a:t>72.1 million </a:t>
            </a:r>
            <a:r>
              <a:rPr lang="en-US" sz="2400" dirty="0"/>
              <a:t>of people (aged from 20-79 years old) with diabetes in Southeast Asia and the number </a:t>
            </a:r>
            <a:r>
              <a:rPr lang="en-US" sz="2400" dirty="0" smtClean="0"/>
              <a:t>would </a:t>
            </a:r>
            <a:r>
              <a:rPr lang="en-US" sz="2400" dirty="0"/>
              <a:t>increase to </a:t>
            </a:r>
            <a:r>
              <a:rPr lang="en-US" sz="2400" dirty="0">
                <a:solidFill>
                  <a:srgbClr val="BD65D5"/>
                </a:solidFill>
              </a:rPr>
              <a:t>123 million </a:t>
            </a:r>
            <a:r>
              <a:rPr lang="en-US" sz="2400" dirty="0"/>
              <a:t>of diabetic population by 2035.</a:t>
            </a:r>
          </a:p>
          <a:p>
            <a:pPr marL="0" indent="0" algn="just">
              <a:buNone/>
            </a:pPr>
            <a:r>
              <a:rPr lang="en-US" sz="2400" dirty="0"/>
              <a:t>      [IDF]</a:t>
            </a:r>
          </a:p>
          <a:p>
            <a:pPr marL="0" indent="0" algn="just">
              <a:buNone/>
            </a:pPr>
            <a:endParaRPr lang="en-US" sz="2400" dirty="0"/>
          </a:p>
          <a:p>
            <a:pPr algn="just">
              <a:buFont typeface="Wingdings" panose="05000000000000000000" pitchFamily="2" charset="2"/>
              <a:buChar char="v"/>
            </a:pPr>
            <a:r>
              <a:rPr lang="en-US" sz="2400" dirty="0"/>
              <a:t>Diabetes prevalence (% of population aged from 20 to 79 years old) in Myanmar </a:t>
            </a:r>
            <a:r>
              <a:rPr lang="en-US" sz="2400" dirty="0" smtClean="0"/>
              <a:t>was </a:t>
            </a:r>
            <a:r>
              <a:rPr lang="en-US" sz="2400" dirty="0"/>
              <a:t>6.1% in 2014. [World Bank Data]</a:t>
            </a:r>
          </a:p>
          <a:p>
            <a:pPr algn="just">
              <a:buFont typeface="Wingdings" panose="05000000000000000000" pitchFamily="2" charset="2"/>
              <a:buChar char="v"/>
            </a:pPr>
            <a:endParaRPr lang="en-US" sz="2400" dirty="0"/>
          </a:p>
          <a:p>
            <a:pPr algn="just">
              <a:buFont typeface="Wingdings" panose="05000000000000000000" pitchFamily="2" charset="2"/>
              <a:buChar char="v"/>
            </a:pPr>
            <a:r>
              <a:rPr lang="en-US" sz="2400" dirty="0"/>
              <a:t>According to STEP survey (2003-2004), the prevalence of diabetes in Yangon region was 11.8</a:t>
            </a:r>
            <a:r>
              <a:rPr lang="en-US" sz="2400" dirty="0" smtClean="0"/>
              <a:t>%.</a:t>
            </a:r>
          </a:p>
          <a:p>
            <a:pPr algn="just">
              <a:buFont typeface="Wingdings" panose="05000000000000000000" pitchFamily="2" charset="2"/>
              <a:buChar char="v"/>
            </a:pPr>
            <a:endParaRPr lang="en-US" sz="2400" dirty="0"/>
          </a:p>
          <a:p>
            <a:pPr algn="just">
              <a:buFont typeface="Wingdings" panose="05000000000000000000" pitchFamily="2" charset="2"/>
              <a:buChar char="v"/>
            </a:pPr>
            <a:r>
              <a:rPr lang="en-US" sz="2400" dirty="0"/>
              <a:t>Challenges in the delivery of diabetic health care service are geographic factors, belief, culture, traditions, educational background, health literacy, economic structure, public health seeking behavior, lifestyle and diet.</a:t>
            </a:r>
          </a:p>
          <a:p>
            <a:pPr algn="just">
              <a:buFont typeface="Wingdings" panose="05000000000000000000" pitchFamily="2" charset="2"/>
              <a:buChar char="v"/>
            </a:pPr>
            <a:endParaRPr lang="en-US" sz="2400" dirty="0" smtClean="0"/>
          </a:p>
          <a:p>
            <a:pPr algn="just">
              <a:buFont typeface="Wingdings" panose="05000000000000000000" pitchFamily="2" charset="2"/>
              <a:buChar char="v"/>
            </a:pPr>
            <a:endParaRPr lang="en-US" sz="2400" dirty="0"/>
          </a:p>
          <a:p>
            <a:pPr algn="just">
              <a:buFont typeface="Wingdings" panose="05000000000000000000" pitchFamily="2" charset="2"/>
              <a:buChar char="v"/>
            </a:pPr>
            <a:endParaRPr lang="en-US" sz="2400" dirty="0"/>
          </a:p>
          <a:p>
            <a:pPr marL="0" indent="0" algn="just">
              <a:buNone/>
            </a:pPr>
            <a:endParaRPr lang="en-US" sz="2400" dirty="0" smtClean="0"/>
          </a:p>
          <a:p>
            <a:pPr marL="0" indent="0" algn="just">
              <a:buNone/>
            </a:pPr>
            <a:endParaRPr lang="en-US" sz="2400" dirty="0"/>
          </a:p>
          <a:p>
            <a:pPr marL="0" indent="0" algn="just">
              <a:buNone/>
            </a:pPr>
            <a:endParaRPr lang="en-US" sz="2400" dirty="0"/>
          </a:p>
          <a:p>
            <a:pPr marL="0" indent="0" algn="just">
              <a:buNone/>
            </a:pPr>
            <a:endParaRPr lang="en-US" sz="2400" dirty="0" smtClean="0"/>
          </a:p>
          <a:p>
            <a:pPr algn="just">
              <a:buFont typeface="Wingdings" panose="05000000000000000000" pitchFamily="2" charset="2"/>
              <a:buChar char="v"/>
            </a:pPr>
            <a:endParaRPr lang="en-US" sz="2400" dirty="0"/>
          </a:p>
          <a:p>
            <a:pPr algn="just">
              <a:buFont typeface="Wingdings" panose="05000000000000000000" pitchFamily="2" charset="2"/>
              <a:buChar char="v"/>
            </a:pPr>
            <a:endParaRPr lang="en-US"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Content Placeholder 2"/>
          <p:cNvSpPr txBox="1">
            <a:spLocks/>
          </p:cNvSpPr>
          <p:nvPr/>
        </p:nvSpPr>
        <p:spPr>
          <a:xfrm>
            <a:off x="470452" y="1907628"/>
            <a:ext cx="8454044" cy="49503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400" dirty="0"/>
          </a:p>
        </p:txBody>
      </p:sp>
    </p:spTree>
    <p:extLst>
      <p:ext uri="{BB962C8B-B14F-4D97-AF65-F5344CB8AC3E}">
        <p14:creationId xmlns:p14="http://schemas.microsoft.com/office/powerpoint/2010/main" val="817621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85531" y="397565"/>
            <a:ext cx="6135757" cy="6721475"/>
          </a:xfrm>
        </p:spPr>
        <p:txBody>
          <a:bodyPr>
            <a:noAutofit/>
          </a:bodyPr>
          <a:lstStyle/>
          <a:p>
            <a:pPr algn="l"/>
            <a:r>
              <a:rPr lang="en-US" sz="2600" b="1" dirty="0" smtClean="0"/>
              <a:t>Myanmar</a:t>
            </a:r>
            <a:r>
              <a:rPr lang="en-US" sz="2200" b="1" dirty="0"/>
              <a:t/>
            </a:r>
            <a:br>
              <a:rPr lang="en-US" sz="2200" b="1" dirty="0"/>
            </a:br>
            <a:r>
              <a:rPr lang="en-US" sz="2200" dirty="0" smtClean="0"/>
              <a:t>Total Population of Myanmar in 2014– 51,486,253</a:t>
            </a:r>
            <a:br>
              <a:rPr lang="en-US" sz="2200" dirty="0" smtClean="0"/>
            </a:br>
            <a:r>
              <a:rPr lang="en-US" sz="2200" dirty="0" smtClean="0"/>
              <a:t>Population above 65 years old  – </a:t>
            </a:r>
            <a:r>
              <a:rPr lang="en-US" sz="2200" dirty="0" smtClean="0">
                <a:solidFill>
                  <a:srgbClr val="BD65D5"/>
                </a:solidFill>
              </a:rPr>
              <a:t>5.8%</a:t>
            </a:r>
            <a:br>
              <a:rPr lang="en-US" sz="2200" dirty="0" smtClean="0">
                <a:solidFill>
                  <a:srgbClr val="BD65D5"/>
                </a:solidFill>
              </a:rPr>
            </a:br>
            <a:r>
              <a:rPr lang="en-US" sz="2200" dirty="0" smtClean="0"/>
              <a:t/>
            </a:r>
            <a:br>
              <a:rPr lang="en-US" sz="2200" dirty="0" smtClean="0"/>
            </a:br>
            <a:r>
              <a:rPr lang="en-US" sz="2200" dirty="0" smtClean="0"/>
              <a:t/>
            </a:r>
            <a:br>
              <a:rPr lang="en-US" sz="2200" dirty="0" smtClean="0"/>
            </a:br>
            <a:r>
              <a:rPr lang="en-US" sz="2600" dirty="0"/>
              <a:t/>
            </a:r>
            <a:br>
              <a:rPr lang="en-US" sz="2600" dirty="0"/>
            </a:br>
            <a:r>
              <a:rPr lang="en-US" sz="2600" b="1" dirty="0" smtClean="0"/>
              <a:t>Mandalay Region</a:t>
            </a:r>
            <a:r>
              <a:rPr lang="en-US" sz="2200" dirty="0"/>
              <a:t/>
            </a:r>
            <a:br>
              <a:rPr lang="en-US" sz="2200" dirty="0"/>
            </a:br>
            <a:r>
              <a:rPr lang="en-US" sz="2200" dirty="0"/>
              <a:t>Population above 65 years old-380,122</a:t>
            </a:r>
            <a:br>
              <a:rPr lang="en-US" sz="2200" dirty="0"/>
            </a:br>
            <a:r>
              <a:rPr lang="en-US" sz="2200" dirty="0"/>
              <a:t>Data </a:t>
            </a:r>
            <a:r>
              <a:rPr lang="en-US" sz="2200" dirty="0" smtClean="0"/>
              <a:t>was collected </a:t>
            </a:r>
            <a:r>
              <a:rPr lang="en-US" sz="2200" dirty="0"/>
              <a:t>at </a:t>
            </a:r>
            <a:r>
              <a:rPr lang="en-US" sz="2200" dirty="0" err="1" smtClean="0"/>
              <a:t>Byamaso</a:t>
            </a:r>
            <a:r>
              <a:rPr lang="en-US" sz="2200" dirty="0" smtClean="0"/>
              <a:t> clinic (Charity clinic) in Mandalay, Myanmar</a:t>
            </a:r>
            <a:r>
              <a:rPr lang="en-US" sz="2200" dirty="0"/>
              <a:t/>
            </a:r>
            <a:br>
              <a:rPr lang="en-US" sz="2200" dirty="0"/>
            </a:br>
            <a:r>
              <a:rPr lang="en-US" sz="2200" dirty="0" smtClean="0"/>
              <a:t/>
            </a:r>
            <a:br>
              <a:rPr lang="en-US" sz="2200" dirty="0" smtClean="0"/>
            </a:br>
            <a:r>
              <a:rPr lang="en-US" sz="2200" dirty="0" smtClean="0"/>
              <a:t/>
            </a:r>
            <a:br>
              <a:rPr lang="en-US" sz="2200" dirty="0" smtClean="0"/>
            </a:br>
            <a:r>
              <a:rPr lang="en-US" sz="2200" dirty="0"/>
              <a:t/>
            </a:r>
            <a:br>
              <a:rPr lang="en-US" sz="2200" dirty="0"/>
            </a:br>
            <a:endParaRPr lang="en-US" sz="2200" dirty="0"/>
          </a:p>
        </p:txBody>
      </p:sp>
      <p:pic>
        <p:nvPicPr>
          <p:cNvPr id="5" name="Content Placeholder 4"/>
          <p:cNvPicPr>
            <a:picLocks noGrp="1" noChangeAspect="1"/>
          </p:cNvPicPr>
          <p:nvPr>
            <p:ph idx="1"/>
          </p:nvPr>
        </p:nvPicPr>
        <p:blipFill>
          <a:blip r:embed="rId2"/>
          <a:stretch>
            <a:fillRect/>
          </a:stretch>
        </p:blipFill>
        <p:spPr>
          <a:xfrm>
            <a:off x="6790615" y="0"/>
            <a:ext cx="2353385" cy="5304183"/>
          </a:xfrm>
          <a:prstGeom prst="rect">
            <a:avLst/>
          </a:prstGeom>
        </p:spPr>
      </p:pic>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157237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31" y="-276256"/>
            <a:ext cx="8229600" cy="1143000"/>
          </a:xfrm>
        </p:spPr>
        <p:txBody>
          <a:bodyPr>
            <a:normAutofit/>
          </a:bodyPr>
          <a:lstStyle/>
          <a:p>
            <a:r>
              <a:rPr lang="en-US" sz="3200" b="1" dirty="0" smtClean="0"/>
              <a:t>Research Objectives</a:t>
            </a:r>
            <a:endParaRPr lang="en-US" sz="3200" b="1" dirty="0"/>
          </a:p>
        </p:txBody>
      </p:sp>
      <p:sp>
        <p:nvSpPr>
          <p:cNvPr id="3" name="Content Placeholder 2"/>
          <p:cNvSpPr>
            <a:spLocks noGrp="1"/>
          </p:cNvSpPr>
          <p:nvPr>
            <p:ph idx="1"/>
          </p:nvPr>
        </p:nvSpPr>
        <p:spPr>
          <a:xfrm>
            <a:off x="457200" y="740980"/>
            <a:ext cx="8229600" cy="1940294"/>
          </a:xfrm>
        </p:spPr>
        <p:txBody>
          <a:bodyPr>
            <a:normAutofit/>
          </a:bodyPr>
          <a:lstStyle/>
          <a:p>
            <a:pPr marL="0" indent="0">
              <a:buNone/>
            </a:pPr>
            <a:r>
              <a:rPr lang="en-US" sz="2600" b="1" dirty="0" smtClean="0"/>
              <a:t>General objective</a:t>
            </a:r>
          </a:p>
          <a:p>
            <a:pPr marL="0" indent="0" algn="just">
              <a:buNone/>
            </a:pPr>
            <a:r>
              <a:rPr lang="en-US" sz="2600" dirty="0" smtClean="0"/>
              <a:t>- </a:t>
            </a:r>
            <a:r>
              <a:rPr lang="en-US" sz="2400" dirty="0" smtClean="0"/>
              <a:t>To determine the factors associated with health seeking behavior of the elderly with diabetes at </a:t>
            </a:r>
            <a:r>
              <a:rPr lang="en-US" sz="2400" dirty="0" err="1" smtClean="0"/>
              <a:t>Byamaso</a:t>
            </a:r>
            <a:r>
              <a:rPr lang="en-US" sz="2400" dirty="0" smtClean="0"/>
              <a:t> clinic in Mandalay, Myanmar.</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Title 1"/>
          <p:cNvSpPr txBox="1">
            <a:spLocks/>
          </p:cNvSpPr>
          <p:nvPr/>
        </p:nvSpPr>
        <p:spPr>
          <a:xfrm>
            <a:off x="457200" y="2681274"/>
            <a:ext cx="8229600" cy="80290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600" b="1" dirty="0" smtClean="0"/>
              <a:t>Specific objectives</a:t>
            </a:r>
            <a:endParaRPr lang="en-US" sz="2600" b="1" dirty="0"/>
          </a:p>
        </p:txBody>
      </p:sp>
      <p:sp>
        <p:nvSpPr>
          <p:cNvPr id="6" name="Content Placeholder 2"/>
          <p:cNvSpPr txBox="1">
            <a:spLocks/>
          </p:cNvSpPr>
          <p:nvPr/>
        </p:nvSpPr>
        <p:spPr>
          <a:xfrm>
            <a:off x="457200" y="3484179"/>
            <a:ext cx="8229600" cy="278009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n-US" sz="2400" dirty="0" smtClean="0"/>
              <a:t>-To identify </a:t>
            </a:r>
            <a:r>
              <a:rPr lang="en-US" sz="2400" dirty="0" smtClean="0">
                <a:solidFill>
                  <a:srgbClr val="8F54BC"/>
                </a:solidFill>
              </a:rPr>
              <a:t>the health seeking behavior </a:t>
            </a:r>
            <a:r>
              <a:rPr lang="en-US" sz="2400" dirty="0" smtClean="0"/>
              <a:t>of the elderly with diabetes on treatment at </a:t>
            </a:r>
            <a:r>
              <a:rPr lang="en-US" sz="2400" dirty="0" err="1" smtClean="0"/>
              <a:t>Byamaso</a:t>
            </a:r>
            <a:r>
              <a:rPr lang="en-US" sz="2400" dirty="0" smtClean="0"/>
              <a:t> clinic in Mandalay, Myanmar.</a:t>
            </a:r>
          </a:p>
          <a:p>
            <a:pPr marL="0" indent="0" algn="just">
              <a:buFont typeface="Arial" pitchFamily="34" charset="0"/>
              <a:buNone/>
            </a:pPr>
            <a:r>
              <a:rPr lang="en-US" sz="2400" dirty="0" smtClean="0"/>
              <a:t>-To assess the </a:t>
            </a:r>
            <a:r>
              <a:rPr lang="en-US" sz="2400" dirty="0" smtClean="0">
                <a:solidFill>
                  <a:srgbClr val="8F54BC"/>
                </a:solidFill>
              </a:rPr>
              <a:t>association </a:t>
            </a:r>
            <a:r>
              <a:rPr lang="en-US" sz="2400" dirty="0" smtClean="0"/>
              <a:t>between the associated factors and health seeking behavior of the elderly with diabetes at </a:t>
            </a:r>
            <a:r>
              <a:rPr lang="en-US" sz="2400" dirty="0" err="1" smtClean="0"/>
              <a:t>Byamaso</a:t>
            </a:r>
            <a:r>
              <a:rPr lang="en-US" sz="2400" dirty="0" smtClean="0"/>
              <a:t> clinic in Mandalay, Myanmar.</a:t>
            </a:r>
          </a:p>
          <a:p>
            <a:pPr marL="0" indent="0" algn="just">
              <a:buFont typeface="Arial" pitchFamily="34" charset="0"/>
              <a:buNone/>
            </a:pPr>
            <a:endParaRPr lang="en-US" sz="2400" dirty="0"/>
          </a:p>
        </p:txBody>
      </p:sp>
    </p:spTree>
    <p:extLst>
      <p:ext uri="{BB962C8B-B14F-4D97-AF65-F5344CB8AC3E}">
        <p14:creationId xmlns:p14="http://schemas.microsoft.com/office/powerpoint/2010/main" val="3743419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86"/>
            <a:ext cx="8229600" cy="609705"/>
          </a:xfrm>
        </p:spPr>
        <p:txBody>
          <a:bodyPr>
            <a:noAutofit/>
          </a:bodyPr>
          <a:lstStyle/>
          <a:p>
            <a:pPr algn="l"/>
            <a:r>
              <a:rPr lang="en-US" sz="2600" b="1" dirty="0" smtClean="0"/>
              <a:t>Conceptual framework</a:t>
            </a:r>
            <a:endParaRPr lang="en-US" sz="2600" b="1" dirty="0"/>
          </a:p>
        </p:txBody>
      </p:sp>
      <p:sp>
        <p:nvSpPr>
          <p:cNvPr id="3" name="Content Placeholder 2"/>
          <p:cNvSpPr>
            <a:spLocks noGrp="1"/>
          </p:cNvSpPr>
          <p:nvPr>
            <p:ph idx="1"/>
          </p:nvPr>
        </p:nvSpPr>
        <p:spPr>
          <a:xfrm>
            <a:off x="463827" y="258248"/>
            <a:ext cx="8229600" cy="6915058"/>
          </a:xfrm>
        </p:spPr>
        <p:txBody>
          <a:bodyPr>
            <a:normAutofit lnSpcReduction="10000"/>
          </a:bodyPr>
          <a:lstStyle/>
          <a:p>
            <a:pPr marL="0" indent="0">
              <a:buNone/>
            </a:pPr>
            <a:endParaRPr lang="en-US" sz="1800" b="1" dirty="0" smtClean="0"/>
          </a:p>
          <a:p>
            <a:pPr marL="0" indent="0">
              <a:buNone/>
            </a:pPr>
            <a:r>
              <a:rPr lang="en-US" sz="1800" b="1" dirty="0" smtClean="0"/>
              <a:t>Predisposing factors</a:t>
            </a:r>
          </a:p>
          <a:p>
            <a:pPr marL="0" indent="0">
              <a:buNone/>
            </a:pPr>
            <a:endParaRPr lang="en-US" sz="1600" b="1" dirty="0"/>
          </a:p>
          <a:p>
            <a:pPr marL="0" indent="0">
              <a:buNone/>
            </a:pPr>
            <a:endParaRPr lang="en-US" sz="1600" b="1" dirty="0" smtClean="0"/>
          </a:p>
          <a:p>
            <a:pPr marL="0" indent="0">
              <a:buNone/>
            </a:pPr>
            <a:endParaRPr lang="en-US" sz="1600" b="1" dirty="0"/>
          </a:p>
          <a:p>
            <a:pPr marL="0" indent="0">
              <a:buNone/>
            </a:pPr>
            <a:endParaRPr lang="en-US" sz="1600" b="1" dirty="0" smtClean="0"/>
          </a:p>
          <a:p>
            <a:pPr marL="0" indent="0">
              <a:buNone/>
            </a:pPr>
            <a:endParaRPr lang="en-US" sz="1600" b="1" dirty="0" smtClean="0"/>
          </a:p>
          <a:p>
            <a:pPr marL="0" indent="0">
              <a:buNone/>
            </a:pPr>
            <a:endParaRPr lang="en-US" sz="1600" b="1" dirty="0" smtClean="0"/>
          </a:p>
          <a:p>
            <a:pPr marL="0" indent="0">
              <a:buNone/>
            </a:pPr>
            <a:endParaRPr lang="en-US" sz="1600" b="1" dirty="0" smtClean="0"/>
          </a:p>
          <a:p>
            <a:pPr marL="0" indent="0">
              <a:buNone/>
            </a:pPr>
            <a:endParaRPr lang="en-US" sz="1600" b="1" dirty="0"/>
          </a:p>
          <a:p>
            <a:pPr marL="0" indent="0">
              <a:buNone/>
            </a:pPr>
            <a:r>
              <a:rPr lang="en-US" sz="2600" b="1" dirty="0" smtClean="0"/>
              <a:t>Operational definition</a:t>
            </a:r>
          </a:p>
          <a:p>
            <a:pPr marL="0" marR="0" indent="0">
              <a:spcBef>
                <a:spcPts val="200"/>
              </a:spcBef>
              <a:spcAft>
                <a:spcPts val="0"/>
              </a:spcAft>
              <a:buNone/>
            </a:pPr>
            <a:r>
              <a:rPr lang="en-US" sz="2000" b="1" dirty="0" smtClean="0">
                <a:ea typeface="Times New Roman" panose="02020603050405020304" pitchFamily="18" charset="0"/>
                <a:cs typeface="Times New Roman" panose="02020603050405020304" pitchFamily="18" charset="0"/>
              </a:rPr>
              <a:t>Health </a:t>
            </a:r>
            <a:r>
              <a:rPr lang="en-US" sz="2000" b="1" dirty="0">
                <a:ea typeface="Times New Roman" panose="02020603050405020304" pitchFamily="18" charset="0"/>
                <a:cs typeface="Times New Roman" panose="02020603050405020304" pitchFamily="18" charset="0"/>
              </a:rPr>
              <a:t>seeking behavior</a:t>
            </a:r>
            <a:endParaRPr lang="en-US" sz="2000" b="1" dirty="0">
              <a:ea typeface="Times New Roman" panose="02020603050405020304" pitchFamily="18" charset="0"/>
              <a:cs typeface="Angsana New" panose="02020603050405020304" pitchFamily="18" charset="-34"/>
            </a:endParaRPr>
          </a:p>
          <a:p>
            <a:pPr marL="0" marR="0" indent="0" algn="just">
              <a:spcBef>
                <a:spcPts val="0"/>
              </a:spcBef>
              <a:spcAft>
                <a:spcPts val="800"/>
              </a:spcAft>
              <a:buNone/>
            </a:pPr>
            <a:r>
              <a:rPr lang="en-US" sz="1900" dirty="0" smtClean="0"/>
              <a:t>	</a:t>
            </a:r>
            <a:r>
              <a:rPr lang="en-US" sz="1800" dirty="0" smtClean="0"/>
              <a:t>It </a:t>
            </a:r>
            <a:r>
              <a:rPr lang="en-US" sz="1800" dirty="0"/>
              <a:t>refers to the pattern of seeking behavior for treatment and remedial action undertaken by individuals when they perceive they have symptoms of disease and when they have disease after being diagnosed by health care personnel. </a:t>
            </a:r>
          </a:p>
          <a:p>
            <a:pPr algn="just">
              <a:spcBef>
                <a:spcPts val="0"/>
              </a:spcBef>
              <a:spcAft>
                <a:spcPts val="800"/>
              </a:spcAft>
            </a:pPr>
            <a:r>
              <a:rPr lang="en-US" sz="1800" dirty="0">
                <a:ea typeface="Calibri" panose="020F0502020204030204" pitchFamily="34" charset="0"/>
                <a:cs typeface="Cordia New" panose="020B0304020202020204" pitchFamily="34" charset="-34"/>
              </a:rPr>
              <a:t>Going to governmental health centers (e.g. rural health center, governmental hospital)</a:t>
            </a:r>
          </a:p>
          <a:p>
            <a:pPr algn="just">
              <a:spcBef>
                <a:spcPts val="0"/>
              </a:spcBef>
            </a:pPr>
            <a:r>
              <a:rPr lang="en-US" sz="1800" dirty="0">
                <a:ea typeface="Calibri" panose="020F0502020204030204" pitchFamily="34" charset="0"/>
                <a:cs typeface="Cordia New" panose="020B0304020202020204" pitchFamily="34" charset="-34"/>
              </a:rPr>
              <a:t>Going to non-governmental health centers (e.g. private clinic, GP clinic, private hospital)</a:t>
            </a:r>
          </a:p>
          <a:p>
            <a:pPr algn="just">
              <a:spcBef>
                <a:spcPts val="0"/>
              </a:spcBef>
            </a:pPr>
            <a:r>
              <a:rPr lang="en-US" sz="1800" dirty="0">
                <a:ea typeface="Calibri" panose="020F0502020204030204" pitchFamily="34" charset="0"/>
                <a:cs typeface="Cordia New" panose="020B0304020202020204" pitchFamily="34" charset="-34"/>
              </a:rPr>
              <a:t>Taking traditional medicine</a:t>
            </a:r>
          </a:p>
          <a:p>
            <a:pPr algn="just">
              <a:spcBef>
                <a:spcPts val="0"/>
              </a:spcBef>
            </a:pPr>
            <a:r>
              <a:rPr lang="en-US" sz="1800" dirty="0">
                <a:ea typeface="Calibri" panose="020F0502020204030204" pitchFamily="34" charset="0"/>
                <a:cs typeface="Cordia New" panose="020B0304020202020204" pitchFamily="34" charset="-34"/>
              </a:rPr>
              <a:t>Self- medication</a:t>
            </a:r>
          </a:p>
          <a:p>
            <a:pPr algn="just">
              <a:spcBef>
                <a:spcPts val="0"/>
              </a:spcBef>
              <a:spcAft>
                <a:spcPts val="800"/>
              </a:spcAft>
            </a:pPr>
            <a:r>
              <a:rPr lang="en-US" sz="1800" dirty="0">
                <a:ea typeface="Calibri" panose="020F0502020204030204" pitchFamily="34" charset="0"/>
                <a:cs typeface="Cordia New" panose="020B0304020202020204" pitchFamily="34" charset="-34"/>
              </a:rPr>
              <a:t>Going to pharmacy or drug store</a:t>
            </a:r>
          </a:p>
          <a:p>
            <a:pPr algn="just">
              <a:spcBef>
                <a:spcPts val="0"/>
              </a:spcBef>
              <a:spcAft>
                <a:spcPts val="800"/>
              </a:spcAft>
            </a:pPr>
            <a:r>
              <a:rPr lang="en-US" sz="1800" dirty="0"/>
              <a:t>Receiving health care from basic health workers (e.g. health assistant, midwife)</a:t>
            </a:r>
          </a:p>
          <a:p>
            <a:pPr marL="0" indent="0">
              <a:buNone/>
            </a:pPr>
            <a:endParaRPr lang="en-US" sz="1600" b="1" dirty="0" smtClean="0"/>
          </a:p>
          <a:p>
            <a:pPr marL="0" indent="0">
              <a:buNone/>
            </a:pPr>
            <a:endParaRPr lang="en-US" sz="1600" b="1" dirty="0"/>
          </a:p>
          <a:p>
            <a:pPr marL="0" indent="0">
              <a:buNone/>
            </a:pPr>
            <a:endParaRPr lang="en-US" sz="1600" b="1" dirty="0" smtClean="0"/>
          </a:p>
          <a:p>
            <a:pPr marL="0" indent="0">
              <a:buNone/>
            </a:pPr>
            <a:endParaRPr lang="en-US" sz="1600" b="1" dirty="0"/>
          </a:p>
          <a:p>
            <a:pPr marL="0" indent="0">
              <a:buNone/>
            </a:pPr>
            <a:endParaRPr lang="en-US" sz="1600" b="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Title 1"/>
          <p:cNvSpPr txBox="1">
            <a:spLocks/>
          </p:cNvSpPr>
          <p:nvPr/>
        </p:nvSpPr>
        <p:spPr>
          <a:xfrm>
            <a:off x="457200" y="142835"/>
            <a:ext cx="8686800" cy="7232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smtClean="0"/>
              <a:t>Independent variables </a:t>
            </a:r>
            <a:r>
              <a:rPr lang="en-US" sz="1800" b="1" dirty="0" smtClean="0"/>
              <a:t>					</a:t>
            </a:r>
            <a:r>
              <a:rPr lang="en-US" sz="1800" b="1" u="sng" dirty="0" smtClean="0"/>
              <a:t>Dependent variable</a:t>
            </a:r>
            <a:endParaRPr lang="en-US" sz="1800" b="1" u="sng" dirty="0"/>
          </a:p>
        </p:txBody>
      </p:sp>
      <p:sp>
        <p:nvSpPr>
          <p:cNvPr id="7" name="Rectangle 6"/>
          <p:cNvSpPr/>
          <p:nvPr/>
        </p:nvSpPr>
        <p:spPr>
          <a:xfrm>
            <a:off x="556591" y="1008987"/>
            <a:ext cx="3684105" cy="1261242"/>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dirty="0" smtClean="0"/>
              <a:t>General characteristics</a:t>
            </a:r>
          </a:p>
          <a:p>
            <a:pPr marL="285750" indent="-285750">
              <a:buFont typeface="Arial" panose="020B0604020202020204" pitchFamily="34" charset="0"/>
              <a:buChar char="•"/>
            </a:pPr>
            <a:r>
              <a:rPr lang="en-US" dirty="0" smtClean="0"/>
              <a:t>Age</a:t>
            </a:r>
          </a:p>
          <a:p>
            <a:pPr marL="285750" indent="-285750">
              <a:buFont typeface="Arial" panose="020B0604020202020204" pitchFamily="34" charset="0"/>
              <a:buChar char="•"/>
            </a:pPr>
            <a:r>
              <a:rPr lang="en-US" dirty="0" smtClean="0"/>
              <a:t>Sex</a:t>
            </a:r>
          </a:p>
          <a:p>
            <a:pPr marL="285750" indent="-285750">
              <a:buFont typeface="Arial" panose="020B0604020202020204" pitchFamily="34" charset="0"/>
              <a:buChar char="•"/>
            </a:pPr>
            <a:r>
              <a:rPr lang="en-US" dirty="0" smtClean="0"/>
              <a:t>Education</a:t>
            </a:r>
          </a:p>
        </p:txBody>
      </p:sp>
      <p:sp>
        <p:nvSpPr>
          <p:cNvPr id="8" name="Rectangle 7"/>
          <p:cNvSpPr/>
          <p:nvPr/>
        </p:nvSpPr>
        <p:spPr>
          <a:xfrm>
            <a:off x="556589" y="2369328"/>
            <a:ext cx="3684105" cy="520263"/>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dirty="0" smtClean="0"/>
              <a:t>Knowledge about diabetes</a:t>
            </a:r>
            <a:endParaRPr lang="en-US" dirty="0"/>
          </a:p>
        </p:txBody>
      </p:sp>
      <p:sp>
        <p:nvSpPr>
          <p:cNvPr id="12" name="Rectangle 11"/>
          <p:cNvSpPr/>
          <p:nvPr/>
        </p:nvSpPr>
        <p:spPr>
          <a:xfrm>
            <a:off x="7175594" y="1040519"/>
            <a:ext cx="1558503" cy="1843035"/>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dirty="0" smtClean="0"/>
              <a:t>Health seeking behavior of the elder with diabetes </a:t>
            </a:r>
            <a:endParaRPr lang="en-US" dirty="0"/>
          </a:p>
        </p:txBody>
      </p:sp>
      <p:cxnSp>
        <p:nvCxnSpPr>
          <p:cNvPr id="14" name="Straight Arrow Connector 13"/>
          <p:cNvCxnSpPr>
            <a:stCxn id="7" idx="3"/>
          </p:cNvCxnSpPr>
          <p:nvPr/>
        </p:nvCxnSpPr>
        <p:spPr>
          <a:xfrm>
            <a:off x="4240696" y="1639608"/>
            <a:ext cx="293489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a:stCxn id="8" idx="3"/>
            <a:endCxn id="12" idx="1"/>
          </p:cNvCxnSpPr>
          <p:nvPr/>
        </p:nvCxnSpPr>
        <p:spPr>
          <a:xfrm flipV="1">
            <a:off x="4240694" y="1962037"/>
            <a:ext cx="2934900" cy="6674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89253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788" y="-78828"/>
            <a:ext cx="8229600" cy="715617"/>
          </a:xfrm>
        </p:spPr>
        <p:txBody>
          <a:bodyPr>
            <a:normAutofit/>
          </a:bodyPr>
          <a:lstStyle/>
          <a:p>
            <a:pPr algn="l"/>
            <a:r>
              <a:rPr lang="en-US" sz="2800" b="1" dirty="0" smtClean="0"/>
              <a:t>Literature review</a:t>
            </a:r>
            <a:endParaRPr lang="en-US" sz="2800" b="1" dirty="0"/>
          </a:p>
        </p:txBody>
      </p:sp>
      <p:sp>
        <p:nvSpPr>
          <p:cNvPr id="3" name="Content Placeholder 2"/>
          <p:cNvSpPr>
            <a:spLocks noGrp="1"/>
          </p:cNvSpPr>
          <p:nvPr>
            <p:ph idx="1"/>
          </p:nvPr>
        </p:nvSpPr>
        <p:spPr>
          <a:xfrm>
            <a:off x="536024" y="189184"/>
            <a:ext cx="8229600" cy="6463863"/>
          </a:xfrm>
        </p:spPr>
        <p:txBody>
          <a:bodyPr>
            <a:noAutofit/>
          </a:bodyPr>
          <a:lstStyle/>
          <a:p>
            <a:pPr marL="0" indent="0" algn="just">
              <a:buNone/>
            </a:pPr>
            <a:r>
              <a:rPr lang="en-US" sz="2000" dirty="0">
                <a:solidFill>
                  <a:srgbClr val="0070C0"/>
                </a:solidFill>
              </a:rPr>
              <a:t>	</a:t>
            </a:r>
            <a:endParaRPr lang="en-US" sz="2000" dirty="0">
              <a:solidFill>
                <a:srgbClr val="8F54BC"/>
              </a:solidFill>
            </a:endParaRPr>
          </a:p>
          <a:p>
            <a:pPr algn="just"/>
            <a:r>
              <a:rPr lang="en-US" sz="2000" dirty="0" smtClean="0"/>
              <a:t>It is described </a:t>
            </a:r>
            <a:r>
              <a:rPr lang="en-US" sz="2000" dirty="0"/>
              <a:t>that the decision to engage with a </a:t>
            </a:r>
            <a:r>
              <a:rPr lang="en-US" sz="2000" dirty="0">
                <a:solidFill>
                  <a:srgbClr val="8F54BC"/>
                </a:solidFill>
              </a:rPr>
              <a:t>particular medical channel </a:t>
            </a:r>
            <a:r>
              <a:rPr lang="en-US" sz="2000" dirty="0"/>
              <a:t>is </a:t>
            </a:r>
            <a:r>
              <a:rPr lang="en-US" sz="2000" dirty="0">
                <a:solidFill>
                  <a:srgbClr val="00B0F0"/>
                </a:solidFill>
              </a:rPr>
              <a:t>influenced</a:t>
            </a:r>
            <a:r>
              <a:rPr lang="en-US" sz="2000" dirty="0"/>
              <a:t> by </a:t>
            </a:r>
            <a:r>
              <a:rPr lang="en-US" sz="2000" dirty="0">
                <a:solidFill>
                  <a:srgbClr val="8F54BC"/>
                </a:solidFill>
              </a:rPr>
              <a:t>socio-economic variables </a:t>
            </a:r>
            <a:r>
              <a:rPr lang="en-US" sz="2000" dirty="0"/>
              <a:t>(e.g. age, sex), social status of </a:t>
            </a:r>
            <a:r>
              <a:rPr lang="en-US" sz="2000" dirty="0" smtClean="0"/>
              <a:t>women, </a:t>
            </a:r>
            <a:r>
              <a:rPr lang="en-US" sz="2000" dirty="0">
                <a:solidFill>
                  <a:srgbClr val="8F54BC"/>
                </a:solidFill>
              </a:rPr>
              <a:t>type of illness</a:t>
            </a:r>
            <a:r>
              <a:rPr lang="en-US" sz="2000" dirty="0"/>
              <a:t>, </a:t>
            </a:r>
            <a:r>
              <a:rPr lang="en-US" sz="2000" dirty="0">
                <a:solidFill>
                  <a:srgbClr val="8F54BC"/>
                </a:solidFill>
              </a:rPr>
              <a:t>accessibility</a:t>
            </a:r>
            <a:r>
              <a:rPr lang="en-US" sz="2000" dirty="0"/>
              <a:t> to care services and </a:t>
            </a:r>
            <a:r>
              <a:rPr lang="en-US" sz="2000" dirty="0">
                <a:solidFill>
                  <a:srgbClr val="8F54BC"/>
                </a:solidFill>
              </a:rPr>
              <a:t>perception of quality of the service</a:t>
            </a:r>
            <a:r>
              <a:rPr lang="en-US" sz="2000" dirty="0" smtClean="0">
                <a:solidFill>
                  <a:srgbClr val="8F54BC"/>
                </a:solidFill>
              </a:rPr>
              <a:t>.</a:t>
            </a:r>
            <a:r>
              <a:rPr lang="en-US" sz="2000" dirty="0" smtClean="0"/>
              <a:t> [Tipping </a:t>
            </a:r>
            <a:r>
              <a:rPr lang="en-US" sz="2000" dirty="0"/>
              <a:t>and </a:t>
            </a:r>
            <a:r>
              <a:rPr lang="en-US" sz="2000" dirty="0" err="1"/>
              <a:t>Segall</a:t>
            </a:r>
            <a:r>
              <a:rPr lang="en-US" sz="2000" dirty="0"/>
              <a:t> (1995</a:t>
            </a:r>
            <a:r>
              <a:rPr lang="en-US" sz="2000" dirty="0" smtClean="0"/>
              <a:t>)]</a:t>
            </a:r>
          </a:p>
          <a:p>
            <a:pPr algn="just"/>
            <a:endParaRPr lang="en-US" sz="2000" dirty="0"/>
          </a:p>
          <a:p>
            <a:pPr algn="just"/>
            <a:r>
              <a:rPr lang="en-US" sz="2000" dirty="0" smtClean="0"/>
              <a:t>In </a:t>
            </a:r>
            <a:r>
              <a:rPr lang="en-US" sz="2000" b="1" dirty="0" smtClean="0"/>
              <a:t>Health </a:t>
            </a:r>
            <a:r>
              <a:rPr lang="en-US" sz="2000" b="1" dirty="0"/>
              <a:t>belief model</a:t>
            </a:r>
            <a:r>
              <a:rPr lang="en-US" sz="2000" dirty="0"/>
              <a:t>, individual’s actions to treat and prevent diseases based on </a:t>
            </a:r>
            <a:r>
              <a:rPr lang="en-US" sz="2000" dirty="0">
                <a:solidFill>
                  <a:schemeClr val="accent6">
                    <a:lumMod val="50000"/>
                  </a:schemeClr>
                </a:solidFill>
              </a:rPr>
              <a:t>Perceived susceptibility</a:t>
            </a:r>
            <a:r>
              <a:rPr lang="en-US" sz="2000" dirty="0"/>
              <a:t>, </a:t>
            </a:r>
            <a:r>
              <a:rPr lang="en-US" sz="2000" dirty="0">
                <a:solidFill>
                  <a:schemeClr val="accent6">
                    <a:lumMod val="50000"/>
                  </a:schemeClr>
                </a:solidFill>
              </a:rPr>
              <a:t>Perceived severity</a:t>
            </a:r>
            <a:r>
              <a:rPr lang="en-US" sz="2000" dirty="0"/>
              <a:t>, </a:t>
            </a:r>
            <a:r>
              <a:rPr lang="en-US" sz="2000" dirty="0">
                <a:solidFill>
                  <a:schemeClr val="accent6">
                    <a:lumMod val="50000"/>
                  </a:schemeClr>
                </a:solidFill>
              </a:rPr>
              <a:t>Perceived benefits</a:t>
            </a:r>
            <a:r>
              <a:rPr lang="en-US" sz="2000" dirty="0"/>
              <a:t>, </a:t>
            </a:r>
            <a:r>
              <a:rPr lang="en-US" sz="2000" dirty="0">
                <a:solidFill>
                  <a:schemeClr val="accent6">
                    <a:lumMod val="50000"/>
                  </a:schemeClr>
                </a:solidFill>
              </a:rPr>
              <a:t>Perceived </a:t>
            </a:r>
            <a:r>
              <a:rPr lang="en-US" sz="2000" dirty="0" smtClean="0">
                <a:solidFill>
                  <a:schemeClr val="accent6">
                    <a:lumMod val="50000"/>
                  </a:schemeClr>
                </a:solidFill>
              </a:rPr>
              <a:t>barriers</a:t>
            </a:r>
            <a:r>
              <a:rPr lang="en-US" sz="2000" dirty="0" smtClean="0"/>
              <a:t> and Cue </a:t>
            </a:r>
            <a:r>
              <a:rPr lang="en-US" sz="2000" dirty="0"/>
              <a:t>to </a:t>
            </a:r>
            <a:r>
              <a:rPr lang="en-US" sz="2000" dirty="0" smtClean="0"/>
              <a:t>action.</a:t>
            </a:r>
          </a:p>
          <a:p>
            <a:pPr algn="just"/>
            <a:endParaRPr lang="en-US" sz="2000" dirty="0"/>
          </a:p>
          <a:p>
            <a:pPr algn="just"/>
            <a:r>
              <a:rPr lang="en-US" sz="2000" dirty="0" smtClean="0"/>
              <a:t>In </a:t>
            </a:r>
            <a:r>
              <a:rPr lang="en-US" sz="2000" b="1" dirty="0"/>
              <a:t>Andersen Model (Health care utilization model)</a:t>
            </a:r>
            <a:r>
              <a:rPr lang="en-US" sz="2000" dirty="0"/>
              <a:t> is to find out the conditions of either facilitating or impeding utilization. </a:t>
            </a:r>
            <a:r>
              <a:rPr lang="en-US" sz="2000" dirty="0" smtClean="0"/>
              <a:t>The </a:t>
            </a:r>
            <a:r>
              <a:rPr lang="en-US" sz="2000" dirty="0"/>
              <a:t>utilization of health care services can be assumed as a kind of individual behavior. </a:t>
            </a:r>
            <a:endParaRPr lang="en-US" sz="2000" dirty="0" smtClean="0"/>
          </a:p>
          <a:p>
            <a:pPr marL="0" indent="0">
              <a:buNone/>
            </a:pPr>
            <a:endParaRPr lang="en-US" sz="2000" dirty="0"/>
          </a:p>
          <a:p>
            <a:pPr marL="0" indent="0">
              <a:buNone/>
            </a:pPr>
            <a:r>
              <a:rPr lang="en-US" sz="2800" b="1" dirty="0"/>
              <a:t>Materials and Methods</a:t>
            </a:r>
            <a:r>
              <a:rPr lang="en-US" sz="2000" b="1" dirty="0"/>
              <a:t/>
            </a:r>
            <a:br>
              <a:rPr lang="en-US" sz="2000" b="1" dirty="0"/>
            </a:br>
            <a:endParaRPr lang="en-US" sz="2000" b="1" dirty="0" smtClean="0"/>
          </a:p>
          <a:p>
            <a:r>
              <a:rPr lang="en-US" sz="2000" dirty="0" smtClean="0"/>
              <a:t>Study Design	- </a:t>
            </a:r>
            <a:r>
              <a:rPr lang="en-US" sz="2000" dirty="0" smtClean="0">
                <a:solidFill>
                  <a:schemeClr val="accent6">
                    <a:lumMod val="75000"/>
                  </a:schemeClr>
                </a:solidFill>
              </a:rPr>
              <a:t>Cross-sectional </a:t>
            </a:r>
            <a:r>
              <a:rPr lang="en-US" sz="2000" dirty="0">
                <a:solidFill>
                  <a:schemeClr val="accent6">
                    <a:lumMod val="75000"/>
                  </a:schemeClr>
                </a:solidFill>
              </a:rPr>
              <a:t>study</a:t>
            </a:r>
            <a:r>
              <a:rPr lang="en-US" sz="2000" dirty="0"/>
              <a:t/>
            </a:r>
            <a:br>
              <a:rPr lang="en-US" sz="2000" dirty="0"/>
            </a:br>
            <a:r>
              <a:rPr lang="en-US" sz="2400" dirty="0"/>
              <a:t/>
            </a:r>
            <a:br>
              <a:rPr lang="en-US" sz="2400" dirty="0"/>
            </a:br>
            <a:r>
              <a:rPr lang="en-US" sz="2000" dirty="0"/>
              <a:t/>
            </a:r>
            <a:br>
              <a:rPr lang="en-US" sz="2000" dirty="0"/>
            </a:br>
            <a:endParaRPr lang="en-US" sz="2000" dirty="0"/>
          </a:p>
          <a:p>
            <a:pPr marL="0" indent="0" algn="just">
              <a:buNone/>
            </a:pPr>
            <a:endParaRPr lang="en-US" sz="2000" dirty="0" smtClean="0"/>
          </a:p>
          <a:p>
            <a:pPr marL="0" indent="0" algn="just">
              <a:buNone/>
            </a:pP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928540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09" y="111760"/>
            <a:ext cx="8229600" cy="520492"/>
          </a:xfrm>
        </p:spPr>
        <p:txBody>
          <a:bodyPr>
            <a:normAutofit fontScale="90000"/>
          </a:bodyPr>
          <a:lstStyle/>
          <a:p>
            <a:pPr algn="l"/>
            <a:r>
              <a:rPr lang="en-US" sz="3200" b="1" dirty="0" smtClean="0"/>
              <a:t>Sampling method</a:t>
            </a:r>
            <a:endParaRPr lang="en-US" sz="3200" b="1" dirty="0"/>
          </a:p>
        </p:txBody>
      </p:sp>
      <p:sp>
        <p:nvSpPr>
          <p:cNvPr id="6" name="Rounded Rectangle 5"/>
          <p:cNvSpPr/>
          <p:nvPr/>
        </p:nvSpPr>
        <p:spPr>
          <a:xfrm>
            <a:off x="3154321" y="235765"/>
            <a:ext cx="2495550" cy="1267956"/>
          </a:xfrm>
          <a:prstGeom prst="roundRect">
            <a:avLst>
              <a:gd name="adj" fmla="val 0"/>
            </a:avLst>
          </a:prstGeom>
          <a:no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600" i="0" strike="noStrike" kern="0" cap="none" spc="0" normalizeH="0" baseline="0" noProof="0" dirty="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Study population</a:t>
            </a:r>
            <a:endParaRPr kumimoji="0" lang="en-US" sz="1600" i="0" strike="noStrike" kern="0" cap="none" spc="0" normalizeH="0" baseline="0" noProof="0" dirty="0">
              <a:ln>
                <a:noFill/>
              </a:ln>
              <a:solidFill>
                <a:sysClr val="windowText" lastClr="000000"/>
              </a:solidFill>
              <a:uLnTx/>
              <a:uFillTx/>
              <a:latin typeface="Calibri" panose="020F0502020204030204" pitchFamily="34" charset="0"/>
              <a:ea typeface="Calibri" panose="020F0502020204030204" pitchFamily="34" charset="0"/>
              <a:cs typeface="Cordia New" panose="020B0304020202020204" pitchFamily="34" charset="-34"/>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600" i="0" strike="noStrike" kern="0" cap="none" spc="0" normalizeH="0" baseline="0" noProof="0" dirty="0" smtClean="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Patients who came </a:t>
            </a:r>
            <a:r>
              <a:rPr kumimoji="0" lang="en-US" sz="1600" i="0" strike="noStrike" kern="0" cap="none" spc="0" normalizeH="0" baseline="0" noProof="0" dirty="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to the </a:t>
            </a:r>
            <a:r>
              <a:rPr kumimoji="0" lang="en-US" sz="1600" i="0" strike="noStrike" kern="0" cap="none" spc="0" normalizeH="0" baseline="0" noProof="0" dirty="0" err="1">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Byamaso</a:t>
            </a:r>
            <a:r>
              <a:rPr kumimoji="0" lang="en-US" sz="1600" i="0" strike="noStrike" kern="0" cap="none" spc="0" normalizeH="0" baseline="0" noProof="0" dirty="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 clinic in Mandalay, Myanmar</a:t>
            </a:r>
            <a:endParaRPr kumimoji="0" lang="en-US" sz="1600" i="0" strike="noStrike" kern="0" cap="none" spc="0" normalizeH="0" baseline="0" noProof="0" dirty="0">
              <a:ln>
                <a:noFill/>
              </a:ln>
              <a:solidFill>
                <a:sysClr val="windowText" lastClr="000000"/>
              </a:solidFill>
              <a:uLnTx/>
              <a:uFillTx/>
              <a:latin typeface="Calibri" panose="020F0502020204030204" pitchFamily="34" charset="0"/>
              <a:ea typeface="Calibri" panose="020F0502020204030204" pitchFamily="34" charset="0"/>
              <a:cs typeface="Cordia New" panose="020B0304020202020204" pitchFamily="34" charset="-34"/>
            </a:endParaRPr>
          </a:p>
        </p:txBody>
      </p:sp>
      <p:sp>
        <p:nvSpPr>
          <p:cNvPr id="7" name="Rounded Rectangle 6"/>
          <p:cNvSpPr/>
          <p:nvPr/>
        </p:nvSpPr>
        <p:spPr>
          <a:xfrm>
            <a:off x="3088061" y="2788221"/>
            <a:ext cx="2739389" cy="1278708"/>
          </a:xfrm>
          <a:prstGeom prst="roundRect">
            <a:avLst>
              <a:gd name="adj" fmla="val 0"/>
            </a:avLst>
          </a:prstGeom>
          <a:no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spcBef>
                <a:spcPts val="0"/>
              </a:spcBef>
              <a:spcAft>
                <a:spcPts val="800"/>
              </a:spcAft>
              <a:buClrTx/>
              <a:buSzTx/>
              <a:buFontTx/>
              <a:buNone/>
              <a:tabLst/>
              <a:defRPr/>
            </a:pPr>
            <a:r>
              <a:rPr kumimoji="0" lang="en-US" sz="1600" b="0" i="0" u="none" strike="noStrike" kern="0" cap="none" spc="0" normalizeH="0" baseline="0" noProof="0" dirty="0" smtClean="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Sample population</a:t>
            </a:r>
          </a:p>
          <a:p>
            <a:pPr marL="0" marR="0" lvl="0" indent="0" algn="ctr" defTabSz="914400" eaLnBrk="1" fontAlgn="auto" latinLnBrk="0" hangingPunct="1">
              <a:spcBef>
                <a:spcPts val="0"/>
              </a:spcBef>
              <a:spcAft>
                <a:spcPts val="800"/>
              </a:spcAft>
              <a:buClrTx/>
              <a:buSzTx/>
              <a:buFontTx/>
              <a:buNone/>
              <a:tabLst/>
              <a:defRPr/>
            </a:pPr>
            <a:r>
              <a:rPr kumimoji="0" lang="en-US" sz="1600" b="0" i="0" u="none" strike="noStrike" kern="0" cap="none" spc="0" normalizeH="0" baseline="0" noProof="0" dirty="0" smtClean="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Diabetic patients </a:t>
            </a:r>
            <a:r>
              <a:rPr lang="en-US" sz="1600" kern="0" dirty="0" smtClean="0">
                <a:solidFill>
                  <a:srgbClr val="000000"/>
                </a:solidFill>
                <a:latin typeface="Times New Roman" panose="02020603050405020304" pitchFamily="18" charset="0"/>
                <a:ea typeface="Calibri" panose="020F0502020204030204" pitchFamily="34" charset="0"/>
                <a:cs typeface="Cordia New" panose="020B0304020202020204" pitchFamily="34" charset="-34"/>
              </a:rPr>
              <a:t>who came</a:t>
            </a:r>
            <a:r>
              <a:rPr kumimoji="0" lang="en-US" sz="1600" b="0" i="0" u="none" strike="noStrike" kern="0" cap="none" spc="0" normalizeH="0" baseline="0" noProof="0" dirty="0" smtClean="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 to the </a:t>
            </a:r>
            <a:r>
              <a:rPr kumimoji="0" lang="en-US" sz="1600" b="0" i="0" u="none" strike="noStrike" kern="0" cap="none" spc="0" normalizeH="0" baseline="0" noProof="0" dirty="0" err="1" smtClean="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Byamaso</a:t>
            </a:r>
            <a:r>
              <a:rPr kumimoji="0" lang="en-US" sz="1600" b="0" i="0" u="none" strike="noStrike" kern="0" cap="none" spc="0" normalizeH="0" baseline="0" noProof="0" dirty="0" smtClean="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 clinic during April, 2016 in Mandalay, Myanmar</a:t>
            </a:r>
            <a:endParaRPr kumimoji="0" lang="en-US" sz="1600" b="0" i="0" u="none" strike="noStrike" kern="0" cap="none" spc="0" normalizeH="0" baseline="0" noProof="0" dirty="0">
              <a:ln>
                <a:noFill/>
              </a:ln>
              <a:solidFill>
                <a:sysClr val="windowText" lastClr="000000"/>
              </a:solidFill>
              <a:uLnTx/>
              <a:uFillTx/>
              <a:latin typeface="Calibri" panose="020F0502020204030204" pitchFamily="34" charset="0"/>
              <a:ea typeface="Calibri" panose="020F0502020204030204" pitchFamily="34" charset="0"/>
              <a:cs typeface="Cordia New" panose="020B0304020202020204" pitchFamily="34" charset="-34"/>
            </a:endParaRPr>
          </a:p>
        </p:txBody>
      </p:sp>
      <p:sp>
        <p:nvSpPr>
          <p:cNvPr id="8" name="Rounded Rectangle 7"/>
          <p:cNvSpPr/>
          <p:nvPr/>
        </p:nvSpPr>
        <p:spPr>
          <a:xfrm>
            <a:off x="2955233" y="4902089"/>
            <a:ext cx="2981076" cy="1451180"/>
          </a:xfrm>
          <a:prstGeom prst="roundRect">
            <a:avLst>
              <a:gd name="adj" fmla="val 0"/>
            </a:avLst>
          </a:prstGeom>
          <a:no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600" i="0" u="none" strike="noStrike" kern="0" cap="none" spc="0" normalizeH="0" baseline="0" noProof="0" dirty="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Data collection</a:t>
            </a:r>
            <a:endParaRPr kumimoji="0" lang="en-US" sz="1600" i="0" u="none" strike="noStrike" kern="0" cap="none" spc="0" normalizeH="0" baseline="0" noProof="0" dirty="0">
              <a:ln>
                <a:noFill/>
              </a:ln>
              <a:solidFill>
                <a:sysClr val="windowText" lastClr="000000"/>
              </a:solidFill>
              <a:uLnTx/>
              <a:uFillTx/>
              <a:latin typeface="Calibri" panose="020F0502020204030204" pitchFamily="34" charset="0"/>
              <a:ea typeface="Calibri" panose="020F0502020204030204" pitchFamily="34" charset="0"/>
              <a:cs typeface="Cordia New" panose="020B0304020202020204" pitchFamily="34" charset="-34"/>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600" i="0" u="none" strike="noStrike" kern="0" cap="none" spc="0" normalizeH="0" baseline="0" noProof="0" dirty="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It </a:t>
            </a:r>
            <a:r>
              <a:rPr kumimoji="0" lang="en-US" sz="1600" i="0" u="none" strike="noStrike" kern="0" cap="none" spc="0" normalizeH="0" baseline="0" noProof="0" dirty="0" smtClean="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was conducted </a:t>
            </a:r>
            <a:r>
              <a:rPr kumimoji="0" lang="en-US" sz="1600" i="0" u="none" strike="noStrike" kern="0" cap="none" spc="0" normalizeH="0" baseline="0" noProof="0" dirty="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during the clinic opening hours and opening days (Saturday, Sunday and Wednesday) in April, 2016.</a:t>
            </a:r>
            <a:endParaRPr kumimoji="0" lang="en-US" sz="1600" i="0" u="none" strike="noStrike" kern="0" cap="none" spc="0" normalizeH="0" baseline="0" noProof="0" dirty="0">
              <a:ln>
                <a:noFill/>
              </a:ln>
              <a:solidFill>
                <a:sysClr val="windowText" lastClr="000000"/>
              </a:solidFill>
              <a:uLnTx/>
              <a:uFillTx/>
              <a:latin typeface="Calibri" panose="020F0502020204030204" pitchFamily="34" charset="0"/>
              <a:ea typeface="Calibri" panose="020F0502020204030204" pitchFamily="34" charset="0"/>
              <a:cs typeface="Cordia New" panose="020B0304020202020204" pitchFamily="34" charset="-34"/>
            </a:endParaRPr>
          </a:p>
        </p:txBody>
      </p:sp>
      <p:cxnSp>
        <p:nvCxnSpPr>
          <p:cNvPr id="9" name="Straight Arrow Connector 8"/>
          <p:cNvCxnSpPr/>
          <p:nvPr/>
        </p:nvCxnSpPr>
        <p:spPr>
          <a:xfrm flipH="1">
            <a:off x="4350275" y="4467704"/>
            <a:ext cx="1262380" cy="0"/>
          </a:xfrm>
          <a:prstGeom prst="straightConnector1">
            <a:avLst/>
          </a:prstGeom>
          <a:noFill/>
          <a:ln w="6350" cap="flat" cmpd="sng" algn="ctr">
            <a:solidFill>
              <a:sysClr val="windowText" lastClr="000000"/>
            </a:solidFill>
            <a:prstDash val="solid"/>
            <a:miter lim="800000"/>
            <a:tailEnd type="triangle"/>
          </a:ln>
          <a:effectLst/>
        </p:spPr>
      </p:cxnSp>
      <p:cxnSp>
        <p:nvCxnSpPr>
          <p:cNvPr id="11" name="Straight Arrow Connector 10"/>
          <p:cNvCxnSpPr/>
          <p:nvPr/>
        </p:nvCxnSpPr>
        <p:spPr>
          <a:xfrm>
            <a:off x="2822713" y="2277034"/>
            <a:ext cx="1506442" cy="1993"/>
          </a:xfrm>
          <a:prstGeom prst="straightConnector1">
            <a:avLst/>
          </a:prstGeom>
          <a:noFill/>
          <a:ln w="6350" cap="flat" cmpd="sng" algn="ctr">
            <a:solidFill>
              <a:sysClr val="windowText" lastClr="000000"/>
            </a:solidFill>
            <a:prstDash val="solid"/>
            <a:miter lim="800000"/>
            <a:tailEnd type="triangle"/>
          </a:ln>
          <a:effectLst/>
        </p:spPr>
      </p:cxnSp>
      <p:cxnSp>
        <p:nvCxnSpPr>
          <p:cNvPr id="12" name="Straight Arrow Connector 11"/>
          <p:cNvCxnSpPr/>
          <p:nvPr/>
        </p:nvCxnSpPr>
        <p:spPr>
          <a:xfrm>
            <a:off x="4350275" y="1516338"/>
            <a:ext cx="20955" cy="1250315"/>
          </a:xfrm>
          <a:prstGeom prst="straightConnector1">
            <a:avLst/>
          </a:prstGeom>
          <a:noFill/>
          <a:ln w="6350" cap="flat" cmpd="sng" algn="ctr">
            <a:solidFill>
              <a:sysClr val="windowText" lastClr="000000"/>
            </a:solidFill>
            <a:prstDash val="solid"/>
            <a:miter lim="800000"/>
            <a:tailEnd type="triangle"/>
          </a:ln>
          <a:effectLst/>
        </p:spPr>
      </p:cxnSp>
      <p:cxnSp>
        <p:nvCxnSpPr>
          <p:cNvPr id="13" name="Straight Arrow Connector 12"/>
          <p:cNvCxnSpPr/>
          <p:nvPr/>
        </p:nvCxnSpPr>
        <p:spPr>
          <a:xfrm flipH="1" flipV="1">
            <a:off x="4374874" y="2268232"/>
            <a:ext cx="1407795" cy="10160"/>
          </a:xfrm>
          <a:prstGeom prst="straightConnector1">
            <a:avLst/>
          </a:prstGeom>
          <a:noFill/>
          <a:ln w="6350" cap="flat" cmpd="sng" algn="ctr">
            <a:solidFill>
              <a:sysClr val="windowText" lastClr="000000"/>
            </a:solidFill>
            <a:prstDash val="solid"/>
            <a:miter lim="800000"/>
            <a:tailEnd type="triangle"/>
          </a:ln>
          <a:effectLst/>
        </p:spPr>
      </p:cxnSp>
      <p:sp>
        <p:nvSpPr>
          <p:cNvPr id="19" name="Rounded Rectangle 18"/>
          <p:cNvSpPr/>
          <p:nvPr/>
        </p:nvSpPr>
        <p:spPr>
          <a:xfrm>
            <a:off x="5827450" y="2186731"/>
            <a:ext cx="1586865" cy="1607820"/>
          </a:xfrm>
          <a:prstGeom prst="roundRect">
            <a:avLst>
              <a:gd name="adj" fmla="val 0"/>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400" b="1" i="0" u="sng" strike="noStrike" kern="0" cap="none" spc="0" normalizeH="0" baseline="0" noProof="0" dirty="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Exclusion criteria</a:t>
            </a:r>
            <a:endParaRPr kumimoji="0" lang="en-US" sz="1400" b="1" i="0" u="none" strike="noStrike" kern="0" cap="none" spc="0" normalizeH="0" baseline="0" noProof="0" dirty="0">
              <a:ln>
                <a:noFill/>
              </a:ln>
              <a:solidFill>
                <a:sysClr val="windowText" lastClr="000000"/>
              </a:solidFill>
              <a:uLnTx/>
              <a:uFillTx/>
              <a:latin typeface="Calibri" panose="020F0502020204030204" pitchFamily="34" charset="0"/>
              <a:ea typeface="Calibri" panose="020F0502020204030204" pitchFamily="34" charset="0"/>
              <a:cs typeface="Cordia New" panose="020B0304020202020204" pitchFamily="34" charset="-34"/>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US" sz="1400" b="0" i="0" u="none" strike="noStrike" kern="0" cap="none" spc="0" normalizeH="0" baseline="0" noProof="0" dirty="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Patients with mental health problems or dementia</a:t>
            </a:r>
            <a:endParaRPr kumimoji="0" lang="en-US" sz="1400" b="0" i="0" u="none" strike="noStrike" kern="0" cap="none" spc="0" normalizeH="0" baseline="0" noProof="0" dirty="0">
              <a:ln>
                <a:noFill/>
              </a:ln>
              <a:solidFill>
                <a:sysClr val="windowText" lastClr="000000"/>
              </a:solidFill>
              <a:uLnTx/>
              <a:uFillTx/>
              <a:latin typeface="Calibri" panose="020F0502020204030204" pitchFamily="34" charset="0"/>
              <a:ea typeface="Calibri" panose="020F0502020204030204" pitchFamily="34" charset="0"/>
              <a:cs typeface="Cordia New" panose="020B0304020202020204" pitchFamily="34" charset="-34"/>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US" sz="1400" b="0" i="0" u="none" strike="noStrike" kern="0" cap="none" spc="0" normalizeH="0" baseline="0" noProof="0" dirty="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 </a:t>
            </a:r>
            <a:endParaRPr kumimoji="0" lang="en-US" sz="1400" b="0" i="0" u="none" strike="noStrike" kern="0" cap="none" spc="0" normalizeH="0" baseline="0" noProof="0" dirty="0">
              <a:ln>
                <a:noFill/>
              </a:ln>
              <a:solidFill>
                <a:sysClr val="windowText" lastClr="000000"/>
              </a:solidFill>
              <a:uLnTx/>
              <a:uFillTx/>
              <a:latin typeface="Calibri" panose="020F0502020204030204" pitchFamily="34" charset="0"/>
              <a:ea typeface="Calibri" panose="020F0502020204030204" pitchFamily="34" charset="0"/>
              <a:cs typeface="Cordia New" panose="020B0304020202020204" pitchFamily="34" charset="-34"/>
            </a:endParaRPr>
          </a:p>
        </p:txBody>
      </p:sp>
      <p:sp>
        <p:nvSpPr>
          <p:cNvPr id="20" name="Rounded Rectangle 19"/>
          <p:cNvSpPr/>
          <p:nvPr/>
        </p:nvSpPr>
        <p:spPr>
          <a:xfrm>
            <a:off x="1188588" y="2186732"/>
            <a:ext cx="1958309" cy="2419648"/>
          </a:xfrm>
          <a:prstGeom prst="roundRect">
            <a:avLst>
              <a:gd name="adj" fmla="val 0"/>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400" b="1" i="0" u="sng" strike="noStrike" kern="0" cap="none" spc="0" normalizeH="0" baseline="0" noProof="0" dirty="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Inclusion criteria</a:t>
            </a:r>
            <a:endParaRPr kumimoji="0" lang="en-US" sz="1400" b="1" i="0" u="none" strike="noStrike" kern="0" cap="none" spc="0" normalizeH="0" baseline="0" noProof="0" dirty="0">
              <a:ln>
                <a:noFill/>
              </a:ln>
              <a:solidFill>
                <a:sysClr val="windowText" lastClr="000000"/>
              </a:solidFill>
              <a:uLnTx/>
              <a:uFillTx/>
              <a:latin typeface="Calibri" panose="020F0502020204030204" pitchFamily="34" charset="0"/>
              <a:ea typeface="Calibri" panose="020F0502020204030204" pitchFamily="34" charset="0"/>
              <a:cs typeface="Cordia New" panose="020B0304020202020204" pitchFamily="34" charset="-34"/>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US" sz="1400" b="0" i="0" u="none" strike="noStrike" kern="0" cap="none" spc="0" normalizeH="0" baseline="0" noProof="0" dirty="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Both male and female, Aged above </a:t>
            </a:r>
            <a:r>
              <a:rPr kumimoji="0" lang="en-US" sz="1400" b="0" i="0" u="none" strike="noStrike" kern="0" cap="none" spc="0" normalizeH="0" baseline="0" noProof="0" dirty="0" smtClean="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60 </a:t>
            </a:r>
            <a:r>
              <a:rPr kumimoji="0" lang="en-US" sz="1400" b="0" i="0" u="none" strike="noStrike" kern="0" cap="none" spc="0" normalizeH="0" baseline="0" noProof="0" dirty="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years old, </a:t>
            </a:r>
            <a:r>
              <a:rPr kumimoji="0" lang="en-US" sz="1400" b="0" i="0" u="none" strike="noStrike" kern="0" cap="none" spc="0" normalizeH="0" baseline="0" noProof="0" dirty="0" smtClean="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 </a:t>
            </a:r>
            <a:r>
              <a:rPr lang="en-US" sz="1400" kern="0" dirty="0" smtClean="0">
                <a:solidFill>
                  <a:srgbClr val="000000"/>
                </a:solidFill>
                <a:latin typeface="Times New Roman" panose="02020603050405020304" pitchFamily="18" charset="0"/>
                <a:ea typeface="Calibri" panose="020F0502020204030204" pitchFamily="34" charset="0"/>
                <a:cs typeface="Cordia New" panose="020B0304020202020204" pitchFamily="34" charset="-34"/>
              </a:rPr>
              <a:t>P</a:t>
            </a:r>
            <a:r>
              <a:rPr kumimoji="0" lang="en-US" sz="1400" b="0" i="0" u="none" strike="noStrike" kern="0" cap="none" spc="0" normalizeH="0" baseline="0" noProof="0" dirty="0" err="1" smtClean="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atients</a:t>
            </a:r>
            <a:r>
              <a:rPr kumimoji="0" lang="en-US" sz="1400" b="0" i="0" u="none" strike="noStrike" kern="0" cap="none" spc="0" normalizeH="0" baseline="0" noProof="0" dirty="0" smtClean="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 </a:t>
            </a:r>
            <a:r>
              <a:rPr kumimoji="0" lang="en-US" sz="1400" b="0" i="0" u="none" strike="noStrike" kern="0" cap="none" spc="0" normalizeH="0" baseline="0" noProof="0" dirty="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who come to the clinic for taking health </a:t>
            </a:r>
            <a:r>
              <a:rPr kumimoji="0" lang="en-US" sz="1400" b="0" i="0" u="none" strike="noStrike" kern="0" cap="none" spc="0" normalizeH="0" baseline="0" noProof="0" dirty="0" smtClean="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care, Patients with diabetes, Patients who are</a:t>
            </a:r>
            <a:r>
              <a:rPr kumimoji="0" lang="en-US" sz="1400" b="0" i="0" u="none" strike="noStrike" kern="0" cap="none" spc="0" normalizeH="0" noProof="0" dirty="0" smtClean="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 willing to participate</a:t>
            </a:r>
            <a:endParaRPr kumimoji="0" lang="en-US" sz="1400" b="0" i="0" u="none" strike="noStrike" kern="0" cap="none" spc="0" normalizeH="0" baseline="0" noProof="0" dirty="0">
              <a:ln>
                <a:noFill/>
              </a:ln>
              <a:solidFill>
                <a:sysClr val="windowText" lastClr="000000"/>
              </a:solidFill>
              <a:uLnTx/>
              <a:uFillTx/>
              <a:latin typeface="Calibri" panose="020F0502020204030204" pitchFamily="34" charset="0"/>
              <a:ea typeface="Calibri" panose="020F0502020204030204" pitchFamily="34" charset="0"/>
              <a:cs typeface="Cordia New" panose="020B0304020202020204" pitchFamily="34" charset="-34"/>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400" b="0" i="0" u="none" strike="noStrike" kern="0" cap="none" spc="0" normalizeH="0" baseline="0" noProof="0" dirty="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 </a:t>
            </a:r>
            <a:endParaRPr kumimoji="0" lang="en-US" sz="1400" b="0" i="0" u="none" strike="noStrike" kern="0" cap="none" spc="0" normalizeH="0" baseline="0" noProof="0" dirty="0">
              <a:ln>
                <a:noFill/>
              </a:ln>
              <a:solidFill>
                <a:sysClr val="windowText" lastClr="000000"/>
              </a:solidFill>
              <a:uLnTx/>
              <a:uFillTx/>
              <a:latin typeface="Calibri" panose="020F0502020204030204" pitchFamily="34" charset="0"/>
              <a:ea typeface="Calibri" panose="020F0502020204030204" pitchFamily="34" charset="0"/>
              <a:cs typeface="Cordia New" panose="020B0304020202020204" pitchFamily="34" charset="-34"/>
            </a:endParaRPr>
          </a:p>
        </p:txBody>
      </p:sp>
      <p:sp>
        <p:nvSpPr>
          <p:cNvPr id="21" name="Rounded Rectangle 20"/>
          <p:cNvSpPr/>
          <p:nvPr/>
        </p:nvSpPr>
        <p:spPr>
          <a:xfrm>
            <a:off x="5649870" y="4282919"/>
            <a:ext cx="2090999" cy="369570"/>
          </a:xfrm>
          <a:prstGeom prst="roundRect">
            <a:avLst>
              <a:gd name="adj" fmla="val 0"/>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400" b="1" i="0" strike="noStrike" kern="0" cap="none" spc="0" normalizeH="0" baseline="0" noProof="0" dirty="0">
                <a:ln>
                  <a:noFill/>
                </a:ln>
                <a:solidFill>
                  <a:schemeClr val="accent6">
                    <a:lumMod val="75000"/>
                  </a:schemeClr>
                </a:solidFill>
                <a:uLnTx/>
                <a:uFillTx/>
                <a:latin typeface="Times New Roman" panose="02020603050405020304" pitchFamily="18" charset="0"/>
                <a:ea typeface="Calibri" panose="020F0502020204030204" pitchFamily="34" charset="0"/>
                <a:cs typeface="Cordia New" panose="020B0304020202020204" pitchFamily="34" charset="-34"/>
              </a:rPr>
              <a:t>Purposive sampling</a:t>
            </a:r>
            <a:endParaRPr kumimoji="0" lang="en-US" sz="1400" b="1" i="0" strike="noStrike" kern="0" cap="none" spc="0" normalizeH="0" baseline="0" noProof="0" dirty="0">
              <a:ln>
                <a:noFill/>
              </a:ln>
              <a:solidFill>
                <a:schemeClr val="accent6">
                  <a:lumMod val="75000"/>
                </a:schemeClr>
              </a:solidFill>
              <a:uLnTx/>
              <a:uFillTx/>
              <a:latin typeface="Calibri" panose="020F0502020204030204" pitchFamily="34" charset="0"/>
              <a:ea typeface="Calibri" panose="020F0502020204030204" pitchFamily="34" charset="0"/>
              <a:cs typeface="Cordia New" panose="020B0304020202020204" pitchFamily="34" charset="-34"/>
            </a:endParaRPr>
          </a:p>
        </p:txBody>
      </p:sp>
      <p:sp>
        <p:nvSpPr>
          <p:cNvPr id="22" name="Rounded Rectangle 21"/>
          <p:cNvSpPr/>
          <p:nvPr/>
        </p:nvSpPr>
        <p:spPr>
          <a:xfrm>
            <a:off x="6108947" y="5522456"/>
            <a:ext cx="2451652" cy="1069353"/>
          </a:xfrm>
          <a:prstGeom prst="roundRect">
            <a:avLst>
              <a:gd name="adj" fmla="val 0"/>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600" b="1" i="0" u="none" strike="noStrike" kern="0" cap="none" spc="0" normalizeH="0" baseline="0" noProof="0" dirty="0" smtClean="0">
                <a:ln>
                  <a:noFill/>
                </a:ln>
                <a:solidFill>
                  <a:srgbClr val="000000"/>
                </a:solidFill>
                <a:uLnTx/>
                <a:uFillTx/>
                <a:latin typeface="Times New Roman" panose="02020603050405020304" pitchFamily="18" charset="0"/>
                <a:ea typeface="Calibri" panose="020F0502020204030204" pitchFamily="34" charset="0"/>
                <a:cs typeface="Cordia New" panose="020B0304020202020204" pitchFamily="34" charset="-34"/>
              </a:rPr>
              <a:t>Fig. Sampling flow chart</a:t>
            </a:r>
            <a:endParaRPr kumimoji="0" lang="en-US" sz="1600" b="1" i="0" u="none" strike="noStrike" kern="0" cap="none" spc="0" normalizeH="0" baseline="0" noProof="0" dirty="0">
              <a:ln>
                <a:noFill/>
              </a:ln>
              <a:solidFill>
                <a:sysClr val="windowText" lastClr="000000"/>
              </a:solidFill>
              <a:uLnTx/>
              <a:uFillTx/>
              <a:latin typeface="Calibri" panose="020F0502020204030204" pitchFamily="34" charset="0"/>
              <a:ea typeface="Calibri" panose="020F0502020204030204" pitchFamily="34" charset="0"/>
              <a:cs typeface="Cordia New" panose="020B0304020202020204" pitchFamily="34" charset="-34"/>
            </a:endParaRPr>
          </a:p>
        </p:txBody>
      </p:sp>
      <p:cxnSp>
        <p:nvCxnSpPr>
          <p:cNvPr id="31" name="Straight Arrow Connector 30"/>
          <p:cNvCxnSpPr/>
          <p:nvPr/>
        </p:nvCxnSpPr>
        <p:spPr>
          <a:xfrm>
            <a:off x="4329155" y="4066929"/>
            <a:ext cx="0" cy="8351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0746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4" y="-173421"/>
            <a:ext cx="8229600" cy="706023"/>
          </a:xfrm>
        </p:spPr>
        <p:txBody>
          <a:bodyPr>
            <a:normAutofit/>
          </a:bodyPr>
          <a:lstStyle/>
          <a:p>
            <a:pPr algn="l"/>
            <a:r>
              <a:rPr lang="en-US" sz="2200" b="1" dirty="0" smtClean="0"/>
              <a:t>Sample size </a:t>
            </a:r>
            <a:r>
              <a:rPr lang="en-US" sz="2400" b="1" dirty="0" smtClean="0"/>
              <a:t>calculation</a:t>
            </a:r>
            <a:endParaRPr lang="en-US" sz="2200"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199" y="434250"/>
                <a:ext cx="8229600" cy="6246570"/>
              </a:xfrm>
            </p:spPr>
            <p:txBody>
              <a:bodyPr>
                <a:noAutofit/>
              </a:bodyPr>
              <a:lstStyle/>
              <a:p>
                <a:pPr marL="0" indent="0">
                  <a:spcBef>
                    <a:spcPts val="0"/>
                  </a:spcBef>
                  <a:buNone/>
                </a:pPr>
                <a:r>
                  <a:rPr lang="en-US" sz="1800" dirty="0" smtClean="0"/>
                  <a:t>	The sample size was calculated by using the following formula:</a:t>
                </a:r>
                <a:r>
                  <a:rPr lang="en-US" sz="1800" dirty="0"/>
                  <a:t> </a:t>
                </a:r>
              </a:p>
              <a:p>
                <a:pPr marL="0" indent="0">
                  <a:spcBef>
                    <a:spcPts val="0"/>
                  </a:spcBef>
                  <a:buNone/>
                </a:pPr>
                <a:r>
                  <a:rPr lang="en-US" sz="1800" dirty="0"/>
                  <a:t>			</a:t>
                </a:r>
                <a14:m>
                  <m:oMath xmlns:m="http://schemas.openxmlformats.org/officeDocument/2006/math">
                    <m:r>
                      <a:rPr lang="en-US" sz="1800" i="1" smtClean="0">
                        <a:solidFill>
                          <a:schemeClr val="accent6">
                            <a:lumMod val="75000"/>
                          </a:schemeClr>
                        </a:solidFill>
                        <a:latin typeface="Cambria Math" panose="02040503050406030204" pitchFamily="18" charset="0"/>
                      </a:rPr>
                      <m:t>𝑛</m:t>
                    </m:r>
                    <m:r>
                      <a:rPr lang="en-US" sz="1800" i="1" smtClean="0">
                        <a:solidFill>
                          <a:schemeClr val="accent6">
                            <a:lumMod val="75000"/>
                          </a:schemeClr>
                        </a:solidFill>
                        <a:latin typeface="Cambria Math" panose="02040503050406030204" pitchFamily="18" charset="0"/>
                      </a:rPr>
                      <m:t>=</m:t>
                    </m:r>
                    <m:f>
                      <m:fPr>
                        <m:ctrlPr>
                          <a:rPr lang="en-US" sz="1800" i="1">
                            <a:solidFill>
                              <a:schemeClr val="accent6">
                                <a:lumMod val="75000"/>
                              </a:schemeClr>
                            </a:solidFill>
                            <a:latin typeface="Cambria Math"/>
                          </a:rPr>
                        </m:ctrlPr>
                      </m:fPr>
                      <m:num>
                        <m:sSubSup>
                          <m:sSubSupPr>
                            <m:ctrlPr>
                              <a:rPr lang="en-US" sz="1800" i="1">
                                <a:solidFill>
                                  <a:schemeClr val="accent6">
                                    <a:lumMod val="75000"/>
                                  </a:schemeClr>
                                </a:solidFill>
                                <a:latin typeface="Cambria Math"/>
                              </a:rPr>
                            </m:ctrlPr>
                          </m:sSubSupPr>
                          <m:e>
                            <m:r>
                              <a:rPr lang="en-US" sz="1800" i="1">
                                <a:solidFill>
                                  <a:schemeClr val="accent6">
                                    <a:lumMod val="75000"/>
                                  </a:schemeClr>
                                </a:solidFill>
                                <a:latin typeface="Cambria Math" panose="02040503050406030204" pitchFamily="18" charset="0"/>
                              </a:rPr>
                              <m:t>𝑧</m:t>
                            </m:r>
                          </m:e>
                          <m:sub>
                            <m:f>
                              <m:fPr>
                                <m:type m:val="skw"/>
                                <m:ctrlPr>
                                  <a:rPr lang="en-US" sz="1800" i="1">
                                    <a:solidFill>
                                      <a:schemeClr val="accent6">
                                        <a:lumMod val="75000"/>
                                      </a:schemeClr>
                                    </a:solidFill>
                                    <a:latin typeface="Cambria Math"/>
                                  </a:rPr>
                                </m:ctrlPr>
                              </m:fPr>
                              <m:num>
                                <m:r>
                                  <a:rPr lang="en-US" sz="1800" i="1">
                                    <a:solidFill>
                                      <a:schemeClr val="accent6">
                                        <a:lumMod val="75000"/>
                                      </a:schemeClr>
                                    </a:solidFill>
                                    <a:latin typeface="Cambria Math" panose="02040503050406030204" pitchFamily="18" charset="0"/>
                                  </a:rPr>
                                  <m:t>∝</m:t>
                                </m:r>
                              </m:num>
                              <m:den>
                                <m:r>
                                  <a:rPr lang="en-US" sz="1800" i="1">
                                    <a:solidFill>
                                      <a:schemeClr val="accent6">
                                        <a:lumMod val="75000"/>
                                      </a:schemeClr>
                                    </a:solidFill>
                                    <a:latin typeface="Cambria Math" panose="02040503050406030204" pitchFamily="18" charset="0"/>
                                  </a:rPr>
                                  <m:t>2</m:t>
                                </m:r>
                              </m:den>
                            </m:f>
                          </m:sub>
                          <m:sup>
                            <m:r>
                              <a:rPr lang="en-US" sz="1800" i="1">
                                <a:solidFill>
                                  <a:schemeClr val="accent6">
                                    <a:lumMod val="75000"/>
                                  </a:schemeClr>
                                </a:solidFill>
                                <a:latin typeface="Cambria Math" panose="02040503050406030204" pitchFamily="18" charset="0"/>
                              </a:rPr>
                              <m:t>2</m:t>
                            </m:r>
                          </m:sup>
                        </m:sSubSup>
                        <m:r>
                          <a:rPr lang="en-US" sz="1800" i="1">
                            <a:solidFill>
                              <a:schemeClr val="accent6">
                                <a:lumMod val="75000"/>
                              </a:schemeClr>
                            </a:solidFill>
                            <a:latin typeface="Cambria Math" panose="02040503050406030204" pitchFamily="18" charset="0"/>
                          </a:rPr>
                          <m:t>𝑝</m:t>
                        </m:r>
                        <m:r>
                          <a:rPr lang="en-US" sz="1800" i="1">
                            <a:solidFill>
                              <a:schemeClr val="accent6">
                                <a:lumMod val="75000"/>
                              </a:schemeClr>
                            </a:solidFill>
                            <a:latin typeface="Cambria Math" panose="02040503050406030204" pitchFamily="18" charset="0"/>
                          </a:rPr>
                          <m:t>(1−</m:t>
                        </m:r>
                        <m:r>
                          <a:rPr lang="en-US" sz="1800" i="1">
                            <a:solidFill>
                              <a:schemeClr val="accent6">
                                <a:lumMod val="75000"/>
                              </a:schemeClr>
                            </a:solidFill>
                            <a:latin typeface="Cambria Math" panose="02040503050406030204" pitchFamily="18" charset="0"/>
                          </a:rPr>
                          <m:t>𝑝</m:t>
                        </m:r>
                        <m:r>
                          <a:rPr lang="en-US" sz="1800" i="1">
                            <a:solidFill>
                              <a:schemeClr val="accent6">
                                <a:lumMod val="75000"/>
                              </a:schemeClr>
                            </a:solidFill>
                            <a:latin typeface="Cambria Math" panose="02040503050406030204" pitchFamily="18" charset="0"/>
                          </a:rPr>
                          <m:t>)</m:t>
                        </m:r>
                      </m:num>
                      <m:den>
                        <m:sSup>
                          <m:sSupPr>
                            <m:ctrlPr>
                              <a:rPr lang="en-US" sz="1800" i="1">
                                <a:solidFill>
                                  <a:schemeClr val="accent6">
                                    <a:lumMod val="75000"/>
                                  </a:schemeClr>
                                </a:solidFill>
                                <a:latin typeface="Cambria Math"/>
                              </a:rPr>
                            </m:ctrlPr>
                          </m:sSupPr>
                          <m:e>
                            <m:r>
                              <a:rPr lang="en-US" sz="1800" i="1">
                                <a:solidFill>
                                  <a:schemeClr val="accent6">
                                    <a:lumMod val="75000"/>
                                  </a:schemeClr>
                                </a:solidFill>
                                <a:latin typeface="Cambria Math" panose="02040503050406030204" pitchFamily="18" charset="0"/>
                              </a:rPr>
                              <m:t>𝑑</m:t>
                            </m:r>
                          </m:e>
                          <m:sup>
                            <m:r>
                              <a:rPr lang="en-US" sz="1800" i="1">
                                <a:solidFill>
                                  <a:schemeClr val="accent6">
                                    <a:lumMod val="75000"/>
                                  </a:schemeClr>
                                </a:solidFill>
                                <a:latin typeface="Cambria Math" panose="02040503050406030204" pitchFamily="18" charset="0"/>
                              </a:rPr>
                              <m:t>2</m:t>
                            </m:r>
                          </m:sup>
                        </m:sSup>
                      </m:den>
                    </m:f>
                  </m:oMath>
                </a14:m>
                <a:endParaRPr lang="en-US" sz="1800" dirty="0"/>
              </a:p>
              <a:p>
                <a:pPr marL="0" indent="0">
                  <a:spcBef>
                    <a:spcPts val="0"/>
                  </a:spcBef>
                  <a:buNone/>
                </a:pPr>
                <a:r>
                  <a:rPr lang="en-US" sz="1800" dirty="0"/>
                  <a:t>			</a:t>
                </a:r>
                <a14:m>
                  <m:oMath xmlns:m="http://schemas.openxmlformats.org/officeDocument/2006/math">
                    <m:r>
                      <a:rPr lang="en-US" sz="1800" i="1">
                        <a:latin typeface="Cambria Math" panose="02040503050406030204" pitchFamily="18" charset="0"/>
                      </a:rPr>
                      <m:t>𝑛</m:t>
                    </m:r>
                    <m:r>
                      <a:rPr lang="en-US" sz="1800" i="1">
                        <a:latin typeface="Cambria Math" panose="02040503050406030204" pitchFamily="18" charset="0"/>
                      </a:rPr>
                      <m:t>=</m:t>
                    </m:r>
                    <m:f>
                      <m:fPr>
                        <m:ctrlPr>
                          <a:rPr lang="en-US" sz="1800" i="1">
                            <a:latin typeface="Cambria Math"/>
                          </a:rPr>
                        </m:ctrlPr>
                      </m:fPr>
                      <m:num>
                        <m:sSup>
                          <m:sSupPr>
                            <m:ctrlPr>
                              <a:rPr lang="en-US" sz="1800" i="1">
                                <a:latin typeface="Cambria Math"/>
                              </a:rPr>
                            </m:ctrlPr>
                          </m:sSupPr>
                          <m:e>
                            <m:r>
                              <a:rPr lang="en-US" sz="1800" i="1">
                                <a:latin typeface="Cambria Math" panose="02040503050406030204" pitchFamily="18" charset="0"/>
                              </a:rPr>
                              <m:t>(1.96)</m:t>
                            </m:r>
                          </m:e>
                          <m:sup>
                            <m:r>
                              <a:rPr lang="en-US" sz="1800" i="1">
                                <a:latin typeface="Cambria Math" panose="02040503050406030204" pitchFamily="18" charset="0"/>
                              </a:rPr>
                              <m:t>2</m:t>
                            </m:r>
                          </m:sup>
                        </m:sSup>
                        <m:r>
                          <a:rPr lang="en-US" sz="1800" i="1">
                            <a:latin typeface="Cambria Math" panose="02040503050406030204" pitchFamily="18" charset="0"/>
                          </a:rPr>
                          <m:t>∗</m:t>
                        </m:r>
                        <m:d>
                          <m:dPr>
                            <m:ctrlPr>
                              <a:rPr lang="en-US" sz="1800" i="1">
                                <a:latin typeface="Cambria Math"/>
                              </a:rPr>
                            </m:ctrlPr>
                          </m:dPr>
                          <m:e>
                            <m:r>
                              <a:rPr lang="en-US" sz="1800" i="1">
                                <a:latin typeface="Cambria Math" panose="02040503050406030204" pitchFamily="18" charset="0"/>
                              </a:rPr>
                              <m:t>0.575</m:t>
                            </m:r>
                          </m:e>
                        </m:d>
                        <m:r>
                          <a:rPr lang="en-US" sz="1800" i="1">
                            <a:latin typeface="Cambria Math" panose="02040503050406030204" pitchFamily="18" charset="0"/>
                          </a:rPr>
                          <m:t>∗(1−0.575)</m:t>
                        </m:r>
                      </m:num>
                      <m:den>
                        <m:sSup>
                          <m:sSupPr>
                            <m:ctrlPr>
                              <a:rPr lang="en-US" sz="1800" i="1">
                                <a:latin typeface="Cambria Math"/>
                              </a:rPr>
                            </m:ctrlPr>
                          </m:sSupPr>
                          <m:e>
                            <m:r>
                              <a:rPr lang="en-US" sz="1800" i="1">
                                <a:latin typeface="Cambria Math" panose="02040503050406030204" pitchFamily="18" charset="0"/>
                              </a:rPr>
                              <m:t>(0.09)</m:t>
                            </m:r>
                          </m:e>
                          <m:sup>
                            <m:r>
                              <a:rPr lang="en-US" sz="1800" i="1">
                                <a:latin typeface="Cambria Math" panose="02040503050406030204" pitchFamily="18" charset="0"/>
                              </a:rPr>
                              <m:t>2</m:t>
                            </m:r>
                          </m:sup>
                        </m:sSup>
                      </m:den>
                    </m:f>
                  </m:oMath>
                </a14:m>
                <a:endParaRPr lang="en-US" sz="1800" dirty="0"/>
              </a:p>
              <a:p>
                <a:pPr marL="0" indent="0">
                  <a:spcBef>
                    <a:spcPts val="0"/>
                  </a:spcBef>
                  <a:buNone/>
                </a:pPr>
                <a:r>
                  <a:rPr lang="en-US" sz="1800" dirty="0"/>
                  <a:t>			n = 115.90</a:t>
                </a:r>
              </a:p>
              <a:p>
                <a:pPr marL="0" indent="0">
                  <a:spcBef>
                    <a:spcPts val="0"/>
                  </a:spcBef>
                  <a:buNone/>
                </a:pPr>
                <a:r>
                  <a:rPr lang="en-US" sz="1800" dirty="0"/>
                  <a:t>n	= sample size</a:t>
                </a:r>
              </a:p>
              <a:p>
                <a:pPr marL="0" indent="0">
                  <a:spcBef>
                    <a:spcPts val="0"/>
                  </a:spcBef>
                  <a:buNone/>
                </a:pPr>
                <a14:m>
                  <m:oMath xmlns:m="http://schemas.openxmlformats.org/officeDocument/2006/math">
                    <m:sSubSup>
                      <m:sSubSupPr>
                        <m:ctrlPr>
                          <a:rPr lang="en-US" sz="1800" i="1">
                            <a:latin typeface="Cambria Math"/>
                          </a:rPr>
                        </m:ctrlPr>
                      </m:sSubSupPr>
                      <m:e>
                        <m:r>
                          <a:rPr lang="en-US" sz="1800" i="1">
                            <a:latin typeface="Cambria Math" panose="02040503050406030204" pitchFamily="18" charset="0"/>
                          </a:rPr>
                          <m:t>𝑧</m:t>
                        </m:r>
                      </m:e>
                      <m:sub>
                        <m:f>
                          <m:fPr>
                            <m:type m:val="skw"/>
                            <m:ctrlPr>
                              <a:rPr lang="en-US" sz="1800" i="1">
                                <a:latin typeface="Cambria Math"/>
                              </a:rPr>
                            </m:ctrlPr>
                          </m:fPr>
                          <m:num>
                            <m:r>
                              <a:rPr lang="en-US" sz="1800" i="1">
                                <a:latin typeface="Cambria Math" panose="02040503050406030204" pitchFamily="18" charset="0"/>
                              </a:rPr>
                              <m:t>∝</m:t>
                            </m:r>
                          </m:num>
                          <m:den>
                            <m:r>
                              <a:rPr lang="en-US" sz="1800" i="1">
                                <a:latin typeface="Cambria Math" panose="02040503050406030204" pitchFamily="18" charset="0"/>
                              </a:rPr>
                              <m:t>2</m:t>
                            </m:r>
                          </m:den>
                        </m:f>
                      </m:sub>
                      <m:sup/>
                    </m:sSubSup>
                  </m:oMath>
                </a14:m>
                <a:r>
                  <a:rPr lang="en-US" sz="1800" dirty="0"/>
                  <a:t> 	= value of standard normal deviation at 95% confidence level (1.96)</a:t>
                </a:r>
              </a:p>
              <a:p>
                <a:pPr marL="0" indent="0">
                  <a:spcBef>
                    <a:spcPts val="0"/>
                  </a:spcBef>
                  <a:buNone/>
                </a:pPr>
                <a:r>
                  <a:rPr lang="en-US" sz="1800" dirty="0">
                    <a:sym typeface="Symbol" panose="05050102010706020507" pitchFamily="18" charset="2"/>
                  </a:rPr>
                  <a:t></a:t>
                </a:r>
                <a:r>
                  <a:rPr lang="en-US" sz="1800" dirty="0"/>
                  <a:t>	= significant level at 0.05</a:t>
                </a:r>
              </a:p>
              <a:p>
                <a:pPr marL="0" indent="0" algn="just">
                  <a:spcBef>
                    <a:spcPts val="0"/>
                  </a:spcBef>
                  <a:buNone/>
                </a:pPr>
                <a:r>
                  <a:rPr lang="en-US" sz="1800" dirty="0"/>
                  <a:t>p	= percentage of people who took treatment of diabetes mellitus for first contact at governmental health center as soon as diagnosis in </a:t>
                </a:r>
                <a:r>
                  <a:rPr lang="en-US" sz="1800" dirty="0" err="1"/>
                  <a:t>Hmaw</a:t>
                </a:r>
                <a:r>
                  <a:rPr lang="en-US" sz="1800" dirty="0"/>
                  <a:t>-bi township, Yangon in 2012 = 57.5% </a:t>
                </a:r>
              </a:p>
              <a:p>
                <a:pPr marL="0" indent="0" algn="just">
                  <a:spcBef>
                    <a:spcPts val="0"/>
                  </a:spcBef>
                  <a:buNone/>
                </a:pPr>
                <a:r>
                  <a:rPr lang="en-US" sz="1800" dirty="0"/>
                  <a:t>d	= error allowance of 15% of percentage of people who took treatment of diabetes mellitus for first contact at governmental health center = 0.09</a:t>
                </a:r>
              </a:p>
              <a:p>
                <a:pPr marL="0" indent="0">
                  <a:spcBef>
                    <a:spcPts val="0"/>
                  </a:spcBef>
                  <a:buNone/>
                </a:pPr>
                <a:r>
                  <a:rPr lang="en-US" sz="1800" dirty="0"/>
                  <a:t>20% of the samples was added to cover the missing value = 23</a:t>
                </a:r>
              </a:p>
              <a:p>
                <a:pPr marL="0" indent="0">
                  <a:spcBef>
                    <a:spcPts val="0"/>
                  </a:spcBef>
                  <a:buNone/>
                </a:pPr>
                <a:r>
                  <a:rPr lang="en-US" sz="1800" dirty="0"/>
                  <a:t>Therefore, </a:t>
                </a:r>
                <a:r>
                  <a:rPr lang="en-US" sz="1800" dirty="0">
                    <a:solidFill>
                      <a:srgbClr val="BD65D5"/>
                    </a:solidFill>
                  </a:rPr>
                  <a:t>estimated sample size was approximately 139</a:t>
                </a:r>
                <a:r>
                  <a:rPr lang="en-US" sz="1800" dirty="0" smtClean="0">
                    <a:solidFill>
                      <a:srgbClr val="BD65D5"/>
                    </a:solidFill>
                  </a:rPr>
                  <a:t>.</a:t>
                </a:r>
              </a:p>
              <a:p>
                <a:pPr marL="0" indent="0">
                  <a:spcBef>
                    <a:spcPts val="0"/>
                  </a:spcBef>
                  <a:buNone/>
                </a:pPr>
                <a:endParaRPr lang="en-US" sz="1800" dirty="0">
                  <a:solidFill>
                    <a:srgbClr val="BD65D5"/>
                  </a:solidFill>
                </a:endParaRPr>
              </a:p>
              <a:p>
                <a:pPr marL="0" indent="0">
                  <a:spcBef>
                    <a:spcPts val="0"/>
                  </a:spcBef>
                  <a:buNone/>
                </a:pPr>
                <a:endParaRPr lang="en-US" sz="1800" dirty="0">
                  <a:solidFill>
                    <a:srgbClr val="BD65D5"/>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199" y="434250"/>
                <a:ext cx="8229600" cy="6246570"/>
              </a:xfrm>
              <a:blipFill rotWithShape="1">
                <a:blip r:embed="rId2"/>
                <a:stretch>
                  <a:fillRect l="-593" t="-488" r="-59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Content Placeholder 2"/>
          <p:cNvSpPr txBox="1">
            <a:spLocks/>
          </p:cNvSpPr>
          <p:nvPr/>
        </p:nvSpPr>
        <p:spPr>
          <a:xfrm>
            <a:off x="457199" y="4934608"/>
            <a:ext cx="8229600" cy="17462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b="1" dirty="0" smtClean="0"/>
              <a:t>Data collection and data analysis</a:t>
            </a:r>
          </a:p>
          <a:p>
            <a:pPr algn="just"/>
            <a:r>
              <a:rPr lang="en-US" sz="1800" dirty="0" smtClean="0"/>
              <a:t>Collected data was coded and entered into computer by using </a:t>
            </a:r>
            <a:r>
              <a:rPr lang="en-US" sz="1800" dirty="0" err="1" smtClean="0">
                <a:solidFill>
                  <a:srgbClr val="8F54BC"/>
                </a:solidFill>
              </a:rPr>
              <a:t>Epidata</a:t>
            </a:r>
            <a:r>
              <a:rPr lang="en-US" sz="1800" dirty="0" smtClean="0"/>
              <a:t>, Analyzed by </a:t>
            </a:r>
            <a:r>
              <a:rPr lang="en-US" sz="1800" dirty="0" smtClean="0">
                <a:solidFill>
                  <a:srgbClr val="8F54BC"/>
                </a:solidFill>
              </a:rPr>
              <a:t>SPSS version 18</a:t>
            </a:r>
            <a:r>
              <a:rPr lang="en-US" sz="1800" dirty="0" smtClean="0"/>
              <a:t>; </a:t>
            </a:r>
            <a:r>
              <a:rPr lang="en-US" sz="1800" dirty="0" smtClean="0">
                <a:solidFill>
                  <a:srgbClr val="8F54BC"/>
                </a:solidFill>
              </a:rPr>
              <a:t>Pearson’s chi-squared test </a:t>
            </a:r>
            <a:r>
              <a:rPr lang="en-US" sz="1800" dirty="0" smtClean="0"/>
              <a:t>to identify between dependent and independent variables</a:t>
            </a:r>
          </a:p>
          <a:p>
            <a:pPr>
              <a:buFontTx/>
              <a:buChar char="-"/>
            </a:pPr>
            <a:r>
              <a:rPr lang="en-US" sz="1800" dirty="0" smtClean="0"/>
              <a:t>Results were be determined </a:t>
            </a:r>
            <a:r>
              <a:rPr lang="en-US" sz="1800" dirty="0" smtClean="0">
                <a:solidFill>
                  <a:srgbClr val="8F54BC"/>
                </a:solidFill>
              </a:rPr>
              <a:t>at 95% confidence level. </a:t>
            </a:r>
          </a:p>
          <a:p>
            <a:pPr marL="0" indent="0">
              <a:buFont typeface="Arial" pitchFamily="34" charset="0"/>
              <a:buNone/>
            </a:pPr>
            <a:endParaRPr lang="en-US" sz="1800" dirty="0"/>
          </a:p>
        </p:txBody>
      </p:sp>
    </p:spTree>
    <p:extLst>
      <p:ext uri="{BB962C8B-B14F-4D97-AF65-F5344CB8AC3E}">
        <p14:creationId xmlns:p14="http://schemas.microsoft.com/office/powerpoint/2010/main" val="696615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2924</TotalTime>
  <Words>1450</Words>
  <Application>Microsoft Office PowerPoint</Application>
  <PresentationFormat>On-screen Show (4:3)</PresentationFormat>
  <Paragraphs>342</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HEALTH SEEKING BEHAVIOR OF THE ELDERLY WITH DIABETES AT CLINIC IN MANDALAY, MYANMAR</vt:lpstr>
      <vt:lpstr>Rationale and Justification</vt:lpstr>
      <vt:lpstr>PowerPoint Presentation</vt:lpstr>
      <vt:lpstr>Myanmar Total Population of Myanmar in 2014– 51,486,253 Population above 65 years old  – 5.8%    Mandalay Region Population above 65 years old-380,122 Data was collected at Byamaso clinic (Charity clinic) in Mandalay, Myanmar    </vt:lpstr>
      <vt:lpstr>Research Objectives</vt:lpstr>
      <vt:lpstr>Conceptual framework</vt:lpstr>
      <vt:lpstr>Literature review</vt:lpstr>
      <vt:lpstr>Sampling method</vt:lpstr>
      <vt:lpstr>Sample size calculation</vt:lpstr>
      <vt:lpstr>Health seeking behavior of DM patients seeking care at Byamaso clinic as first choice for diagnosis and treatment of diabetes(n=139)</vt:lpstr>
      <vt:lpstr>Association between general characteristic of DM patients  and health seeking behavior of DM patients seeking care at Byamaso clinic as first choice for diagnosis and treatment of diabetes </vt:lpstr>
      <vt:lpstr>Discussion</vt:lpstr>
      <vt:lpstr>Number and percent of knowledge (n=139)</vt:lpstr>
      <vt:lpstr>PowerPoint Presentation</vt:lpstr>
      <vt:lpstr>PowerPoint Presentation</vt:lpstr>
      <vt:lpstr>PowerPoint Presentation</vt:lpstr>
      <vt:lpstr>PowerPoint Presentation</vt:lpstr>
      <vt:lpstr>Conclusion</vt:lpstr>
      <vt:lpstr>THANK YOU VERY MUCH!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Thematic Paper Proposal</dc:title>
  <dc:creator>USER</dc:creator>
  <cp:lastModifiedBy>Phwae Chit</cp:lastModifiedBy>
  <cp:revision>238</cp:revision>
  <cp:lastPrinted>2016-06-09T01:28:15Z</cp:lastPrinted>
  <dcterms:created xsi:type="dcterms:W3CDTF">2016-01-22T09:33:06Z</dcterms:created>
  <dcterms:modified xsi:type="dcterms:W3CDTF">2016-11-07T00:01:05Z</dcterms:modified>
</cp:coreProperties>
</file>