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5" r:id="rId4"/>
    <p:sldId id="260" r:id="rId5"/>
    <p:sldId id="259" r:id="rId6"/>
    <p:sldId id="261" r:id="rId7"/>
    <p:sldId id="277" r:id="rId8"/>
    <p:sldId id="263" r:id="rId9"/>
    <p:sldId id="264" r:id="rId10"/>
    <p:sldId id="265" r:id="rId11"/>
    <p:sldId id="267" r:id="rId12"/>
    <p:sldId id="271" r:id="rId13"/>
    <p:sldId id="270" r:id="rId14"/>
    <p:sldId id="274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9017" autoAdjust="0"/>
  </p:normalViewPr>
  <p:slideViewPr>
    <p:cSldViewPr>
      <p:cViewPr>
        <p:scale>
          <a:sx n="60" d="100"/>
          <a:sy n="60" d="100"/>
        </p:scale>
        <p:origin x="-83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7578A1C-3398-40A1-8D8B-4356B294DAB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3D3FBBC-C993-4506-98A7-D20FF8AFC0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9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BEE06F8-CA60-4EF7-9CD7-9DC1AB572D9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44C8360-7169-441C-B176-EF7B94582A4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C8360-7169-441C-B176-EF7B94582A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C8360-7169-441C-B176-EF7B94582A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90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Ce serait</a:t>
            </a:r>
            <a:r>
              <a:rPr lang="fr-CA" baseline="0" dirty="0" smtClean="0"/>
              <a:t> bien de montrer une carte avec les districts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C8360-7169-441C-B176-EF7B94582A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0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C8360-7169-441C-B176-EF7B94582A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8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Tous reconnaissent que le système de santé lao a peu </a:t>
            </a:r>
            <a:r>
              <a:rPr lang="fr-FR" dirty="0" err="1" smtClean="0"/>
              <a:t>capacite</a:t>
            </a:r>
            <a:r>
              <a:rPr lang="fr-FR" baseline="0" dirty="0" smtClean="0"/>
              <a:t> de </a:t>
            </a:r>
            <a:r>
              <a:rPr lang="fr-FR" dirty="0" smtClean="0"/>
              <a:t>répondre aux besoins de santé mentale. Ceci sont des cause</a:t>
            </a:r>
            <a:r>
              <a:rPr lang="fr-FR" baseline="0" dirty="0" smtClean="0"/>
              <a:t> </a:t>
            </a:r>
            <a:r>
              <a:rPr lang="fr-FR" dirty="0" smtClean="0"/>
              <a:t>principale,</a:t>
            </a:r>
            <a:r>
              <a:rPr lang="lo-LA" dirty="0" smtClean="0"/>
              <a:t> </a:t>
            </a:r>
            <a:r>
              <a:rPr lang="en-US" dirty="0" err="1" smtClean="0"/>
              <a:t>selon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eux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C8360-7169-441C-B176-EF7B94582A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7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36CD-4240-4A87-8CE7-404DCA2930D5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9FD3-947B-4EF7-8924-1085C976D72D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6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7567-0259-46B6-BBDF-629288EAE990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17C-51B1-47FD-9E8E-F89257147B3B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1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B91F-F526-421F-9FFC-2734ED1B7F76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5E6-A9B5-4FAE-B963-B6785CC5DE90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6DFC-C8A1-43E4-AE1A-51CB0A35A825}" type="datetime1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CAF3-3FFD-4C63-8DDD-D1ADF2811925}" type="datetime1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C0E0-9B23-4C81-84B3-3CCDED9F77B9}" type="datetime1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7A0D-BF5C-45B0-BDDE-A91B273C637F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8A06-C841-4C89-B81D-D3F6B7F5B3B0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5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2C8C-422A-4DEC-B6AE-987FDEF44634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9348-B158-40BC-BD55-C902456492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615" y="4293096"/>
            <a:ext cx="6872808" cy="211264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</a:t>
            </a:r>
            <a:r>
              <a:rPr lang="fr-FR" sz="2800" b="1" dirty="0" err="1" smtClean="0">
                <a:solidFill>
                  <a:schemeClr val="tx1"/>
                </a:solidFill>
              </a:rPr>
              <a:t>ayoura</a:t>
            </a:r>
            <a:r>
              <a:rPr lang="fr-FR" sz="2800" b="1" dirty="0" smtClean="0">
                <a:solidFill>
                  <a:schemeClr val="tx1"/>
                </a:solidFill>
              </a:rPr>
              <a:t> BOUNLU</a:t>
            </a:r>
            <a:r>
              <a:rPr lang="fr-FR" sz="2800" b="1" dirty="0">
                <a:solidFill>
                  <a:schemeClr val="tx1"/>
                </a:solidFill>
              </a:rPr>
              <a:t>, </a:t>
            </a:r>
            <a:r>
              <a:rPr lang="fr-FR" sz="2800" b="1" dirty="0" err="1">
                <a:solidFill>
                  <a:schemeClr val="tx1"/>
                </a:solidFill>
              </a:rPr>
              <a:t>Chantharavady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CHOULAMANY, </a:t>
            </a:r>
            <a:r>
              <a:rPr lang="en-US" sz="2800" b="1" u="sng" dirty="0">
                <a:solidFill>
                  <a:schemeClr val="tx1"/>
                </a:solidFill>
              </a:rPr>
              <a:t>NGUYEN </a:t>
            </a:r>
            <a:r>
              <a:rPr lang="en-US" sz="2800" b="1" u="sng" dirty="0" err="1">
                <a:solidFill>
                  <a:schemeClr val="tx1"/>
                </a:solidFill>
              </a:rPr>
              <a:t>Thi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</a:rPr>
              <a:t>Thanh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</a:rPr>
              <a:t>Huong</a:t>
            </a:r>
            <a:r>
              <a:rPr lang="en-US" sz="2800" b="1" dirty="0" smtClean="0"/>
              <a:t>, </a:t>
            </a:r>
            <a:r>
              <a:rPr lang="fr-FR" sz="2800" b="1" dirty="0">
                <a:solidFill>
                  <a:schemeClr val="tx1"/>
                </a:solidFill>
              </a:rPr>
              <a:t>Daniel </a:t>
            </a:r>
            <a:r>
              <a:rPr lang="fr-FR" sz="2800" b="1" dirty="0" smtClean="0">
                <a:solidFill>
                  <a:schemeClr val="tx1"/>
                </a:solidFill>
              </a:rPr>
              <a:t>REINHARZ</a:t>
            </a:r>
          </a:p>
        </p:txBody>
      </p:sp>
      <p:pic>
        <p:nvPicPr>
          <p:cNvPr id="1027" name="Picture 3" descr="C:\Users\spx\Pictures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Perception of the population, health care workers and families of patients on mental health in Vientiane Capital, Lao </a:t>
            </a:r>
            <a:r>
              <a:rPr lang="en-US" sz="3200" dirty="0" smtClean="0"/>
              <a:t>PDR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0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PERCEPTION OF MENTAL HEALTH BY THE POPULATION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/>
              <a:t>Two perceptions emerge with respect to the </a:t>
            </a:r>
            <a:r>
              <a:rPr lang="en-US" sz="2800" u="sng" dirty="0"/>
              <a:t>treatment</a:t>
            </a:r>
            <a:r>
              <a:rPr lang="en-US" sz="2800" dirty="0"/>
              <a:t> of mental illness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/>
              <a:t>The majority thinks that </a:t>
            </a:r>
            <a:r>
              <a:rPr lang="en-US" sz="2800" dirty="0"/>
              <a:t>the first place to seek care is the hospital. Traditional </a:t>
            </a:r>
            <a:r>
              <a:rPr lang="en-US" sz="2800" dirty="0" smtClean="0"/>
              <a:t>practices is sought when </a:t>
            </a:r>
            <a:r>
              <a:rPr lang="en-US" sz="2800" dirty="0"/>
              <a:t>modern medicine </a:t>
            </a:r>
            <a:r>
              <a:rPr lang="en-US" sz="2800" dirty="0" smtClean="0"/>
              <a:t>has been ineffective</a:t>
            </a:r>
            <a:r>
              <a:rPr lang="en-US" sz="2800" dirty="0"/>
              <a:t>. </a:t>
            </a:r>
            <a:r>
              <a:rPr lang="en-US" sz="2800" dirty="0" smtClean="0"/>
              <a:t>s</a:t>
            </a:r>
            <a:endParaRPr lang="en-US" sz="2800" dirty="0"/>
          </a:p>
          <a:p>
            <a:pPr algn="just"/>
            <a:r>
              <a:rPr lang="en-US" sz="2800" dirty="0" smtClean="0"/>
              <a:t>The others</a:t>
            </a:r>
            <a:r>
              <a:rPr lang="en-US" sz="2800" dirty="0"/>
              <a:t> </a:t>
            </a:r>
            <a:r>
              <a:rPr lang="en-US" sz="2800" dirty="0" smtClean="0"/>
              <a:t>think that</a:t>
            </a:r>
            <a:r>
              <a:rPr lang="en-US" sz="2800" dirty="0" smtClean="0"/>
              <a:t> </a:t>
            </a:r>
            <a:r>
              <a:rPr lang="en-US" sz="2800" dirty="0"/>
              <a:t>no treatment can cure mental illness</a:t>
            </a:r>
            <a:endParaRPr lang="fr-CA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fr-C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27984" y="4077072"/>
            <a:ext cx="484632" cy="5760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9592" y="4725144"/>
            <a:ext cx="7704856" cy="1584176"/>
          </a:xfrm>
          <a:prstGeom prst="round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  <a:p>
            <a:r>
              <a:rPr lang="en-US" sz="2400" dirty="0"/>
              <a:t>The belief that ghosts, spirits, the supernatural are the cause of mental illness seems to fade with the intensity of contact with the modern world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5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48"/>
            <a:ext cx="8229600" cy="1152128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Perception of health professionals working </a:t>
            </a:r>
            <a:r>
              <a:rPr lang="en-US" sz="4000" dirty="0" smtClean="0"/>
              <a:t>and not working in </a:t>
            </a:r>
            <a:r>
              <a:rPr lang="en-US" sz="4000" dirty="0"/>
              <a:t>a mental health </a:t>
            </a:r>
            <a:r>
              <a:rPr lang="en-US" sz="4000" dirty="0" smtClean="0"/>
              <a:t>facilities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4248472"/>
          </a:xfrm>
        </p:spPr>
        <p:txBody>
          <a:bodyPr>
            <a:noAutofit/>
          </a:bodyPr>
          <a:lstStyle/>
          <a:p>
            <a:pPr marL="0" lvl="2" indent="0" algn="thaiDist">
              <a:buNone/>
            </a:pPr>
            <a:r>
              <a:rPr lang="en-US" sz="2800" dirty="0"/>
              <a:t>All agree that the Lao </a:t>
            </a:r>
            <a:r>
              <a:rPr lang="en-US" sz="2800" dirty="0" smtClean="0"/>
              <a:t>health </a:t>
            </a:r>
            <a:r>
              <a:rPr lang="en-US" sz="2800" dirty="0"/>
              <a:t>system is not </a:t>
            </a:r>
            <a:r>
              <a:rPr lang="en-US" sz="2800" dirty="0" smtClean="0"/>
              <a:t>able </a:t>
            </a:r>
            <a:r>
              <a:rPr lang="en-US" sz="2800" dirty="0"/>
              <a:t>to meet the mental health needs. </a:t>
            </a:r>
            <a:r>
              <a:rPr lang="en-US" sz="2800" dirty="0" smtClean="0"/>
              <a:t>They </a:t>
            </a:r>
            <a:r>
              <a:rPr lang="en-US" sz="2800" dirty="0"/>
              <a:t>believe </a:t>
            </a:r>
            <a:r>
              <a:rPr lang="en-US" sz="2800" dirty="0" smtClean="0"/>
              <a:t>that this </a:t>
            </a:r>
            <a:r>
              <a:rPr lang="en-US" sz="2800" dirty="0"/>
              <a:t>is due primarily </a:t>
            </a:r>
            <a:r>
              <a:rPr lang="en-US" sz="2800" dirty="0" smtClean="0"/>
              <a:t>to</a:t>
            </a:r>
            <a:r>
              <a:rPr lang="fr-CA" sz="2800" dirty="0" smtClean="0">
                <a:cs typeface="Times New Roman" panose="02020603050405020304" pitchFamily="18" charset="0"/>
              </a:rPr>
              <a:t>: </a:t>
            </a:r>
          </a:p>
          <a:p>
            <a:pPr marL="0" lvl="2" indent="0">
              <a:buNone/>
            </a:pPr>
            <a:endParaRPr lang="fr-CA" sz="2800" dirty="0" smtClean="0">
              <a:cs typeface="Times New Roman" panose="02020603050405020304" pitchFamily="18" charset="0"/>
            </a:endParaRPr>
          </a:p>
          <a:p>
            <a:pPr marL="342900" lvl="2" indent="-342900"/>
            <a:r>
              <a:rPr lang="en-US" sz="2800" dirty="0" smtClean="0"/>
              <a:t>Too few </a:t>
            </a:r>
            <a:r>
              <a:rPr lang="en-US" sz="2800" dirty="0"/>
              <a:t>h</a:t>
            </a:r>
            <a:r>
              <a:rPr lang="en-US" sz="2800" dirty="0" smtClean="0"/>
              <a:t>uman </a:t>
            </a:r>
            <a:r>
              <a:rPr lang="en-US" sz="2800" dirty="0"/>
              <a:t>resources trained in mental health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conviction </a:t>
            </a:r>
            <a:r>
              <a:rPr lang="en-US" sz="2800" dirty="0" smtClean="0"/>
              <a:t>that the population considers mental </a:t>
            </a:r>
            <a:r>
              <a:rPr lang="en-US" sz="2800" dirty="0"/>
              <a:t>illness </a:t>
            </a:r>
            <a:r>
              <a:rPr lang="en-US" sz="2800" dirty="0" smtClean="0"/>
              <a:t>as caused by supernatural forces </a:t>
            </a:r>
            <a:r>
              <a:rPr lang="en-US" sz="2800" dirty="0" smtClean="0">
                <a:sym typeface="Symbol"/>
              </a:rPr>
              <a:t>and </a:t>
            </a:r>
            <a:r>
              <a:rPr lang="en-US" sz="2800" dirty="0" smtClean="0"/>
              <a:t>therefore is not interested in consulting mental </a:t>
            </a:r>
            <a:r>
              <a:rPr lang="en-US" sz="2800" dirty="0"/>
              <a:t>health </a:t>
            </a:r>
            <a:r>
              <a:rPr lang="en-US" sz="2800" dirty="0" smtClean="0"/>
              <a:t>services</a:t>
            </a:r>
            <a:endParaRPr lang="en-US" sz="2800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77595"/>
            <a:ext cx="2895600" cy="365125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CA" sz="3200" dirty="0"/>
              <a:t>STUDY LIMITATIONS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err="1"/>
              <a:t>E</a:t>
            </a:r>
            <a:r>
              <a:rPr lang="fr-CA" sz="2400" dirty="0" err="1" smtClean="0"/>
              <a:t>xternal</a:t>
            </a:r>
            <a:r>
              <a:rPr lang="fr-CA" sz="2400" dirty="0" smtClean="0"/>
              <a:t> </a:t>
            </a:r>
            <a:r>
              <a:rPr lang="fr-CA" sz="2400" dirty="0" err="1"/>
              <a:t>validity</a:t>
            </a:r>
            <a:endParaRPr lang="fr-CA" sz="2400" dirty="0"/>
          </a:p>
          <a:p>
            <a:pPr algn="just"/>
            <a:r>
              <a:rPr lang="en-US" sz="2400" dirty="0"/>
              <a:t>Like any qualitative research, external validity is low, especially for a complex health problem that can be experienced very differently by other groups of the country's population</a:t>
            </a:r>
            <a:endParaRPr lang="fr-FR" sz="24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400" dirty="0" err="1" smtClean="0">
                <a:cs typeface="Times New Roman" pitchFamily="18" charset="0"/>
              </a:rPr>
              <a:t>Internal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validity</a:t>
            </a:r>
            <a:endParaRPr lang="fr-FR" sz="2400" dirty="0">
              <a:cs typeface="Times New Roman" pitchFamily="18" charset="0"/>
            </a:endParaRPr>
          </a:p>
          <a:p>
            <a:pPr algn="just"/>
            <a:r>
              <a:rPr lang="en-US" sz="2400" dirty="0"/>
              <a:t>Participants have been selected with </a:t>
            </a:r>
            <a:r>
              <a:rPr lang="en-US" sz="2400" dirty="0" smtClean="0"/>
              <a:t>the help of heads of departments and </a:t>
            </a:r>
            <a:r>
              <a:rPr lang="en-US" sz="2400" dirty="0"/>
              <a:t>chiefs of villages. </a:t>
            </a:r>
            <a:r>
              <a:rPr lang="en-US" sz="2400" dirty="0" smtClean="0"/>
              <a:t>The variability sought in opinions </a:t>
            </a:r>
            <a:r>
              <a:rPr lang="en-US" sz="2400" dirty="0"/>
              <a:t>could </a:t>
            </a:r>
            <a:r>
              <a:rPr lang="en-US" sz="2400" dirty="0" smtClean="0"/>
              <a:t> have been </a:t>
            </a:r>
            <a:r>
              <a:rPr lang="en-US" sz="2400" dirty="0"/>
              <a:t>limited by this </a:t>
            </a:r>
            <a:r>
              <a:rPr lang="en-US" sz="2400" dirty="0" smtClean="0"/>
              <a:t>constraint</a:t>
            </a:r>
          </a:p>
          <a:p>
            <a:pPr algn="just"/>
            <a:r>
              <a:rPr lang="en-US" sz="2400" dirty="0"/>
              <a:t>The talks were held in official places. It was not possible to interview </a:t>
            </a:r>
            <a:r>
              <a:rPr lang="en-US" sz="2400" dirty="0" smtClean="0"/>
              <a:t>people safe </a:t>
            </a:r>
            <a:r>
              <a:rPr lang="en-US" sz="2400" dirty="0"/>
              <a:t>from eavesdroppers. It was also difficult for these </a:t>
            </a:r>
            <a:r>
              <a:rPr lang="en-US" sz="2400" dirty="0" smtClean="0"/>
              <a:t>reasons to ask </a:t>
            </a:r>
            <a:r>
              <a:rPr lang="en-US" sz="2400" dirty="0"/>
              <a:t>sensitive </a:t>
            </a:r>
            <a:r>
              <a:rPr lang="en-US" sz="2400" dirty="0" smtClean="0"/>
              <a:t>questions</a:t>
            </a:r>
            <a:r>
              <a:rPr lang="fr-CA" sz="2400" dirty="0" smtClean="0">
                <a:cs typeface="Times New Roman" pitchFamily="18" charset="0"/>
              </a:rPr>
              <a:t>.</a:t>
            </a:r>
            <a:endParaRPr lang="fr-FR" sz="2400" b="1" dirty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fr-C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C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CA" sz="36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Two </a:t>
            </a:r>
            <a:r>
              <a:rPr lang="en-US" sz="2400" dirty="0"/>
              <a:t>major findings emerge from this </a:t>
            </a:r>
            <a:r>
              <a:rPr lang="en-US" sz="2400" dirty="0" smtClean="0"/>
              <a:t>study</a:t>
            </a:r>
            <a:r>
              <a:rPr lang="fr-CA" sz="2400" dirty="0" smtClean="0">
                <a:cs typeface="Times New Roman" pitchFamily="18" charset="0"/>
              </a:rPr>
              <a:t>: </a:t>
            </a:r>
          </a:p>
          <a:p>
            <a:pPr algn="thaiDist"/>
            <a:r>
              <a:rPr lang="en-US" sz="2400" dirty="0"/>
              <a:t>Health professionals seem to have preconceived ideas about the public's perception of mental health, </a:t>
            </a:r>
            <a:r>
              <a:rPr lang="en-US" sz="2400" dirty="0" smtClean="0"/>
              <a:t>of its causes </a:t>
            </a:r>
            <a:r>
              <a:rPr lang="en-US" sz="2400" dirty="0"/>
              <a:t>and where treatment should be sought. </a:t>
            </a:r>
            <a:endParaRPr lang="en-US" sz="2400" dirty="0" smtClean="0"/>
          </a:p>
          <a:p>
            <a:pPr algn="thaiDist"/>
            <a:r>
              <a:rPr lang="en-US" sz="2400" dirty="0" smtClean="0"/>
              <a:t>Contrary </a:t>
            </a:r>
            <a:r>
              <a:rPr lang="en-US" sz="2400" dirty="0"/>
              <a:t>to what the professionals </a:t>
            </a:r>
            <a:r>
              <a:rPr lang="en-US" sz="2400" dirty="0" smtClean="0"/>
              <a:t>think, mental </a:t>
            </a:r>
            <a:r>
              <a:rPr lang="en-US" sz="2400" dirty="0"/>
              <a:t>illness is increasingly </a:t>
            </a:r>
            <a:r>
              <a:rPr lang="en-US" sz="2400" dirty="0" smtClean="0"/>
              <a:t>seen by the population </a:t>
            </a:r>
            <a:r>
              <a:rPr lang="en-US" sz="2400" dirty="0"/>
              <a:t>as a medical problem that needs to be </a:t>
            </a:r>
            <a:r>
              <a:rPr lang="en-US" sz="2400" dirty="0" smtClean="0"/>
              <a:t>handled by doctors </a:t>
            </a:r>
            <a:endParaRPr lang="en-US" sz="2400" dirty="0">
              <a:sym typeface="Symbol"/>
            </a:endParaRPr>
          </a:p>
          <a:p>
            <a:pPr marL="0" indent="0" algn="ctr">
              <a:buNone/>
            </a:pPr>
            <a:r>
              <a:rPr lang="en-US" sz="2400" dirty="0" smtClean="0">
                <a:sym typeface="Symbol"/>
              </a:rPr>
              <a:t></a:t>
            </a:r>
            <a:endParaRPr lang="en-US" sz="2400" dirty="0">
              <a:sym typeface="Symbol"/>
            </a:endParaRPr>
          </a:p>
          <a:p>
            <a:pPr algn="thaiDist"/>
            <a:r>
              <a:rPr lang="en-US" sz="2400" dirty="0" smtClean="0"/>
              <a:t>there </a:t>
            </a:r>
            <a:r>
              <a:rPr lang="en-US" sz="2400" dirty="0"/>
              <a:t>is </a:t>
            </a:r>
            <a:r>
              <a:rPr lang="en-US" sz="2400" dirty="0" smtClean="0"/>
              <a:t>less and less </a:t>
            </a:r>
            <a:r>
              <a:rPr lang="en-US" sz="2400" dirty="0"/>
              <a:t>reason for the Lao health system </a:t>
            </a:r>
            <a:r>
              <a:rPr lang="en-US" sz="2400" dirty="0" smtClean="0"/>
              <a:t>to continue neglecting mental </a:t>
            </a:r>
            <a:r>
              <a:rPr lang="en-US" sz="2400" dirty="0" smtClean="0"/>
              <a:t>health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fr-F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attention</a:t>
            </a:r>
            <a:r>
              <a:rPr lang="fr-F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fr-F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 descr="C:\Users\spx\Pictures\MH-logo-Cropped-220x16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336704" cy="459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7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/>
          </a:bodyPr>
          <a:lstStyle/>
          <a:p>
            <a:r>
              <a:rPr lang="en-US" sz="2800" dirty="0"/>
              <a:t>MENTAL HEALTH SERVICES IN LAO PDR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1662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 neglected area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/>
              <a:t>Very few studies </a:t>
            </a:r>
            <a:r>
              <a:rPr lang="en-US" sz="2400" dirty="0" smtClean="0"/>
              <a:t>on this </a:t>
            </a:r>
            <a:r>
              <a:rPr lang="en-US" sz="2400" dirty="0"/>
              <a:t>issue in the </a:t>
            </a:r>
            <a:r>
              <a:rPr lang="en-US" sz="2400" dirty="0" smtClean="0"/>
              <a:t>country</a:t>
            </a:r>
          </a:p>
          <a:p>
            <a:pPr lvl="1" algn="just"/>
            <a:r>
              <a:rPr lang="en-US" sz="2400" dirty="0" smtClean="0"/>
              <a:t>Only two </a:t>
            </a:r>
            <a:r>
              <a:rPr lang="en-US" sz="2400" dirty="0"/>
              <a:t>psychiatric clinics </a:t>
            </a:r>
            <a:r>
              <a:rPr lang="en-US" sz="2400" dirty="0" smtClean="0"/>
              <a:t>(in </a:t>
            </a:r>
            <a:r>
              <a:rPr lang="en-US" sz="2400" dirty="0"/>
              <a:t>central </a:t>
            </a:r>
            <a:r>
              <a:rPr lang="en-US" sz="2400" dirty="0" smtClean="0"/>
              <a:t>hospitals)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For the entire population of 7 </a:t>
            </a:r>
            <a:r>
              <a:rPr lang="en-US" sz="2400" dirty="0"/>
              <a:t>million people </a:t>
            </a:r>
            <a:r>
              <a:rPr lang="en-US" sz="2400" dirty="0" smtClean="0"/>
              <a:t>only </a:t>
            </a:r>
            <a:r>
              <a:rPr lang="en-US" sz="2400" dirty="0" smtClean="0"/>
              <a:t>2 psychiatrists. </a:t>
            </a:r>
            <a:r>
              <a:rPr lang="en-US" sz="2400" dirty="0"/>
              <a:t>There are no psychiatric nurses, clinical psychologists, social workers and occupational therapists working in mental </a:t>
            </a:r>
            <a:r>
              <a:rPr lang="en-US" sz="2400" dirty="0" smtClean="0"/>
              <a:t>health</a:t>
            </a:r>
          </a:p>
          <a:p>
            <a:pPr lvl="1" algn="just"/>
            <a:r>
              <a:rPr lang="en-US" sz="2400" dirty="0"/>
              <a:t>Education for mental health is very limited and almost </a:t>
            </a:r>
            <a:r>
              <a:rPr lang="en-US" sz="2400" dirty="0" smtClean="0"/>
              <a:t>nonexistent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PROBLEMATIC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184576"/>
          </a:xfrm>
        </p:spPr>
        <p:txBody>
          <a:bodyPr>
            <a:noAutofit/>
          </a:bodyPr>
          <a:lstStyle/>
          <a:p>
            <a:r>
              <a:rPr lang="en-US" sz="2400" dirty="0" smtClean="0"/>
              <a:t>Mental </a:t>
            </a:r>
            <a:r>
              <a:rPr lang="en-US" sz="2400" dirty="0"/>
              <a:t>health services is conditioned by </a:t>
            </a:r>
            <a:r>
              <a:rPr lang="fr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400" dirty="0" smtClean="0"/>
              <a:t>Knowledge by </a:t>
            </a:r>
            <a:r>
              <a:rPr lang="en-US" sz="2400" dirty="0"/>
              <a:t>the population </a:t>
            </a:r>
            <a:r>
              <a:rPr lang="en-US" sz="2400" dirty="0" smtClean="0"/>
              <a:t>regarding mental </a:t>
            </a:r>
            <a:r>
              <a:rPr lang="en-US" sz="2400" dirty="0"/>
              <a:t>health </a:t>
            </a:r>
            <a:r>
              <a:rPr lang="en-US" sz="2400" dirty="0" smtClean="0"/>
              <a:t>and what the health care system can do for psychiatric patients</a:t>
            </a:r>
            <a:endParaRPr lang="en-US" sz="2400" dirty="0" smtClean="0"/>
          </a:p>
          <a:p>
            <a:pPr lvl="1"/>
            <a:r>
              <a:rPr lang="en-US" sz="2400" dirty="0" smtClean="0"/>
              <a:t>Health </a:t>
            </a:r>
            <a:r>
              <a:rPr lang="en-US" sz="2400" dirty="0"/>
              <a:t>professionals </a:t>
            </a:r>
            <a:r>
              <a:rPr lang="en-US" sz="2400" dirty="0" smtClean="0"/>
              <a:t>understanding of what the population think</a:t>
            </a:r>
            <a:endParaRPr lang="fr-CA" sz="2400" b="1" dirty="0"/>
          </a:p>
          <a:p>
            <a:r>
              <a:rPr lang="en-US" sz="2400" dirty="0"/>
              <a:t>Knowing these aspects allows </a:t>
            </a:r>
            <a:r>
              <a:rPr lang="en-US" sz="2400" dirty="0" smtClean="0"/>
              <a:t>developing services </a:t>
            </a:r>
            <a:r>
              <a:rPr lang="en-US" sz="2400" dirty="0"/>
              <a:t>that better meet the </a:t>
            </a:r>
            <a:r>
              <a:rPr lang="en-US" sz="2400" dirty="0" smtClean="0"/>
              <a:t>needs </a:t>
            </a:r>
            <a:r>
              <a:rPr lang="en-US" sz="2400" dirty="0"/>
              <a:t>of the </a:t>
            </a:r>
            <a:r>
              <a:rPr lang="en-US" sz="2400" dirty="0" smtClean="0"/>
              <a:t>population, hence services </a:t>
            </a:r>
            <a:r>
              <a:rPr lang="en-US" sz="2400" dirty="0"/>
              <a:t>that </a:t>
            </a:r>
            <a:r>
              <a:rPr lang="en-US" sz="2400" dirty="0" smtClean="0"/>
              <a:t>the population </a:t>
            </a:r>
            <a:r>
              <a:rPr lang="en-US" sz="2400" dirty="0"/>
              <a:t>will </a:t>
            </a:r>
            <a:r>
              <a:rPr lang="en-US" sz="2400" dirty="0" smtClean="0"/>
              <a:t>use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0"/>
            <a:ext cx="8229600" cy="83671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OBJECTIVE OF THE STUDY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752528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dirty="0" smtClean="0"/>
              <a:t>Study </a:t>
            </a:r>
            <a:r>
              <a:rPr lang="en-US" dirty="0"/>
              <a:t>the representations of mental </a:t>
            </a:r>
            <a:r>
              <a:rPr lang="en-US" dirty="0" smtClean="0"/>
              <a:t>health by the population and health care providers </a:t>
            </a:r>
            <a:r>
              <a:rPr lang="en-US" dirty="0"/>
              <a:t>in the capital of Vientiane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36" y="188640"/>
            <a:ext cx="8229600" cy="850106"/>
          </a:xfrm>
        </p:spPr>
        <p:txBody>
          <a:bodyPr>
            <a:normAutofit/>
          </a:bodyPr>
          <a:lstStyle/>
          <a:p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Conceptual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framework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10288"/>
            <a:ext cx="8229600" cy="5415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5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55370" y="3609020"/>
            <a:ext cx="745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38064" y="1171522"/>
            <a:ext cx="7994376" cy="5256584"/>
            <a:chOff x="538064" y="1171522"/>
            <a:chExt cx="7994376" cy="5256584"/>
          </a:xfrm>
        </p:grpSpPr>
        <p:grpSp>
          <p:nvGrpSpPr>
            <p:cNvPr id="21" name="Group 20"/>
            <p:cNvGrpSpPr/>
            <p:nvPr/>
          </p:nvGrpSpPr>
          <p:grpSpPr>
            <a:xfrm>
              <a:off x="538064" y="1171522"/>
              <a:ext cx="7994376" cy="5256584"/>
              <a:chOff x="538064" y="1268760"/>
              <a:chExt cx="7994376" cy="5256584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8064" y="1268760"/>
                <a:ext cx="3432604" cy="1296144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CA" sz="20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Individual</a:t>
                </a:r>
                <a:r>
                  <a:rPr lang="fr-CA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CA" sz="20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characteristics</a:t>
                </a:r>
                <a:endPara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Age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Sex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39552" y="4581128"/>
                <a:ext cx="3432604" cy="1944216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CA" sz="20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Offer</a:t>
                </a:r>
                <a:r>
                  <a:rPr lang="fr-CA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of services </a:t>
                </a:r>
                <a:r>
                  <a:rPr lang="fr-CA" sz="20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characteristics</a:t>
                </a:r>
                <a:endPara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CA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Treatment</a:t>
                </a:r>
                <a:r>
                  <a:rPr lang="fr-CA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of patient 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Prevention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fr-FR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Education </a:t>
                </a: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and information 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652120" y="1974384"/>
                <a:ext cx="2880320" cy="3830880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Perception </a:t>
                </a:r>
                <a:r>
                  <a:rPr lang="fr-FR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on</a:t>
                </a:r>
                <a:endPara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Causes of mental </a:t>
                </a: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health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Capacity</a:t>
                </a: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to control the </a:t>
                </a: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disease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Capacity</a:t>
                </a: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cure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CA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Intergration</a:t>
                </a:r>
                <a:r>
                  <a:rPr lang="fr-CA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of people </a:t>
                </a:r>
                <a:r>
                  <a:rPr lang="fr-CA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with</a:t>
                </a:r>
                <a:r>
                  <a:rPr lang="fr-CA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mental </a:t>
                </a:r>
                <a:r>
                  <a:rPr lang="fr-CA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health</a:t>
                </a:r>
                <a:r>
                  <a:rPr lang="fr-CA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CA" sz="20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problem</a:t>
                </a:r>
                <a:r>
                  <a:rPr lang="fr-CA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in the society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39552" y="2852936"/>
                <a:ext cx="3432604" cy="1512168"/>
              </a:xfrm>
              <a:prstGeom prst="round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CA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Social </a:t>
                </a:r>
                <a:r>
                  <a:rPr lang="fr-CA" sz="20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characteristics</a:t>
                </a:r>
                <a:endPara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Culture and religion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>
                  <a:buFont typeface="Arial" pitchFamily="34" charset="0"/>
                  <a:buChar char="•"/>
                </a:pPr>
                <a:r>
                  <a:rPr lang="fr-FR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Social life (social inclusion </a:t>
                </a:r>
                <a:r>
                  <a:rPr lang="fr-FR" sz="20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or exclusion)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3955370" y="1988840"/>
                <a:ext cx="760646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70668" y="5625244"/>
                <a:ext cx="745348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716016" y="1988840"/>
                <a:ext cx="0" cy="3636404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/>
            <p:nvPr/>
          </p:nvCxnSpPr>
          <p:spPr>
            <a:xfrm>
              <a:off x="4716016" y="3609020"/>
              <a:ext cx="936104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097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METHODOLOGY (1)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20688"/>
            <a:ext cx="7931224" cy="5688632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cs typeface="Times New Roman" pitchFamily="18" charset="0"/>
              </a:rPr>
              <a:t>Type of </a:t>
            </a:r>
            <a:r>
              <a:rPr lang="fr-FR" sz="2400" b="1" dirty="0" err="1" smtClean="0">
                <a:cs typeface="Times New Roman" pitchFamily="18" charset="0"/>
              </a:rPr>
              <a:t>study</a:t>
            </a:r>
            <a:r>
              <a:rPr lang="fr-FR" sz="2400" b="1" dirty="0" smtClean="0">
                <a:cs typeface="Times New Roman" pitchFamily="18" charset="0"/>
              </a:rPr>
              <a:t>: </a:t>
            </a:r>
            <a:r>
              <a:rPr lang="fr-FR" sz="2400" dirty="0" smtClean="0">
                <a:cs typeface="Times New Roman" pitchFamily="18" charset="0"/>
              </a:rPr>
              <a:t> Multiple case </a:t>
            </a:r>
            <a:r>
              <a:rPr lang="fr-FR" sz="2400" dirty="0" err="1" smtClean="0">
                <a:cs typeface="Times New Roman" pitchFamily="18" charset="0"/>
              </a:rPr>
              <a:t>study</a:t>
            </a:r>
            <a:r>
              <a:rPr lang="fr-FR" sz="2400" dirty="0" smtClean="0">
                <a:cs typeface="Times New Roman" pitchFamily="18" charset="0"/>
              </a:rPr>
              <a:t> </a:t>
            </a:r>
          </a:p>
          <a:p>
            <a:r>
              <a:rPr lang="fr-FR" sz="2400" b="1" dirty="0" smtClean="0">
                <a:cs typeface="Times New Roman" pitchFamily="18" charset="0"/>
              </a:rPr>
              <a:t>Population: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cs typeface="Times New Roman" pitchFamily="18" charset="0"/>
              </a:rPr>
              <a:t>General population : &gt;18 </a:t>
            </a:r>
            <a:r>
              <a:rPr lang="fr-FR" sz="2400" dirty="0" err="1" smtClean="0">
                <a:cs typeface="Times New Roman" pitchFamily="18" charset="0"/>
              </a:rPr>
              <a:t>y.o</a:t>
            </a:r>
            <a:r>
              <a:rPr lang="fr-FR" sz="2400" dirty="0" smtClean="0">
                <a:cs typeface="Times New Roman" pitchFamily="18" charset="0"/>
              </a:rPr>
              <a:t>. </a:t>
            </a:r>
            <a:r>
              <a:rPr lang="fr-FR" sz="2400" dirty="0" err="1" smtClean="0">
                <a:cs typeface="Times New Roman" pitchFamily="18" charset="0"/>
              </a:rPr>
              <a:t>chosen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with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heads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smtClean="0">
                <a:cs typeface="Times New Roman" pitchFamily="18" charset="0"/>
              </a:rPr>
              <a:t>of villages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err="1" smtClean="0">
                <a:cs typeface="Times New Roman" pitchFamily="18" charset="0"/>
              </a:rPr>
              <a:t>Health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profesionnals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working</a:t>
            </a:r>
            <a:r>
              <a:rPr lang="fr-FR" sz="2400" dirty="0" smtClean="0">
                <a:cs typeface="Times New Roman" pitchFamily="18" charset="0"/>
              </a:rPr>
              <a:t> at the central </a:t>
            </a:r>
            <a:r>
              <a:rPr lang="fr-FR" sz="2400" dirty="0" err="1" smtClean="0">
                <a:cs typeface="Times New Roman" pitchFamily="18" charset="0"/>
              </a:rPr>
              <a:t>level</a:t>
            </a:r>
            <a:r>
              <a:rPr lang="fr-FR" sz="2400" dirty="0" smtClean="0">
                <a:cs typeface="Times New Roman" pitchFamily="18" charset="0"/>
              </a:rPr>
              <a:t> (2 </a:t>
            </a:r>
            <a:r>
              <a:rPr lang="fr-FR" sz="2400" dirty="0" err="1" smtClean="0">
                <a:cs typeface="Times New Roman" pitchFamily="18" charset="0"/>
              </a:rPr>
              <a:t>hospitals</a:t>
            </a:r>
            <a:r>
              <a:rPr lang="fr-FR" sz="2400" dirty="0" smtClean="0">
                <a:cs typeface="Times New Roman" pitchFamily="18" charset="0"/>
              </a:rPr>
              <a:t>) and local </a:t>
            </a:r>
            <a:r>
              <a:rPr lang="fr-FR" sz="2400" dirty="0" err="1" smtClean="0">
                <a:cs typeface="Times New Roman" pitchFamily="18" charset="0"/>
              </a:rPr>
              <a:t>level</a:t>
            </a:r>
            <a:r>
              <a:rPr lang="fr-FR" sz="2400" dirty="0" smtClean="0">
                <a:cs typeface="Times New Roman" pitchFamily="18" charset="0"/>
              </a:rPr>
              <a:t> (district </a:t>
            </a:r>
            <a:r>
              <a:rPr lang="fr-FR" sz="2400" dirty="0" err="1" smtClean="0">
                <a:cs typeface="Times New Roman" pitchFamily="18" charset="0"/>
              </a:rPr>
              <a:t>hospital</a:t>
            </a:r>
            <a:r>
              <a:rPr lang="fr-FR" sz="2400" dirty="0" smtClean="0">
                <a:cs typeface="Times New Roman" pitchFamily="18" charset="0"/>
              </a:rPr>
              <a:t>), </a:t>
            </a:r>
            <a:r>
              <a:rPr lang="fr-FR" sz="2400" dirty="0" err="1" smtClean="0">
                <a:cs typeface="Times New Roman" pitchFamily="18" charset="0"/>
              </a:rPr>
              <a:t>chosen</a:t>
            </a:r>
            <a:r>
              <a:rPr lang="fr-FR" sz="2400" dirty="0" smtClean="0">
                <a:cs typeface="Times New Roman" pitchFamily="18" charset="0"/>
              </a:rPr>
              <a:t> by the </a:t>
            </a:r>
            <a:r>
              <a:rPr lang="fr-FR" sz="2400" dirty="0" err="1" smtClean="0">
                <a:cs typeface="Times New Roman" pitchFamily="18" charset="0"/>
              </a:rPr>
              <a:t>head</a:t>
            </a:r>
            <a:r>
              <a:rPr lang="fr-FR" sz="2400" dirty="0" smtClean="0">
                <a:cs typeface="Times New Roman" pitchFamily="18" charset="0"/>
              </a:rPr>
              <a:t> of unit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Family members of a person with a mental health problem, chosen by </a:t>
            </a:r>
            <a:r>
              <a:rPr lang="en-US" sz="2400" dirty="0" smtClean="0"/>
              <a:t>doctors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cs typeface="Times New Roman" pitchFamily="18" charset="0"/>
              </a:rPr>
              <a:t>Sites of </a:t>
            </a:r>
            <a:r>
              <a:rPr lang="fr-FR" sz="2400" b="1" dirty="0" err="1" smtClean="0">
                <a:cs typeface="Times New Roman" pitchFamily="18" charset="0"/>
              </a:rPr>
              <a:t>study</a:t>
            </a:r>
            <a:r>
              <a:rPr lang="fr-FR" sz="2400" b="1" dirty="0" smtClean="0">
                <a:cs typeface="Times New Roman" pitchFamily="18" charset="0"/>
              </a:rPr>
              <a:t>: </a:t>
            </a:r>
          </a:p>
          <a:p>
            <a:pPr lvl="1"/>
            <a:r>
              <a:rPr lang="en-US" sz="2400" i="1" dirty="0" err="1" smtClean="0">
                <a:cs typeface="Times New Roman" pitchFamily="18" charset="0"/>
              </a:rPr>
              <a:t>Sisattanark</a:t>
            </a:r>
            <a:r>
              <a:rPr lang="en-US" sz="2400" dirty="0" smtClean="0">
                <a:cs typeface="Times New Roman" pitchFamily="18" charset="0"/>
              </a:rPr>
              <a:t>  district </a:t>
            </a:r>
            <a:r>
              <a:rPr lang="fr-FR" sz="2400" dirty="0" smtClean="0">
                <a:cs typeface="Times New Roman" pitchFamily="18" charset="0"/>
              </a:rPr>
              <a:t>(4 villages)</a:t>
            </a:r>
          </a:p>
          <a:p>
            <a:pPr lvl="1"/>
            <a:r>
              <a:rPr lang="fr-FR" sz="2400" i="1" dirty="0" err="1" smtClean="0">
                <a:cs typeface="Times New Roman" pitchFamily="18" charset="0"/>
              </a:rPr>
              <a:t>Sangthong</a:t>
            </a:r>
            <a:r>
              <a:rPr lang="fr-FR" sz="2400" dirty="0" smtClean="0">
                <a:cs typeface="Times New Roman" pitchFamily="18" charset="0"/>
              </a:rPr>
              <a:t> district (4 villages)</a:t>
            </a:r>
            <a:endParaRPr lang="en-US" sz="2400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C:\Users\Daniel\Picture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8"/>
            <a:ext cx="3923928" cy="285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ouée 5"/>
          <p:cNvSpPr/>
          <p:nvPr/>
        </p:nvSpPr>
        <p:spPr>
          <a:xfrm>
            <a:off x="6732240" y="5877272"/>
            <a:ext cx="936104" cy="468052"/>
          </a:xfrm>
          <a:prstGeom prst="donut">
            <a:avLst>
              <a:gd name="adj" fmla="val 2455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Bouée 7"/>
          <p:cNvSpPr/>
          <p:nvPr/>
        </p:nvSpPr>
        <p:spPr>
          <a:xfrm>
            <a:off x="5220072" y="4293096"/>
            <a:ext cx="1080120" cy="684076"/>
          </a:xfrm>
          <a:prstGeom prst="donut">
            <a:avLst>
              <a:gd name="adj" fmla="val 2455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Bouée 8"/>
          <p:cNvSpPr/>
          <p:nvPr/>
        </p:nvSpPr>
        <p:spPr>
          <a:xfrm>
            <a:off x="6516216" y="5733256"/>
            <a:ext cx="1080120" cy="684076"/>
          </a:xfrm>
          <a:prstGeom prst="donut">
            <a:avLst>
              <a:gd name="adj" fmla="val 8025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23728" y="5877272"/>
            <a:ext cx="2376264" cy="720080"/>
          </a:xfrm>
          <a:prstGeom prst="wedgeRoundRectCallout">
            <a:avLst>
              <a:gd name="adj1" fmla="val 135494"/>
              <a:gd name="adj2" fmla="val -2215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Downtown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36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0040"/>
            <a:ext cx="8229600" cy="62068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METHODOLOGY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cs typeface="Times New Roman" pitchFamily="18" charset="0"/>
              </a:rPr>
              <a:t>Source of data</a:t>
            </a:r>
            <a:endParaRPr lang="fr-FR" sz="2400" dirty="0" smtClean="0">
              <a:cs typeface="Times New Roman" pitchFamily="18" charset="0"/>
            </a:endParaRPr>
          </a:p>
          <a:p>
            <a:pPr algn="just"/>
            <a:r>
              <a:rPr lang="fr-CA" sz="2400" dirty="0" smtClean="0">
                <a:cs typeface="Times New Roman" pitchFamily="18" charset="0"/>
              </a:rPr>
              <a:t>8 </a:t>
            </a:r>
            <a:r>
              <a:rPr lang="fr-CA" sz="2400" b="1" dirty="0" smtClean="0">
                <a:cs typeface="Times New Roman" pitchFamily="18" charset="0"/>
              </a:rPr>
              <a:t>focus groups </a:t>
            </a:r>
            <a:r>
              <a:rPr lang="fr-CA" sz="2400" dirty="0" smtClean="0">
                <a:cs typeface="Times New Roman" pitchFamily="18" charset="0"/>
              </a:rPr>
              <a:t>(1 per village) </a:t>
            </a:r>
            <a:r>
              <a:rPr lang="fr-CA" sz="2400" dirty="0" err="1" smtClean="0">
                <a:cs typeface="Times New Roman" pitchFamily="18" charset="0"/>
              </a:rPr>
              <a:t>with</a:t>
            </a:r>
            <a:r>
              <a:rPr lang="fr-CA" sz="2400" dirty="0" smtClean="0">
                <a:cs typeface="Times New Roman" pitchFamily="18" charset="0"/>
              </a:rPr>
              <a:t> </a:t>
            </a:r>
            <a:r>
              <a:rPr lang="fr-CA" sz="2400" dirty="0" err="1" smtClean="0">
                <a:cs typeface="Times New Roman" pitchFamily="18" charset="0"/>
              </a:rPr>
              <a:t>villagers</a:t>
            </a:r>
            <a:r>
              <a:rPr lang="fr-CA" sz="2400" dirty="0" smtClean="0">
                <a:cs typeface="Times New Roman" pitchFamily="18" charset="0"/>
              </a:rPr>
              <a:t> (N = 56) </a:t>
            </a:r>
          </a:p>
          <a:p>
            <a:pPr algn="just"/>
            <a:r>
              <a:rPr lang="fr-CA" sz="2400" dirty="0" smtClean="0">
                <a:cs typeface="Times New Roman" pitchFamily="18" charset="0"/>
              </a:rPr>
              <a:t>20 </a:t>
            </a:r>
            <a:r>
              <a:rPr lang="fr-CA" sz="2400" b="1" dirty="0" err="1" smtClean="0">
                <a:cs typeface="Times New Roman" pitchFamily="18" charset="0"/>
              </a:rPr>
              <a:t>individual</a:t>
            </a:r>
            <a:r>
              <a:rPr lang="fr-CA" sz="2400" b="1" dirty="0" smtClean="0">
                <a:cs typeface="Times New Roman" pitchFamily="18" charset="0"/>
              </a:rPr>
              <a:t> interviews </a:t>
            </a:r>
            <a:r>
              <a:rPr lang="en-US" sz="2400" dirty="0"/>
              <a:t>with health staff (psychiatrists, general practitioners, hospitals </a:t>
            </a:r>
            <a:r>
              <a:rPr lang="en-US" sz="2400" dirty="0" smtClean="0"/>
              <a:t>nurses in </a:t>
            </a:r>
            <a:r>
              <a:rPr lang="en-US" sz="2400" dirty="0" smtClean="0"/>
              <a:t>psychiatric </a:t>
            </a:r>
            <a:r>
              <a:rPr lang="en-US" sz="2400" dirty="0"/>
              <a:t>unit</a:t>
            </a:r>
            <a:r>
              <a:rPr lang="fr-CA" sz="2400" dirty="0" smtClean="0">
                <a:cs typeface="Times New Roman" pitchFamily="18" charset="0"/>
              </a:rPr>
              <a:t>)</a:t>
            </a:r>
          </a:p>
          <a:p>
            <a:pPr algn="just"/>
            <a:r>
              <a:rPr lang="fr-CA" sz="2400" dirty="0" smtClean="0">
                <a:cs typeface="Times New Roman" pitchFamily="18" charset="0"/>
              </a:rPr>
              <a:t>3 </a:t>
            </a:r>
            <a:r>
              <a:rPr lang="fr-CA" sz="2400" b="1" dirty="0" err="1">
                <a:cs typeface="Times New Roman" pitchFamily="18" charset="0"/>
              </a:rPr>
              <a:t>individual</a:t>
            </a:r>
            <a:r>
              <a:rPr lang="fr-CA" sz="2400" b="1" dirty="0">
                <a:cs typeface="Times New Roman" pitchFamily="18" charset="0"/>
              </a:rPr>
              <a:t> interviews </a:t>
            </a:r>
            <a:r>
              <a:rPr lang="en-US" sz="2400" dirty="0"/>
              <a:t>with family members of people with mental health problems (2 schizophrenic </a:t>
            </a:r>
            <a:r>
              <a:rPr lang="en-US" sz="2400" dirty="0" smtClean="0"/>
              <a:t>and </a:t>
            </a:r>
            <a:r>
              <a:rPr lang="en-US" sz="2400" dirty="0"/>
              <a:t>1 </a:t>
            </a:r>
            <a:r>
              <a:rPr lang="en-US" sz="2400" dirty="0" smtClean="0"/>
              <a:t>drug </a:t>
            </a:r>
            <a:r>
              <a:rPr lang="en-US" sz="2400" dirty="0"/>
              <a:t>addict)</a:t>
            </a:r>
            <a:endParaRPr lang="fr-CA" sz="24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2400" i="1" dirty="0" smtClean="0">
                <a:cs typeface="Times New Roman" pitchFamily="18" charset="0"/>
              </a:rPr>
              <a:t>Interview guides</a:t>
            </a:r>
            <a:r>
              <a:rPr lang="fr-FR" sz="2400" dirty="0" smtClean="0">
                <a:cs typeface="Times New Roman" pitchFamily="18" charset="0"/>
              </a:rPr>
              <a:t>: </a:t>
            </a:r>
            <a:r>
              <a:rPr lang="en-US" sz="2400" dirty="0"/>
              <a:t>questions based on the conceptual </a:t>
            </a:r>
            <a:r>
              <a:rPr lang="en-US" sz="2400" dirty="0" smtClean="0"/>
              <a:t>framework</a:t>
            </a:r>
            <a:endParaRPr lang="fr-FR" sz="2400" dirty="0" smtClean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488643"/>
            <a:ext cx="2895600" cy="365125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Mental health in Laos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24744"/>
          </a:xfrm>
        </p:spPr>
        <p:txBody>
          <a:bodyPr>
            <a:noAutofit/>
          </a:bodyPr>
          <a:lstStyle/>
          <a:p>
            <a:r>
              <a:rPr lang="en-US" sz="3200" dirty="0"/>
              <a:t>PERCEPTION OF MENTAL HEALTH BY </a:t>
            </a:r>
            <a:r>
              <a:rPr lang="en-US" sz="3200" dirty="0" smtClean="0"/>
              <a:t>THE POPULATION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Mental health is seen </a:t>
            </a:r>
            <a:r>
              <a:rPr lang="en-US" sz="2800" dirty="0" smtClean="0"/>
              <a:t>as</a:t>
            </a:r>
          </a:p>
          <a:p>
            <a:r>
              <a:rPr lang="en-US" sz="2800" dirty="0"/>
              <a:t>an impairment of the ability to think, reflect and make a </a:t>
            </a:r>
            <a:r>
              <a:rPr lang="en-US" sz="2800" dirty="0" smtClean="0"/>
              <a:t>decision</a:t>
            </a:r>
          </a:p>
          <a:p>
            <a:r>
              <a:rPr lang="fr-CA" sz="2800" dirty="0" err="1"/>
              <a:t>having</a:t>
            </a:r>
            <a:r>
              <a:rPr lang="fr-CA" sz="2800" dirty="0"/>
              <a:t> </a:t>
            </a:r>
            <a:r>
              <a:rPr lang="fr-CA" sz="2800" dirty="0" err="1"/>
              <a:t>strange</a:t>
            </a:r>
            <a:r>
              <a:rPr lang="fr-CA" sz="2800" dirty="0"/>
              <a:t> </a:t>
            </a:r>
            <a:r>
              <a:rPr lang="fr-CA" sz="2800" dirty="0" err="1" smtClean="0"/>
              <a:t>behavior</a:t>
            </a:r>
            <a:endParaRPr lang="fr-CA" sz="2800" dirty="0" smtClean="0"/>
          </a:p>
          <a:p>
            <a:endParaRPr lang="fr-CA" sz="28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/>
              <a:t>The main triggers of mental illness, according to the population, </a:t>
            </a:r>
            <a:r>
              <a:rPr lang="en-US" sz="2800" dirty="0" smtClean="0"/>
              <a:t>are</a:t>
            </a:r>
            <a:r>
              <a:rPr lang="fr-CA" sz="2800" dirty="0" smtClean="0">
                <a:cs typeface="Times New Roman" pitchFamily="18" charset="0"/>
              </a:rPr>
              <a:t>:</a:t>
            </a:r>
          </a:p>
          <a:p>
            <a:r>
              <a:rPr lang="fr-CA" sz="2800" dirty="0" smtClean="0">
                <a:cs typeface="Times New Roman" pitchFamily="18" charset="0"/>
              </a:rPr>
              <a:t>An </a:t>
            </a:r>
            <a:r>
              <a:rPr lang="fr-CA" sz="2800" dirty="0" err="1"/>
              <a:t>emotional</a:t>
            </a:r>
            <a:r>
              <a:rPr lang="fr-CA" sz="2800" dirty="0"/>
              <a:t> </a:t>
            </a:r>
            <a:r>
              <a:rPr lang="fr-CA" sz="2800" dirty="0" err="1"/>
              <a:t>shock</a:t>
            </a:r>
            <a:endParaRPr lang="fr-CA" sz="2800" dirty="0" smtClean="0">
              <a:cs typeface="Times New Roman" pitchFamily="18" charset="0"/>
            </a:endParaRPr>
          </a:p>
          <a:p>
            <a:r>
              <a:rPr lang="fr-CA" sz="2800" dirty="0" smtClean="0">
                <a:cs typeface="Times New Roman" pitchFamily="18" charset="0"/>
              </a:rPr>
              <a:t>An </a:t>
            </a:r>
            <a:r>
              <a:rPr lang="fr-CA" sz="2800" dirty="0" err="1"/>
              <a:t>emotional</a:t>
            </a:r>
            <a:r>
              <a:rPr lang="fr-CA" sz="2800" dirty="0"/>
              <a:t> </a:t>
            </a:r>
            <a:r>
              <a:rPr lang="fr-CA" sz="2800" dirty="0" err="1"/>
              <a:t>personality</a:t>
            </a:r>
            <a:endParaRPr lang="fr-CA" sz="2800" dirty="0">
              <a:cs typeface="Times New Roman" pitchFamily="18" charset="0"/>
            </a:endParaRPr>
          </a:p>
          <a:p>
            <a:r>
              <a:rPr lang="fr-CA" sz="2800" dirty="0" smtClean="0">
                <a:cs typeface="Times New Roman" pitchFamily="18" charset="0"/>
              </a:rPr>
              <a:t>Drug </a:t>
            </a:r>
            <a:r>
              <a:rPr lang="fr-CA" sz="2800" dirty="0" err="1" smtClean="0">
                <a:cs typeface="Times New Roman" pitchFamily="18" charset="0"/>
              </a:rPr>
              <a:t>consumption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smtClean="0"/>
              <a:t>Mental health in Laos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9348-B158-40BC-BD55-C902456492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858</Words>
  <Application>Microsoft Office PowerPoint</Application>
  <PresentationFormat>Affichage à l'écran (4:3)</PresentationFormat>
  <Paragraphs>124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Office Theme</vt:lpstr>
      <vt:lpstr>Perception of the population, health care workers and families of patients on mental health in Vientiane Capital, Lao PDR</vt:lpstr>
      <vt:lpstr>MENTAL HEALTH SERVICES IN LAO PDR</vt:lpstr>
      <vt:lpstr>PROBLEMATIC</vt:lpstr>
      <vt:lpstr>OBJECTIVE OF THE STUDY</vt:lpstr>
      <vt:lpstr>Conceptual framework</vt:lpstr>
      <vt:lpstr>METHODOLOGY (1) </vt:lpstr>
      <vt:lpstr>METHODOLOGY (2)</vt:lpstr>
      <vt:lpstr> </vt:lpstr>
      <vt:lpstr>PERCEPTION OF MENTAL HEALTH BY THE POPULATION (1)</vt:lpstr>
      <vt:lpstr>PERCEPTION OF MENTAL HEALTH BY THE POPULATION(2)</vt:lpstr>
      <vt:lpstr> Perception of health professionals working and not working in a mental health facilities</vt:lpstr>
      <vt:lpstr> STUDY LIMITATIONS </vt:lpstr>
      <vt:lpstr> DISCUSSION </vt:lpstr>
      <vt:lpstr> Thanks for you attention 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de la perception de la population, du personnel de santé et des familles de patients sur la santé mentale dans la Capitale de Vientiane</dc:title>
  <dc:creator>spx</dc:creator>
  <cp:lastModifiedBy>daniel</cp:lastModifiedBy>
  <cp:revision>88</cp:revision>
  <cp:lastPrinted>2015-09-15T02:25:07Z</cp:lastPrinted>
  <dcterms:created xsi:type="dcterms:W3CDTF">2015-09-04T08:46:32Z</dcterms:created>
  <dcterms:modified xsi:type="dcterms:W3CDTF">2016-11-07T00:28:22Z</dcterms:modified>
</cp:coreProperties>
</file>