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0" r:id="rId4"/>
    <p:sldId id="279" r:id="rId5"/>
    <p:sldId id="281" r:id="rId6"/>
    <p:sldId id="280" r:id="rId7"/>
    <p:sldId id="302" r:id="rId8"/>
    <p:sldId id="285" r:id="rId9"/>
    <p:sldId id="261" r:id="rId10"/>
    <p:sldId id="262" r:id="rId11"/>
    <p:sldId id="30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269" r:id="rId20"/>
    <p:sldId id="270" r:id="rId21"/>
    <p:sldId id="296" r:id="rId22"/>
    <p:sldId id="30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h Nguyen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B65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81993" autoAdjust="0"/>
  </p:normalViewPr>
  <p:slideViewPr>
    <p:cSldViewPr snapToGrid="0">
      <p:cViewPr varScale="1">
        <p:scale>
          <a:sx n="57" d="100"/>
          <a:sy n="57" d="100"/>
        </p:scale>
        <p:origin x="-1776" y="-84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908030452376"/>
          <c:y val="8.2773189936623899E-4"/>
          <c:w val="0.65713371424778499"/>
          <c:h val="0.808914922220087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Inadequate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General HL</c:v>
                </c:pt>
                <c:pt idx="1">
                  <c:v>Health care</c:v>
                </c:pt>
                <c:pt idx="2">
                  <c:v>Disease prevention</c:v>
                </c:pt>
                <c:pt idx="3">
                  <c:v>Health promotion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17.100000000000001</c:v>
                </c:pt>
                <c:pt idx="1">
                  <c:v>38.299999999999997</c:v>
                </c:pt>
                <c:pt idx="2">
                  <c:v>34.1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E-4177-AB90-C1A33EB120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Problematic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General HL</c:v>
                </c:pt>
                <c:pt idx="1">
                  <c:v>Health care</c:v>
                </c:pt>
                <c:pt idx="2">
                  <c:v>Disease prevention</c:v>
                </c:pt>
                <c:pt idx="3">
                  <c:v>Health promotion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46.9</c:v>
                </c:pt>
                <c:pt idx="1">
                  <c:v>25.4</c:v>
                </c:pt>
                <c:pt idx="2">
                  <c:v>18.899999999999999</c:v>
                </c:pt>
                <c:pt idx="3">
                  <c:v>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BE-4177-AB90-C1A33EB120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Sufficient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General HL</c:v>
                </c:pt>
                <c:pt idx="1">
                  <c:v>Health care</c:v>
                </c:pt>
                <c:pt idx="2">
                  <c:v>Disease prevention</c:v>
                </c:pt>
                <c:pt idx="3">
                  <c:v>Health promotion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30.3</c:v>
                </c:pt>
                <c:pt idx="1">
                  <c:v>32.299999999999997</c:v>
                </c:pt>
                <c:pt idx="2">
                  <c:v>40.299999999999997</c:v>
                </c:pt>
                <c:pt idx="3">
                  <c:v>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BE-4177-AB90-C1A33EB120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General HL</c:v>
                </c:pt>
                <c:pt idx="1">
                  <c:v>Health care</c:v>
                </c:pt>
                <c:pt idx="2">
                  <c:v>Disease prevention</c:v>
                </c:pt>
                <c:pt idx="3">
                  <c:v>Health promotion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5.7</c:v>
                </c:pt>
                <c:pt idx="1">
                  <c:v>3.9</c:v>
                </c:pt>
                <c:pt idx="2">
                  <c:v>6.7</c:v>
                </c:pt>
                <c:pt idx="3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BE-4177-AB90-C1A33EB12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4970112"/>
        <c:axId val="124971648"/>
      </c:barChart>
      <c:catAx>
        <c:axId val="12497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1700" b="1" i="0" u="none" strike="noStrike" kern="1200" baseline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124971648"/>
        <c:crosses val="autoZero"/>
        <c:auto val="1"/>
        <c:lblAlgn val="ctr"/>
        <c:lblOffset val="100"/>
        <c:tickMarkSkip val="1"/>
        <c:noMultiLvlLbl val="0"/>
      </c:catAx>
      <c:valAx>
        <c:axId val="1249716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7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9696969696969699E-2"/>
          <c:y val="0.92184572703785395"/>
          <c:w val="0.94090909090909103"/>
          <c:h val="7.0342205323193893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en-US" sz="1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en-US"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EA340-668E-4CCA-B6CB-94C3D6AF9440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A2F026B-7F34-4A04-9638-A7F7706890E0}">
      <dgm:prSet phldrT="[Text]" custT="1"/>
      <dgm:spPr>
        <a:solidFill>
          <a:srgbClr val="151B65"/>
        </a:solidFill>
      </dgm:spPr>
      <dgm:t>
        <a:bodyPr/>
        <a:lstStyle/>
        <a:p>
          <a:r>
            <a:rPr lang="en-US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Introduction</a:t>
          </a:r>
          <a:endParaRPr lang="en-US" sz="2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84C7DB4A-530E-40A4-9C47-36AFF12E55B6}" type="parTrans" cxnId="{9E798CC4-6225-40E5-A357-2976029E9289}">
      <dgm:prSet/>
      <dgm:spPr/>
      <dgm:t>
        <a:bodyPr/>
        <a:lstStyle/>
        <a:p>
          <a:endParaRPr lang="en-US" sz="2600"/>
        </a:p>
      </dgm:t>
    </dgm:pt>
    <dgm:pt modelId="{A64204F6-5C42-483E-A5D2-746520024563}" type="sibTrans" cxnId="{9E798CC4-6225-40E5-A357-2976029E9289}">
      <dgm:prSet/>
      <dgm:spPr/>
      <dgm:t>
        <a:bodyPr/>
        <a:lstStyle/>
        <a:p>
          <a:endParaRPr lang="en-US" sz="2600"/>
        </a:p>
      </dgm:t>
    </dgm:pt>
    <dgm:pt modelId="{F1DE135E-0F76-4884-BD30-14DA28329659}">
      <dgm:prSet phldrT="[Text]" custT="1"/>
      <dgm:spPr>
        <a:solidFill>
          <a:srgbClr val="151B65"/>
        </a:solidFill>
      </dgm:spPr>
      <dgm:t>
        <a:bodyPr/>
        <a:lstStyle/>
        <a:p>
          <a:r>
            <a:rPr lang="en-US" sz="2600" b="1" smtClean="0">
              <a:solidFill>
                <a:schemeClr val="bg1"/>
              </a:solidFill>
              <a:latin typeface="Arial"/>
              <a:cs typeface="Arial"/>
            </a:rPr>
            <a:t>Research methods</a:t>
          </a:r>
          <a:endParaRPr lang="en-US" sz="26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F99B9EEF-925A-4CF4-8993-8BED3072938E}" type="parTrans" cxnId="{0559B34C-595C-4167-B2F4-790E36D00B06}">
      <dgm:prSet/>
      <dgm:spPr/>
      <dgm:t>
        <a:bodyPr/>
        <a:lstStyle/>
        <a:p>
          <a:endParaRPr lang="en-US" sz="2600"/>
        </a:p>
      </dgm:t>
    </dgm:pt>
    <dgm:pt modelId="{1A793ECD-C5B0-4E94-844C-FE6679A57ECC}" type="sibTrans" cxnId="{0559B34C-595C-4167-B2F4-790E36D00B06}">
      <dgm:prSet/>
      <dgm:spPr/>
      <dgm:t>
        <a:bodyPr/>
        <a:lstStyle/>
        <a:p>
          <a:endParaRPr lang="en-US" sz="2600"/>
        </a:p>
      </dgm:t>
    </dgm:pt>
    <dgm:pt modelId="{AD1C266D-CDF2-4A2F-852A-754AF5055123}">
      <dgm:prSet custT="1"/>
      <dgm:spPr>
        <a:solidFill>
          <a:srgbClr val="151B65"/>
        </a:solidFill>
      </dgm:spPr>
      <dgm:t>
        <a:bodyPr/>
        <a:lstStyle/>
        <a:p>
          <a:r>
            <a:rPr lang="en-US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Conclusion</a:t>
          </a:r>
          <a:r>
            <a:rPr lang="en-US" sz="2600" b="1" dirty="0" smtClean="0">
              <a:solidFill>
                <a:sysClr val="windowText" lastClr="000000"/>
              </a:solidFill>
              <a:latin typeface="Arial"/>
              <a:cs typeface="Arial"/>
            </a:rPr>
            <a:t> </a:t>
          </a:r>
          <a:endParaRPr lang="en-US" sz="2600" b="1" dirty="0">
            <a:solidFill>
              <a:sysClr val="windowText" lastClr="000000"/>
            </a:solidFill>
            <a:latin typeface="Arial"/>
            <a:cs typeface="Arial"/>
          </a:endParaRPr>
        </a:p>
      </dgm:t>
    </dgm:pt>
    <dgm:pt modelId="{47C48BC7-DE00-4A3B-BE37-137BBC6D7647}" type="sibTrans" cxnId="{04CEE4F4-74AD-4F55-9017-5240028E22FC}">
      <dgm:prSet/>
      <dgm:spPr/>
      <dgm:t>
        <a:bodyPr/>
        <a:lstStyle/>
        <a:p>
          <a:endParaRPr lang="en-US" sz="2600"/>
        </a:p>
      </dgm:t>
    </dgm:pt>
    <dgm:pt modelId="{847C72B8-4DA5-4124-9098-9F17F4F28D9F}" type="parTrans" cxnId="{04CEE4F4-74AD-4F55-9017-5240028E22FC}">
      <dgm:prSet/>
      <dgm:spPr/>
      <dgm:t>
        <a:bodyPr/>
        <a:lstStyle/>
        <a:p>
          <a:endParaRPr lang="en-US" sz="2600"/>
        </a:p>
      </dgm:t>
    </dgm:pt>
    <dgm:pt modelId="{1F8105D7-C704-4A81-8D13-5FE11BC81018}">
      <dgm:prSet custT="1"/>
      <dgm:spPr>
        <a:solidFill>
          <a:srgbClr val="151B65"/>
        </a:solidFill>
      </dgm:spPr>
      <dgm:t>
        <a:bodyPr/>
        <a:lstStyle/>
        <a:p>
          <a:r>
            <a:rPr lang="en-US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Results</a:t>
          </a:r>
          <a:endParaRPr lang="en-US" sz="2600" b="1" dirty="0">
            <a:solidFill>
              <a:sysClr val="windowText" lastClr="000000"/>
            </a:solidFill>
            <a:latin typeface="Arial"/>
            <a:cs typeface="Arial"/>
          </a:endParaRPr>
        </a:p>
      </dgm:t>
    </dgm:pt>
    <dgm:pt modelId="{5E5EE0FD-4BD4-47B9-8C05-D08F45B53173}" type="sibTrans" cxnId="{742B143C-41A6-4AF4-9F67-A1251859795E}">
      <dgm:prSet/>
      <dgm:spPr/>
      <dgm:t>
        <a:bodyPr/>
        <a:lstStyle/>
        <a:p>
          <a:endParaRPr lang="en-US" sz="2600"/>
        </a:p>
      </dgm:t>
    </dgm:pt>
    <dgm:pt modelId="{9DBFD23D-9662-4ED1-97A0-7EAC11EE0E17}" type="parTrans" cxnId="{742B143C-41A6-4AF4-9F67-A1251859795E}">
      <dgm:prSet/>
      <dgm:spPr/>
      <dgm:t>
        <a:bodyPr/>
        <a:lstStyle/>
        <a:p>
          <a:endParaRPr lang="en-US" sz="2600"/>
        </a:p>
      </dgm:t>
    </dgm:pt>
    <dgm:pt modelId="{A07D41A1-A631-6C42-B789-5D6F02A96613}">
      <dgm:prSet phldrT="[Text]" custT="1"/>
      <dgm:spPr>
        <a:solidFill>
          <a:srgbClr val="151B65"/>
        </a:solidFill>
      </dgm:spPr>
      <dgm:t>
        <a:bodyPr/>
        <a:lstStyle/>
        <a:p>
          <a:r>
            <a:rPr lang="en-US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Objectives</a:t>
          </a:r>
          <a:endParaRPr lang="en-US" sz="2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gm:t>
    </dgm:pt>
    <dgm:pt modelId="{B7BDA041-D875-AB43-8E06-8FA6992184C7}" type="parTrans" cxnId="{166A170C-0476-7C48-A5B6-315ECB1206C9}">
      <dgm:prSet/>
      <dgm:spPr/>
      <dgm:t>
        <a:bodyPr/>
        <a:lstStyle/>
        <a:p>
          <a:endParaRPr lang="en-US" sz="2600"/>
        </a:p>
      </dgm:t>
    </dgm:pt>
    <dgm:pt modelId="{A16658E3-F422-D042-BB75-5A0DC7EAB8A9}" type="sibTrans" cxnId="{166A170C-0476-7C48-A5B6-315ECB1206C9}">
      <dgm:prSet/>
      <dgm:spPr/>
      <dgm:t>
        <a:bodyPr/>
        <a:lstStyle/>
        <a:p>
          <a:endParaRPr lang="en-US" sz="2600"/>
        </a:p>
      </dgm:t>
    </dgm:pt>
    <dgm:pt modelId="{F6A7D3D0-C632-4136-BDC9-8B0DC7329812}" type="pres">
      <dgm:prSet presAssocID="{D98EA340-668E-4CCA-B6CB-94C3D6AF94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FA280DF-E1E8-4BAB-ADC6-0CD094911E7C}" type="pres">
      <dgm:prSet presAssocID="{D98EA340-668E-4CCA-B6CB-94C3D6AF9440}" presName="Name1" presStyleCnt="0"/>
      <dgm:spPr/>
    </dgm:pt>
    <dgm:pt modelId="{4C3CBFED-FA2A-44A2-997F-07F9EC48CBA5}" type="pres">
      <dgm:prSet presAssocID="{D98EA340-668E-4CCA-B6CB-94C3D6AF9440}" presName="cycle" presStyleCnt="0"/>
      <dgm:spPr/>
    </dgm:pt>
    <dgm:pt modelId="{1321EC8A-4ECA-4DBB-9585-8CFED501AF82}" type="pres">
      <dgm:prSet presAssocID="{D98EA340-668E-4CCA-B6CB-94C3D6AF9440}" presName="srcNode" presStyleLbl="node1" presStyleIdx="0" presStyleCnt="5"/>
      <dgm:spPr/>
    </dgm:pt>
    <dgm:pt modelId="{CFCA08EF-F7CF-4B2F-8E76-B8855CBFD2C4}" type="pres">
      <dgm:prSet presAssocID="{D98EA340-668E-4CCA-B6CB-94C3D6AF9440}" presName="conn" presStyleLbl="parChTrans1D2" presStyleIdx="0" presStyleCnt="1"/>
      <dgm:spPr/>
      <dgm:t>
        <a:bodyPr/>
        <a:lstStyle/>
        <a:p>
          <a:endParaRPr lang="en-US"/>
        </a:p>
      </dgm:t>
    </dgm:pt>
    <dgm:pt modelId="{AC80BBF0-3B0A-41E6-B49D-3D16C59ADF7D}" type="pres">
      <dgm:prSet presAssocID="{D98EA340-668E-4CCA-B6CB-94C3D6AF9440}" presName="extraNode" presStyleLbl="node1" presStyleIdx="0" presStyleCnt="5"/>
      <dgm:spPr/>
    </dgm:pt>
    <dgm:pt modelId="{18B85A01-2BAF-43B0-84BD-C27ED4E9DB58}" type="pres">
      <dgm:prSet presAssocID="{D98EA340-668E-4CCA-B6CB-94C3D6AF9440}" presName="dstNode" presStyleLbl="node1" presStyleIdx="0" presStyleCnt="5"/>
      <dgm:spPr/>
    </dgm:pt>
    <dgm:pt modelId="{FA12D50F-5E5B-484C-8FEA-93F715F640CF}" type="pres">
      <dgm:prSet presAssocID="{DA2F026B-7F34-4A04-9638-A7F7706890E0}" presName="text_1" presStyleLbl="node1" presStyleIdx="0" presStyleCnt="5" custScaleX="9778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4365ECBA-B0F5-48C8-96AB-DF96E6219486}" type="pres">
      <dgm:prSet presAssocID="{DA2F026B-7F34-4A04-9638-A7F7706890E0}" presName="accent_1" presStyleCnt="0"/>
      <dgm:spPr/>
    </dgm:pt>
    <dgm:pt modelId="{D7FC27A8-D0AE-417E-BA4A-E347058C7244}" type="pres">
      <dgm:prSet presAssocID="{DA2F026B-7F34-4A04-9638-A7F7706890E0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69D73084-EF3A-674E-A697-622D5BD5B3E3}" type="pres">
      <dgm:prSet presAssocID="{A07D41A1-A631-6C42-B789-5D6F02A9661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36F8B-01A4-BD48-876F-D86872858FBC}" type="pres">
      <dgm:prSet presAssocID="{A07D41A1-A631-6C42-B789-5D6F02A96613}" presName="accent_2" presStyleCnt="0"/>
      <dgm:spPr/>
    </dgm:pt>
    <dgm:pt modelId="{206E1251-9070-E740-A31C-DED3BA919B91}" type="pres">
      <dgm:prSet presAssocID="{A07D41A1-A631-6C42-B789-5D6F02A96613}" presName="accentRepeatNode" presStyleLbl="solidFgAcc1" presStyleIdx="1" presStyleCnt="5"/>
      <dgm:spPr/>
    </dgm:pt>
    <dgm:pt modelId="{1F5DA983-A633-BE46-BBC6-4CE51D5C595E}" type="pres">
      <dgm:prSet presAssocID="{F1DE135E-0F76-4884-BD30-14DA2832965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B0BC9-C2AE-E04A-93CC-E239CF626A50}" type="pres">
      <dgm:prSet presAssocID="{F1DE135E-0F76-4884-BD30-14DA28329659}" presName="accent_3" presStyleCnt="0"/>
      <dgm:spPr/>
    </dgm:pt>
    <dgm:pt modelId="{72B5686D-F6EE-4BDE-859A-D7C23631989C}" type="pres">
      <dgm:prSet presAssocID="{F1DE135E-0F76-4884-BD30-14DA28329659}" presName="accentRepeatNode" presStyleLbl="solidFgAcc1" presStyleIdx="2" presStyleCnt="5"/>
      <dgm:spPr/>
    </dgm:pt>
    <dgm:pt modelId="{A421F4AB-5959-4043-8440-25EBD6EE34DA}" type="pres">
      <dgm:prSet presAssocID="{1F8105D7-C704-4A81-8D13-5FE11BC8101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43905-8707-564F-BB11-35517C60CB2F}" type="pres">
      <dgm:prSet presAssocID="{1F8105D7-C704-4A81-8D13-5FE11BC81018}" presName="accent_4" presStyleCnt="0"/>
      <dgm:spPr/>
    </dgm:pt>
    <dgm:pt modelId="{F0D61386-1C36-4156-987A-2A2F9D252C59}" type="pres">
      <dgm:prSet presAssocID="{1F8105D7-C704-4A81-8D13-5FE11BC81018}" presName="accentRepeatNode" presStyleLbl="solidFgAcc1" presStyleIdx="3" presStyleCnt="5"/>
      <dgm:spPr/>
    </dgm:pt>
    <dgm:pt modelId="{5D270B3A-3C6E-FE40-8ECF-205F5FE72A66}" type="pres">
      <dgm:prSet presAssocID="{AD1C266D-CDF2-4A2F-852A-754AF505512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90C42-1B7D-B24A-B544-62438FBF3723}" type="pres">
      <dgm:prSet presAssocID="{AD1C266D-CDF2-4A2F-852A-754AF5055123}" presName="accent_5" presStyleCnt="0"/>
      <dgm:spPr/>
    </dgm:pt>
    <dgm:pt modelId="{829905EF-2237-49D8-90D1-341A26E196CD}" type="pres">
      <dgm:prSet presAssocID="{AD1C266D-CDF2-4A2F-852A-754AF5055123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6E14972-CB71-4BDC-ADBC-F210E1A69BC1}" type="presOf" srcId="{A64204F6-5C42-483E-A5D2-746520024563}" destId="{CFCA08EF-F7CF-4B2F-8E76-B8855CBFD2C4}" srcOrd="0" destOrd="0" presId="urn:microsoft.com/office/officeart/2008/layout/VerticalCurvedList#1"/>
    <dgm:cxn modelId="{87ADD9F3-7AA0-C443-91C2-321CABCA9992}" type="presOf" srcId="{AD1C266D-CDF2-4A2F-852A-754AF5055123}" destId="{5D270B3A-3C6E-FE40-8ECF-205F5FE72A66}" srcOrd="0" destOrd="0" presId="urn:microsoft.com/office/officeart/2008/layout/VerticalCurvedList#1"/>
    <dgm:cxn modelId="{0559B34C-595C-4167-B2F4-790E36D00B06}" srcId="{D98EA340-668E-4CCA-B6CB-94C3D6AF9440}" destId="{F1DE135E-0F76-4884-BD30-14DA28329659}" srcOrd="2" destOrd="0" parTransId="{F99B9EEF-925A-4CF4-8993-8BED3072938E}" sibTransId="{1A793ECD-C5B0-4E94-844C-FE6679A57ECC}"/>
    <dgm:cxn modelId="{4E07A9E1-8286-A24F-A02A-35F8145139E6}" type="presOf" srcId="{1F8105D7-C704-4A81-8D13-5FE11BC81018}" destId="{A421F4AB-5959-4043-8440-25EBD6EE34DA}" srcOrd="0" destOrd="0" presId="urn:microsoft.com/office/officeart/2008/layout/VerticalCurvedList#1"/>
    <dgm:cxn modelId="{9E798CC4-6225-40E5-A357-2976029E9289}" srcId="{D98EA340-668E-4CCA-B6CB-94C3D6AF9440}" destId="{DA2F026B-7F34-4A04-9638-A7F7706890E0}" srcOrd="0" destOrd="0" parTransId="{84C7DB4A-530E-40A4-9C47-36AFF12E55B6}" sibTransId="{A64204F6-5C42-483E-A5D2-746520024563}"/>
    <dgm:cxn modelId="{9BBE8034-C2B9-45FB-8A18-AAEE57C3FCCF}" type="presOf" srcId="{D98EA340-668E-4CCA-B6CB-94C3D6AF9440}" destId="{F6A7D3D0-C632-4136-BDC9-8B0DC7329812}" srcOrd="0" destOrd="0" presId="urn:microsoft.com/office/officeart/2008/layout/VerticalCurvedList#1"/>
    <dgm:cxn modelId="{04CEE4F4-74AD-4F55-9017-5240028E22FC}" srcId="{D98EA340-668E-4CCA-B6CB-94C3D6AF9440}" destId="{AD1C266D-CDF2-4A2F-852A-754AF5055123}" srcOrd="4" destOrd="0" parTransId="{847C72B8-4DA5-4124-9098-9F17F4F28D9F}" sibTransId="{47C48BC7-DE00-4A3B-BE37-137BBC6D7647}"/>
    <dgm:cxn modelId="{166A170C-0476-7C48-A5B6-315ECB1206C9}" srcId="{D98EA340-668E-4CCA-B6CB-94C3D6AF9440}" destId="{A07D41A1-A631-6C42-B789-5D6F02A96613}" srcOrd="1" destOrd="0" parTransId="{B7BDA041-D875-AB43-8E06-8FA6992184C7}" sibTransId="{A16658E3-F422-D042-BB75-5A0DC7EAB8A9}"/>
    <dgm:cxn modelId="{5CA8393F-7E63-1047-985A-9172CDF848A4}" type="presOf" srcId="{A07D41A1-A631-6C42-B789-5D6F02A96613}" destId="{69D73084-EF3A-674E-A697-622D5BD5B3E3}" srcOrd="0" destOrd="0" presId="urn:microsoft.com/office/officeart/2008/layout/VerticalCurvedList#1"/>
    <dgm:cxn modelId="{13DF0A6E-09B1-E143-BBD1-B8C323EDD69A}" type="presOf" srcId="{F1DE135E-0F76-4884-BD30-14DA28329659}" destId="{1F5DA983-A633-BE46-BBC6-4CE51D5C595E}" srcOrd="0" destOrd="0" presId="urn:microsoft.com/office/officeart/2008/layout/VerticalCurvedList#1"/>
    <dgm:cxn modelId="{46621A48-13AD-44B7-86C3-96749D2971AB}" type="presOf" srcId="{DA2F026B-7F34-4A04-9638-A7F7706890E0}" destId="{FA12D50F-5E5B-484C-8FEA-93F715F640CF}" srcOrd="0" destOrd="0" presId="urn:microsoft.com/office/officeart/2008/layout/VerticalCurvedList#1"/>
    <dgm:cxn modelId="{742B143C-41A6-4AF4-9F67-A1251859795E}" srcId="{D98EA340-668E-4CCA-B6CB-94C3D6AF9440}" destId="{1F8105D7-C704-4A81-8D13-5FE11BC81018}" srcOrd="3" destOrd="0" parTransId="{9DBFD23D-9662-4ED1-97A0-7EAC11EE0E17}" sibTransId="{5E5EE0FD-4BD4-47B9-8C05-D08F45B53173}"/>
    <dgm:cxn modelId="{7A3E4AC4-41FC-47A3-855B-60A3345E5883}" type="presParOf" srcId="{F6A7D3D0-C632-4136-BDC9-8B0DC7329812}" destId="{3FA280DF-E1E8-4BAB-ADC6-0CD094911E7C}" srcOrd="0" destOrd="0" presId="urn:microsoft.com/office/officeart/2008/layout/VerticalCurvedList#1"/>
    <dgm:cxn modelId="{FF431374-5653-4409-9AAE-711CE775DF6C}" type="presParOf" srcId="{3FA280DF-E1E8-4BAB-ADC6-0CD094911E7C}" destId="{4C3CBFED-FA2A-44A2-997F-07F9EC48CBA5}" srcOrd="0" destOrd="0" presId="urn:microsoft.com/office/officeart/2008/layout/VerticalCurvedList#1"/>
    <dgm:cxn modelId="{4B96B305-B1F3-4B31-9CBF-C6C7C77ADAF6}" type="presParOf" srcId="{4C3CBFED-FA2A-44A2-997F-07F9EC48CBA5}" destId="{1321EC8A-4ECA-4DBB-9585-8CFED501AF82}" srcOrd="0" destOrd="0" presId="urn:microsoft.com/office/officeart/2008/layout/VerticalCurvedList#1"/>
    <dgm:cxn modelId="{75054955-BAFF-454D-9124-C2CAC97B0B29}" type="presParOf" srcId="{4C3CBFED-FA2A-44A2-997F-07F9EC48CBA5}" destId="{CFCA08EF-F7CF-4B2F-8E76-B8855CBFD2C4}" srcOrd="1" destOrd="0" presId="urn:microsoft.com/office/officeart/2008/layout/VerticalCurvedList#1"/>
    <dgm:cxn modelId="{6C5FB449-4F92-4CD0-97C6-CE32D1D62907}" type="presParOf" srcId="{4C3CBFED-FA2A-44A2-997F-07F9EC48CBA5}" destId="{AC80BBF0-3B0A-41E6-B49D-3D16C59ADF7D}" srcOrd="2" destOrd="0" presId="urn:microsoft.com/office/officeart/2008/layout/VerticalCurvedList#1"/>
    <dgm:cxn modelId="{9B2E17C1-B571-41A9-94EF-73F2319C7DA6}" type="presParOf" srcId="{4C3CBFED-FA2A-44A2-997F-07F9EC48CBA5}" destId="{18B85A01-2BAF-43B0-84BD-C27ED4E9DB58}" srcOrd="3" destOrd="0" presId="urn:microsoft.com/office/officeart/2008/layout/VerticalCurvedList#1"/>
    <dgm:cxn modelId="{1D052711-52C7-4E0E-B223-672CFEA44542}" type="presParOf" srcId="{3FA280DF-E1E8-4BAB-ADC6-0CD094911E7C}" destId="{FA12D50F-5E5B-484C-8FEA-93F715F640CF}" srcOrd="1" destOrd="0" presId="urn:microsoft.com/office/officeart/2008/layout/VerticalCurvedList#1"/>
    <dgm:cxn modelId="{087BDC27-2D0D-403D-BDA2-937F4A6949B6}" type="presParOf" srcId="{3FA280DF-E1E8-4BAB-ADC6-0CD094911E7C}" destId="{4365ECBA-B0F5-48C8-96AB-DF96E6219486}" srcOrd="2" destOrd="0" presId="urn:microsoft.com/office/officeart/2008/layout/VerticalCurvedList#1"/>
    <dgm:cxn modelId="{9162B37D-C3FF-441D-811E-E1C448141B80}" type="presParOf" srcId="{4365ECBA-B0F5-48C8-96AB-DF96E6219486}" destId="{D7FC27A8-D0AE-417E-BA4A-E347058C7244}" srcOrd="0" destOrd="0" presId="urn:microsoft.com/office/officeart/2008/layout/VerticalCurvedList#1"/>
    <dgm:cxn modelId="{5C82FA1D-3933-E043-B1E5-B751718D79E7}" type="presParOf" srcId="{3FA280DF-E1E8-4BAB-ADC6-0CD094911E7C}" destId="{69D73084-EF3A-674E-A697-622D5BD5B3E3}" srcOrd="3" destOrd="0" presId="urn:microsoft.com/office/officeart/2008/layout/VerticalCurvedList#1"/>
    <dgm:cxn modelId="{BC2C9CBE-494F-A249-87B3-79515C58B313}" type="presParOf" srcId="{3FA280DF-E1E8-4BAB-ADC6-0CD094911E7C}" destId="{15A36F8B-01A4-BD48-876F-D86872858FBC}" srcOrd="4" destOrd="0" presId="urn:microsoft.com/office/officeart/2008/layout/VerticalCurvedList#1"/>
    <dgm:cxn modelId="{4E9B6F4C-453B-CF46-9273-AD75D36B1E3F}" type="presParOf" srcId="{15A36F8B-01A4-BD48-876F-D86872858FBC}" destId="{206E1251-9070-E740-A31C-DED3BA919B91}" srcOrd="0" destOrd="0" presId="urn:microsoft.com/office/officeart/2008/layout/VerticalCurvedList#1"/>
    <dgm:cxn modelId="{A95C5BC0-9748-164D-B5C4-DC55C8EBF730}" type="presParOf" srcId="{3FA280DF-E1E8-4BAB-ADC6-0CD094911E7C}" destId="{1F5DA983-A633-BE46-BBC6-4CE51D5C595E}" srcOrd="5" destOrd="0" presId="urn:microsoft.com/office/officeart/2008/layout/VerticalCurvedList#1"/>
    <dgm:cxn modelId="{5C44A144-2E32-4F40-BB17-CCD08E1631CC}" type="presParOf" srcId="{3FA280DF-E1E8-4BAB-ADC6-0CD094911E7C}" destId="{045B0BC9-C2AE-E04A-93CC-E239CF626A50}" srcOrd="6" destOrd="0" presId="urn:microsoft.com/office/officeart/2008/layout/VerticalCurvedList#1"/>
    <dgm:cxn modelId="{DDE67706-6F9D-CF4C-9657-73B82958830A}" type="presParOf" srcId="{045B0BC9-C2AE-E04A-93CC-E239CF626A50}" destId="{72B5686D-F6EE-4BDE-859A-D7C23631989C}" srcOrd="0" destOrd="0" presId="urn:microsoft.com/office/officeart/2008/layout/VerticalCurvedList#1"/>
    <dgm:cxn modelId="{1CA964C7-FB7D-1D4C-9F5F-4C6BC9FADADF}" type="presParOf" srcId="{3FA280DF-E1E8-4BAB-ADC6-0CD094911E7C}" destId="{A421F4AB-5959-4043-8440-25EBD6EE34DA}" srcOrd="7" destOrd="0" presId="urn:microsoft.com/office/officeart/2008/layout/VerticalCurvedList#1"/>
    <dgm:cxn modelId="{8954944E-E20F-3C4B-97E9-0E37BF0196B4}" type="presParOf" srcId="{3FA280DF-E1E8-4BAB-ADC6-0CD094911E7C}" destId="{15D43905-8707-564F-BB11-35517C60CB2F}" srcOrd="8" destOrd="0" presId="urn:microsoft.com/office/officeart/2008/layout/VerticalCurvedList#1"/>
    <dgm:cxn modelId="{BE8DD6D2-2CFF-E148-8DDD-79E2A35D2D0E}" type="presParOf" srcId="{15D43905-8707-564F-BB11-35517C60CB2F}" destId="{F0D61386-1C36-4156-987A-2A2F9D252C59}" srcOrd="0" destOrd="0" presId="urn:microsoft.com/office/officeart/2008/layout/VerticalCurvedList#1"/>
    <dgm:cxn modelId="{8FE8A02B-850E-7F4F-9EC7-65F633294ED0}" type="presParOf" srcId="{3FA280DF-E1E8-4BAB-ADC6-0CD094911E7C}" destId="{5D270B3A-3C6E-FE40-8ECF-205F5FE72A66}" srcOrd="9" destOrd="0" presId="urn:microsoft.com/office/officeart/2008/layout/VerticalCurvedList#1"/>
    <dgm:cxn modelId="{EE20D135-B72E-6E47-AAF6-6D5471EE9C90}" type="presParOf" srcId="{3FA280DF-E1E8-4BAB-ADC6-0CD094911E7C}" destId="{01290C42-1B7D-B24A-B544-62438FBF3723}" srcOrd="10" destOrd="0" presId="urn:microsoft.com/office/officeart/2008/layout/VerticalCurvedList#1"/>
    <dgm:cxn modelId="{27726C6B-C999-6D45-9CB5-E2311FA8151C}" type="presParOf" srcId="{01290C42-1B7D-B24A-B544-62438FBF3723}" destId="{829905EF-2237-49D8-90D1-341A26E196CD}" srcOrd="0" destOrd="0" presId="urn:microsoft.com/office/officeart/2008/layout/VerticalCurvedLis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08EF-F7CF-4B2F-8E76-B8855CBFD2C4}">
      <dsp:nvSpPr>
        <dsp:cNvPr id="0" name=""/>
        <dsp:cNvSpPr/>
      </dsp:nvSpPr>
      <dsp:spPr>
        <a:xfrm>
          <a:off x="-594497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2D50F-5E5B-484C-8FEA-93F715F640CF}">
      <dsp:nvSpPr>
        <dsp:cNvPr id="0" name=""/>
        <dsp:cNvSpPr/>
      </dsp:nvSpPr>
      <dsp:spPr>
        <a:xfrm>
          <a:off x="544692" y="328507"/>
          <a:ext cx="4396485" cy="657435"/>
        </a:xfrm>
        <a:prstGeom prst="flowChartAlternateProcess">
          <a:avLst/>
        </a:prstGeom>
        <a:solidFill>
          <a:srgbClr val="151B6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8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Introduction</a:t>
          </a:r>
          <a:endParaRPr lang="en-US" sz="2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sp:txBody>
      <dsp:txXfrm>
        <a:off x="576785" y="360600"/>
        <a:ext cx="4332299" cy="593249"/>
      </dsp:txXfrm>
    </dsp:sp>
    <dsp:sp modelId="{D7FC27A8-D0AE-417E-BA4A-E347058C7244}">
      <dsp:nvSpPr>
        <dsp:cNvPr id="0" name=""/>
        <dsp:cNvSpPr/>
      </dsp:nvSpPr>
      <dsp:spPr>
        <a:xfrm>
          <a:off x="83955" y="246327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73084-EF3A-674E-A697-622D5BD5B3E3}">
      <dsp:nvSpPr>
        <dsp:cNvPr id="0" name=""/>
        <dsp:cNvSpPr/>
      </dsp:nvSpPr>
      <dsp:spPr>
        <a:xfrm>
          <a:off x="965951" y="1314344"/>
          <a:ext cx="4025066" cy="657435"/>
        </a:xfrm>
        <a:prstGeom prst="rect">
          <a:avLst/>
        </a:prstGeom>
        <a:solidFill>
          <a:srgbClr val="151B6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8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Objectives</a:t>
          </a:r>
          <a:endParaRPr lang="en-US" sz="2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/>
            <a:cs typeface="Arial"/>
          </a:endParaRPr>
        </a:p>
      </dsp:txBody>
      <dsp:txXfrm>
        <a:off x="965951" y="1314344"/>
        <a:ext cx="4025066" cy="657435"/>
      </dsp:txXfrm>
    </dsp:sp>
    <dsp:sp modelId="{206E1251-9070-E740-A31C-DED3BA919B91}">
      <dsp:nvSpPr>
        <dsp:cNvPr id="0" name=""/>
        <dsp:cNvSpPr/>
      </dsp:nvSpPr>
      <dsp:spPr>
        <a:xfrm>
          <a:off x="555054" y="1232165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DA983-A633-BE46-BBC6-4CE51D5C595E}">
      <dsp:nvSpPr>
        <dsp:cNvPr id="0" name=""/>
        <dsp:cNvSpPr/>
      </dsp:nvSpPr>
      <dsp:spPr>
        <a:xfrm>
          <a:off x="1110540" y="2300182"/>
          <a:ext cx="3880476" cy="657435"/>
        </a:xfrm>
        <a:prstGeom prst="rect">
          <a:avLst/>
        </a:prstGeom>
        <a:solidFill>
          <a:srgbClr val="151B6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8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>
              <a:solidFill>
                <a:schemeClr val="bg1"/>
              </a:solidFill>
              <a:latin typeface="Arial"/>
              <a:cs typeface="Arial"/>
            </a:rPr>
            <a:t>Research methods</a:t>
          </a:r>
          <a:endParaRPr lang="en-US" sz="26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1110540" y="2300182"/>
        <a:ext cx="3880476" cy="657435"/>
      </dsp:txXfrm>
    </dsp:sp>
    <dsp:sp modelId="{72B5686D-F6EE-4BDE-859A-D7C23631989C}">
      <dsp:nvSpPr>
        <dsp:cNvPr id="0" name=""/>
        <dsp:cNvSpPr/>
      </dsp:nvSpPr>
      <dsp:spPr>
        <a:xfrm>
          <a:off x="699643" y="2218002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1F4AB-5959-4043-8440-25EBD6EE34DA}">
      <dsp:nvSpPr>
        <dsp:cNvPr id="0" name=""/>
        <dsp:cNvSpPr/>
      </dsp:nvSpPr>
      <dsp:spPr>
        <a:xfrm>
          <a:off x="965951" y="3286019"/>
          <a:ext cx="4025066" cy="657435"/>
        </a:xfrm>
        <a:prstGeom prst="rect">
          <a:avLst/>
        </a:prstGeom>
        <a:solidFill>
          <a:srgbClr val="151B6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8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Results</a:t>
          </a:r>
          <a:endParaRPr lang="en-US" sz="2600" b="1" kern="1200" dirty="0">
            <a:solidFill>
              <a:sysClr val="windowText" lastClr="000000"/>
            </a:solidFill>
            <a:latin typeface="Arial"/>
            <a:cs typeface="Arial"/>
          </a:endParaRPr>
        </a:p>
      </dsp:txBody>
      <dsp:txXfrm>
        <a:off x="965951" y="3286019"/>
        <a:ext cx="4025066" cy="657435"/>
      </dsp:txXfrm>
    </dsp:sp>
    <dsp:sp modelId="{F0D61386-1C36-4156-987A-2A2F9D252C59}">
      <dsp:nvSpPr>
        <dsp:cNvPr id="0" name=""/>
        <dsp:cNvSpPr/>
      </dsp:nvSpPr>
      <dsp:spPr>
        <a:xfrm>
          <a:off x="555054" y="3203840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70B3A-3C6E-FE40-8ECF-205F5FE72A66}">
      <dsp:nvSpPr>
        <dsp:cNvPr id="0" name=""/>
        <dsp:cNvSpPr/>
      </dsp:nvSpPr>
      <dsp:spPr>
        <a:xfrm>
          <a:off x="494852" y="4271857"/>
          <a:ext cx="4496165" cy="657435"/>
        </a:xfrm>
        <a:prstGeom prst="rect">
          <a:avLst/>
        </a:prstGeom>
        <a:solidFill>
          <a:srgbClr val="151B6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8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rPr>
            <a:t>Conclusion</a:t>
          </a:r>
          <a:r>
            <a:rPr lang="en-US" sz="2600" b="1" kern="1200" dirty="0" smtClean="0">
              <a:solidFill>
                <a:sysClr val="windowText" lastClr="000000"/>
              </a:solidFill>
              <a:latin typeface="Arial"/>
              <a:cs typeface="Arial"/>
            </a:rPr>
            <a:t> </a:t>
          </a:r>
          <a:endParaRPr lang="en-US" sz="2600" b="1" kern="1200" dirty="0">
            <a:solidFill>
              <a:sysClr val="windowText" lastClr="000000"/>
            </a:solidFill>
            <a:latin typeface="Arial"/>
            <a:cs typeface="Arial"/>
          </a:endParaRPr>
        </a:p>
      </dsp:txBody>
      <dsp:txXfrm>
        <a:off x="494852" y="4271857"/>
        <a:ext cx="4496165" cy="657435"/>
      </dsp:txXfrm>
    </dsp:sp>
    <dsp:sp modelId="{829905EF-2237-49D8-90D1-341A26E196CD}">
      <dsp:nvSpPr>
        <dsp:cNvPr id="0" name=""/>
        <dsp:cNvSpPr/>
      </dsp:nvSpPr>
      <dsp:spPr>
        <a:xfrm>
          <a:off x="83955" y="4189677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4F3D3-AFA0-4F5E-8D3E-FC5376A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#_ENREF_22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#_ENREF_1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8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Means and </a:t>
            </a:r>
            <a:r>
              <a:rPr lang="en-US" smtClean="0"/>
              <a:t>SD (in </a:t>
            </a:r>
            <a:r>
              <a:rPr lang="en-US" dirty="0" smtClean="0"/>
              <a:t>this table) vary slight by kind of index. Health </a:t>
            </a:r>
            <a:r>
              <a:rPr lang="en-US" err="1" smtClean="0"/>
              <a:t>literacy</a:t>
            </a:r>
            <a:r>
              <a:rPr lang="en-US" smtClean="0"/>
              <a:t>, on </a:t>
            </a:r>
            <a:r>
              <a:rPr lang="en-US" dirty="0" smtClean="0"/>
              <a:t>average is higher for health care ( mean </a:t>
            </a:r>
            <a:r>
              <a:rPr lang="en-US" smtClean="0"/>
              <a:t>= 29.2) </a:t>
            </a:r>
            <a:r>
              <a:rPr lang="en-US" dirty="0" smtClean="0"/>
              <a:t>or disease Prevention (mean </a:t>
            </a:r>
            <a:r>
              <a:rPr lang="en-US" smtClean="0"/>
              <a:t>= 30.2)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6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 12% of</a:t>
            </a:r>
            <a:r>
              <a:rPr lang="en-US" b="1" baseline="0" dirty="0" smtClean="0"/>
              <a:t> respondents have inadequate general HL, and more than one third (35%) problematic HL, thus nearly every second respondent in the general sample. Therefore limited HL in Europe is not just a minority problem (nearly every second (47,6%) respondent’s HL is limited, concerning Gen-HL in the total sample)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multivariable logistic regression analysis indicate</a:t>
            </a:r>
            <a:r>
              <a:rPr lang="en-US" b="1" baseline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 the </a:t>
            </a:r>
            <a:r>
              <a:rPr lang="en-US" b="1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Associated factors of Health literacy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This  could be explained that aging is related to decline in cognitive function to perform the task that require information processing </a:t>
            </a:r>
            <a:r>
              <a:rPr lang="en-US" sz="1050" dirty="0" smtClean="0">
                <a:solidFill>
                  <a:schemeClr val="tx1"/>
                </a:solidFill>
              </a:rPr>
              <a:t>(</a:t>
            </a:r>
            <a:r>
              <a:rPr lang="en-US" sz="1050" dirty="0" smtClean="0">
                <a:solidFill>
                  <a:schemeClr val="tx1"/>
                </a:solidFill>
                <a:hlinkClick r:id="rId3" action="ppaction://hlinkfile" tooltip="Salthouse, 2009 #343"/>
              </a:rPr>
              <a:t>Salthouse, 2009</a:t>
            </a:r>
            <a:r>
              <a:rPr lang="en-US" sz="1050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and resulted in lower HL </a:t>
            </a:r>
            <a:r>
              <a:rPr lang="en-US" sz="1050" dirty="0" smtClean="0">
                <a:solidFill>
                  <a:schemeClr val="tx1"/>
                </a:solidFill>
              </a:rPr>
              <a:t>(</a:t>
            </a:r>
            <a:r>
              <a:rPr lang="en-US" sz="1050" dirty="0" smtClean="0">
                <a:solidFill>
                  <a:schemeClr val="tx1"/>
                </a:solidFill>
                <a:hlinkClick r:id="rId4" action="ppaction://hlinkfile" tooltip="Baker, 2000 #344"/>
              </a:rPr>
              <a:t>Baker, 2000</a:t>
            </a:r>
            <a:r>
              <a:rPr lang="en-US" sz="1050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Arial"/>
                <a:cs typeface="Arial"/>
              </a:rPr>
              <a:t>The concept of health literacy appeared in relation to health education in the 1970s in the USA and the interest in the topic has increased highly since the 1990s.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Arial"/>
                <a:cs typeface="Arial"/>
              </a:rPr>
              <a:t> Health literacy have been concluded as a stronger predictor of an individual’s health status than income, employment status, education level and racial or ethnic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</a:t>
            </a:r>
            <a:r>
              <a:rPr lang="en-US" baseline="0" smtClean="0"/>
              <a:t> study aim to…..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cross-sectional study was conducted in Hue university hospital in 2016.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sample of 900 outpatients were selected at Hue university hospital at the time we collected data.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Examined via a face to face interview by using tablet survey method.</a:t>
            </a:r>
            <a:endParaRPr lang="en-US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A</a:t>
            </a:r>
            <a:r>
              <a:rPr lang="en-US" b="1" baseline="0" smtClean="0"/>
              <a:t> matrix is formed based on this conceptual model including row and colum</a:t>
            </a:r>
          </a:p>
          <a:p>
            <a:endParaRPr lang="en-US" b="1" baseline="0" smtClean="0"/>
          </a:p>
          <a:p>
            <a:r>
              <a:rPr lang="en-US" b="1" baseline="0" smtClean="0"/>
              <a:t>The row show the 3 dimentions of health literacy: health care, disease prevention and health promotion</a:t>
            </a:r>
          </a:p>
          <a:p>
            <a:r>
              <a:rPr lang="en-US" b="1" baseline="0" smtClean="0"/>
              <a:t>The colum show the ability of outpatient: finding…..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HLQ™ contains 44 questions across nine independent scales. Understand health information well enough to know what to do (‘Understanding’, 5 items), and: ability to actively engage with healthcare providers (‘Engagement’, 5 items). The ten items covered a range of simple or easy through to more challenging heath literacy-related tasks. For each item, participants indicated their perceived difficulty with the response options; 1= very difficult, 2= difficult, 3= easy, and 4= very easy. Scale scores use as dependent variables and calculate for each individual as the mean of item scores for the five items.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b="1" dirty="0" smtClean="0"/>
              <a:t>Based on the European study, the following score intervals were chosen for the four levels of HL: 0-25pts </a:t>
            </a:r>
            <a:r>
              <a:rPr lang="en-US" b="1" dirty="0" err="1" smtClean="0"/>
              <a:t>for”inadequate</a:t>
            </a:r>
            <a:r>
              <a:rPr lang="en-US" b="1" dirty="0" smtClean="0"/>
              <a:t>”; &gt;25 to 33pts for “problematic”; &gt;33 to 42pts </a:t>
            </a:r>
            <a:r>
              <a:rPr lang="en-US" b="1" dirty="0" err="1" smtClean="0"/>
              <a:t>for”sufficient</a:t>
            </a:r>
            <a:r>
              <a:rPr lang="en-US" b="1" dirty="0" smtClean="0"/>
              <a:t>” and &gt;42 to 50pts </a:t>
            </a:r>
            <a:r>
              <a:rPr lang="en-US" b="1" dirty="0" err="1" smtClean="0"/>
              <a:t>for”excellent</a:t>
            </a:r>
            <a:r>
              <a:rPr lang="en-US" b="1" dirty="0" smtClean="0"/>
              <a:t>”.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6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9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4F3D3-AFA0-4F5E-8D3E-FC5376A66F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7357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287" y="6459786"/>
            <a:ext cx="6718852" cy="398214"/>
          </a:xfrm>
        </p:spPr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5287" y="6599583"/>
            <a:ext cx="6718852" cy="225328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287" y="6459786"/>
            <a:ext cx="6718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21BBFAFB-799C-4503-84CB-49BC330C5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+mn-ea"/>
          <a:cs typeface="Tahoma" pitchFamily="34" charset="0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+mn-ea"/>
          <a:cs typeface="Tahoma" pitchFamily="34" charset="0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+mn-ea"/>
          <a:cs typeface="Tahoma" pitchFamily="34" charset="0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ahoma" pitchFamily="34" charset="0"/>
          <a:ea typeface="+mn-ea"/>
          <a:cs typeface="Tahoma" pitchFamily="34" charset="0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61" y="1177454"/>
            <a:ext cx="8532195" cy="1777792"/>
          </a:xfrm>
        </p:spPr>
        <p:txBody>
          <a:bodyPr>
            <a:normAutofit/>
          </a:bodyPr>
          <a:lstStyle/>
          <a:p>
            <a:pPr algn="ctr"/>
            <a:r>
              <a:rPr lang="en-US" sz="3400" b="1">
                <a:solidFill>
                  <a:srgbClr val="151B65"/>
                </a:solidFill>
                <a:latin typeface="Arial"/>
                <a:cs typeface="Arial"/>
              </a:rPr>
              <a:t>Health literacy and its associated factors among outpatients in Hue university hospital, Vietnam</a:t>
            </a:r>
            <a:endParaRPr lang="en-US" sz="3400" b="1" dirty="0">
              <a:solidFill>
                <a:srgbClr val="151B65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621169"/>
            <a:ext cx="7543800" cy="236831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1500" b="1" smtClean="0">
                <a:solidFill>
                  <a:schemeClr val="bg1"/>
                </a:solidFill>
                <a:latin typeface="Arial"/>
                <a:cs typeface="Arial"/>
              </a:rPr>
              <a:t>HAI PHONG, NOVEMBER </a:t>
            </a:r>
            <a:r>
              <a:rPr lang="en-US" sz="1500" b="1">
                <a:solidFill>
                  <a:schemeClr val="bg1"/>
                </a:solidFill>
                <a:latin typeface="Arial"/>
                <a:cs typeface="Arial"/>
              </a:rPr>
              <a:t>9</a:t>
            </a:r>
            <a:r>
              <a:rPr lang="en-US" sz="1500" b="1" smtClean="0">
                <a:solidFill>
                  <a:schemeClr val="bg1"/>
                </a:solidFill>
                <a:latin typeface="Arial"/>
                <a:cs typeface="Arial"/>
              </a:rPr>
              <a:t>, 2016</a:t>
            </a:r>
            <a:endParaRPr lang="en-U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7" y="86092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79" y="49430"/>
            <a:ext cx="1013203" cy="101320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1979" y="196472"/>
            <a:ext cx="6478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Hue University of Medicine and Pharmacy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Faculty of Public Health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143" y="5055065"/>
            <a:ext cx="9128502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  <a:latin typeface="Calibri" pitchFamily="34" charset="0"/>
              </a:rPr>
              <a:t>Presentation </a:t>
            </a:r>
            <a:r>
              <a:rPr lang="en-US" altLang="en-US" sz="2000" b="1" dirty="0" smtClean="0">
                <a:solidFill>
                  <a:srgbClr val="0070C0"/>
                </a:solidFill>
                <a:latin typeface="Calibri" pitchFamily="34" charset="0"/>
              </a:rPr>
              <a:t>by</a:t>
            </a:r>
            <a:r>
              <a:rPr lang="en-US" altLang="en-US" sz="2000" b="1" smtClean="0">
                <a:solidFill>
                  <a:srgbClr val="0070C0"/>
                </a:solidFill>
                <a:latin typeface="Calibri" pitchFamily="34" charset="0"/>
              </a:rPr>
              <a:t>: Hoang Dinh Tuyen, MPH</a:t>
            </a:r>
            <a:endParaRPr lang="en-US" altLang="en-US" sz="20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5" y="3442397"/>
            <a:ext cx="7317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Vo Van Thang</a:t>
            </a:r>
            <a:r>
              <a:rPr lang="en-US" baseline="30000"/>
              <a:t>1,2</a:t>
            </a:r>
            <a:r>
              <a:rPr lang="en-US"/>
              <a:t>, Luong Thanh Bao Yen</a:t>
            </a:r>
            <a:r>
              <a:rPr lang="en-US" baseline="30000"/>
              <a:t>1,2</a:t>
            </a:r>
            <a:r>
              <a:rPr lang="en-US"/>
              <a:t>, Tran Thi Tao</a:t>
            </a:r>
            <a:r>
              <a:rPr lang="en-US" baseline="30000"/>
              <a:t>1</a:t>
            </a:r>
            <a:r>
              <a:rPr lang="en-US"/>
              <a:t>, Hoang Dinh Tuyen</a:t>
            </a:r>
            <a:r>
              <a:rPr lang="en-US" baseline="30000"/>
              <a:t>1</a:t>
            </a:r>
            <a:r>
              <a:rPr lang="en-US"/>
              <a:t>, Le Dinh Duong</a:t>
            </a:r>
            <a:r>
              <a:rPr lang="en-US" baseline="30000"/>
              <a:t>1,2</a:t>
            </a:r>
            <a:r>
              <a:rPr lang="en-US"/>
              <a:t> </a:t>
            </a:r>
            <a:endParaRPr lang="en-US" smtClean="0"/>
          </a:p>
          <a:p>
            <a:pPr algn="r"/>
            <a:r>
              <a:rPr lang="en-US" sz="1400" baseline="30000"/>
              <a:t>1</a:t>
            </a:r>
            <a:r>
              <a:rPr lang="en-US" sz="1400"/>
              <a:t>Department of Biostatistics-Demography-Reproductive Health, Faculty of Public Health, Hue University of Medicine and Pharmacy, Vietnam </a:t>
            </a:r>
          </a:p>
          <a:p>
            <a:pPr algn="r"/>
            <a:r>
              <a:rPr lang="en-US" sz="1400" baseline="30000"/>
              <a:t>2 </a:t>
            </a:r>
            <a:r>
              <a:rPr lang="en-US" sz="1400"/>
              <a:t>Institute for Community Health Research, Hue University of Medicine and Pharmacy, Vietnam</a:t>
            </a:r>
          </a:p>
          <a:p>
            <a:pPr algn="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5287" y="6568926"/>
            <a:ext cx="6718852" cy="225328"/>
          </a:xfrm>
        </p:spPr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91670"/>
              </p:ext>
            </p:extLst>
          </p:nvPr>
        </p:nvGraphicFramePr>
        <p:xfrm>
          <a:off x="428415" y="1376957"/>
          <a:ext cx="8262519" cy="382229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785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5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4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7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78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cs typeface="Arial"/>
                        </a:rPr>
                        <a:t>Demographic Characteristics</a:t>
                      </a:r>
                      <a:endParaRPr lang="en-US" sz="18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7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Having children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Yes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520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57.8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42.2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7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Religious belief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Yes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33.8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596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66.2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7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The highest attained education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Junior high school or lower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36.0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7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Senior 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high </a:t>
                      </a: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school or higher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576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64.0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90553" y="524202"/>
            <a:ext cx="6531869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366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Table 1: Demographic Characteristics </a:t>
            </a:r>
            <a:r>
              <a:rPr lang="en-US" altLang="zh-TW" sz="2200" b="1" dirty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(cont.)</a:t>
            </a:r>
            <a:endParaRPr lang="en-US" sz="2200" b="1" dirty="0">
              <a:solidFill>
                <a:srgbClr val="151B6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5287" y="6568926"/>
            <a:ext cx="6718852" cy="225328"/>
          </a:xfrm>
        </p:spPr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17660"/>
              </p:ext>
            </p:extLst>
          </p:nvPr>
        </p:nvGraphicFramePr>
        <p:xfrm>
          <a:off x="428415" y="1376957"/>
          <a:ext cx="8262519" cy="37649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279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0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4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7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18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cs typeface="Arial"/>
                        </a:rPr>
                        <a:t>Demographic Characteristics</a:t>
                      </a:r>
                      <a:endParaRPr lang="en-US" sz="18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88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Watched 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medical-related TV series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Often/Sometimes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537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59.7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Rarely/Never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40.3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8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Get medical-related information on the Internet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Often/Sometimes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51.7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Rarely/Never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48.3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88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Attend to education courses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Often/Sometimes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10.6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Rarely/Never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805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89.4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8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Attend to </a:t>
                      </a:r>
                      <a:r>
                        <a:rPr lang="en-US" sz="1800" b="1" kern="120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health-related education courses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Often/Sometimes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13.7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95391728"/>
                  </a:ext>
                </a:extLst>
              </a:tr>
              <a:tr h="39288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7624" marR="6762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Rarely/Never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777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86.3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8347312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90553" y="524202"/>
            <a:ext cx="6531869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366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Table 1: Demographic Characteristics </a:t>
            </a:r>
            <a:r>
              <a:rPr lang="en-US" altLang="zh-TW" sz="2200" b="1" dirty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(cont.)</a:t>
            </a:r>
            <a:endParaRPr lang="en-US" sz="2200" b="1" dirty="0">
              <a:solidFill>
                <a:srgbClr val="151B6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786" y="5316926"/>
            <a:ext cx="856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Enny </a:t>
            </a:r>
            <a:r>
              <a:rPr lang="en-US" b="1" smtClean="0">
                <a:solidFill>
                  <a:srgbClr val="002060"/>
                </a:solidFill>
              </a:rPr>
              <a:t>Rachmani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en-US" b="1">
                <a:solidFill>
                  <a:srgbClr val="002060"/>
                </a:solidFill>
                <a:latin typeface="Calibri" panose="020F0502020204030204" pitchFamily="34" charset="0"/>
              </a:rPr>
              <a:t>Semarang City, </a:t>
            </a:r>
            <a:r>
              <a:rPr lang="en-US" b="1" smtClean="0">
                <a:solidFill>
                  <a:srgbClr val="002060"/>
                </a:solidFill>
                <a:latin typeface="Calibri" panose="020F0502020204030204" pitchFamily="34" charset="0"/>
              </a:rPr>
              <a:t>Indonesia: </a:t>
            </a:r>
            <a:r>
              <a:rPr lang="en-US" smtClean="0">
                <a:solidFill>
                  <a:srgbClr val="002060"/>
                </a:solidFill>
              </a:rPr>
              <a:t>17.5% </a:t>
            </a:r>
            <a:r>
              <a:rPr lang="en-US">
                <a:solidFill>
                  <a:srgbClr val="002060"/>
                </a:solidFill>
              </a:rPr>
              <a:t>respondents often used </a:t>
            </a:r>
            <a:r>
              <a:rPr lang="en-US" smtClean="0">
                <a:solidFill>
                  <a:srgbClr val="002060"/>
                </a:solidFill>
              </a:rPr>
              <a:t>internet </a:t>
            </a:r>
            <a:r>
              <a:rPr lang="en-US">
                <a:solidFill>
                  <a:srgbClr val="002060"/>
                </a:solidFill>
              </a:rPr>
              <a:t>to get health </a:t>
            </a:r>
            <a:r>
              <a:rPr lang="en-US" smtClean="0">
                <a:solidFill>
                  <a:srgbClr val="002060"/>
                </a:solidFill>
              </a:rPr>
              <a:t>information, 19.9 </a:t>
            </a:r>
            <a:r>
              <a:rPr lang="en-US">
                <a:solidFill>
                  <a:srgbClr val="002060"/>
                </a:solidFill>
              </a:rPr>
              <a:t>% never used </a:t>
            </a:r>
            <a:r>
              <a:rPr lang="en-US" smtClean="0">
                <a:solidFill>
                  <a:srgbClr val="002060"/>
                </a:solidFill>
              </a:rPr>
              <a:t>that.</a:t>
            </a:r>
            <a:r>
              <a:rPr lang="en-US">
                <a:solidFill>
                  <a:srgbClr val="002060"/>
                </a:solidFill>
              </a:rPr>
              <a:t/>
            </a:r>
            <a:br>
              <a:rPr lang="en-US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5287" y="6584284"/>
            <a:ext cx="6718852" cy="225328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03664"/>
              </p:ext>
            </p:extLst>
          </p:nvPr>
        </p:nvGraphicFramePr>
        <p:xfrm>
          <a:off x="225287" y="1284637"/>
          <a:ext cx="8496033" cy="445886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264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1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4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1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96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cs typeface="Arial"/>
                        </a:rPr>
                        <a:t>Personal Health Information </a:t>
                      </a:r>
                      <a:endParaRPr lang="en-US" sz="18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Gen-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HL score</a:t>
                      </a:r>
                      <a:endParaRPr lang="en-US" sz="1800" dirty="0" smtClean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Mean ± SD</a:t>
                      </a:r>
                      <a:endParaRPr lang="en-US" sz="18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82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Health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Self- statement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Very bad/bad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190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21.1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28.3 ± 7.6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Fair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605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67.2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31.0 ± 6.0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Good/very good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11.7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35.4 ± 6.1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Long-term illness or health problem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Yes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536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59.6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30.1 ± 6.7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No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364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32.2 ± 6.4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829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Health problems limited the activities (last 6 months)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Limited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515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57.2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30.2 ± 6.7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Not </a:t>
                      </a: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limited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385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42.8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31.9 ± 6.6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82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Health insurance cost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Required</a:t>
                      </a:r>
                      <a:endParaRPr lang="en-US" sz="1800" smtClean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407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45.2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33.0 ± 6.4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Voluntary</a:t>
                      </a:r>
                      <a:endParaRPr lang="en-US" sz="1800" smtClean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303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33.7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29.7 ± 6.4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9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Support from Government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185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20.6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28.7 ± 6.6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9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None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smtClean="0">
                          <a:solidFill>
                            <a:srgbClr val="002060"/>
                          </a:solidFill>
                        </a:rPr>
                        <a:t>0.6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27.8 ± 8.0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4125" y="536865"/>
            <a:ext cx="849858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 algn="ctr">
              <a:lnSpc>
                <a:spcPct val="115000"/>
              </a:lnSpc>
            </a:pPr>
            <a:r>
              <a:rPr lang="en-US" sz="2000" b="1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Table 2: </a:t>
            </a:r>
            <a:r>
              <a:rPr lang="en-US" sz="2000" b="1" dirty="0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Personal </a:t>
            </a:r>
            <a:r>
              <a:rPr lang="en-US" sz="2000" b="1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Health Information (n=900)</a:t>
            </a:r>
            <a:endParaRPr lang="en-US" sz="2000" b="1" dirty="0">
              <a:solidFill>
                <a:srgbClr val="151B6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335" y="551043"/>
            <a:ext cx="812754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 algn="ctr">
              <a:lnSpc>
                <a:spcPct val="115000"/>
              </a:lnSpc>
            </a:pPr>
            <a:r>
              <a:rPr lang="en-US" sz="2000" b="1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Table 2: </a:t>
            </a:r>
            <a:r>
              <a:rPr lang="en-US" sz="2000" b="1" dirty="0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Personal Health Information </a:t>
            </a:r>
            <a:r>
              <a:rPr lang="en-US" sz="2000" b="1" dirty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(cont.</a:t>
            </a:r>
            <a:r>
              <a:rPr lang="en-US" altLang="zh-TW" sz="2000" b="1" dirty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2000" b="1" dirty="0" smtClean="0">
              <a:solidFill>
                <a:srgbClr val="151B6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32558"/>
              </p:ext>
            </p:extLst>
          </p:nvPr>
        </p:nvGraphicFramePr>
        <p:xfrm>
          <a:off x="239219" y="997320"/>
          <a:ext cx="8537775" cy="434644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876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8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3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59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Personal Health </a:t>
                      </a:r>
                      <a:r>
                        <a:rPr lang="en-US" sz="1600" dirty="0" smtClean="0">
                          <a:effectLst/>
                          <a:latin typeface="Arial"/>
                          <a:cs typeface="Arial"/>
                        </a:rPr>
                        <a:t>Information</a:t>
                      </a:r>
                      <a:endParaRPr lang="en-US" sz="16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en-US" sz="16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en-US" sz="16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Gen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 - HL score</a:t>
                      </a:r>
                      <a:endParaRPr lang="en-US" sz="1600" dirty="0" smtClean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Mean ± SD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3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Periodic health examination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31.5 ± 6.4</a:t>
                      </a:r>
                      <a:endParaRPr lang="en-US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30.1 ± 7.1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3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Using online registration methods to avoid appointment-waiting 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33.4 ± 5.4</a:t>
                      </a:r>
                      <a:endParaRPr lang="en-US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Never 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30.9 ± 6.7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3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Smoking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 ± 6.1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 ± 6.8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3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Drinking alcohol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32.3 ± 6.3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30.2 ± 6.8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3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Exercise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31.2 ± 6.6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26.6 ± 6.3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3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 activity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31.9 ± 6.3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29.8 ± 7.0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219" y="5539637"/>
            <a:ext cx="882127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 Myint Oo et al, </a:t>
            </a:r>
            <a:r>
              <a:rPr lang="en-US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in Myanmar: </a:t>
            </a:r>
            <a:r>
              <a:rPr lang="en-US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smoking</a:t>
            </a:r>
            <a:r>
              <a:rPr lang="en-US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19,8%, doing exercise: 14,8%, </a:t>
            </a:r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public health - Hue University of medicine and pharmacy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1922"/>
              </p:ext>
            </p:extLst>
          </p:nvPr>
        </p:nvGraphicFramePr>
        <p:xfrm>
          <a:off x="94129" y="1234438"/>
          <a:ext cx="8942295" cy="414237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819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6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15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87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cs typeface="Arial"/>
                        </a:rPr>
                        <a:t>Social and Economic Information </a:t>
                      </a:r>
                      <a:endParaRPr lang="en-US" sz="18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Gen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 - HL score</a:t>
                      </a:r>
                      <a:endParaRPr lang="en-US" sz="1800" dirty="0" smtClean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Mean ± SD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1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Main status of employment</a:t>
                      </a:r>
                      <a:endParaRPr lang="en-US" sz="1800" b="1" dirty="0" smtClean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Employed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707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78.6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31.3 ± 6.5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Retirement,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 unemployed, permanently disabled or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homemaker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193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21.4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29.7 ± 7.1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Receiving medical training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Yes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160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17.8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35.3 ± 6.6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740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82.2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30.0 ± 6.3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2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Able to pay for medication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Easy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737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81.9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31.3 ± 6.6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Difficult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163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18.1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29.4 ± 7.0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2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Afford to see doctor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Easy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680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75.6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31.4 ± 6.6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Difficult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220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24.4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29.5 ± 6.8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2263" y="562725"/>
            <a:ext cx="78413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 algn="ctr">
              <a:lnSpc>
                <a:spcPct val="115000"/>
              </a:lnSpc>
            </a:pPr>
            <a:r>
              <a:rPr lang="en-US" sz="2000" b="1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Table 3: </a:t>
            </a:r>
            <a:r>
              <a:rPr lang="en-US" sz="2000" b="1" dirty="0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Social and Economic Information </a:t>
            </a:r>
            <a:r>
              <a:rPr lang="en-US" altLang="zh-TW" sz="2000" b="1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(n=900)</a:t>
            </a:r>
            <a:endParaRPr lang="en-US" sz="2000" b="1" dirty="0">
              <a:solidFill>
                <a:srgbClr val="151B6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52419"/>
              </p:ext>
            </p:extLst>
          </p:nvPr>
        </p:nvGraphicFramePr>
        <p:xfrm>
          <a:off x="240589" y="1147466"/>
          <a:ext cx="8720593" cy="490728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639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4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Social and Economic Information </a:t>
                      </a:r>
                      <a:endParaRPr lang="en-US" sz="16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en-US" sz="16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en-US" sz="16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Gen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 HL score</a:t>
                      </a:r>
                      <a:endParaRPr lang="en-US" sz="1600" dirty="0" smtClean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Mean ± SD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89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Unable to pay for living expenses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Most of the time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27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26.3 ± 7.3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From time to time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243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27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30.0 ± 6.5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Almost never/never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630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70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31.5 ± 6.6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89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Net income 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per </a:t>
                      </a:r>
                      <a:r>
                        <a:rPr lang="en-US" sz="1600" b="1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poor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26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2.9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23.9 ± 10.0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nearly poor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0.4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33.0 ± 6.7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Fairly, wealth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870</a:t>
                      </a:r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96.7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31.2 ± 6.5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5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Self-perceived social status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Lower level in the society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55</a:t>
                      </a:r>
                      <a:r>
                        <a:rPr lang="en-US" b="1">
                          <a:solidFill>
                            <a:srgbClr val="002060"/>
                          </a:solidFill>
                        </a:rPr>
                        <a:t>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30.0 ± 7.3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Higher level in the society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45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32.2 ± 5.7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89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Comparing health to other with similar age and gender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Worse than other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28.1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29.7 ± 7.2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Average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b="1">
                          <a:solidFill>
                            <a:srgbClr val="002060"/>
                          </a:solidFill>
                        </a:rPr>
                        <a:t>50.2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30.5 ± 6.2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Better than other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>
                          <a:solidFill>
                            <a:srgbClr val="002060"/>
                          </a:solidFill>
                        </a:rPr>
                        <a:t>21.7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33.7 ± 6.4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224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Importance of health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Health weighs more than job/work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669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74.3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30.5 ± 6.7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Other idea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231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25.7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32.3 ± 6.5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8164" y="547425"/>
            <a:ext cx="78413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 algn="ctr">
              <a:lnSpc>
                <a:spcPct val="115000"/>
              </a:lnSpc>
            </a:pPr>
            <a:r>
              <a:rPr lang="en-US" sz="2000" b="1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Table 3: </a:t>
            </a:r>
            <a:r>
              <a:rPr lang="en-US" sz="2000" b="1" dirty="0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Social and Economic Information </a:t>
            </a:r>
            <a:r>
              <a:rPr lang="en-US" altLang="zh-TW" sz="2000" b="1" dirty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(cont.)</a:t>
            </a:r>
            <a:endParaRPr lang="en-US" sz="2000" b="1" dirty="0">
              <a:solidFill>
                <a:srgbClr val="151B6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5287" y="6553686"/>
            <a:ext cx="6718852" cy="225328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67124"/>
              </p:ext>
            </p:extLst>
          </p:nvPr>
        </p:nvGraphicFramePr>
        <p:xfrm>
          <a:off x="703826" y="1587713"/>
          <a:ext cx="7940966" cy="22640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01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9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 pitchFamily="18" charset="0"/>
                          <a:cs typeface="Arial"/>
                        </a:rPr>
                        <a:t>Health Literacy Indices</a:t>
                      </a:r>
                      <a:endParaRPr lang="en-US" sz="18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Mean ± </a:t>
                      </a:r>
                      <a:r>
                        <a:rPr lang="en-US" sz="1800" dirty="0">
                          <a:effectLst/>
                          <a:latin typeface="Arial"/>
                          <a:cs typeface="Arial"/>
                        </a:rPr>
                        <a:t>SD</a:t>
                      </a:r>
                      <a:endParaRPr lang="en-US" sz="18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General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 Health Literacy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 ± 6.7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Health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Care_HL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29.2 ± 7.6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Disease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Prevention_HL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30.2 ± 8.2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Health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Promotion_HL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33.5 ± 8.1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4775" y="552564"/>
            <a:ext cx="8168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smtClean="0">
                <a:solidFill>
                  <a:srgbClr val="151B65"/>
                </a:solidFill>
                <a:effectLst/>
                <a:latin typeface="Arial"/>
                <a:ea typeface="Times New Roman" pitchFamily="18" charset="0"/>
                <a:cs typeface="Arial"/>
              </a:rPr>
              <a:t>Table 4: </a:t>
            </a:r>
            <a:r>
              <a:rPr lang="en-US" sz="2200" b="1" dirty="0" smtClean="0">
                <a:solidFill>
                  <a:srgbClr val="151B65"/>
                </a:solidFill>
                <a:effectLst/>
                <a:latin typeface="Arial"/>
                <a:ea typeface="Times New Roman" pitchFamily="18" charset="0"/>
                <a:cs typeface="Arial"/>
              </a:rPr>
              <a:t>Mean and </a:t>
            </a:r>
            <a:r>
              <a:rPr lang="en-US" sz="2200" b="1" dirty="0" smtClean="0">
                <a:solidFill>
                  <a:srgbClr val="151B65"/>
                </a:solidFill>
                <a:latin typeface="Arial"/>
                <a:ea typeface="Times New Roman" pitchFamily="18" charset="0"/>
                <a:cs typeface="Arial"/>
              </a:rPr>
              <a:t>Std</a:t>
            </a:r>
            <a:r>
              <a:rPr lang="en-US" sz="2200" b="1" smtClean="0">
                <a:solidFill>
                  <a:srgbClr val="151B65"/>
                </a:solidFill>
                <a:latin typeface="Arial"/>
                <a:ea typeface="Times New Roman" pitchFamily="18" charset="0"/>
                <a:cs typeface="Arial"/>
              </a:rPr>
              <a:t>. D</a:t>
            </a:r>
            <a:r>
              <a:rPr lang="en-US" sz="2200" b="1" smtClean="0">
                <a:solidFill>
                  <a:srgbClr val="151B65"/>
                </a:solidFill>
                <a:effectLst/>
                <a:latin typeface="Arial"/>
                <a:ea typeface="Times New Roman" pitchFamily="18" charset="0"/>
                <a:cs typeface="Arial"/>
              </a:rPr>
              <a:t>eviation (</a:t>
            </a:r>
            <a:r>
              <a:rPr lang="en-US" sz="2200" b="1" dirty="0" smtClean="0">
                <a:solidFill>
                  <a:srgbClr val="151B65"/>
                </a:solidFill>
                <a:effectLst/>
                <a:latin typeface="Arial"/>
                <a:ea typeface="Times New Roman" pitchFamily="18" charset="0"/>
                <a:cs typeface="Arial"/>
              </a:rPr>
              <a:t>SD) of HL Indices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789" y="4279397"/>
            <a:ext cx="843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Gen-HL </a:t>
            </a:r>
            <a:r>
              <a:rPr lang="en-US" b="1" smtClean="0">
                <a:solidFill>
                  <a:schemeClr val="tx2"/>
                </a:solidFill>
                <a:latin typeface="Arial"/>
                <a:cs typeface="Arial"/>
              </a:rPr>
              <a:t>index </a:t>
            </a:r>
            <a:r>
              <a:rPr lang="en-US" b="1" i="1" smtClean="0">
                <a:solidFill>
                  <a:schemeClr val="tx2"/>
                </a:solidFill>
                <a:latin typeface="Arial"/>
                <a:cs typeface="Arial"/>
              </a:rPr>
              <a:t>(Report </a:t>
            </a:r>
            <a:r>
              <a:rPr lang="en-US" b="1" i="1" dirty="0" smtClean="0">
                <a:solidFill>
                  <a:schemeClr val="tx2"/>
                </a:solidFill>
                <a:latin typeface="Arial"/>
                <a:cs typeface="Arial"/>
              </a:rPr>
              <a:t>on Health Literacy in Eight EU Member States, 2012):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Total sample: 33.8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±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8.0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Ranges from 30.5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± 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9.2 (Bulgaria) to 37.1 ± 6.4 (</a:t>
            </a:r>
            <a:r>
              <a:rPr lang="en-US" smtClean="0">
                <a:solidFill>
                  <a:schemeClr val="tx2"/>
                </a:solidFill>
                <a:latin typeface="Arial"/>
                <a:cs typeface="Arial"/>
              </a:rPr>
              <a:t>Netherland)</a:t>
            </a:r>
          </a:p>
          <a:p>
            <a:endParaRPr lang="en-US" dirty="0">
              <a:solidFill>
                <a:schemeClr val="tx2"/>
              </a:solidFill>
              <a:latin typeface="Arial"/>
              <a:ea typeface="Times New Roman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5287" y="6553686"/>
            <a:ext cx="6718852" cy="225328"/>
          </a:xfrm>
        </p:spPr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99863621"/>
              </p:ext>
            </p:extLst>
          </p:nvPr>
        </p:nvGraphicFramePr>
        <p:xfrm>
          <a:off x="0" y="1020095"/>
          <a:ext cx="8666922" cy="344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/>
          <p:nvPr/>
        </p:nvSpPr>
        <p:spPr>
          <a:xfrm>
            <a:off x="554724" y="367184"/>
            <a:ext cx="7639454" cy="652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>
              <a:defRPr/>
            </a:pPr>
            <a:r>
              <a:rPr lang="en-US" altLang="zh-TW" sz="2000" b="1" smtClean="0">
                <a:solidFill>
                  <a:srgbClr val="151B65"/>
                </a:solidFill>
              </a:rPr>
              <a:t>Graph 1. Percentage </a:t>
            </a:r>
            <a:r>
              <a:rPr lang="en-US" altLang="zh-TW" sz="2000" b="1" dirty="0">
                <a:solidFill>
                  <a:srgbClr val="151B65"/>
                </a:solidFill>
              </a:rPr>
              <a:t>distribution of </a:t>
            </a:r>
            <a:r>
              <a:rPr lang="en-US" altLang="zh-TW" sz="2000" b="1" dirty="0" smtClean="0">
                <a:solidFill>
                  <a:srgbClr val="151B65"/>
                </a:solidFill>
              </a:rPr>
              <a:t>general </a:t>
            </a:r>
            <a:r>
              <a:rPr lang="en-US" altLang="zh-TW" sz="2000" b="1" dirty="0">
                <a:solidFill>
                  <a:srgbClr val="151B65"/>
                </a:solidFill>
              </a:rPr>
              <a:t>HL </a:t>
            </a:r>
            <a:r>
              <a:rPr lang="en-US" altLang="zh-TW" sz="2000" b="1" dirty="0" smtClean="0">
                <a:solidFill>
                  <a:srgbClr val="151B65"/>
                </a:solidFill>
              </a:rPr>
              <a:t>levels</a:t>
            </a:r>
          </a:p>
          <a:p>
            <a:pPr algn="ctr">
              <a:defRPr/>
            </a:pPr>
            <a:r>
              <a:rPr lang="en-US" altLang="zh-TW" sz="2000" b="1" dirty="0" smtClean="0">
                <a:solidFill>
                  <a:srgbClr val="151B65"/>
                </a:solidFill>
              </a:rPr>
              <a:t> </a:t>
            </a:r>
            <a:r>
              <a:rPr lang="en-US" altLang="zh-TW" sz="2000" b="1" dirty="0">
                <a:solidFill>
                  <a:srgbClr val="151B65"/>
                </a:solidFill>
              </a:rPr>
              <a:t>and sub-domains</a:t>
            </a:r>
            <a:endParaRPr lang="en-US" altLang="zh-TW" sz="2000" b="1" dirty="0" smtClean="0">
              <a:solidFill>
                <a:srgbClr val="151B6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295085" y="1866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07523" y="4730279"/>
            <a:ext cx="7101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Limit health literacy (Index ≤ </a:t>
            </a:r>
            <a:r>
              <a:rPr lang="en-US" b="1">
                <a:solidFill>
                  <a:srgbClr val="002060"/>
                </a:solidFill>
              </a:rPr>
              <a:t>33</a:t>
            </a:r>
            <a:r>
              <a:rPr lang="en-US" b="1" smtClean="0">
                <a:solidFill>
                  <a:srgbClr val="002060"/>
                </a:solidFill>
              </a:rPr>
              <a:t>): 64.0%.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02060"/>
                </a:solidFill>
              </a:rPr>
              <a:t>Pham Minh Khue et al, 2014 in Hai Phong city: 63.7%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02060"/>
                </a:solidFill>
              </a:rPr>
              <a:t>Nguyen Trung Kien et al, 2014 in Hai Duong city and Hanoi city: 67.9%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02060"/>
                </a:solidFill>
              </a:rPr>
              <a:t>Enny </a:t>
            </a:r>
            <a:r>
              <a:rPr lang="en-US">
                <a:solidFill>
                  <a:srgbClr val="002060"/>
                </a:solidFill>
              </a:rPr>
              <a:t>Rachmani </a:t>
            </a:r>
            <a:r>
              <a:rPr lang="en-US" smtClean="0">
                <a:solidFill>
                  <a:srgbClr val="002060"/>
                </a:solidFill>
              </a:rPr>
              <a:t>in Semarang city, Indonesia: 64.3%.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02060"/>
                </a:solidFill>
              </a:rPr>
              <a:t>Vo Van Thang et al, 2015 in Hue city: 74.5%</a:t>
            </a:r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59" y="61196"/>
            <a:ext cx="7543800" cy="92205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smtClean="0">
                <a:solidFill>
                  <a:srgbClr val="151B65"/>
                </a:solidFill>
                <a:latin typeface="Arial"/>
                <a:cs typeface="Arial"/>
              </a:rPr>
              <a:t>Graph 2: </a:t>
            </a:r>
            <a:r>
              <a:rPr lang="en-US" sz="2200" b="1" dirty="0" smtClean="0">
                <a:solidFill>
                  <a:srgbClr val="151B65"/>
                </a:solidFill>
                <a:latin typeface="Arial"/>
                <a:cs typeface="Arial"/>
              </a:rPr>
              <a:t>Percentages of Gen-HL levels Thresholds for European Countries and Total</a:t>
            </a:r>
            <a:endParaRPr lang="en-US" sz="2200" b="1" dirty="0">
              <a:solidFill>
                <a:srgbClr val="151B65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287" y="6548184"/>
            <a:ext cx="6718852" cy="309815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18</a:t>
            </a:fld>
            <a:endParaRPr lang="en-US"/>
          </a:p>
        </p:txBody>
      </p:sp>
      <p:pic>
        <p:nvPicPr>
          <p:cNvPr id="1027" name="Picture 3" descr="C:\Users\Thuy Linh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59" y="1058181"/>
            <a:ext cx="8527564" cy="451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57085"/>
              </p:ext>
            </p:extLst>
          </p:nvPr>
        </p:nvGraphicFramePr>
        <p:xfrm>
          <a:off x="225288" y="1340122"/>
          <a:ext cx="8624384" cy="430764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282730">
                  <a:extLst>
                    <a:ext uri="{9D8B030D-6E8A-4147-A177-3AD203B41FA5}">
                      <a16:colId xmlns:a16="http://schemas.microsoft.com/office/drawing/2014/main" xmlns="" val="2451486599"/>
                    </a:ext>
                  </a:extLst>
                </a:gridCol>
                <a:gridCol w="2787553">
                  <a:extLst>
                    <a:ext uri="{9D8B030D-6E8A-4147-A177-3AD203B41FA5}">
                      <a16:colId xmlns:a16="http://schemas.microsoft.com/office/drawing/2014/main" xmlns="" val="2413043801"/>
                    </a:ext>
                  </a:extLst>
                </a:gridCol>
                <a:gridCol w="889506">
                  <a:extLst>
                    <a:ext uri="{9D8B030D-6E8A-4147-A177-3AD203B41FA5}">
                      <a16:colId xmlns:a16="http://schemas.microsoft.com/office/drawing/2014/main" xmlns="" val="2783617226"/>
                    </a:ext>
                  </a:extLst>
                </a:gridCol>
                <a:gridCol w="838509">
                  <a:extLst>
                    <a:ext uri="{9D8B030D-6E8A-4147-A177-3AD203B41FA5}">
                      <a16:colId xmlns:a16="http://schemas.microsoft.com/office/drawing/2014/main" xmlns="" val="3118240342"/>
                    </a:ext>
                  </a:extLst>
                </a:gridCol>
                <a:gridCol w="913043">
                  <a:extLst>
                    <a:ext uri="{9D8B030D-6E8A-4147-A177-3AD203B41FA5}">
                      <a16:colId xmlns:a16="http://schemas.microsoft.com/office/drawing/2014/main" xmlns="" val="176927043"/>
                    </a:ext>
                  </a:extLst>
                </a:gridCol>
                <a:gridCol w="913043">
                  <a:extLst>
                    <a:ext uri="{9D8B030D-6E8A-4147-A177-3AD203B41FA5}">
                      <a16:colId xmlns:a16="http://schemas.microsoft.com/office/drawing/2014/main" xmlns="" val="1856027528"/>
                    </a:ext>
                  </a:extLst>
                </a:gridCol>
              </a:tblGrid>
              <a:tr h="4190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3741138"/>
                  </a:ext>
                </a:extLst>
              </a:tr>
              <a:tr h="41906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The highest attained education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Junior high school or lower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2.422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1.653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3.548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0.0001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1169613"/>
                  </a:ext>
                </a:extLst>
              </a:tr>
              <a:tr h="458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Senior high school or higher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7659212"/>
                  </a:ext>
                </a:extLst>
              </a:tr>
              <a:tr h="41906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Watched medical-related TV series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Often/Sometimes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0606640"/>
                  </a:ext>
                </a:extLst>
              </a:tr>
              <a:tr h="458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Rarely/Never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1.906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1.358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2.675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0.0001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6646390"/>
                  </a:ext>
                </a:extLst>
              </a:tr>
              <a:tr h="41906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Attend to education courses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Often/Sometimes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8567108"/>
                  </a:ext>
                </a:extLst>
              </a:tr>
              <a:tr h="458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Rarely/Never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1.940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1.189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3.163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3580394"/>
                  </a:ext>
                </a:extLst>
              </a:tr>
              <a:tr h="419064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Health Self- statement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Very bad/bad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2.526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1.331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4.797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503908"/>
                  </a:ext>
                </a:extLst>
              </a:tr>
              <a:tr h="419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2.113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1.286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3.472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2219006"/>
                  </a:ext>
                </a:extLst>
              </a:tr>
              <a:tr h="419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Good/very good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139228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4448" y="88900"/>
            <a:ext cx="7406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Table 5:  </a:t>
            </a:r>
          </a:p>
          <a:p>
            <a:pPr algn="ctr"/>
            <a:r>
              <a:rPr lang="en-US" b="1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Associated factors of Health </a:t>
            </a:r>
            <a:r>
              <a:rPr lang="en-US" b="1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literacy (multivariable logistic regression analysis)</a:t>
            </a:r>
            <a:endParaRPr lang="en-US" b="1" dirty="0">
              <a:solidFill>
                <a:srgbClr val="151B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287" y="6599583"/>
            <a:ext cx="6718852" cy="225328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/>
          <p:nvPr/>
        </p:nvSpPr>
        <p:spPr>
          <a:xfrm>
            <a:off x="594909" y="458226"/>
            <a:ext cx="7620000" cy="505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z="3500" b="1" i="1" dirty="0" smtClean="0">
                <a:solidFill>
                  <a:srgbClr val="151B65"/>
                </a:solidFill>
                <a:latin typeface="Arial"/>
                <a:cs typeface="Arial"/>
              </a:rPr>
              <a:t>Outline</a:t>
            </a:r>
            <a:endParaRPr lang="en-US" sz="3500" b="1" i="1" dirty="0">
              <a:solidFill>
                <a:srgbClr val="151B65"/>
              </a:solidFill>
              <a:latin typeface="Arial"/>
              <a:cs typeface="Arial"/>
            </a:endParaRPr>
          </a:p>
        </p:txBody>
      </p:sp>
      <p:graphicFrame>
        <p:nvGraphicFramePr>
          <p:cNvPr id="8" name="Content Placeholder 3"/>
          <p:cNvGraphicFramePr/>
          <p:nvPr>
            <p:extLst>
              <p:ext uri="{D42A27DB-BD31-4B8C-83A1-F6EECF244321}">
                <p14:modId xmlns:p14="http://schemas.microsoft.com/office/powerpoint/2010/main" val="1430397088"/>
              </p:ext>
            </p:extLst>
          </p:nvPr>
        </p:nvGraphicFramePr>
        <p:xfrm>
          <a:off x="380999" y="1066800"/>
          <a:ext cx="5065059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92151" y="1616596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2400" b="1">
                <a:latin typeface="Calibri" pitchFamily="34" charset="0"/>
              </a:rPr>
              <a:t>1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73151" y="448944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2400" b="1" dirty="0">
                <a:latin typeface="Calibri" pitchFamily="34" charset="0"/>
              </a:rPr>
              <a:t>4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58889" y="3376611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2400" b="1" dirty="0">
                <a:latin typeface="Calibri" pitchFamily="34" charset="0"/>
              </a:rPr>
              <a:t>3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111251" y="2526257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2400" b="1" dirty="0">
                <a:latin typeface="Calibri" pitchFamily="34" charset="0"/>
              </a:rPr>
              <a:t>2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90551" y="549274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2400" b="1" dirty="0">
                <a:latin typeface="Calibri" pitchFamily="34" charset="0"/>
              </a:rPr>
              <a:t>5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13" y="2076971"/>
            <a:ext cx="2166062" cy="13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4" y="3431698"/>
            <a:ext cx="3402106" cy="8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71062"/>
              </p:ext>
            </p:extLst>
          </p:nvPr>
        </p:nvGraphicFramePr>
        <p:xfrm>
          <a:off x="427481" y="1208024"/>
          <a:ext cx="8422189" cy="438595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912619">
                  <a:extLst>
                    <a:ext uri="{9D8B030D-6E8A-4147-A177-3AD203B41FA5}">
                      <a16:colId xmlns:a16="http://schemas.microsoft.com/office/drawing/2014/main" xmlns="" val="659103802"/>
                    </a:ext>
                  </a:extLst>
                </a:gridCol>
                <a:gridCol w="2038793">
                  <a:extLst>
                    <a:ext uri="{9D8B030D-6E8A-4147-A177-3AD203B41FA5}">
                      <a16:colId xmlns:a16="http://schemas.microsoft.com/office/drawing/2014/main" xmlns="" val="666114813"/>
                    </a:ext>
                  </a:extLst>
                </a:gridCol>
                <a:gridCol w="868652">
                  <a:extLst>
                    <a:ext uri="{9D8B030D-6E8A-4147-A177-3AD203B41FA5}">
                      <a16:colId xmlns:a16="http://schemas.microsoft.com/office/drawing/2014/main" xmlns="" val="2198406080"/>
                    </a:ext>
                  </a:extLst>
                </a:gridCol>
                <a:gridCol w="818851">
                  <a:extLst>
                    <a:ext uri="{9D8B030D-6E8A-4147-A177-3AD203B41FA5}">
                      <a16:colId xmlns:a16="http://schemas.microsoft.com/office/drawing/2014/main" xmlns="" val="1287694444"/>
                    </a:ext>
                  </a:extLst>
                </a:gridCol>
                <a:gridCol w="891637">
                  <a:extLst>
                    <a:ext uri="{9D8B030D-6E8A-4147-A177-3AD203B41FA5}">
                      <a16:colId xmlns:a16="http://schemas.microsoft.com/office/drawing/2014/main" xmlns="" val="592068846"/>
                    </a:ext>
                  </a:extLst>
                </a:gridCol>
                <a:gridCol w="891637">
                  <a:extLst>
                    <a:ext uri="{9D8B030D-6E8A-4147-A177-3AD203B41FA5}">
                      <a16:colId xmlns:a16="http://schemas.microsoft.com/office/drawing/2014/main" xmlns="" val="609898912"/>
                    </a:ext>
                  </a:extLst>
                </a:gridCol>
              </a:tblGrid>
              <a:tr h="3693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4406661"/>
                  </a:ext>
                </a:extLst>
              </a:tr>
              <a:tr h="36933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problems limited the activities (last 6 months)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2.262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68149147"/>
                  </a:ext>
                </a:extLst>
              </a:tr>
              <a:tr h="323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limited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1309112"/>
                  </a:ext>
                </a:extLst>
              </a:tr>
              <a:tr h="36933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2592093"/>
                  </a:ext>
                </a:extLst>
              </a:tr>
              <a:tr h="36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0.907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5.901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90562781"/>
                  </a:ext>
                </a:extLst>
              </a:tr>
              <a:tr h="36933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Receiving medical training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6335335"/>
                  </a:ext>
                </a:extLst>
              </a:tr>
              <a:tr h="36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3.343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3291889"/>
                  </a:ext>
                </a:extLst>
              </a:tr>
              <a:tr h="36933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Able to pay for medication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2997512"/>
                  </a:ext>
                </a:extLst>
              </a:tr>
              <a:tr h="36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1.740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99874229"/>
                  </a:ext>
                </a:extLst>
              </a:tr>
              <a:tr h="36933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Comparing health to other with similar age and gender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Worse than other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1.389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0.186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17761459"/>
                  </a:ext>
                </a:extLst>
              </a:tr>
              <a:tr h="36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1.928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1.297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2.866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18090185"/>
                  </a:ext>
                </a:extLst>
              </a:tr>
              <a:tr h="36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than other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9524069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03300" y="63500"/>
            <a:ext cx="7406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Table 5:  </a:t>
            </a:r>
          </a:p>
          <a:p>
            <a:pPr algn="ctr"/>
            <a:r>
              <a:rPr lang="en-US" b="1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Associated factors of Health </a:t>
            </a:r>
            <a:r>
              <a:rPr lang="en-US" b="1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literacy (multivariable </a:t>
            </a:r>
            <a:r>
              <a:rPr lang="en-US" b="1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logistic </a:t>
            </a:r>
            <a:r>
              <a:rPr lang="en-US" b="1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regression analysis) (cont.)</a:t>
            </a:r>
            <a:endParaRPr lang="en-US" b="1" dirty="0">
              <a:solidFill>
                <a:srgbClr val="151B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6007"/>
            <a:ext cx="7543800" cy="77357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rgbClr val="151B65"/>
                </a:solidFill>
                <a:latin typeface="Tahoma"/>
                <a:cs typeface="Tahoma"/>
              </a:rPr>
              <a:t>Discussion</a:t>
            </a:r>
            <a:endParaRPr lang="en-US" sz="3500" b="1" dirty="0">
              <a:solidFill>
                <a:srgbClr val="151B65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36" y="1269858"/>
            <a:ext cx="7923043" cy="49264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i="1" dirty="0">
                <a:solidFill>
                  <a:srgbClr val="000066"/>
                </a:solidFill>
                <a:latin typeface="Arial"/>
                <a:cs typeface="Arial"/>
              </a:rPr>
              <a:t>Health literacy could be influenced by </a:t>
            </a:r>
            <a:endParaRPr lang="en-US" sz="1800" b="1" i="1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1800" dirty="0" smtClean="0">
                <a:solidFill>
                  <a:srgbClr val="000066"/>
                </a:solidFill>
                <a:latin typeface="Arial"/>
                <a:cs typeface="Arial"/>
              </a:rPr>
              <a:t> A </a:t>
            </a:r>
            <a:r>
              <a:rPr lang="en-US" sz="1800" dirty="0">
                <a:solidFill>
                  <a:srgbClr val="000066"/>
                </a:solidFill>
                <a:latin typeface="Arial"/>
                <a:cs typeface="Arial"/>
              </a:rPr>
              <a:t>negative relationship between age and HL was observed in previous studies (Kutner, 2006; Paasche-Orlow, 2005; Rootman, 2008; Rudd, 2007)</a:t>
            </a:r>
            <a:endParaRPr lang="en-US" sz="1800" b="1" i="1" dirty="0">
              <a:solidFill>
                <a:srgbClr val="000066"/>
              </a:solidFill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solidFill>
                  <a:srgbClr val="000066"/>
                </a:solidFill>
                <a:latin typeface="Arial"/>
                <a:cs typeface="Arial"/>
              </a:rPr>
              <a:t>Education attainments (Kutner, 2006; Rudd, 2007; Rootman, 2008)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solidFill>
                  <a:srgbClr val="000066"/>
                </a:solidFill>
                <a:latin typeface="Arial"/>
                <a:cs typeface="Arial"/>
              </a:rPr>
              <a:t>Financial condition (Kutner et al., 2006)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solidFill>
                  <a:srgbClr val="000066"/>
                </a:solidFill>
                <a:latin typeface="Arial"/>
                <a:cs typeface="Arial"/>
              </a:rPr>
              <a:t>Social status (Watson, 2011; Doyle, 2012; van der Heide, 2013)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solidFill>
                  <a:srgbClr val="000066"/>
                </a:solidFill>
                <a:latin typeface="Arial"/>
                <a:cs typeface="Arial"/>
              </a:rPr>
              <a:t>Health related activities and programs in communities and workplaces (Rootman, 2008)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solidFill>
                  <a:srgbClr val="000066"/>
                </a:solidFill>
                <a:latin typeface="Arial"/>
                <a:cs typeface="Arial"/>
              </a:rPr>
              <a:t>Health promoting, educating television series (Chew, 2002; Collins, 2003; Do &amp; Kincaid, 2006)</a:t>
            </a:r>
          </a:p>
          <a:p>
            <a:endParaRPr lang="en-US" sz="180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287" y="6502288"/>
            <a:ext cx="6718852" cy="325114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487" y="1283910"/>
            <a:ext cx="7991301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2000" b="1" dirty="0" smtClean="0">
                <a:solidFill>
                  <a:srgbClr val="002060"/>
                </a:solidFill>
                <a:latin typeface="Arial"/>
                <a:cs typeface="Arial"/>
              </a:rPr>
              <a:t>Associated factors </a:t>
            </a:r>
            <a:r>
              <a:rPr lang="en-US" altLang="zh-TW" sz="2000" b="1" smtClean="0">
                <a:solidFill>
                  <a:srgbClr val="002060"/>
                </a:solidFill>
                <a:latin typeface="Arial"/>
                <a:cs typeface="Arial"/>
              </a:rPr>
              <a:t>of health </a:t>
            </a:r>
            <a:r>
              <a:rPr lang="en-US" altLang="zh-TW" sz="2000" b="1">
                <a:solidFill>
                  <a:srgbClr val="002060"/>
                </a:solidFill>
                <a:latin typeface="Arial"/>
                <a:cs typeface="Arial"/>
              </a:rPr>
              <a:t>literacy among outpatients in Hue university hospital</a:t>
            </a:r>
            <a:endParaRPr lang="en-US" altLang="zh-TW" sz="2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endParaRPr lang="en-US" altLang="zh-TW" sz="2000" b="1" dirty="0" smtClean="0">
              <a:latin typeface="Arial"/>
              <a:cs typeface="Arial"/>
            </a:endParaRPr>
          </a:p>
          <a:p>
            <a:pPr algn="just"/>
            <a:r>
              <a:rPr lang="en-US" b="1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</a:t>
            </a:r>
            <a:r>
              <a:rPr lang="en-US" b="1" i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Characteristics: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highest attained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education,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atched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medical-related TV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series, attend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education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courses.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 Health </a:t>
            </a:r>
            <a:r>
              <a:rPr lang="en-US" b="1" i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Information: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Self-statement, health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limited the activities (last 6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months), doing exercise, receiving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training.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and </a:t>
            </a:r>
            <a:r>
              <a:rPr lang="en-US" b="1" i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 Information: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pay for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medication, comparing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to other with similar age and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gender.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833" y="383448"/>
            <a:ext cx="81079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500" b="1" dirty="0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Conclusion</a:t>
            </a:r>
            <a:endParaRPr lang="en-US" sz="3500" b="1" dirty="0">
              <a:solidFill>
                <a:srgbClr val="151B65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2134" y="383450"/>
            <a:ext cx="81079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500" b="1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Conclusion (cont.)</a:t>
            </a:r>
            <a:endParaRPr lang="en-US" sz="3500" b="1" dirty="0">
              <a:solidFill>
                <a:srgbClr val="151B6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3" descr="C:\Users\Tuyen\Desktop\Picture-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7339" r="2640"/>
          <a:stretch/>
        </p:blipFill>
        <p:spPr bwMode="auto">
          <a:xfrm>
            <a:off x="5957047" y="1503014"/>
            <a:ext cx="3186953" cy="40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2134" y="1503014"/>
            <a:ext cx="51963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Findings of this 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 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to determine the level of health literacy of outpatients and factors related to the health literacy in this population, which </a:t>
            </a:r>
            <a:r>
              <a:rPr lang="en-US" sz="2000" i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efficient decision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000" i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 </a:t>
            </a:r>
            <a:r>
              <a:rPr lang="en-US" sz="2000" i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</a:t>
            </a:r>
            <a:r>
              <a:rPr lang="en-US" sz="2000" i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 not enter\Anh Khoa\2015\picture _ faculty\IMG_38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r="5945" b="12122"/>
          <a:stretch/>
        </p:blipFill>
        <p:spPr bwMode="auto">
          <a:xfrm>
            <a:off x="13854" y="13856"/>
            <a:ext cx="913014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054437"/>
            <a:ext cx="8968702" cy="374073"/>
          </a:xfrm>
        </p:spPr>
        <p:txBody>
          <a:bodyPr/>
          <a:lstStyle/>
          <a:p>
            <a:pPr algn="l"/>
            <a:r>
              <a:rPr lang="en-US" sz="1800" b="1" smtClean="0">
                <a:solidFill>
                  <a:srgbClr val="002060"/>
                </a:solidFill>
              </a:rPr>
              <a:t>Faculty of public health </a:t>
            </a:r>
            <a:r>
              <a:rPr lang="en-US" sz="1800" b="1">
                <a:solidFill>
                  <a:srgbClr val="002060"/>
                </a:solidFill>
              </a:rPr>
              <a:t> </a:t>
            </a:r>
            <a:r>
              <a:rPr lang="en-US" sz="1800" b="1" smtClean="0">
                <a:solidFill>
                  <a:srgbClr val="002060"/>
                </a:solidFill>
              </a:rPr>
              <a:t>- Hue University of medicine and pharmacy, vietnam</a:t>
            </a:r>
            <a:endParaRPr lang="en-US" sz="18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88" y="240850"/>
            <a:ext cx="1867814" cy="97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9954"/>
            <a:ext cx="62185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6000" dirty="0" smtClean="0">
                <a:solidFill>
                  <a:srgbClr val="151B65"/>
                </a:solidFill>
                <a:latin typeface="Playbill" pitchFamily="82" charset="0"/>
              </a:rPr>
              <a:t>Thank you for your attention!</a:t>
            </a:r>
            <a:endParaRPr lang="en-US" sz="6000" cap="none" spc="0" dirty="0">
              <a:ln w="0"/>
              <a:solidFill>
                <a:srgbClr val="151B65"/>
              </a:solidFill>
              <a:effectLst>
                <a:reflection blurRad="6350" stA="53000" endA="300" endPos="35500" dir="5400000" sy="-90000" algn="bl" rotWithShape="0"/>
              </a:effectLst>
              <a:latin typeface="Playbill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0887" y="1220109"/>
            <a:ext cx="18678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uhaus 93" pitchFamily="82" charset="0"/>
              </a:rPr>
              <a:t>For all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904" y="256012"/>
            <a:ext cx="3626234" cy="773570"/>
          </a:xfrm>
        </p:spPr>
        <p:txBody>
          <a:bodyPr/>
          <a:lstStyle/>
          <a:p>
            <a:pPr algn="ctr"/>
            <a:r>
              <a:rPr lang="en-US" sz="3500" b="1" dirty="0" smtClean="0">
                <a:solidFill>
                  <a:srgbClr val="151B65"/>
                </a:solidFill>
                <a:latin typeface="Arial"/>
                <a:cs typeface="Arial"/>
              </a:rPr>
              <a:t>Introduction</a:t>
            </a:r>
            <a:endParaRPr lang="en-US" sz="3500" b="1" dirty="0">
              <a:solidFill>
                <a:srgbClr val="151B6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985598"/>
            <a:ext cx="8359949" cy="5293281"/>
          </a:xfrm>
        </p:spPr>
        <p:txBody>
          <a:bodyPr>
            <a:noAutofit/>
          </a:bodyPr>
          <a:lstStyle/>
          <a:p>
            <a:pPr marL="349250" indent="-3492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002060"/>
                </a:solidFill>
              </a:rPr>
              <a:t>The concept of health literacy appeared in relation to health education in the 1970s in the USA and the interest in the topic has increased highly since the 1990s.</a:t>
            </a:r>
          </a:p>
          <a:p>
            <a:pPr marL="349250" indent="-3492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smtClean="0">
                <a:solidFill>
                  <a:srgbClr val="002060"/>
                </a:solidFill>
              </a:rPr>
              <a:t>Health </a:t>
            </a:r>
            <a:r>
              <a:rPr lang="en-US" sz="1800">
                <a:solidFill>
                  <a:srgbClr val="002060"/>
                </a:solidFill>
              </a:rPr>
              <a:t>literacy have been concluded as a stronger predictor of an individual’s health status than income, employment status, education level and racial or ethnic group</a:t>
            </a:r>
            <a:r>
              <a:rPr lang="en-US" sz="1800" smtClean="0">
                <a:solidFill>
                  <a:srgbClr val="002060"/>
                </a:solidFill>
              </a:rPr>
              <a:t>.</a:t>
            </a:r>
          </a:p>
          <a:p>
            <a:pPr marL="349250" indent="-3492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smtClean="0">
                <a:solidFill>
                  <a:srgbClr val="002060"/>
                </a:solidFill>
              </a:rPr>
              <a:t>In </a:t>
            </a:r>
            <a:r>
              <a:rPr lang="en-US" sz="1800">
                <a:solidFill>
                  <a:srgbClr val="002060"/>
                </a:solidFill>
              </a:rPr>
              <a:t>recent years, health policy and health evidence has strengthened the rights of the patient to make decision in healthcare and manage their own </a:t>
            </a:r>
            <a:r>
              <a:rPr lang="en-US" sz="1800" smtClean="0">
                <a:solidFill>
                  <a:srgbClr val="002060"/>
                </a:solidFill>
              </a:rPr>
              <a:t>health.</a:t>
            </a:r>
          </a:p>
          <a:p>
            <a:pPr marL="349250" indent="-3492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smtClean="0">
                <a:solidFill>
                  <a:srgbClr val="002060"/>
                </a:solidFill>
              </a:rPr>
              <a:t>Patients </a:t>
            </a:r>
            <a:r>
              <a:rPr lang="en-US" sz="1800">
                <a:solidFill>
                  <a:srgbClr val="002060"/>
                </a:solidFill>
              </a:rPr>
              <a:t>should receive adequate information on the health situation and the right to choose health care </a:t>
            </a:r>
            <a:r>
              <a:rPr lang="en-US" sz="1800" smtClean="0">
                <a:solidFill>
                  <a:srgbClr val="002060"/>
                </a:solidFill>
              </a:rPr>
              <a:t>services.</a:t>
            </a:r>
          </a:p>
          <a:p>
            <a:pPr marL="349250" indent="-3492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smtClean="0">
                <a:solidFill>
                  <a:srgbClr val="002060"/>
                </a:solidFill>
              </a:rPr>
              <a:t>Health </a:t>
            </a:r>
            <a:r>
              <a:rPr lang="en-US" sz="1800">
                <a:solidFill>
                  <a:srgbClr val="002060"/>
                </a:solidFill>
              </a:rPr>
              <a:t>literacy is an important factor affecting the information exchange between medical staff and patients with the condition of the patient at the </a:t>
            </a:r>
            <a:r>
              <a:rPr lang="en-US" sz="1800" smtClean="0">
                <a:solidFill>
                  <a:srgbClr val="002060"/>
                </a:solidFill>
              </a:rPr>
              <a:t>hospital.</a:t>
            </a:r>
          </a:p>
          <a:p>
            <a:pPr marL="349250" indent="-3492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smtClean="0">
                <a:solidFill>
                  <a:srgbClr val="002060"/>
                </a:solidFill>
              </a:rPr>
              <a:t>The </a:t>
            </a:r>
            <a:r>
              <a:rPr lang="en-US" sz="1800">
                <a:solidFill>
                  <a:srgbClr val="002060"/>
                </a:solidFill>
              </a:rPr>
              <a:t>higher aware of outpatient in health literacy will contribute to higher effect of health </a:t>
            </a:r>
            <a:r>
              <a:rPr lang="en-US" sz="1800" smtClean="0">
                <a:solidFill>
                  <a:srgbClr val="002060"/>
                </a:solidFill>
              </a:rPr>
              <a:t>management.</a:t>
            </a:r>
          </a:p>
          <a:p>
            <a:pPr marL="349250" indent="-3492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smtClean="0">
                <a:solidFill>
                  <a:srgbClr val="002060"/>
                </a:solidFill>
              </a:rPr>
              <a:t>In </a:t>
            </a:r>
            <a:r>
              <a:rPr lang="en-US" sz="1800">
                <a:solidFill>
                  <a:srgbClr val="002060"/>
                </a:solidFill>
              </a:rPr>
              <a:t>Vietnam, there has been some database on health literacy of general population, but there are limited data in the patients, especially outpatients.</a:t>
            </a:r>
            <a:endParaRPr lang="en-US" sz="180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287" y="6548184"/>
            <a:ext cx="6718852" cy="309815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6007"/>
            <a:ext cx="7543800" cy="773570"/>
          </a:xfrm>
        </p:spPr>
        <p:txBody>
          <a:bodyPr>
            <a:normAutofit/>
          </a:bodyPr>
          <a:lstStyle/>
          <a:p>
            <a:pPr algn="ctr"/>
            <a:r>
              <a:rPr lang="en-US" sz="3500" b="1" smtClean="0">
                <a:solidFill>
                  <a:srgbClr val="151B65"/>
                </a:solidFill>
                <a:latin typeface="Arial"/>
                <a:cs typeface="Arial"/>
              </a:rPr>
              <a:t>Objectives</a:t>
            </a:r>
            <a:endParaRPr lang="en-US" sz="3500" b="1" dirty="0">
              <a:solidFill>
                <a:srgbClr val="151B6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315325" cy="28432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  <a:ea typeface="Tahoma" pitchFamily="34" charset="0"/>
              </a:rPr>
              <a:t>1. To </a:t>
            </a:r>
            <a:r>
              <a:rPr lang="en-US" sz="1800" b="1">
                <a:solidFill>
                  <a:srgbClr val="002060"/>
                </a:solidFill>
                <a:ea typeface="Tahoma" pitchFamily="34" charset="0"/>
              </a:rPr>
              <a:t>investigate the</a:t>
            </a:r>
            <a:r>
              <a:rPr lang="en-US" sz="1800" b="1" smtClean="0">
                <a:solidFill>
                  <a:srgbClr val="002060"/>
                </a:solidFill>
                <a:ea typeface="Tahoma" pitchFamily="34" charset="0"/>
              </a:rPr>
              <a:t> </a:t>
            </a:r>
            <a:r>
              <a:rPr lang="en-US" sz="1800" b="1">
                <a:solidFill>
                  <a:srgbClr val="002060"/>
                </a:solidFill>
                <a:ea typeface="Tahoma" pitchFamily="34" charset="0"/>
              </a:rPr>
              <a:t>the health literacy levels </a:t>
            </a:r>
            <a:r>
              <a:rPr lang="en-US" sz="1800" b="1" smtClean="0">
                <a:solidFill>
                  <a:srgbClr val="002060"/>
                </a:solidFill>
                <a:ea typeface="Tahoma" pitchFamily="34" charset="0"/>
              </a:rPr>
              <a:t>among </a:t>
            </a:r>
            <a:r>
              <a:rPr lang="en-US" sz="1800" b="1">
                <a:solidFill>
                  <a:srgbClr val="002060"/>
                </a:solidFill>
                <a:ea typeface="Tahoma" pitchFamily="34" charset="0"/>
              </a:rPr>
              <a:t>outpatients in Hue university </a:t>
            </a:r>
            <a:r>
              <a:rPr lang="en-US" sz="1800" b="1" smtClean="0">
                <a:solidFill>
                  <a:srgbClr val="002060"/>
                </a:solidFill>
                <a:ea typeface="Tahoma" pitchFamily="34" charset="0"/>
              </a:rPr>
              <a:t>hospital, </a:t>
            </a:r>
            <a:r>
              <a:rPr lang="en-US" sz="1800" b="1">
                <a:solidFill>
                  <a:srgbClr val="002060"/>
                </a:solidFill>
                <a:ea typeface="Tahoma" pitchFamily="34" charset="0"/>
              </a:rPr>
              <a:t>Vietnam.</a:t>
            </a:r>
          </a:p>
          <a:p>
            <a:pPr algn="just">
              <a:lnSpc>
                <a:spcPct val="150000"/>
              </a:lnSpc>
            </a:pPr>
            <a:r>
              <a:rPr lang="en-US" sz="1800" b="1">
                <a:solidFill>
                  <a:srgbClr val="002060"/>
                </a:solidFill>
                <a:ea typeface="Tahoma" pitchFamily="34" charset="0"/>
              </a:rPr>
              <a:t>2</a:t>
            </a:r>
            <a:r>
              <a:rPr lang="en-US" sz="1800" b="1" smtClean="0">
                <a:solidFill>
                  <a:srgbClr val="002060"/>
                </a:solidFill>
                <a:ea typeface="Tahoma" pitchFamily="34" charset="0"/>
              </a:rPr>
              <a:t>. To </a:t>
            </a:r>
            <a:r>
              <a:rPr lang="en-US" sz="1800" b="1">
                <a:solidFill>
                  <a:srgbClr val="002060"/>
                </a:solidFill>
                <a:ea typeface="Tahoma" pitchFamily="34" charset="0"/>
              </a:rPr>
              <a:t>assess the association between potential factors and health literacy </a:t>
            </a:r>
            <a:r>
              <a:rPr lang="en-US" sz="1800" b="1" smtClean="0">
                <a:solidFill>
                  <a:srgbClr val="002060"/>
                </a:solidFill>
                <a:ea typeface="Tahoma" pitchFamily="34" charset="0"/>
              </a:rPr>
              <a:t>among </a:t>
            </a:r>
            <a:r>
              <a:rPr lang="en-US" sz="1800" b="1">
                <a:solidFill>
                  <a:srgbClr val="002060"/>
                </a:solidFill>
                <a:ea typeface="Tahoma" pitchFamily="34" charset="0"/>
              </a:rPr>
              <a:t>outpatients in Hue university </a:t>
            </a:r>
            <a:r>
              <a:rPr lang="en-US" sz="1800" b="1" smtClean="0">
                <a:solidFill>
                  <a:srgbClr val="002060"/>
                </a:solidFill>
                <a:ea typeface="Tahoma" pitchFamily="34" charset="0"/>
              </a:rPr>
              <a:t>hospital, Vietnam.</a:t>
            </a:r>
            <a:endParaRPr lang="en-US" sz="1800" b="1">
              <a:solidFill>
                <a:srgbClr val="002060"/>
              </a:solidFill>
              <a:ea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287" y="6471688"/>
            <a:ext cx="6718852" cy="386312"/>
          </a:xfrm>
        </p:spPr>
        <p:txBody>
          <a:bodyPr/>
          <a:lstStyle/>
          <a:p>
            <a:r>
              <a:rPr lang="en-US" smtClean="0"/>
              <a:t>Faculty of public health - Hue University of medicine and pharmacy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40708"/>
            <a:ext cx="7543800" cy="78501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rgbClr val="151B65"/>
                </a:solidFill>
                <a:latin typeface="Arial"/>
                <a:cs typeface="Arial"/>
              </a:rPr>
              <a:t>Research design</a:t>
            </a:r>
            <a:endParaRPr lang="en-US" sz="3500" b="1" dirty="0">
              <a:solidFill>
                <a:srgbClr val="151B65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287" y="6517586"/>
            <a:ext cx="6718852" cy="307325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287" y="1394549"/>
            <a:ext cx="5646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cross-sectional study was conducted in Hue university </a:t>
            </a: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hospital.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Duration: from  1</a:t>
            </a:r>
            <a:r>
              <a:rPr lang="en-US" baseline="300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May to 30</a:t>
            </a:r>
            <a:r>
              <a:rPr lang="en-US" baseline="300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September, 2016.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size: 900 outpatients.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Examined </a:t>
            </a:r>
            <a:r>
              <a:rPr lang="en-US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via a face to face </a:t>
            </a:r>
            <a:r>
              <a:rPr lang="en-US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interview using tablet survey method.</a:t>
            </a:r>
            <a:endParaRPr lang="en-US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48" y="1025719"/>
            <a:ext cx="2552333" cy="314691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7911" y="4213305"/>
            <a:ext cx="8851619" cy="20708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C:\Users\Tuyen\Desktop\n-wif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1337" y="5025699"/>
            <a:ext cx="525188" cy="3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uyen\Desktop\0021593_asus-memo-pad-hd7-me173x-16gb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15056" r="32585" b="15007"/>
          <a:stretch/>
        </p:blipFill>
        <p:spPr bwMode="auto">
          <a:xfrm>
            <a:off x="4760695" y="4561816"/>
            <a:ext cx="757623" cy="13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uyen\Desktop\odk_medium_squa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05" y="4777724"/>
            <a:ext cx="1087537" cy="10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uyen\Desktop\qcBXnxj4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29" y="4406062"/>
            <a:ext cx="1724056" cy="16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Tuyen\Desktop\Security-Audit-Reveals-Developer-Paid-Chinese-Programmers-to-Do-His-Job-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1" y="4406062"/>
            <a:ext cx="1396678" cy="15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Tuyen\Desktop\n-wif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0522" y="5106791"/>
            <a:ext cx="525190" cy="39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Tuyen\Desktop\interne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63" y="4977454"/>
            <a:ext cx="859849" cy="57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562" y="290753"/>
            <a:ext cx="7543800" cy="520413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smtClean="0">
                <a:solidFill>
                  <a:srgbClr val="151B65"/>
                </a:solidFill>
                <a:latin typeface="Arial"/>
                <a:cs typeface="Arial"/>
              </a:rPr>
              <a:t>Measurement</a:t>
            </a:r>
            <a:endParaRPr lang="en-US" sz="3500" b="1" dirty="0">
              <a:solidFill>
                <a:srgbClr val="151B6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51" y="1078985"/>
            <a:ext cx="8466056" cy="518608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used in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is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short-form health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tool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(HL-SF12)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HLS-EU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with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items </a:t>
            </a:r>
            <a:r>
              <a:rPr lang="en-US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Tuyen V. </a:t>
            </a:r>
            <a:r>
              <a:rPr lang="en-US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Duong</a:t>
            </a:r>
            <a:r>
              <a:rPr lang="en-US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2015).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287" y="6532886"/>
            <a:ext cx="6718852" cy="325114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54" y="2302639"/>
            <a:ext cx="6841616" cy="3884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3" y="343419"/>
            <a:ext cx="7543800" cy="520413"/>
          </a:xfrm>
        </p:spPr>
        <p:txBody>
          <a:bodyPr>
            <a:noAutofit/>
          </a:bodyPr>
          <a:lstStyle/>
          <a:p>
            <a:pPr algn="ctr"/>
            <a:r>
              <a:rPr lang="en-US" sz="3500" b="1" smtClean="0">
                <a:solidFill>
                  <a:srgbClr val="151B65"/>
                </a:solidFill>
                <a:latin typeface="Arial"/>
                <a:cs typeface="Arial"/>
              </a:rPr>
              <a:t>Measurement (cont.)</a:t>
            </a:r>
            <a:endParaRPr lang="en-US" sz="3500" b="1" dirty="0">
              <a:solidFill>
                <a:srgbClr val="151B65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5287" y="1116106"/>
                <a:ext cx="8466056" cy="4933808"/>
              </a:xfrm>
            </p:spPr>
            <p:txBody>
              <a:bodyPr>
                <a:noAutofit/>
              </a:bodyPr>
              <a:lstStyle/>
              <a:p>
                <a:pPr marL="285750" indent="-28575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score of each question is given by </a:t>
                </a: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following numerical values: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1=very difficult; 2=fairly difficult; 3=fairly easy; 4=very easy.</a:t>
                </a:r>
                <a:endParaRPr lang="en-US" sz="1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mean score of </a:t>
                </a: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specific health literacy indices were </a:t>
                </a:r>
                <a:r>
                  <a:rPr lang="en-US" sz="1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standardized on a metric between 0 and 50, using the </a:t>
                </a: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following formula:</a:t>
                </a:r>
                <a:endParaRPr lang="en-US" sz="1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Index</a:t>
                </a:r>
                <a:r>
                  <a:rPr lang="en-US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𝑀𝑒𝑎𝑛</m:t>
                            </m:r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 smtClean="0">
                  <a:solidFill>
                    <a:srgbClr val="002060"/>
                  </a:solidFill>
                  <a:ea typeface="Tahoma" panose="020B0604030504040204" pitchFamily="34" charset="0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ealth literacy levels:</a:t>
                </a:r>
              </a:p>
              <a:p>
                <a:pPr marL="511175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0-25: inadequate</a:t>
                </a:r>
              </a:p>
              <a:p>
                <a:pPr marL="511175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&gt;25-33: problematic</a:t>
                </a:r>
              </a:p>
              <a:p>
                <a:pPr marL="511175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&gt;33-42: sufficient</a:t>
                </a:r>
              </a:p>
              <a:p>
                <a:pPr marL="511175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&gt;42-50: excellent</a:t>
                </a:r>
              </a:p>
              <a:p>
                <a:pPr marL="285750" indent="-28575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Limited health literacy: index ≤ 33 (</a:t>
                </a: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inadequate</a:t>
                </a: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problematic)</a:t>
                </a:r>
                <a:endParaRPr lang="en-US" sz="1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287" y="1116106"/>
                <a:ext cx="8466056" cy="4933808"/>
              </a:xfrm>
              <a:blipFill>
                <a:blip r:embed="rId3"/>
                <a:stretch>
                  <a:fillRect l="-1584" t="-618" r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287" y="6532886"/>
            <a:ext cx="6718852" cy="325114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35" y="382713"/>
            <a:ext cx="7543800" cy="65251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rgbClr val="151B65"/>
                </a:solidFill>
              </a:rPr>
              <a:t>Results</a:t>
            </a:r>
            <a:endParaRPr lang="en-US" sz="3500" b="1" dirty="0">
              <a:solidFill>
                <a:srgbClr val="151B6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5287" y="6502287"/>
            <a:ext cx="6718852" cy="322624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517817" y="27494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13" y="1347763"/>
            <a:ext cx="5810043" cy="354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5287" y="6568985"/>
            <a:ext cx="6718852" cy="225328"/>
          </a:xfrm>
        </p:spPr>
        <p:txBody>
          <a:bodyPr/>
          <a:lstStyle/>
          <a:p>
            <a:r>
              <a:rPr lang="en-US" dirty="0" smtClean="0"/>
              <a:t>Faculty of public health - Hue University of medicine and pharmacy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FAFB-799C-4503-84CB-49BC330C50C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69270"/>
              </p:ext>
            </p:extLst>
          </p:nvPr>
        </p:nvGraphicFramePr>
        <p:xfrm>
          <a:off x="459020" y="959108"/>
          <a:ext cx="8098481" cy="394443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347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1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12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8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103">
                <a:tc gridSpan="2">
                  <a:txBody>
                    <a:bodyPr/>
                    <a:lstStyle/>
                    <a:p>
                      <a:pPr marR="736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cs typeface="Arial"/>
                        </a:rPr>
                        <a:t>Demographic Characteristics</a:t>
                      </a:r>
                      <a:endParaRPr lang="en-US" sz="1800" dirty="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en-US" sz="1800"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5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Gender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Male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37.3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Female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564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62.7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533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Age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&lt; 25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329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36.6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25-34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15.9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35-44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7.8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45-54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15.8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smtClean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≥ 55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216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24.0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53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Legal marital status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Not married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41.6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Married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496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solidFill>
                            <a:srgbClr val="002060"/>
                          </a:solidFill>
                        </a:rPr>
                        <a:t>55.1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Separated / Divorced/Widowed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itchFamily="18" charset="0"/>
                        <a:cs typeface="Arial"/>
                      </a:endParaRPr>
                    </a:p>
                  </a:txBody>
                  <a:tcPr marL="40992" marR="40992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2060"/>
                          </a:solidFill>
                        </a:rPr>
                        <a:t>3.3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15085" y="371209"/>
            <a:ext cx="6852197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3660"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rgbClr val="151B65"/>
                </a:solidFill>
                <a:effectLst/>
                <a:latin typeface="Tahoma" pitchFamily="34" charset="0"/>
                <a:cs typeface="Tahoma" pitchFamily="34" charset="0"/>
              </a:rPr>
              <a:t>Table 1: Demographic Characteristics </a:t>
            </a:r>
            <a:r>
              <a:rPr lang="en-US" altLang="zh-TW" sz="2200" b="1" smtClean="0">
                <a:solidFill>
                  <a:srgbClr val="151B65"/>
                </a:solidFill>
                <a:latin typeface="Tahoma" pitchFamily="34" charset="0"/>
                <a:cs typeface="Tahoma" pitchFamily="34" charset="0"/>
              </a:rPr>
              <a:t>(n=900)</a:t>
            </a:r>
            <a:endParaRPr lang="en-US" sz="2200" b="1" dirty="0">
              <a:solidFill>
                <a:srgbClr val="151B6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7552" y="29222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2391</Words>
  <Application>Microsoft Office PowerPoint</Application>
  <PresentationFormat>On-screen Show (4:3)</PresentationFormat>
  <Paragraphs>605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Retrospect</vt:lpstr>
      <vt:lpstr>Health literacy and its associated factors among outpatients in Hue university hospital, Vietnam</vt:lpstr>
      <vt:lpstr>PowerPoint Presentation</vt:lpstr>
      <vt:lpstr>Introduction</vt:lpstr>
      <vt:lpstr>Objectives</vt:lpstr>
      <vt:lpstr>Research design</vt:lpstr>
      <vt:lpstr>Measurement</vt:lpstr>
      <vt:lpstr>Measurement (cont.)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2: Percentages of Gen-HL levels Thresholds for European Countries and Total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</vt:vector>
  </TitlesOfParts>
  <Company>HUMP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Tuyen Hoang</dc:creator>
  <cp:lastModifiedBy>Tuyen</cp:lastModifiedBy>
  <cp:revision>203</cp:revision>
  <dcterms:created xsi:type="dcterms:W3CDTF">2015-08-31T03:09:00Z</dcterms:created>
  <dcterms:modified xsi:type="dcterms:W3CDTF">2016-11-08T08:07:42Z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