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4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0"/>
  </p:notesMasterIdLst>
  <p:sldIdLst>
    <p:sldId id="256" r:id="rId3"/>
    <p:sldId id="257" r:id="rId4"/>
    <p:sldId id="273" r:id="rId5"/>
    <p:sldId id="284" r:id="rId6"/>
    <p:sldId id="258" r:id="rId7"/>
    <p:sldId id="274" r:id="rId8"/>
    <p:sldId id="285" r:id="rId9"/>
    <p:sldId id="286" r:id="rId10"/>
    <p:sldId id="276" r:id="rId11"/>
    <p:sldId id="292" r:id="rId12"/>
    <p:sldId id="260" r:id="rId13"/>
    <p:sldId id="261" r:id="rId14"/>
    <p:sldId id="262" r:id="rId15"/>
    <p:sldId id="259" r:id="rId16"/>
    <p:sldId id="289" r:id="rId17"/>
    <p:sldId id="287" r:id="rId18"/>
    <p:sldId id="264" r:id="rId19"/>
    <p:sldId id="265" r:id="rId20"/>
    <p:sldId id="279" r:id="rId21"/>
    <p:sldId id="266" r:id="rId22"/>
    <p:sldId id="277" r:id="rId23"/>
    <p:sldId id="272" r:id="rId24"/>
    <p:sldId id="271" r:id="rId25"/>
    <p:sldId id="278" r:id="rId26"/>
    <p:sldId id="270" r:id="rId27"/>
    <p:sldId id="288" r:id="rId28"/>
    <p:sldId id="26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4ABB"/>
    <a:srgbClr val="F715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6445" autoAdjust="0"/>
  </p:normalViewPr>
  <p:slideViewPr>
    <p:cSldViewPr>
      <p:cViewPr>
        <p:scale>
          <a:sx n="60" d="100"/>
          <a:sy n="60" d="100"/>
        </p:scale>
        <p:origin x="-1310" y="-1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80" d="100"/>
          <a:sy n="80" d="100"/>
        </p:scale>
        <p:origin x="-1973" y="156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vi-V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2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vi-VN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Sheet2!$A$1:$A$2</c:f>
              <c:strCache>
                <c:ptCount val="2"/>
                <c:pt idx="0">
                  <c:v>Without prescription</c:v>
                </c:pt>
                <c:pt idx="1">
                  <c:v>Other </c:v>
                </c:pt>
              </c:strCache>
            </c:strRef>
          </c:cat>
          <c:val>
            <c:numRef>
              <c:f>Sheet2!$B$1:$B$2</c:f>
              <c:numCache>
                <c:formatCode>0%</c:formatCode>
                <c:ptCount val="2"/>
                <c:pt idx="0">
                  <c:v>0.28999999999999998</c:v>
                </c:pt>
                <c:pt idx="1">
                  <c:v>0.71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016862279007581"/>
          <c:y val="0.29962705243239945"/>
          <c:w val="0.33882508790174815"/>
          <c:h val="0.39686992614295308"/>
        </c:manualLayout>
      </c:layout>
      <c:overlay val="0"/>
      <c:txPr>
        <a:bodyPr/>
        <a:lstStyle/>
        <a:p>
          <a:pPr>
            <a:defRPr sz="2000">
              <a:latin typeface="Arial" pitchFamily="34" charset="0"/>
              <a:cs typeface="Arial" pitchFamily="34" charset="0"/>
            </a:defRPr>
          </a:pPr>
          <a:endParaRPr lang="vi-VN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vi-V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  <a:bevelB prst="angle"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lang="vi-VN" sz="2400" b="1">
                        <a:solidFill>
                          <a:srgbClr val="EE32D8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2400" b="1" dirty="0" smtClean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59.40</a:t>
                    </a:r>
                    <a:r>
                      <a:rPr lang="en-US" sz="2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%</a:t>
                    </a:r>
                    <a:endParaRPr lang="en-US" sz="1200" dirty="0">
                      <a:solidFill>
                        <a:srgbClr val="FF0000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400" b="1" dirty="0" smtClean="0">
                        <a:latin typeface="Arial" pitchFamily="34" charset="0"/>
                        <a:cs typeface="Arial" pitchFamily="34" charset="0"/>
                      </a:rPr>
                      <a:t>14.2</a:t>
                    </a:r>
                    <a:r>
                      <a:rPr lang="en-US" sz="2400" b="1" dirty="0">
                        <a:latin typeface="Arial" pitchFamily="34" charset="0"/>
                        <a:cs typeface="Arial" pitchFamily="34" charset="0"/>
                      </a:rPr>
                      <a:t>%</a:t>
                    </a:r>
                    <a:endParaRPr lang="en-US" sz="12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400" b="1" dirty="0" smtClean="0">
                        <a:solidFill>
                          <a:srgbClr val="F71586"/>
                        </a:solidFill>
                        <a:latin typeface="Arial" pitchFamily="34" charset="0"/>
                        <a:cs typeface="Arial" pitchFamily="34" charset="0"/>
                      </a:rPr>
                      <a:t>22.60</a:t>
                    </a:r>
                    <a:r>
                      <a:rPr lang="en-US" sz="2400" b="1" dirty="0">
                        <a:solidFill>
                          <a:srgbClr val="F71586"/>
                        </a:solidFill>
                        <a:latin typeface="Arial" pitchFamily="34" charset="0"/>
                        <a:cs typeface="Arial" pitchFamily="34" charset="0"/>
                      </a:rPr>
                      <a:t>%</a:t>
                    </a:r>
                    <a:endParaRPr lang="en-US" sz="1200" dirty="0">
                      <a:solidFill>
                        <a:srgbClr val="F71586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2400" b="1" dirty="0" smtClean="0">
                        <a:latin typeface="Arial" pitchFamily="34" charset="0"/>
                        <a:cs typeface="Arial" pitchFamily="34" charset="0"/>
                      </a:rPr>
                      <a:t>3.20</a:t>
                    </a:r>
                    <a:r>
                      <a:rPr lang="en-US" sz="2400" b="1" dirty="0">
                        <a:latin typeface="Arial" pitchFamily="34" charset="0"/>
                        <a:cs typeface="Arial" pitchFamily="34" charset="0"/>
                      </a:rPr>
                      <a:t>%</a:t>
                    </a:r>
                    <a:endParaRPr lang="en-US" sz="12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2400" b="1" dirty="0" smtClean="0">
                        <a:latin typeface="Arial" pitchFamily="34" charset="0"/>
                        <a:cs typeface="Arial" pitchFamily="34" charset="0"/>
                      </a:rPr>
                      <a:t>0.6</a:t>
                    </a:r>
                    <a:r>
                      <a:rPr lang="en-US" sz="2400" b="1" dirty="0">
                        <a:latin typeface="Arial" pitchFamily="34" charset="0"/>
                        <a:cs typeface="Arial" pitchFamily="34" charset="0"/>
                      </a:rPr>
                      <a:t>%</a:t>
                    </a:r>
                    <a:endParaRPr lang="en-US" sz="12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vi-VN" sz="2400" b="1">
                    <a:latin typeface="Arial" pitchFamily="34" charset="0"/>
                    <a:cs typeface="Arial" pitchFamily="34" charset="0"/>
                  </a:defRPr>
                </a:pPr>
                <a:endParaRPr lang="vi-V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Sheet1!$D$3:$D$8</c:f>
              <c:strCache>
                <c:ptCount val="5"/>
                <c:pt idx="0">
                  <c:v>Amoxilline</c:v>
                </c:pt>
                <c:pt idx="1">
                  <c:v>Ampicilline</c:v>
                </c:pt>
                <c:pt idx="2">
                  <c:v>Cefalexine</c:v>
                </c:pt>
                <c:pt idx="3">
                  <c:v>Tétracycline</c:v>
                </c:pt>
                <c:pt idx="4">
                  <c:v>Chloramphénicol</c:v>
                </c:pt>
              </c:strCache>
            </c:strRef>
          </c:cat>
          <c:val>
            <c:numRef>
              <c:f>Sheet1!$E$3:$E$8</c:f>
              <c:numCache>
                <c:formatCode>0%</c:formatCode>
                <c:ptCount val="6"/>
                <c:pt idx="0" formatCode="0.00%">
                  <c:v>0.59399999999999997</c:v>
                </c:pt>
                <c:pt idx="1">
                  <c:v>0.14200000000000004</c:v>
                </c:pt>
                <c:pt idx="2" formatCode="0.00%">
                  <c:v>0.22600000000000001</c:v>
                </c:pt>
                <c:pt idx="3" formatCode="0.00%">
                  <c:v>3.0000000000000002E-2</c:v>
                </c:pt>
                <c:pt idx="4" formatCode="0.00%">
                  <c:v>1.0000000000000005E-2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85888128"/>
        <c:axId val="185902208"/>
      </c:barChart>
      <c:catAx>
        <c:axId val="18588812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lang="vi-VN" sz="2000">
                <a:latin typeface="Arial" pitchFamily="34" charset="0"/>
                <a:cs typeface="Arial" pitchFamily="34" charset="0"/>
              </a:defRPr>
            </a:pPr>
            <a:endParaRPr lang="vi-VN"/>
          </a:p>
        </c:txPr>
        <c:crossAx val="185902208"/>
        <c:crosses val="autoZero"/>
        <c:auto val="1"/>
        <c:lblAlgn val="ctr"/>
        <c:lblOffset val="100"/>
        <c:noMultiLvlLbl val="0"/>
      </c:catAx>
      <c:valAx>
        <c:axId val="185902208"/>
        <c:scaling>
          <c:orientation val="minMax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lang="vi-VN" sz="2000">
                <a:latin typeface="Arial" pitchFamily="34" charset="0"/>
                <a:cs typeface="Arial" pitchFamily="34" charset="0"/>
              </a:defRPr>
            </a:pPr>
            <a:endParaRPr lang="vi-VN"/>
          </a:p>
        </c:txPr>
        <c:crossAx val="185888128"/>
        <c:crosses val="autoZero"/>
        <c:crossBetween val="between"/>
      </c:valAx>
      <c:spPr>
        <a:ln>
          <a:solidFill>
            <a:schemeClr val="bg1"/>
          </a:solidFill>
        </a:ln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bg1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vi-V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1746031746031746E-3"/>
                  <c:y val="-2.7777777777777776E-2"/>
                </c:manualLayout>
              </c:layout>
              <c:tx>
                <c:rich>
                  <a:bodyPr/>
                  <a:lstStyle/>
                  <a:p>
                    <a:pPr>
                      <a:defRPr sz="2000" b="1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mtClean="0">
                        <a:solidFill>
                          <a:srgbClr val="FF0000"/>
                        </a:solidFill>
                      </a:rPr>
                      <a:t>31</a:t>
                    </a:r>
                    <a:endParaRPr lang="en-US">
                      <a:solidFill>
                        <a:srgbClr val="FF0000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1.7361111111111112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29.3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873015873015873E-3"/>
                  <c:y val="-4.1666666666666664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12.9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1746031746031746E-3"/>
                  <c:y val="-1.7361111111111112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2.4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5238095238095247E-3"/>
                  <c:y val="-1.7361111111111143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20.7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5873015873014709E-3"/>
                  <c:y val="-1.0416666666666666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3.7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Arial" pitchFamily="34" charset="0"/>
                    <a:cs typeface="Arial" pitchFamily="34" charset="0"/>
                  </a:defRPr>
                </a:pPr>
                <a:endParaRPr lang="vi-V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Sheet3!$A$1:$A$6</c:f>
              <c:strCache>
                <c:ptCount val="6"/>
                <c:pt idx="0">
                  <c:v>Cough </c:v>
                </c:pt>
                <c:pt idx="1">
                  <c:v>Fever</c:v>
                </c:pt>
                <c:pt idx="2">
                  <c:v>Runny nose</c:v>
                </c:pt>
                <c:pt idx="3">
                  <c:v>Grippe</c:v>
                </c:pt>
                <c:pt idx="4">
                  <c:v>Angina</c:v>
                </c:pt>
                <c:pt idx="5">
                  <c:v>Other</c:v>
                </c:pt>
              </c:strCache>
            </c:strRef>
          </c:cat>
          <c:val>
            <c:numRef>
              <c:f>Sheet3!$B$1:$B$6</c:f>
              <c:numCache>
                <c:formatCode>0.00%</c:formatCode>
                <c:ptCount val="6"/>
                <c:pt idx="0" formatCode="0%">
                  <c:v>0.31</c:v>
                </c:pt>
                <c:pt idx="1">
                  <c:v>0.29299999999999998</c:v>
                </c:pt>
                <c:pt idx="2">
                  <c:v>0.129</c:v>
                </c:pt>
                <c:pt idx="3">
                  <c:v>2.4E-2</c:v>
                </c:pt>
                <c:pt idx="4">
                  <c:v>0.20699999999999999</c:v>
                </c:pt>
                <c:pt idx="5">
                  <c:v>3.6999999999999998E-2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6438784"/>
        <c:axId val="186440320"/>
        <c:axId val="0"/>
      </c:bar3DChart>
      <c:catAx>
        <c:axId val="1864387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Arial" pitchFamily="34" charset="0"/>
                <a:cs typeface="Arial" pitchFamily="34" charset="0"/>
              </a:defRPr>
            </a:pPr>
            <a:endParaRPr lang="vi-VN"/>
          </a:p>
        </c:txPr>
        <c:crossAx val="186440320"/>
        <c:crosses val="autoZero"/>
        <c:auto val="1"/>
        <c:lblAlgn val="ctr"/>
        <c:lblOffset val="100"/>
        <c:noMultiLvlLbl val="0"/>
      </c:catAx>
      <c:valAx>
        <c:axId val="18644032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Arial" pitchFamily="34" charset="0"/>
                <a:cs typeface="Arial" pitchFamily="34" charset="0"/>
              </a:defRPr>
            </a:pPr>
            <a:endParaRPr lang="vi-VN"/>
          </a:p>
        </c:txPr>
        <c:crossAx val="1864387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vi-V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1.0903426791277258E-2"/>
                  <c:y val="-2.7210884353741496E-2"/>
                </c:manualLayout>
              </c:layout>
              <c:tx>
                <c:rich>
                  <a:bodyPr/>
                  <a:lstStyle/>
                  <a:p>
                    <a:r>
                      <a:rPr lang="en-US" sz="2400"/>
                      <a:t>85.3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7881619937694704E-3"/>
                  <c:y val="-1.7006802721088374E-2"/>
                </c:manualLayout>
              </c:layout>
              <c:tx>
                <c:rich>
                  <a:bodyPr/>
                  <a:lstStyle/>
                  <a:p>
                    <a:r>
                      <a:rPr lang="en-US" sz="2400"/>
                      <a:t>11.6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576323987538941E-2"/>
                  <c:y val="-3.0612244897959183E-2"/>
                </c:manualLayout>
              </c:layout>
              <c:tx>
                <c:rich>
                  <a:bodyPr/>
                  <a:lstStyle/>
                  <a:p>
                    <a:r>
                      <a:rPr lang="en-US" sz="2400"/>
                      <a:t>0.8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018691588785047E-2"/>
                  <c:y val="-2.0408163265306121E-2"/>
                </c:manualLayout>
              </c:layout>
              <c:tx>
                <c:rich>
                  <a:bodyPr/>
                  <a:lstStyle/>
                  <a:p>
                    <a:r>
                      <a:rPr lang="en-US" sz="2400"/>
                      <a:t>2.3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latin typeface="Arial" pitchFamily="34" charset="0"/>
                    <a:cs typeface="Arial" pitchFamily="34" charset="0"/>
                  </a:defRPr>
                </a:pPr>
                <a:endParaRPr lang="vi-V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Sheet1!$A$1:$A$4</c:f>
              <c:strCache>
                <c:ptCount val="4"/>
                <c:pt idx="0">
                  <c:v>Pharmacy</c:v>
                </c:pt>
                <c:pt idx="1">
                  <c:v>At home</c:v>
                </c:pt>
                <c:pt idx="2">
                  <c:v>Another person </c:v>
                </c:pt>
                <c:pt idx="3">
                  <c:v>Other</c:v>
                </c:pt>
              </c:strCache>
            </c:strRef>
          </c:cat>
          <c:val>
            <c:numRef>
              <c:f>Sheet1!$B$1:$B$4</c:f>
              <c:numCache>
                <c:formatCode>0.00%</c:formatCode>
                <c:ptCount val="4"/>
                <c:pt idx="0">
                  <c:v>0.85299999999999998</c:v>
                </c:pt>
                <c:pt idx="1">
                  <c:v>0.11600000000000001</c:v>
                </c:pt>
                <c:pt idx="2">
                  <c:v>8.0000000000000002E-3</c:v>
                </c:pt>
                <c:pt idx="3">
                  <c:v>2.3E-2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6576256"/>
        <c:axId val="186578048"/>
        <c:axId val="0"/>
      </c:bar3DChart>
      <c:catAx>
        <c:axId val="1865762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0">
                <a:latin typeface="Arial" pitchFamily="34" charset="0"/>
                <a:cs typeface="Arial" pitchFamily="34" charset="0"/>
              </a:defRPr>
            </a:pPr>
            <a:endParaRPr lang="vi-VN"/>
          </a:p>
        </c:txPr>
        <c:crossAx val="186578048"/>
        <c:crosses val="autoZero"/>
        <c:auto val="1"/>
        <c:lblAlgn val="ctr"/>
        <c:lblOffset val="100"/>
        <c:noMultiLvlLbl val="0"/>
      </c:catAx>
      <c:valAx>
        <c:axId val="186578048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endParaRPr lang="vi-VN"/>
          </a:p>
        </c:txPr>
        <c:crossAx val="1865762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6461D1-8694-492B-99D7-9E22D05964F9}" type="doc">
      <dgm:prSet loTypeId="urn:microsoft.com/office/officeart/2005/8/layout/chevron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9C4288-72AD-495E-866B-705F8E3DBF4F}">
      <dgm:prSet phldrT="[Text]"/>
      <dgm:spPr>
        <a:scene3d>
          <a:camera prst="orthographicFront">
            <a:rot lat="0" lon="600000" rev="0"/>
          </a:camera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52D13887-BBB8-41DC-98D8-025EE39F66A8}" type="parTrans" cxnId="{82C30978-8978-429D-A383-2F5272B8DFFF}">
      <dgm:prSet/>
      <dgm:spPr/>
      <dgm:t>
        <a:bodyPr/>
        <a:lstStyle/>
        <a:p>
          <a:endParaRPr lang="en-US"/>
        </a:p>
      </dgm:t>
    </dgm:pt>
    <dgm:pt modelId="{CF4E1C5E-130E-4EA7-8EDE-F9D59811DBB5}" type="sibTrans" cxnId="{82C30978-8978-429D-A383-2F5272B8DFFF}">
      <dgm:prSet/>
      <dgm:spPr/>
      <dgm:t>
        <a:bodyPr/>
        <a:lstStyle/>
        <a:p>
          <a:endParaRPr lang="en-US"/>
        </a:p>
      </dgm:t>
    </dgm:pt>
    <dgm:pt modelId="{5FE7D369-5C66-420F-BA64-E489F2AD304F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pPr algn="l"/>
          <a:r>
            <a:rPr lang="en-US" sz="2200" dirty="0" smtClean="0">
              <a:latin typeface="Arial" pitchFamily="34" charset="0"/>
              <a:cs typeface="Arial" pitchFamily="34" charset="0"/>
            </a:rPr>
            <a:t>Description the situation of antibiotic use without prescription of inhabitants for children under 5 years in three villages of </a:t>
          </a:r>
          <a:r>
            <a:rPr lang="en-US" sz="2200" dirty="0" err="1" smtClean="0">
              <a:latin typeface="Arial" pitchFamily="34" charset="0"/>
              <a:cs typeface="Arial" pitchFamily="34" charset="0"/>
            </a:rPr>
            <a:t>Xuan</a:t>
          </a:r>
          <a:r>
            <a:rPr lang="en-US" sz="2200" dirty="0" smtClean="0">
              <a:latin typeface="Arial" pitchFamily="34" charset="0"/>
              <a:cs typeface="Arial" pitchFamily="34" charset="0"/>
            </a:rPr>
            <a:t> Truong, Nam </a:t>
          </a:r>
          <a:r>
            <a:rPr lang="en-US" sz="2200" dirty="0" err="1" smtClean="0">
              <a:latin typeface="Arial" pitchFamily="34" charset="0"/>
              <a:cs typeface="Arial" pitchFamily="34" charset="0"/>
            </a:rPr>
            <a:t>Dinh</a:t>
          </a:r>
          <a:r>
            <a:rPr lang="en-US" sz="2200" dirty="0" smtClean="0">
              <a:latin typeface="Arial" pitchFamily="34" charset="0"/>
              <a:cs typeface="Arial" pitchFamily="34" charset="0"/>
            </a:rPr>
            <a:t> in 2016</a:t>
          </a:r>
          <a:r>
            <a:rPr lang="fr-FR" sz="2200" dirty="0" smtClean="0">
              <a:latin typeface="Arial" pitchFamily="34" charset="0"/>
              <a:cs typeface="Arial" pitchFamily="34" charset="0"/>
            </a:rPr>
            <a:t>.</a:t>
          </a:r>
          <a:endParaRPr lang="en-US" sz="2200" dirty="0">
            <a:latin typeface="Arial" pitchFamily="34" charset="0"/>
            <a:cs typeface="Arial" pitchFamily="34" charset="0"/>
          </a:endParaRPr>
        </a:p>
      </dgm:t>
    </dgm:pt>
    <dgm:pt modelId="{0F95BEE6-8F3F-4E42-A8ED-B33A59A06055}" type="parTrans" cxnId="{4EE2CCF3-26D5-412D-A4FE-DD4F6C59C851}">
      <dgm:prSet/>
      <dgm:spPr/>
      <dgm:t>
        <a:bodyPr/>
        <a:lstStyle/>
        <a:p>
          <a:endParaRPr lang="en-US"/>
        </a:p>
      </dgm:t>
    </dgm:pt>
    <dgm:pt modelId="{C98A46C5-D68C-4891-91E4-1749F000BEBC}" type="sibTrans" cxnId="{4EE2CCF3-26D5-412D-A4FE-DD4F6C59C851}">
      <dgm:prSet/>
      <dgm:spPr/>
      <dgm:t>
        <a:bodyPr/>
        <a:lstStyle/>
        <a:p>
          <a:endParaRPr lang="en-US"/>
        </a:p>
      </dgm:t>
    </dgm:pt>
    <dgm:pt modelId="{C4335DFE-A059-4E51-A69C-B4561BAA09D3}">
      <dgm:prSet phldrT="[Text]"/>
      <dgm:spPr>
        <a:scene3d>
          <a:camera prst="orthographicFront">
            <a:rot lat="0" lon="600000" rev="0"/>
          </a:camera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0A44B83F-C8DC-4E23-B4C1-3AB553D15F0E}" type="parTrans" cxnId="{0A19BCB1-4D8E-47DD-9BE9-0E3351574EB4}">
      <dgm:prSet/>
      <dgm:spPr/>
      <dgm:t>
        <a:bodyPr/>
        <a:lstStyle/>
        <a:p>
          <a:endParaRPr lang="en-US"/>
        </a:p>
      </dgm:t>
    </dgm:pt>
    <dgm:pt modelId="{36B75934-265A-41AD-8587-BCFFB50D9DBC}" type="sibTrans" cxnId="{0A19BCB1-4D8E-47DD-9BE9-0E3351574EB4}">
      <dgm:prSet/>
      <dgm:spPr/>
      <dgm:t>
        <a:bodyPr/>
        <a:lstStyle/>
        <a:p>
          <a:endParaRPr lang="en-US"/>
        </a:p>
      </dgm:t>
    </dgm:pt>
    <dgm:pt modelId="{BEA2E760-324C-4BC8-A48B-25B708D36114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pPr algn="l"/>
          <a:r>
            <a:rPr lang="en-US" sz="2200" dirty="0" smtClean="0">
              <a:latin typeface="Arial" pitchFamily="34" charset="0"/>
              <a:cs typeface="Arial" pitchFamily="34" charset="0"/>
            </a:rPr>
            <a:t>Identification some factors associated antibiotic use without prescription for children under 5 years in the three villages of </a:t>
          </a:r>
          <a:r>
            <a:rPr lang="en-US" sz="2200" dirty="0" err="1" smtClean="0">
              <a:latin typeface="Arial" pitchFamily="34" charset="0"/>
              <a:cs typeface="Arial" pitchFamily="34" charset="0"/>
            </a:rPr>
            <a:t>Xuan</a:t>
          </a:r>
          <a:r>
            <a:rPr lang="en-US" sz="2200" dirty="0" smtClean="0">
              <a:latin typeface="Arial" pitchFamily="34" charset="0"/>
              <a:cs typeface="Arial" pitchFamily="34" charset="0"/>
            </a:rPr>
            <a:t> Truong, Nam </a:t>
          </a:r>
          <a:r>
            <a:rPr lang="en-US" sz="2200" dirty="0" err="1" smtClean="0">
              <a:latin typeface="Arial" pitchFamily="34" charset="0"/>
              <a:cs typeface="Arial" pitchFamily="34" charset="0"/>
            </a:rPr>
            <a:t>Dinh</a:t>
          </a:r>
          <a:r>
            <a:rPr lang="en-US" sz="2200" dirty="0" smtClean="0">
              <a:latin typeface="Arial" pitchFamily="34" charset="0"/>
              <a:cs typeface="Arial" pitchFamily="34" charset="0"/>
            </a:rPr>
            <a:t> in 2016</a:t>
          </a:r>
          <a:endParaRPr lang="en-US" sz="2200" dirty="0">
            <a:latin typeface="Arial" pitchFamily="34" charset="0"/>
            <a:cs typeface="Arial" pitchFamily="34" charset="0"/>
          </a:endParaRPr>
        </a:p>
      </dgm:t>
    </dgm:pt>
    <dgm:pt modelId="{E6960776-E219-4E22-A602-C640710042A5}" type="parTrans" cxnId="{9AD9DFD2-4A43-4211-81B6-A5245ADAD5A8}">
      <dgm:prSet/>
      <dgm:spPr/>
      <dgm:t>
        <a:bodyPr/>
        <a:lstStyle/>
        <a:p>
          <a:endParaRPr lang="en-US"/>
        </a:p>
      </dgm:t>
    </dgm:pt>
    <dgm:pt modelId="{F525A9FC-8BA8-47E6-9894-323084A380B8}" type="sibTrans" cxnId="{9AD9DFD2-4A43-4211-81B6-A5245ADAD5A8}">
      <dgm:prSet/>
      <dgm:spPr/>
      <dgm:t>
        <a:bodyPr/>
        <a:lstStyle/>
        <a:p>
          <a:endParaRPr lang="en-US"/>
        </a:p>
      </dgm:t>
    </dgm:pt>
    <dgm:pt modelId="{1C89B5DC-A61B-4CB0-91E0-14BC6B9A6145}" type="pres">
      <dgm:prSet presAssocID="{306461D1-8694-492B-99D7-9E22D05964F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23BCF2-8018-4364-A01F-FA27784010B6}" type="pres">
      <dgm:prSet presAssocID="{209C4288-72AD-495E-866B-705F8E3DBF4F}" presName="composite" presStyleCnt="0"/>
      <dgm:spPr/>
    </dgm:pt>
    <dgm:pt modelId="{ACCBD420-FC60-49E0-B2B7-4FC24ACBB025}" type="pres">
      <dgm:prSet presAssocID="{209C4288-72AD-495E-866B-705F8E3DBF4F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5D20FA-F6B2-4943-9D27-7A692B36B4BF}" type="pres">
      <dgm:prSet presAssocID="{209C4288-72AD-495E-866B-705F8E3DBF4F}" presName="descendantText" presStyleLbl="alignAcc1" presStyleIdx="0" presStyleCnt="2" custScaleX="99630" custLinFactNeighborX="8797" custLinFactNeighborY="3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A5C746-4EF7-4D9D-AE1C-C440B7EA4C75}" type="pres">
      <dgm:prSet presAssocID="{CF4E1C5E-130E-4EA7-8EDE-F9D59811DBB5}" presName="sp" presStyleCnt="0"/>
      <dgm:spPr/>
    </dgm:pt>
    <dgm:pt modelId="{5BBBC65E-28B9-4E04-8E1E-0BDEE5FA11CF}" type="pres">
      <dgm:prSet presAssocID="{C4335DFE-A059-4E51-A69C-B4561BAA09D3}" presName="composite" presStyleCnt="0"/>
      <dgm:spPr/>
    </dgm:pt>
    <dgm:pt modelId="{DCCBB442-6F98-4C2B-8A5B-CDCEB78646DF}" type="pres">
      <dgm:prSet presAssocID="{C4335DFE-A059-4E51-A69C-B4561BAA09D3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F105A8-74A8-43A1-95DD-D1FE55CAA5A2}" type="pres">
      <dgm:prSet presAssocID="{C4335DFE-A059-4E51-A69C-B4561BAA09D3}" presName="descendantText" presStyleLbl="alignAcc1" presStyleIdx="1" presStyleCnt="2" custLinFactNeighborX="129" custLinFactNeighborY="18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D9DFD2-4A43-4211-81B6-A5245ADAD5A8}" srcId="{C4335DFE-A059-4E51-A69C-B4561BAA09D3}" destId="{BEA2E760-324C-4BC8-A48B-25B708D36114}" srcOrd="0" destOrd="0" parTransId="{E6960776-E219-4E22-A602-C640710042A5}" sibTransId="{F525A9FC-8BA8-47E6-9894-323084A380B8}"/>
    <dgm:cxn modelId="{0A19BCB1-4D8E-47DD-9BE9-0E3351574EB4}" srcId="{306461D1-8694-492B-99D7-9E22D05964F9}" destId="{C4335DFE-A059-4E51-A69C-B4561BAA09D3}" srcOrd="1" destOrd="0" parTransId="{0A44B83F-C8DC-4E23-B4C1-3AB553D15F0E}" sibTransId="{36B75934-265A-41AD-8587-BCFFB50D9DBC}"/>
    <dgm:cxn modelId="{8E316CA3-A912-4280-8DF5-AC290E371204}" type="presOf" srcId="{209C4288-72AD-495E-866B-705F8E3DBF4F}" destId="{ACCBD420-FC60-49E0-B2B7-4FC24ACBB025}" srcOrd="0" destOrd="0" presId="urn:microsoft.com/office/officeart/2005/8/layout/chevron2"/>
    <dgm:cxn modelId="{82C30978-8978-429D-A383-2F5272B8DFFF}" srcId="{306461D1-8694-492B-99D7-9E22D05964F9}" destId="{209C4288-72AD-495E-866B-705F8E3DBF4F}" srcOrd="0" destOrd="0" parTransId="{52D13887-BBB8-41DC-98D8-025EE39F66A8}" sibTransId="{CF4E1C5E-130E-4EA7-8EDE-F9D59811DBB5}"/>
    <dgm:cxn modelId="{BB3FEBA6-C027-47A0-A24B-AEC1D9EF731A}" type="presOf" srcId="{5FE7D369-5C66-420F-BA64-E489F2AD304F}" destId="{9C5D20FA-F6B2-4943-9D27-7A692B36B4BF}" srcOrd="0" destOrd="0" presId="urn:microsoft.com/office/officeart/2005/8/layout/chevron2"/>
    <dgm:cxn modelId="{05D3CE70-A3E8-49B7-BBA0-75205B691ADE}" type="presOf" srcId="{BEA2E760-324C-4BC8-A48B-25B708D36114}" destId="{DDF105A8-74A8-43A1-95DD-D1FE55CAA5A2}" srcOrd="0" destOrd="0" presId="urn:microsoft.com/office/officeart/2005/8/layout/chevron2"/>
    <dgm:cxn modelId="{203F8BF3-40E4-490F-9431-430850AA9BED}" type="presOf" srcId="{306461D1-8694-492B-99D7-9E22D05964F9}" destId="{1C89B5DC-A61B-4CB0-91E0-14BC6B9A6145}" srcOrd="0" destOrd="0" presId="urn:microsoft.com/office/officeart/2005/8/layout/chevron2"/>
    <dgm:cxn modelId="{2B116EF6-9C2F-48EC-B6BB-CC364BE3122E}" type="presOf" srcId="{C4335DFE-A059-4E51-A69C-B4561BAA09D3}" destId="{DCCBB442-6F98-4C2B-8A5B-CDCEB78646DF}" srcOrd="0" destOrd="0" presId="urn:microsoft.com/office/officeart/2005/8/layout/chevron2"/>
    <dgm:cxn modelId="{4EE2CCF3-26D5-412D-A4FE-DD4F6C59C851}" srcId="{209C4288-72AD-495E-866B-705F8E3DBF4F}" destId="{5FE7D369-5C66-420F-BA64-E489F2AD304F}" srcOrd="0" destOrd="0" parTransId="{0F95BEE6-8F3F-4E42-A8ED-B33A59A06055}" sibTransId="{C98A46C5-D68C-4891-91E4-1749F000BEBC}"/>
    <dgm:cxn modelId="{42A7DEB1-E26C-4199-A019-66CBE10825E5}" type="presParOf" srcId="{1C89B5DC-A61B-4CB0-91E0-14BC6B9A6145}" destId="{1923BCF2-8018-4364-A01F-FA27784010B6}" srcOrd="0" destOrd="0" presId="urn:microsoft.com/office/officeart/2005/8/layout/chevron2"/>
    <dgm:cxn modelId="{2DFD05C4-035B-4D5A-A338-45AF848AB9B0}" type="presParOf" srcId="{1923BCF2-8018-4364-A01F-FA27784010B6}" destId="{ACCBD420-FC60-49E0-B2B7-4FC24ACBB025}" srcOrd="0" destOrd="0" presId="urn:microsoft.com/office/officeart/2005/8/layout/chevron2"/>
    <dgm:cxn modelId="{0F3542C1-9773-4113-8698-6C33089C9756}" type="presParOf" srcId="{1923BCF2-8018-4364-A01F-FA27784010B6}" destId="{9C5D20FA-F6B2-4943-9D27-7A692B36B4BF}" srcOrd="1" destOrd="0" presId="urn:microsoft.com/office/officeart/2005/8/layout/chevron2"/>
    <dgm:cxn modelId="{6FB34393-92DB-4BF3-911B-D116DE37BF7A}" type="presParOf" srcId="{1C89B5DC-A61B-4CB0-91E0-14BC6B9A6145}" destId="{3CA5C746-4EF7-4D9D-AE1C-C440B7EA4C75}" srcOrd="1" destOrd="0" presId="urn:microsoft.com/office/officeart/2005/8/layout/chevron2"/>
    <dgm:cxn modelId="{34389464-0565-49ED-8A8F-AF0DCF05DB87}" type="presParOf" srcId="{1C89B5DC-A61B-4CB0-91E0-14BC6B9A6145}" destId="{5BBBC65E-28B9-4E04-8E1E-0BDEE5FA11CF}" srcOrd="2" destOrd="0" presId="urn:microsoft.com/office/officeart/2005/8/layout/chevron2"/>
    <dgm:cxn modelId="{8514A6BF-6F1B-4063-B5FB-57EADDF2A36F}" type="presParOf" srcId="{5BBBC65E-28B9-4E04-8E1E-0BDEE5FA11CF}" destId="{DCCBB442-6F98-4C2B-8A5B-CDCEB78646DF}" srcOrd="0" destOrd="0" presId="urn:microsoft.com/office/officeart/2005/8/layout/chevron2"/>
    <dgm:cxn modelId="{3BEFEA7A-1C18-411C-8ABA-F03AE89C3001}" type="presParOf" srcId="{5BBBC65E-28B9-4E04-8E1E-0BDEE5FA11CF}" destId="{DDF105A8-74A8-43A1-95DD-D1FE55CAA5A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CBD420-FC60-49E0-B2B7-4FC24ACBB025}">
      <dsp:nvSpPr>
        <dsp:cNvPr id="0" name=""/>
        <dsp:cNvSpPr/>
      </dsp:nvSpPr>
      <dsp:spPr>
        <a:xfrm rot="5400000">
          <a:off x="-358259" y="360055"/>
          <a:ext cx="2388393" cy="16718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600000" rev="0"/>
          </a:camera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/>
            <a:t>1</a:t>
          </a:r>
          <a:endParaRPr lang="en-US" sz="4900" kern="1200" dirty="0"/>
        </a:p>
      </dsp:txBody>
      <dsp:txXfrm rot="-5400000">
        <a:off x="1" y="837734"/>
        <a:ext cx="1671875" cy="716518"/>
      </dsp:txXfrm>
    </dsp:sp>
    <dsp:sp modelId="{9C5D20FA-F6B2-4943-9D27-7A692B36B4BF}">
      <dsp:nvSpPr>
        <dsp:cNvPr id="0" name=""/>
        <dsp:cNvSpPr/>
      </dsp:nvSpPr>
      <dsp:spPr>
        <a:xfrm rot="5400000">
          <a:off x="4289987" y="-2586430"/>
          <a:ext cx="1552455" cy="6738627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Arial" pitchFamily="34" charset="0"/>
              <a:cs typeface="Arial" pitchFamily="34" charset="0"/>
            </a:rPr>
            <a:t>Description the situation of antibiotic use without prescription of inhabitants for children under 5 years in three villages of </a:t>
          </a:r>
          <a:r>
            <a:rPr lang="en-US" sz="2200" kern="1200" dirty="0" err="1" smtClean="0">
              <a:latin typeface="Arial" pitchFamily="34" charset="0"/>
              <a:cs typeface="Arial" pitchFamily="34" charset="0"/>
            </a:rPr>
            <a:t>Xuan</a:t>
          </a:r>
          <a:r>
            <a:rPr lang="en-US" sz="2200" kern="1200" dirty="0" smtClean="0">
              <a:latin typeface="Arial" pitchFamily="34" charset="0"/>
              <a:cs typeface="Arial" pitchFamily="34" charset="0"/>
            </a:rPr>
            <a:t> Truong, Nam </a:t>
          </a:r>
          <a:r>
            <a:rPr lang="en-US" sz="2200" kern="1200" dirty="0" err="1" smtClean="0">
              <a:latin typeface="Arial" pitchFamily="34" charset="0"/>
              <a:cs typeface="Arial" pitchFamily="34" charset="0"/>
            </a:rPr>
            <a:t>Dinh</a:t>
          </a:r>
          <a:r>
            <a:rPr lang="en-US" sz="2200" kern="1200" dirty="0" smtClean="0">
              <a:latin typeface="Arial" pitchFamily="34" charset="0"/>
              <a:cs typeface="Arial" pitchFamily="34" charset="0"/>
            </a:rPr>
            <a:t> in 2016</a:t>
          </a:r>
          <a:r>
            <a:rPr lang="fr-FR" sz="2200" kern="1200" dirty="0" smtClean="0">
              <a:latin typeface="Arial" pitchFamily="34" charset="0"/>
              <a:cs typeface="Arial" pitchFamily="34" charset="0"/>
            </a:rPr>
            <a:t>.</a:t>
          </a:r>
          <a:endParaRPr lang="en-US" sz="2200" kern="1200" dirty="0">
            <a:latin typeface="Arial" pitchFamily="34" charset="0"/>
            <a:cs typeface="Arial" pitchFamily="34" charset="0"/>
          </a:endParaRPr>
        </a:p>
      </dsp:txBody>
      <dsp:txXfrm rot="-5400000">
        <a:off x="1696902" y="82440"/>
        <a:ext cx="6662842" cy="1400885"/>
      </dsp:txXfrm>
    </dsp:sp>
    <dsp:sp modelId="{DCCBB442-6F98-4C2B-8A5B-CDCEB78646DF}">
      <dsp:nvSpPr>
        <dsp:cNvPr id="0" name=""/>
        <dsp:cNvSpPr/>
      </dsp:nvSpPr>
      <dsp:spPr>
        <a:xfrm rot="5400000">
          <a:off x="-358259" y="2463869"/>
          <a:ext cx="2388393" cy="16718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600000" rev="0"/>
          </a:camera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/>
            <a:t>2</a:t>
          </a:r>
          <a:endParaRPr lang="en-US" sz="4900" kern="1200" dirty="0"/>
        </a:p>
      </dsp:txBody>
      <dsp:txXfrm rot="-5400000">
        <a:off x="1" y="2941548"/>
        <a:ext cx="1671875" cy="716518"/>
      </dsp:txXfrm>
    </dsp:sp>
    <dsp:sp modelId="{DDF105A8-74A8-43A1-95DD-D1FE55CAA5A2}">
      <dsp:nvSpPr>
        <dsp:cNvPr id="0" name=""/>
        <dsp:cNvSpPr/>
      </dsp:nvSpPr>
      <dsp:spPr>
        <a:xfrm rot="5400000">
          <a:off x="4277474" y="-471997"/>
          <a:ext cx="1552455" cy="6763653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Arial" pitchFamily="34" charset="0"/>
              <a:cs typeface="Arial" pitchFamily="34" charset="0"/>
            </a:rPr>
            <a:t>Identification some factors associated antibiotic use without prescription for children under 5 years in the three villages of </a:t>
          </a:r>
          <a:r>
            <a:rPr lang="en-US" sz="2200" kern="1200" dirty="0" err="1" smtClean="0">
              <a:latin typeface="Arial" pitchFamily="34" charset="0"/>
              <a:cs typeface="Arial" pitchFamily="34" charset="0"/>
            </a:rPr>
            <a:t>Xuan</a:t>
          </a:r>
          <a:r>
            <a:rPr lang="en-US" sz="2200" kern="1200" dirty="0" smtClean="0">
              <a:latin typeface="Arial" pitchFamily="34" charset="0"/>
              <a:cs typeface="Arial" pitchFamily="34" charset="0"/>
            </a:rPr>
            <a:t> Truong, Nam </a:t>
          </a:r>
          <a:r>
            <a:rPr lang="en-US" sz="2200" kern="1200" dirty="0" err="1" smtClean="0">
              <a:latin typeface="Arial" pitchFamily="34" charset="0"/>
              <a:cs typeface="Arial" pitchFamily="34" charset="0"/>
            </a:rPr>
            <a:t>Dinh</a:t>
          </a:r>
          <a:r>
            <a:rPr lang="en-US" sz="2200" kern="1200" dirty="0" smtClean="0">
              <a:latin typeface="Arial" pitchFamily="34" charset="0"/>
              <a:cs typeface="Arial" pitchFamily="34" charset="0"/>
            </a:rPr>
            <a:t> in 2016</a:t>
          </a:r>
          <a:endParaRPr lang="en-US" sz="2200" kern="1200" dirty="0">
            <a:latin typeface="Arial" pitchFamily="34" charset="0"/>
            <a:cs typeface="Arial" pitchFamily="34" charset="0"/>
          </a:endParaRPr>
        </a:p>
      </dsp:txBody>
      <dsp:txXfrm rot="-5400000">
        <a:off x="1671876" y="2209386"/>
        <a:ext cx="6687868" cy="14008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91EB2-EBFF-49A6-B23C-85F7A209820E}" type="datetimeFigureOut">
              <a:rPr lang="en-US" smtClean="0"/>
              <a:t>09/11/2016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8C969C-67FB-4BE8-9E0C-51225BF59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64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</a:t>
            </a:r>
            <a:r>
              <a:rPr lang="en-US" baseline="0" dirty="0" smtClean="0"/>
              <a:t> morning everyone, my name is </a:t>
            </a:r>
            <a:r>
              <a:rPr lang="en-US" baseline="0" dirty="0" err="1" smtClean="0"/>
              <a:t>Hai</a:t>
            </a:r>
            <a:r>
              <a:rPr lang="en-US" baseline="0" dirty="0" smtClean="0"/>
              <a:t>, I come from public health department of HPUMP. I’m very pleased to present to you our research about “Non-prescribed use of antibiotics for children less than 5 years and factors associated in the district de </a:t>
            </a:r>
            <a:r>
              <a:rPr lang="en-US" baseline="0" dirty="0" err="1" smtClean="0"/>
              <a:t>Xuan</a:t>
            </a:r>
            <a:r>
              <a:rPr lang="en-US" baseline="0" dirty="0" smtClean="0"/>
              <a:t> Truong, Nam </a:t>
            </a:r>
            <a:r>
              <a:rPr lang="en-US" baseline="0" dirty="0" err="1" smtClean="0"/>
              <a:t>Dinh</a:t>
            </a:r>
            <a:r>
              <a:rPr lang="en-US" baseline="0" dirty="0" smtClean="0"/>
              <a:t> in 2016.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C969C-67FB-4BE8-9E0C-51225BF596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417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table show you some characteristics of study’s population, you can see that the majority is mother, agriculture, secondary and </a:t>
            </a:r>
            <a:r>
              <a:rPr lang="en-US" baseline="0" dirty="0" err="1" smtClean="0"/>
              <a:t>marri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C969C-67FB-4BE8-9E0C-51225BF5967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0298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Here we can find 61% of children had a sickness 6 months ago from the interview. Among sick children 84.9% used antibiotics. More than half of the children used antibiotics without a prescription (55.8%).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C969C-67FB-4BE8-9E0C-51225BF5967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6955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calculated on the total children, there</a:t>
            </a:r>
            <a:r>
              <a:rPr lang="en-US" baseline="0" dirty="0" smtClean="0"/>
              <a:t> were 29% of children used antibiotic without a prescription.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C969C-67FB-4BE8-9E0C-51225BF5967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5884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Amoxicillin was the most commonly used non-prescribed antibiotic (59.4%), followed by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cefalexine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(22.6%),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smpicilline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(14.2%), Tetracycline (3.2%) and chloramphenicol (0.6%)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C969C-67FB-4BE8-9E0C-51225BF5967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966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Caregivers had given antibiotics to their child without a prescription for symptoms of upper respiratory tract infection such as cough (31%), fever (29.3%) or angina (20.7%) and others symptoms like runny nose, grippe…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C969C-67FB-4BE8-9E0C-51225BF5967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6981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table shows us that nearly half of caregivers have used antibiotics from three to five days. And the majority of those used only</a:t>
            </a:r>
            <a:r>
              <a:rPr lang="en-US" baseline="0" dirty="0" smtClean="0"/>
              <a:t> one antibiotic and via oral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C969C-67FB-4BE8-9E0C-51225BF5967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664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Reasons for not seeking a physician’s advice included the belief that the illness was not severe (33%) and previous experience with the doctor always prescribing the same antibiotics for similar conditions (42,5%) and others reasons like safe time and cost is 24,5%.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C969C-67FB-4BE8-9E0C-51225BF5967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82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main source of non-prescribed antibiotics was pharmacies (85.3%).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C969C-67FB-4BE8-9E0C-51225BF5967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9501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than half (58.2%) of caregivers had poor knowledge about antibiotic and antibiotic</a:t>
            </a:r>
            <a:r>
              <a:rPr lang="en-US" baseline="0" dirty="0" smtClean="0"/>
              <a:t> 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C969C-67FB-4BE8-9E0C-51225BF5967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445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of antibiotics without a prescription occurred mainly in primary caregivers who have not good knowledge about antibiotics, the younger</a:t>
            </a:r>
            <a:r>
              <a:rPr lang="en-US" baseline="0" dirty="0" smtClean="0"/>
              <a:t> caregivers and</a:t>
            </a:r>
            <a:r>
              <a:rPr lang="en-US" dirty="0" smtClean="0"/>
              <a:t> average monthly income is less than 5 million.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C969C-67FB-4BE8-9E0C-51225BF5967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361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outline of</a:t>
            </a:r>
            <a:r>
              <a:rPr lang="en-US" baseline="0" dirty="0" smtClean="0"/>
              <a:t> my presentation include 5 parts, there are: introduction, subject and method, result, conclusion and recommendation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C969C-67FB-4BE8-9E0C-51225BF596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672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C969C-67FB-4BE8-9E0C-51225BF5967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4416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conclusion, 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C969C-67FB-4BE8-9E0C-51225BF5967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0959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first</a:t>
            </a:r>
            <a:r>
              <a:rPr lang="en-US" baseline="0" dirty="0" smtClean="0"/>
              <a:t> conclusion is situation of AB use without a prescription.</a:t>
            </a:r>
          </a:p>
          <a:p>
            <a:r>
              <a:rPr lang="en-US" baseline="0" dirty="0" smtClean="0"/>
              <a:t>We had 55.8% of children used AB without a prescription. The frequent symptom for treatment by AB are cough, fever, angina and runny nose.</a:t>
            </a:r>
          </a:p>
          <a:p>
            <a:r>
              <a:rPr lang="en-US" baseline="0" dirty="0" smtClean="0"/>
              <a:t>AB used without prescription is Amoxicillin and Cephalexin. The main source supplying AB is pharmacies (85.3%). And we had too 58.2% poor knowledge about AB.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C969C-67FB-4BE8-9E0C-51225BF59679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7767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found 3 factors associates with AB use without a prescription are: low income level, poor knowledge of inhabitants about AB and low caregiver’s 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C969C-67FB-4BE8-9E0C-51225BF5967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767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C969C-67FB-4BE8-9E0C-51225BF5967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730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</a:t>
            </a:r>
            <a:r>
              <a:rPr lang="en-US" baseline="0" dirty="0" smtClean="0"/>
              <a:t> on </a:t>
            </a:r>
            <a:r>
              <a:rPr lang="en-US" dirty="0" smtClean="0"/>
              <a:t>the results of our study, we would like to give some ideas to reduce antibiotics use</a:t>
            </a:r>
            <a:r>
              <a:rPr lang="en-US" baseline="0" dirty="0" smtClean="0"/>
              <a:t> </a:t>
            </a:r>
            <a:r>
              <a:rPr lang="en-US" dirty="0" smtClean="0"/>
              <a:t>without a prescription like….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C969C-67FB-4BE8-9E0C-51225BF5967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9482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C969C-67FB-4BE8-9E0C-51225BF5967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7799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C969C-67FB-4BE8-9E0C-51225BF5967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972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start the first with introduction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C969C-67FB-4BE8-9E0C-51225BF5967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521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According the Global antibiotic resistance</a:t>
            </a:r>
            <a:r>
              <a:rPr lang="en-US" baseline="0" dirty="0" smtClean="0"/>
              <a:t> partnership in 2010, The frequent situation in VN nowadays is overuse of antibiotic.</a:t>
            </a:r>
          </a:p>
          <a:p>
            <a:r>
              <a:rPr lang="en-US" dirty="0" smtClean="0"/>
              <a:t>The causes of this situation are divided into 3 groups: …..in order to stimulate growth, disease</a:t>
            </a:r>
            <a:r>
              <a:rPr lang="en-US" baseline="0" dirty="0" smtClean="0"/>
              <a:t> prevention and treatment.</a:t>
            </a:r>
          </a:p>
          <a:p>
            <a:r>
              <a:rPr lang="en-US" baseline="0" dirty="0" smtClean="0"/>
              <a:t>The important consequence is AB resistance,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C969C-67FB-4BE8-9E0C-51225BF59679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768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we</a:t>
            </a:r>
            <a:r>
              <a:rPr lang="en-US" baseline="0" dirty="0" smtClean="0"/>
              <a:t> have conducted this study with 2 following objectives :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estimate the prevalence and identify the determinants of non-prescription use of antibiotics for children in 3 villages of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Xuan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Truong district.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C969C-67FB-4BE8-9E0C-51225BF596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768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</a:t>
            </a:r>
            <a:r>
              <a:rPr lang="en-US" baseline="0" dirty="0" smtClean="0"/>
              <a:t> continue with subject and method part.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C969C-67FB-4BE8-9E0C-51225BF5967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04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is the description diagram to show the sampling and data collection in our study.</a:t>
            </a:r>
          </a:p>
          <a:p>
            <a:r>
              <a:rPr lang="en-US" dirty="0" smtClean="0"/>
              <a:t>The time of</a:t>
            </a:r>
            <a:r>
              <a:rPr lang="en-US" baseline="0" dirty="0" smtClean="0"/>
              <a:t> our study is from November 2015 to June 2016.</a:t>
            </a:r>
          </a:p>
          <a:p>
            <a:r>
              <a:rPr lang="en-US" dirty="0" smtClean="0"/>
              <a:t>We randomly selected three communes in </a:t>
            </a:r>
            <a:r>
              <a:rPr lang="en-US" dirty="0" err="1" smtClean="0"/>
              <a:t>Xuan</a:t>
            </a:r>
            <a:r>
              <a:rPr lang="en-US" baseline="0" dirty="0" smtClean="0"/>
              <a:t> Truong district included </a:t>
            </a:r>
            <a:r>
              <a:rPr lang="en-US" baseline="0" dirty="0" err="1" smtClean="0"/>
              <a:t>Xuan</a:t>
            </a:r>
            <a:r>
              <a:rPr lang="en-US" baseline="0" dirty="0" smtClean="0"/>
              <a:t> Truong, </a:t>
            </a:r>
            <a:r>
              <a:rPr lang="en-US" baseline="0" dirty="0" err="1" smtClean="0"/>
              <a:t>Xuan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Thanh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Xuan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Phong</a:t>
            </a:r>
            <a:r>
              <a:rPr lang="en-US" baseline="0" dirty="0" smtClean="0"/>
              <a:t> village.</a:t>
            </a:r>
          </a:p>
          <a:p>
            <a:r>
              <a:rPr lang="en-US" baseline="0" dirty="0" smtClean="0"/>
              <a:t>We chosen in each village the household with at least one child less than 5 years and the parents or primary caregivers.</a:t>
            </a:r>
          </a:p>
          <a:p>
            <a:r>
              <a:rPr lang="en-US" baseline="0" dirty="0" smtClean="0"/>
              <a:t>The sample size were 400 households including 400 children and 400 caregivers. We used a questionnaire in order to interview the caregivers about demographic characteristics, situation of antibiotic use for their children when they were sickness….(et cetera).</a:t>
            </a:r>
          </a:p>
          <a:p>
            <a:r>
              <a:rPr lang="en-US" baseline="0" dirty="0" smtClean="0"/>
              <a:t>End then, we used the SPSS software for data entry and analysis.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C969C-67FB-4BE8-9E0C-51225BF5967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38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Participants answered the questions about antibiotic’s knowledge, participant</a:t>
            </a:r>
            <a:r>
              <a:rPr lang="en-US" baseline="0" dirty="0" smtClean="0"/>
              <a:t> </a:t>
            </a:r>
            <a:r>
              <a:rPr lang="en-US" dirty="0" smtClean="0"/>
              <a:t>had good knowledge if the correct answers was 69%.</a:t>
            </a:r>
          </a:p>
          <a:p>
            <a:r>
              <a:rPr lang="en-US" dirty="0" smtClean="0"/>
              <a:t>About</a:t>
            </a:r>
            <a:r>
              <a:rPr lang="en-US" baseline="0" dirty="0" smtClean="0"/>
              <a:t> the research ethics, our study had permission of Ethical Council of HPUMP……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C969C-67FB-4BE8-9E0C-51225BF5967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28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</a:t>
            </a:r>
            <a:r>
              <a:rPr lang="en-US" baseline="0" dirty="0" smtClean="0"/>
              <a:t> the next part, I will show you some results of our study.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C969C-67FB-4BE8-9E0C-51225BF5967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212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F32C6-35CD-4614-9898-45CE9E00EFAE}" type="datetime1">
              <a:rPr lang="en-US" smtClean="0"/>
              <a:t>09/11/2016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AHLA, 7-9 November Haiphong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83AC-49F9-475A-8481-56207407389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191DE-03AE-422E-8F5F-B29F09AE8827}" type="datetime1">
              <a:rPr lang="en-US" smtClean="0"/>
              <a:t>09/11/2016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AHLA, 7-9 November Haiphong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83AC-49F9-475A-8481-5620740738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5D315-9663-4372-8026-756812C56601}" type="datetime1">
              <a:rPr lang="en-US" smtClean="0"/>
              <a:t>09/11/2016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AHLA, 7-9 November Haiphong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83AC-49F9-475A-8481-5620740738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0E3C5-E5B9-4E5B-A6A0-1C0A61C63679}" type="datetime1">
              <a:rPr lang="en-US" smtClean="0"/>
              <a:t>09/11/2016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AHLA, 7-9 November Haiphong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83AC-49F9-475A-8481-562074073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845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3E62E-5BC5-48F4-8061-7F707ABBE682}" type="datetime1">
              <a:rPr lang="en-US" smtClean="0"/>
              <a:t>09/11/2016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AHLA, 7-9 November Haiphong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83AC-49F9-475A-8481-562074073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51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34CBA-BCCF-4AAF-B9F6-D78D93E890FC}" type="datetime1">
              <a:rPr lang="en-US" smtClean="0"/>
              <a:t>09/11/2016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AHLA, 7-9 November Haiphong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83AC-49F9-475A-8481-562074073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76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DCD34-4FD4-481B-8AA5-6FD7511364C2}" type="datetime1">
              <a:rPr lang="en-US" smtClean="0"/>
              <a:t>09/11/2016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AHLA, 7-9 November Haiphong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83AC-49F9-475A-8481-562074073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110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1FB6-4913-4E26-8E0A-F2409F4C9034}" type="datetime1">
              <a:rPr lang="en-US" smtClean="0"/>
              <a:t>09/11/2016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AHLA, 7-9 November Haiphong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83AC-49F9-475A-8481-562074073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396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3C27-553E-4316-A586-DA55A636F6CA}" type="datetime1">
              <a:rPr lang="en-US" smtClean="0"/>
              <a:t>09/11/2016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AHLA, 7-9 November Haiphong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83AC-49F9-475A-8481-562074073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9457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08EC-2796-441B-A287-85DDA588D52A}" type="datetime1">
              <a:rPr lang="en-US" smtClean="0"/>
              <a:t>09/11/2016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AHLA, 7-9 November Haiphong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83AC-49F9-475A-8481-562074073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385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08DAB-B0B6-498B-8953-0412EB423447}" type="datetime1">
              <a:rPr lang="en-US" smtClean="0"/>
              <a:t>09/11/2016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AHLA, 7-9 November Haiphong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83AC-49F9-475A-8481-562074073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401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908B0-2A7D-4A6E-B332-481B9FC34790}" type="datetime1">
              <a:rPr lang="en-US" smtClean="0"/>
              <a:t>09/11/2016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AHLA, 7-9 November Haiphong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83AC-49F9-475A-8481-56207407389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C266-4A9F-4773-A0F3-AE8BC9631672}" type="datetime1">
              <a:rPr lang="en-US" smtClean="0"/>
              <a:t>09/11/2016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AHLA, 7-9 November Haiphong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83AC-49F9-475A-8481-562074073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00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B2151-1020-4DD1-ABDB-B450BD0CAC16}" type="datetime1">
              <a:rPr lang="en-US" smtClean="0"/>
              <a:t>09/11/2016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AHLA, 7-9 November Haiphong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83AC-49F9-475A-8481-562074073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8284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CEED-97C4-4ECB-B3EA-A8FEAA54A691}" type="datetime1">
              <a:rPr lang="en-US" smtClean="0"/>
              <a:t>09/11/2016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AHLA, 7-9 November Haiphong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83AC-49F9-475A-8481-562074073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96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CAC53-C7F1-436E-B2BB-8EB356F01A6A}" type="datetime1">
              <a:rPr lang="en-US" smtClean="0"/>
              <a:t>09/11/2016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AHLA, 7-9 November Haiphong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83AC-49F9-475A-8481-5620740738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CB129-CE2C-4738-BA02-EE3F2E2A5F8C}" type="datetime1">
              <a:rPr lang="en-US" smtClean="0"/>
              <a:t>09/11/2016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AHLA, 7-9 November Haiphong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83AC-49F9-475A-8481-56207407389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B0E7E-9A72-4B6F-8005-827A7F30FFBB}" type="datetime1">
              <a:rPr lang="en-US" smtClean="0"/>
              <a:t>09/11/2016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AHLA, 7-9 November Haiphong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83AC-49F9-475A-8481-56207407389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C9A38-FF86-4FE5-B86F-F09DF04D6F2B}" type="datetime1">
              <a:rPr lang="en-US" smtClean="0"/>
              <a:t>09/11/2016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AHLA, 7-9 November Haiphong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83AC-49F9-475A-8481-5620740738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5DE6-1922-4E9F-8DE6-1C1A7009B36E}" type="datetime1">
              <a:rPr lang="en-US" smtClean="0"/>
              <a:t>09/11/2016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AHLA, 7-9 November Haiphong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83AC-49F9-475A-8481-5620740738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9F330-D183-492A-BFF0-9BAC7C844E03}" type="datetime1">
              <a:rPr lang="en-US" smtClean="0"/>
              <a:t>09/11/2016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AHLA, 7-9 November Haiphong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83AC-49F9-475A-8481-5620740738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4502-618F-456E-9E44-197F37D47101}" type="datetime1">
              <a:rPr lang="en-US" smtClean="0"/>
              <a:t>09/11/2016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AHLA, 7-9 November Haiphong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83AC-49F9-475A-8481-56207407389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DFD1385-6625-4B39-9A75-55580A57449A}" type="datetime1">
              <a:rPr lang="en-US" smtClean="0"/>
              <a:t>09/11/2016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AHLA, 7-9 November Haiphong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3C283AC-49F9-475A-8481-56207407389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FC91C-182C-45B7-85DD-9AAF6782CDA2}" type="datetime1">
              <a:rPr lang="en-US" smtClean="0"/>
              <a:t>09/11/2016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AHLA, 7-9 November Haiphong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83AC-49F9-475A-8481-562074073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417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00200" y="2819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52400" y="1261408"/>
            <a:ext cx="89915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2400" dirty="0"/>
          </a:p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SURVEY OF NON-PRESCRIBED USE OF ANTIBIOTICS FOR CHILDREN LESS THAN 5 YEARS AND FACTORS ASSOCIATED IN THE DISTRICT OF XUAN TRUONG, </a:t>
            </a:r>
          </a:p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NAM DINH IN 2016 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1" y="3796605"/>
            <a:ext cx="88567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NGUYEN </a:t>
            </a:r>
            <a:r>
              <a:rPr lang="en-US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Thanh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Hai</a:t>
            </a:r>
            <a:r>
              <a:rPr lang="en-US" sz="2000" i="1" baseline="30000" dirty="0"/>
              <a:t>1</a:t>
            </a:r>
            <a:r>
              <a:rPr lang="en-US" sz="2000" baseline="30000" dirty="0"/>
              <a:t>* 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VU </a:t>
            </a:r>
            <a:r>
              <a:rPr lang="en-US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Thi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Thom</a:t>
            </a:r>
            <a:r>
              <a:rPr lang="en-US" sz="2000" i="1" baseline="30000" dirty="0" smtClean="0"/>
              <a:t>2</a:t>
            </a:r>
          </a:p>
          <a:p>
            <a:pPr algn="r">
              <a:lnSpc>
                <a:spcPct val="150000"/>
              </a:lnSpc>
            </a:pPr>
            <a:r>
              <a:rPr lang="vi-VN" i="1" dirty="0" smtClean="0"/>
              <a:t>1: </a:t>
            </a:r>
            <a:r>
              <a:rPr lang="vi-VN" dirty="0" smtClean="0"/>
              <a:t>Faculty </a:t>
            </a:r>
            <a:r>
              <a:rPr lang="vi-VN" dirty="0"/>
              <a:t>of Public Health</a:t>
            </a:r>
            <a:r>
              <a:rPr lang="vi-VN" dirty="0" smtClean="0"/>
              <a:t>, Haiphong University of Medicine and Pharmacy</a:t>
            </a:r>
          </a:p>
          <a:p>
            <a:pPr algn="r">
              <a:lnSpc>
                <a:spcPct val="150000"/>
              </a:lnSpc>
            </a:pPr>
            <a:r>
              <a:rPr lang="vi-VN" i="1" dirty="0" smtClean="0"/>
              <a:t>2: </a:t>
            </a:r>
            <a:r>
              <a:rPr lang="vi-VN" dirty="0" smtClean="0"/>
              <a:t>Institute for Francophone Tropical Medicine (IFMT)</a:t>
            </a: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AHLA, 7-9 November Haiphong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31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1" y="6508753"/>
            <a:ext cx="2895600" cy="365125"/>
          </a:xfrm>
        </p:spPr>
        <p:txBody>
          <a:bodyPr/>
          <a:lstStyle/>
          <a:p>
            <a:r>
              <a:rPr lang="en-US" smtClean="0"/>
              <a:t>AHLA, 7-9 November Haiphong</a:t>
            </a:r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33500"/>
              </p:ext>
            </p:extLst>
          </p:nvPr>
        </p:nvGraphicFramePr>
        <p:xfrm>
          <a:off x="76202" y="0"/>
          <a:ext cx="9067798" cy="68345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8620"/>
                <a:gridCol w="1785603"/>
                <a:gridCol w="1106775"/>
                <a:gridCol w="1143000"/>
                <a:gridCol w="1143000"/>
                <a:gridCol w="1295400"/>
                <a:gridCol w="1295400"/>
              </a:tblGrid>
              <a:tr h="4295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Variables</a:t>
                      </a:r>
                      <a:endParaRPr lang="vi-VN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N = 400</a:t>
                      </a:r>
                      <a:endParaRPr lang="vi-VN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N (%)</a:t>
                      </a:r>
                      <a:endParaRPr lang="vi-V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 err="1" smtClean="0">
                          <a:effectLst/>
                        </a:rPr>
                        <a:t>Average</a:t>
                      </a:r>
                      <a:endParaRPr lang="vi-VN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 err="1" smtClean="0">
                          <a:effectLst/>
                        </a:rPr>
                        <a:t>Median</a:t>
                      </a:r>
                      <a:endParaRPr lang="vi-VN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 err="1" smtClean="0">
                          <a:effectLst/>
                        </a:rPr>
                        <a:t>Width</a:t>
                      </a:r>
                      <a:endParaRPr lang="vi-VN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</a:rPr>
                        <a:t>SD</a:t>
                      </a:r>
                      <a:endParaRPr lang="vi-VN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 anchor="ctr"/>
                </a:tc>
              </a:tr>
              <a:tr h="2317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</a:rPr>
                        <a:t>Age</a:t>
                      </a:r>
                      <a:endParaRPr lang="vi-VN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400</a:t>
                      </a:r>
                      <a:endParaRPr lang="vi-V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 </a:t>
                      </a:r>
                      <a:endParaRPr lang="vi-V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32,9</a:t>
                      </a:r>
                      <a:endParaRPr lang="vi-V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30</a:t>
                      </a:r>
                      <a:endParaRPr lang="vi-V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19-70</a:t>
                      </a:r>
                      <a:endParaRPr lang="vi-V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10,208</a:t>
                      </a:r>
                      <a:endParaRPr lang="vi-V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 anchor="ctr"/>
                </a:tc>
              </a:tr>
              <a:tr h="4634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 err="1" smtClean="0">
                          <a:effectLst/>
                        </a:rPr>
                        <a:t>Sex</a:t>
                      </a:r>
                      <a:endParaRPr lang="vi-VN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  <a:endParaRPr lang="vi-VN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</a:rPr>
                        <a:t>Male</a:t>
                      </a:r>
                      <a:endParaRPr lang="vi-VN" sz="1800" dirty="0">
                        <a:effectLst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Female</a:t>
                      </a:r>
                      <a:endParaRPr lang="vi-VN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41 (1</a:t>
                      </a:r>
                      <a:r>
                        <a:rPr lang="en-US" sz="1800">
                          <a:effectLst/>
                        </a:rPr>
                        <a:t>0,2)</a:t>
                      </a:r>
                      <a:endParaRPr lang="vi-VN" sz="1800">
                        <a:effectLst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359 (89,8)</a:t>
                      </a:r>
                      <a:endParaRPr lang="vi-V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vi-V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vi-V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vi-V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vi-V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 anchor="ctr"/>
                </a:tc>
              </a:tr>
              <a:tr h="6952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Relationship with children</a:t>
                      </a:r>
                      <a:endParaRPr lang="vi-VN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 err="1" smtClean="0">
                          <a:effectLst/>
                        </a:rPr>
                        <a:t>Father</a:t>
                      </a:r>
                      <a:endParaRPr lang="vi-VN" sz="1800" dirty="0">
                        <a:effectLst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 err="1" smtClean="0">
                          <a:effectLst/>
                        </a:rPr>
                        <a:t>Mother</a:t>
                      </a:r>
                      <a:endParaRPr lang="vi-VN" sz="1800" b="1" dirty="0">
                        <a:effectLst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 err="1" smtClean="0">
                          <a:effectLst/>
                        </a:rPr>
                        <a:t>Grandparents</a:t>
                      </a:r>
                      <a:endParaRPr lang="vi-VN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34 (8,5)</a:t>
                      </a:r>
                      <a:endParaRPr lang="vi-VN" sz="1800" dirty="0">
                        <a:effectLst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328 (82)</a:t>
                      </a:r>
                      <a:endParaRPr lang="vi-VN" sz="18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38 (9,5)</a:t>
                      </a:r>
                      <a:endParaRPr lang="vi-VN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vi-V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vi-V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vi-VN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vi-V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 anchor="ctr"/>
                </a:tc>
              </a:tr>
              <a:tr h="15821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Profession </a:t>
                      </a:r>
                      <a:endParaRPr lang="vi-VN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</a:rPr>
                        <a:t>Agriculture</a:t>
                      </a:r>
                      <a:r>
                        <a:rPr lang="fr-FR" sz="1800" dirty="0">
                          <a:effectLst/>
                        </a:rPr>
                        <a:t> </a:t>
                      </a:r>
                      <a:r>
                        <a:rPr lang="fr-FR" sz="1800" dirty="0" err="1" smtClean="0">
                          <a:effectLst/>
                        </a:rPr>
                        <a:t>Housewife</a:t>
                      </a:r>
                      <a:endParaRPr lang="fr-FR" sz="18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 err="1" smtClean="0">
                          <a:effectLst/>
                        </a:rPr>
                        <a:t>Worker</a:t>
                      </a:r>
                      <a:endParaRPr lang="fr-FR" sz="18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</a:rPr>
                        <a:t>Trade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</a:rPr>
                        <a:t>Official</a:t>
                      </a:r>
                      <a:endParaRPr lang="vi-VN" sz="1800" dirty="0">
                        <a:effectLst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Other</a:t>
                      </a:r>
                      <a:endParaRPr lang="vi-VN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122 (30,5)</a:t>
                      </a:r>
                      <a:endParaRPr lang="vi-VN" sz="18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84 (21</a:t>
                      </a:r>
                      <a:r>
                        <a:rPr lang="en-US" sz="1800" dirty="0" smtClean="0">
                          <a:effectLst/>
                        </a:rPr>
                        <a:t>)</a:t>
                      </a:r>
                      <a:endParaRPr lang="vi-VN" sz="1800" dirty="0">
                        <a:effectLst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53 (13,3)</a:t>
                      </a:r>
                      <a:endParaRPr lang="vi-VN" sz="1800" dirty="0">
                        <a:effectLst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42 (10,5)</a:t>
                      </a:r>
                      <a:endParaRPr lang="vi-VN" sz="1800" dirty="0">
                        <a:effectLst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76 (19)</a:t>
                      </a:r>
                      <a:endParaRPr lang="vi-VN" sz="1800" dirty="0">
                        <a:effectLst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23 (5,8)</a:t>
                      </a:r>
                      <a:endParaRPr lang="vi-VN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vi-VN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vi-V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vi-V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vi-V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 anchor="ctr"/>
                </a:tc>
              </a:tr>
              <a:tr h="13904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Study level</a:t>
                      </a:r>
                      <a:endParaRPr lang="vi-VN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No school</a:t>
                      </a:r>
                      <a:endParaRPr lang="vi-VN" sz="1800" dirty="0">
                        <a:effectLst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 err="1" smtClean="0">
                          <a:effectLst/>
                        </a:rPr>
                        <a:t>Primary</a:t>
                      </a:r>
                      <a:endParaRPr lang="vi-VN" sz="1800" dirty="0">
                        <a:effectLst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 err="1" smtClean="0">
                          <a:effectLst/>
                        </a:rPr>
                        <a:t>Secondary</a:t>
                      </a:r>
                      <a:endParaRPr lang="vi-VN" sz="1800" b="1" dirty="0">
                        <a:effectLst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</a:rPr>
                        <a:t>High </a:t>
                      </a:r>
                      <a:r>
                        <a:rPr lang="fr-FR" sz="1800" dirty="0" err="1" smtClean="0">
                          <a:effectLst/>
                        </a:rPr>
                        <a:t>school</a:t>
                      </a:r>
                      <a:endParaRPr lang="vi-VN" sz="1800" dirty="0">
                        <a:effectLst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 err="1" smtClean="0">
                          <a:effectLst/>
                        </a:rPr>
                        <a:t>University</a:t>
                      </a:r>
                      <a:endParaRPr lang="vi-VN" sz="1800" dirty="0">
                        <a:effectLst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Post</a:t>
                      </a:r>
                      <a:r>
                        <a:rPr lang="fr-FR" sz="1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University</a:t>
                      </a:r>
                      <a:endParaRPr lang="vi-VN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0 (0)</a:t>
                      </a:r>
                      <a:endParaRPr lang="vi-VN" sz="1800" dirty="0">
                        <a:effectLst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16 (4)</a:t>
                      </a:r>
                      <a:endParaRPr lang="vi-VN" sz="1800" dirty="0">
                        <a:effectLst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FF0000"/>
                          </a:solidFill>
                          <a:effectLst/>
                        </a:rPr>
                        <a:t>170 (42,5)</a:t>
                      </a:r>
                      <a:endParaRPr lang="vi-VN" sz="18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105 (26,3)</a:t>
                      </a:r>
                      <a:endParaRPr lang="vi-VN" sz="1800" dirty="0">
                        <a:effectLst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102 (25,5)</a:t>
                      </a:r>
                      <a:endParaRPr lang="vi-VN" sz="1800" dirty="0">
                        <a:effectLst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7 (1,7)</a:t>
                      </a:r>
                      <a:endParaRPr lang="vi-VN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 </a:t>
                      </a:r>
                      <a:endParaRPr lang="vi-V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 </a:t>
                      </a:r>
                      <a:endParaRPr lang="vi-V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 </a:t>
                      </a:r>
                      <a:endParaRPr lang="vi-V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 </a:t>
                      </a:r>
                      <a:endParaRPr lang="vi-V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 anchor="ctr"/>
                </a:tc>
              </a:tr>
              <a:tr h="6952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</a:rPr>
                        <a:t>Civil </a:t>
                      </a:r>
                      <a:r>
                        <a:rPr lang="fr-FR" sz="1800" dirty="0" err="1" smtClean="0">
                          <a:effectLst/>
                        </a:rPr>
                        <a:t>status</a:t>
                      </a:r>
                      <a:endParaRPr lang="vi-VN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 err="1" smtClean="0">
                          <a:effectLst/>
                        </a:rPr>
                        <a:t>Married</a:t>
                      </a:r>
                      <a:endParaRPr lang="vi-VN" sz="1800" b="1" dirty="0">
                        <a:effectLst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 err="1" smtClean="0">
                          <a:effectLst/>
                        </a:rPr>
                        <a:t>Divorced</a:t>
                      </a:r>
                      <a:endParaRPr lang="vi-VN" sz="1800" dirty="0">
                        <a:effectLst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 err="1" smtClean="0">
                          <a:effectLst/>
                        </a:rPr>
                        <a:t>Widowed</a:t>
                      </a:r>
                      <a:endParaRPr lang="vi-VN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FF0000"/>
                          </a:solidFill>
                          <a:effectLst/>
                        </a:rPr>
                        <a:t>391 (97,8</a:t>
                      </a:r>
                      <a:r>
                        <a:rPr lang="fr-FR" sz="1800" dirty="0">
                          <a:effectLst/>
                        </a:rPr>
                        <a:t>)</a:t>
                      </a:r>
                      <a:endParaRPr lang="vi-VN" sz="1800" dirty="0">
                        <a:effectLst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5 (1,2)</a:t>
                      </a:r>
                      <a:endParaRPr lang="vi-VN" sz="1800" dirty="0">
                        <a:effectLst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4 (1)</a:t>
                      </a:r>
                      <a:endParaRPr lang="vi-VN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 </a:t>
                      </a:r>
                      <a:endParaRPr lang="vi-V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 </a:t>
                      </a:r>
                      <a:endParaRPr lang="vi-V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 </a:t>
                      </a:r>
                      <a:endParaRPr lang="vi-V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 </a:t>
                      </a:r>
                      <a:endParaRPr lang="vi-V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 anchor="ctr"/>
                </a:tc>
              </a:tr>
              <a:tr h="6442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 err="1" smtClean="0">
                          <a:effectLst/>
                        </a:rPr>
                        <a:t>Income</a:t>
                      </a:r>
                      <a:endParaRPr lang="vi-VN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 </a:t>
                      </a:r>
                      <a:endParaRPr lang="vi-V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 </a:t>
                      </a:r>
                      <a:endParaRPr lang="vi-V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4.750.000</a:t>
                      </a:r>
                      <a:endParaRPr lang="vi-V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4.000.000</a:t>
                      </a:r>
                      <a:endParaRPr lang="vi-V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1.000.000-20.000.000</a:t>
                      </a:r>
                      <a:endParaRPr lang="vi-V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</a:rPr>
                        <a:t>3.175.920</a:t>
                      </a:r>
                      <a:endParaRPr lang="vi-VN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918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33400" y="609600"/>
            <a:ext cx="800986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400800" y="-4741"/>
            <a:ext cx="180690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Results</a:t>
            </a:r>
            <a:endParaRPr lang="en-US" sz="35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1371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292722"/>
              </p:ext>
            </p:extLst>
          </p:nvPr>
        </p:nvGraphicFramePr>
        <p:xfrm>
          <a:off x="228601" y="2133600"/>
          <a:ext cx="8686800" cy="38861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23856"/>
                <a:gridCol w="1670756"/>
                <a:gridCol w="1551215"/>
                <a:gridCol w="1240973"/>
              </a:tblGrid>
              <a:tr h="76731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Variables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513059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Sickness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24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245</a:t>
                      </a:r>
                      <a:endParaRPr 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61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305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No 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155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3059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Antibiotics use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208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84.9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5358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37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15.1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3059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Antibiotic use with prescription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92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44.2</a:t>
                      </a:r>
                      <a:endParaRPr 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305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116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55.8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825903"/>
            <a:ext cx="8991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Table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1: Situation of antibiotic use for children under 5 ages 6 months ago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AHLA, 7-9 November Haiphong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4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33400" y="609600"/>
            <a:ext cx="800986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400800" y="-4741"/>
            <a:ext cx="180690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Results</a:t>
            </a:r>
            <a:endParaRPr lang="en-US" sz="35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1752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4648200"/>
            <a:ext cx="8610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ohama"/>
              </a:rPr>
              <a:t>Figure 1: </a:t>
            </a:r>
            <a:r>
              <a:rPr lang="en-US" sz="2400" b="1" dirty="0">
                <a:latin typeface="Tohama"/>
              </a:rPr>
              <a:t>Rate of children who used antibiotics without prescription</a:t>
            </a:r>
            <a:endParaRPr lang="en-US" sz="2400" b="1" dirty="0" smtClean="0">
              <a:latin typeface="Tohama"/>
            </a:endParaRPr>
          </a:p>
          <a:p>
            <a:pPr algn="ctr"/>
            <a:r>
              <a:rPr lang="en-US" sz="2400" b="1" dirty="0" smtClean="0">
                <a:latin typeface="Tohama"/>
              </a:rPr>
              <a:t>(N = 400)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3966070"/>
              </p:ext>
            </p:extLst>
          </p:nvPr>
        </p:nvGraphicFramePr>
        <p:xfrm>
          <a:off x="304800" y="1143000"/>
          <a:ext cx="80772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AHLA, 7-9 November Haiphong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5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33400" y="609600"/>
            <a:ext cx="8009861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400800" y="-4741"/>
            <a:ext cx="1851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Results</a:t>
            </a:r>
            <a:endParaRPr 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841023851"/>
              </p:ext>
            </p:extLst>
          </p:nvPr>
        </p:nvGraphicFramePr>
        <p:xfrm>
          <a:off x="228600" y="914400"/>
          <a:ext cx="8763000" cy="4598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" y="5652447"/>
            <a:ext cx="8009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Arial" pitchFamily="34" charset="0"/>
                <a:cs typeface="Arial" pitchFamily="34" charset="0"/>
              </a:rPr>
              <a:t>Figure 2: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ntibiotics used without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prescription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for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children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AHLA, 7-9 November Haiphong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5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685800" y="685800"/>
            <a:ext cx="8001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553200" y="6927"/>
            <a:ext cx="1980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Results </a:t>
            </a:r>
            <a:endParaRPr 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5417403"/>
            <a:ext cx="8791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Arial" pitchFamily="34" charset="0"/>
                <a:cs typeface="Arial" pitchFamily="34" charset="0"/>
              </a:rPr>
              <a:t>Figure 3: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Symptoms of sick children using antibiotics without prescription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6096632"/>
              </p:ext>
            </p:extLst>
          </p:nvPr>
        </p:nvGraphicFramePr>
        <p:xfrm>
          <a:off x="685800" y="838200"/>
          <a:ext cx="80010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AHLA, 7-9 November Haiphong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75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33400" y="457200"/>
            <a:ext cx="800986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400800" y="-4741"/>
            <a:ext cx="16642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Results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6096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prstClr val="black"/>
                </a:solidFill>
                <a:latin typeface="+mj-lt"/>
                <a:cs typeface="Arial" pitchFamily="34" charset="0"/>
              </a:rPr>
              <a:t>Table 2 : </a:t>
            </a:r>
            <a:r>
              <a:rPr lang="en-US" sz="2400" b="1" dirty="0" smtClean="0">
                <a:latin typeface="+mj-lt"/>
              </a:rPr>
              <a:t>Characteristic of </a:t>
            </a:r>
            <a:r>
              <a:rPr lang="en-US" sz="2400" b="1" dirty="0">
                <a:latin typeface="+mj-lt"/>
              </a:rPr>
              <a:t>antibiotic </a:t>
            </a:r>
            <a:r>
              <a:rPr lang="en-US" sz="2400" b="1" dirty="0" smtClean="0">
                <a:latin typeface="+mj-lt"/>
              </a:rPr>
              <a:t>use </a:t>
            </a:r>
            <a:r>
              <a:rPr lang="en-US" sz="2400" b="1" dirty="0">
                <a:latin typeface="+mj-lt"/>
              </a:rPr>
              <a:t>without prescription</a:t>
            </a:r>
            <a:endParaRPr lang="en-US" sz="2400" dirty="0">
              <a:solidFill>
                <a:prstClr val="black"/>
              </a:solidFill>
              <a:latin typeface="+mj-lt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462284"/>
              </p:ext>
            </p:extLst>
          </p:nvPr>
        </p:nvGraphicFramePr>
        <p:xfrm>
          <a:off x="228601" y="1447800"/>
          <a:ext cx="8763000" cy="4515090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1904999"/>
                <a:gridCol w="4038600"/>
                <a:gridCol w="1524000"/>
                <a:gridCol w="1295401"/>
              </a:tblGrid>
              <a:tr h="388049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 err="1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Characteristic</a:t>
                      </a:r>
                      <a:endParaRPr lang="vi-VN" sz="20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endParaRPr lang="vi-VN" sz="20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vi-VN" sz="20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</a:tr>
              <a:tr h="365345"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Time</a:t>
                      </a:r>
                      <a:endParaRPr lang="vi-VN" sz="20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1-2 </a:t>
                      </a:r>
                      <a:r>
                        <a:rPr lang="fr-FR" sz="20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days</a:t>
                      </a:r>
                      <a:r>
                        <a:rPr lang="fr-FR" sz="20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vi-VN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095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vi-VN" sz="2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3.4</a:t>
                      </a:r>
                      <a:endParaRPr lang="vi-VN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5345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3-5 </a:t>
                      </a:r>
                      <a:r>
                        <a:rPr lang="fr-FR" sz="20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days</a:t>
                      </a:r>
                      <a:endParaRPr lang="vi-VN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56</a:t>
                      </a:r>
                      <a:endParaRPr lang="vi-VN" sz="20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48.3</a:t>
                      </a:r>
                      <a:endParaRPr lang="vi-VN" sz="20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5345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5-7 </a:t>
                      </a:r>
                      <a:r>
                        <a:rPr lang="fr-FR" sz="20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days</a:t>
                      </a:r>
                      <a:r>
                        <a:rPr lang="fr-FR" sz="20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vi-VN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endParaRPr lang="vi-VN" sz="2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22.4</a:t>
                      </a:r>
                      <a:endParaRPr lang="vi-VN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5345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More</a:t>
                      </a:r>
                      <a:r>
                        <a:rPr lang="fr-FR" sz="20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fr-FR" sz="2000" baseline="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than</a:t>
                      </a:r>
                      <a:r>
                        <a:rPr lang="fr-FR" sz="20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7 </a:t>
                      </a:r>
                      <a:r>
                        <a:rPr lang="fr-FR" sz="2000" baseline="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days</a:t>
                      </a:r>
                      <a:endParaRPr lang="vi-VN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vi-VN" sz="2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2.6</a:t>
                      </a:r>
                      <a:endParaRPr lang="vi-VN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8049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Until</a:t>
                      </a:r>
                      <a:r>
                        <a:rPr lang="fr-FR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the </a:t>
                      </a:r>
                      <a:r>
                        <a:rPr lang="fr-FR" sz="20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late</a:t>
                      </a:r>
                      <a:r>
                        <a:rPr lang="fr-FR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fr-FR" sz="20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symptoms</a:t>
                      </a:r>
                      <a:endParaRPr lang="vi-VN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vi-VN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23.3</a:t>
                      </a:r>
                      <a:endParaRPr lang="vi-VN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534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kern="1200" dirty="0" err="1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Quantity</a:t>
                      </a:r>
                      <a:endParaRPr lang="vi-VN" sz="20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kern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One </a:t>
                      </a:r>
                      <a:r>
                        <a:rPr lang="fr-FR" sz="2000" kern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antibiotic</a:t>
                      </a:r>
                      <a:endParaRPr lang="vi-VN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113</a:t>
                      </a:r>
                      <a:endParaRPr lang="vi-VN" sz="20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97.4</a:t>
                      </a:r>
                      <a:endParaRPr lang="vi-VN" sz="20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5177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Combination</a:t>
                      </a:r>
                      <a:r>
                        <a:rPr lang="fr-FR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of </a:t>
                      </a:r>
                      <a:r>
                        <a:rPr lang="fr-FR" sz="20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two</a:t>
                      </a:r>
                      <a:r>
                        <a:rPr lang="fr-FR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fr-FR" sz="20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antibiotics</a:t>
                      </a:r>
                      <a:endParaRPr lang="vi-VN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vi-VN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2.6</a:t>
                      </a:r>
                      <a:endParaRPr lang="vi-VN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9030">
                <a:tc rowSpan="3">
                  <a:txBody>
                    <a:bodyPr/>
                    <a:lstStyle/>
                    <a:p>
                      <a:pPr algn="ctr"/>
                      <a:r>
                        <a:rPr lang="fr-FR" sz="2000" b="1" kern="1200" dirty="0" err="1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Way</a:t>
                      </a:r>
                      <a:endParaRPr lang="vi-VN" sz="2000" b="1" kern="12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Oral</a:t>
                      </a:r>
                      <a:endParaRPr lang="vi-VN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107</a:t>
                      </a:r>
                      <a:endParaRPr lang="vi-VN" sz="20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97.3</a:t>
                      </a:r>
                      <a:endParaRPr lang="vi-VN" sz="20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9030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Injected</a:t>
                      </a:r>
                      <a:endParaRPr lang="vi-VN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vi-VN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2.7</a:t>
                      </a:r>
                      <a:endParaRPr lang="vi-VN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9030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vi-VN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Dermal</a:t>
                      </a:r>
                      <a:endParaRPr lang="vi-VN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vi-VN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0.01</a:t>
                      </a:r>
                      <a:endParaRPr lang="vi-VN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199" y="6340475"/>
            <a:ext cx="3352801" cy="365125"/>
          </a:xfrm>
        </p:spPr>
        <p:txBody>
          <a:bodyPr/>
          <a:lstStyle/>
          <a:p>
            <a:r>
              <a:rPr lang="en-US" dirty="0" smtClean="0"/>
              <a:t>AHLA, 7-9 November Haiphong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02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33400" y="609600"/>
            <a:ext cx="800986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400800" y="-4741"/>
            <a:ext cx="1851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Results</a:t>
            </a:r>
            <a:endParaRPr 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997602"/>
              </p:ext>
            </p:extLst>
          </p:nvPr>
        </p:nvGraphicFramePr>
        <p:xfrm>
          <a:off x="152400" y="1676400"/>
          <a:ext cx="8762999" cy="419100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5486954"/>
                <a:gridCol w="1509639"/>
                <a:gridCol w="1766406"/>
              </a:tblGrid>
              <a:tr h="14694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 err="1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Reasons</a:t>
                      </a:r>
                      <a:endParaRPr lang="fr-FR" sz="2400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803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Belief</a:t>
                      </a:r>
                      <a:r>
                        <a:rPr lang="fr-FR" sz="2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fr-FR" sz="24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that</a:t>
                      </a:r>
                      <a:r>
                        <a:rPr lang="fr-FR" sz="2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the </a:t>
                      </a:r>
                      <a:r>
                        <a:rPr lang="fr-FR" sz="24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illness</a:t>
                      </a:r>
                      <a:r>
                        <a:rPr lang="fr-FR" sz="2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fr-FR" sz="24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was</a:t>
                      </a:r>
                      <a:r>
                        <a:rPr lang="fr-FR" sz="24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not </a:t>
                      </a:r>
                      <a:r>
                        <a:rPr lang="fr-FR" sz="2400" baseline="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severe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66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803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Previous caregiver’s experience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85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42.5</a:t>
                      </a:r>
                      <a:endParaRPr lang="en-US" sz="24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803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Others</a:t>
                      </a:r>
                      <a:r>
                        <a:rPr lang="fr-FR" sz="2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fr-FR" sz="24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safe</a:t>
                      </a:r>
                      <a:r>
                        <a:rPr lang="fr-FR" sz="24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fr-FR" sz="2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time and </a:t>
                      </a:r>
                      <a:r>
                        <a:rPr lang="fr-FR" sz="24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cost</a:t>
                      </a:r>
                      <a:r>
                        <a:rPr lang="fr-FR" sz="2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49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24.5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803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200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2400" y="8382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Table 3: 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Reasons of antibiotics used without prescription </a:t>
            </a: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AHLA, 7-9 November Haiphong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6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33400" y="609600"/>
            <a:ext cx="800986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400800" y="-4741"/>
            <a:ext cx="180690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Results</a:t>
            </a:r>
            <a:endParaRPr lang="en-US" sz="35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5505271"/>
            <a:ext cx="8762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Arial" pitchFamily="34" charset="0"/>
                <a:cs typeface="Arial" pitchFamily="34" charset="0"/>
              </a:rPr>
              <a:t>Figure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4: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upply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sources antibiotics without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prescription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4933791"/>
              </p:ext>
            </p:extLst>
          </p:nvPr>
        </p:nvGraphicFramePr>
        <p:xfrm>
          <a:off x="304799" y="914400"/>
          <a:ext cx="8534399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AHLA, 7-9 November Haiphong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9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33400" y="609600"/>
            <a:ext cx="800986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400800" y="-4741"/>
            <a:ext cx="1851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Results</a:t>
            </a:r>
            <a:endParaRPr 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0" y="1600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194360"/>
              </p:ext>
            </p:extLst>
          </p:nvPr>
        </p:nvGraphicFramePr>
        <p:xfrm>
          <a:off x="304800" y="2209799"/>
          <a:ext cx="8534400" cy="327660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3355027"/>
                <a:gridCol w="2193600"/>
                <a:gridCol w="2985773"/>
              </a:tblGrid>
              <a:tr h="8191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Knowledge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</a:tr>
              <a:tr h="8191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Bad 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233</a:t>
                      </a:r>
                      <a:endParaRPr lang="en-US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b="1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58.2</a:t>
                      </a:r>
                      <a:endParaRPr lang="en-US" sz="24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191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Good</a:t>
                      </a:r>
                      <a:r>
                        <a:rPr lang="fr-FR" sz="24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fr-FR" sz="2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167</a:t>
                      </a:r>
                      <a:endParaRPr lang="en-US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41.8</a:t>
                      </a:r>
                      <a:endParaRPr lang="en-US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191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n-US" sz="2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400</a:t>
                      </a:r>
                      <a:endParaRPr lang="en-US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en-US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1" y="1138535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Arial" pitchFamily="34" charset="0"/>
                <a:cs typeface="Arial" pitchFamily="34" charset="0"/>
              </a:rPr>
              <a:t>Table 4: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Knowledge of parents and primary caregivers on antibiotics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AHLA, 7-9 November Haiphong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9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33400" y="609600"/>
            <a:ext cx="800986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400800" y="-4741"/>
            <a:ext cx="180690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Results</a:t>
            </a:r>
            <a:endParaRPr lang="en-US" sz="35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720804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 smtClean="0">
                <a:latin typeface="Arial" pitchFamily="34" charset="0"/>
                <a:cs typeface="Arial" pitchFamily="34" charset="0"/>
              </a:rPr>
              <a:t>Table 5: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Relationship between knowledge of the inhabitants, the age with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antibiotics used without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prescription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298958"/>
              </p:ext>
            </p:extLst>
          </p:nvPr>
        </p:nvGraphicFramePr>
        <p:xfrm>
          <a:off x="228598" y="1600200"/>
          <a:ext cx="8666155" cy="473963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308486"/>
                <a:gridCol w="1197821"/>
                <a:gridCol w="1382102"/>
                <a:gridCol w="1105682"/>
                <a:gridCol w="1197821"/>
                <a:gridCol w="1474243"/>
              </a:tblGrid>
              <a:tr h="361533">
                <a:tc rowSpan="3"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Variables</a:t>
                      </a:r>
                      <a:endParaRPr lang="en-US" sz="2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Use</a:t>
                      </a:r>
                      <a:r>
                        <a:rPr lang="en-US" sz="2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of antibiotic prescription</a:t>
                      </a:r>
                      <a:endParaRPr lang="en-US" sz="2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810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2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r>
                        <a:rPr lang="fr-FR" sz="2200" b="1" baseline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fr-FR" sz="22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22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200" b="1" dirty="0" err="1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r>
                        <a:rPr lang="fr-FR" sz="2200" b="1" baseline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fr-FR" sz="22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22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2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n-US" sz="22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</a:tr>
              <a:tr h="27810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2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endParaRPr lang="en-US" sz="22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2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en-US" sz="22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2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endParaRPr lang="en-US" sz="22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2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en-US" sz="22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2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endParaRPr lang="en-US" sz="22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</a:tr>
              <a:tr h="361533">
                <a:tc gridSpan="6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Knowledge</a:t>
                      </a:r>
                      <a:endParaRPr lang="en-US" sz="2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1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Bad</a:t>
                      </a:r>
                      <a:r>
                        <a:rPr lang="fr-FR" sz="2200" b="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73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2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68,2</a:t>
                      </a:r>
                      <a:endParaRPr lang="en-US" sz="22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31,8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107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09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Good</a:t>
                      </a:r>
                      <a:r>
                        <a:rPr lang="fr-FR" sz="2200" b="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43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42,6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58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57,4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101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71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116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92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208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7199">
                <a:tc gridSpan="6"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OR=</a:t>
                      </a:r>
                      <a:r>
                        <a:rPr lang="en-US" sz="2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200" b="1" baseline="0" dirty="0" smtClean="0">
                          <a:latin typeface="Arial" pitchFamily="34" charset="0"/>
                          <a:cs typeface="Arial" pitchFamily="34" charset="0"/>
                        </a:rPr>
                        <a:t>2,89</a:t>
                      </a:r>
                      <a:r>
                        <a:rPr lang="en-US" sz="2200" baseline="0" dirty="0" smtClean="0">
                          <a:latin typeface="Arial" pitchFamily="34" charset="0"/>
                          <a:cs typeface="Arial" pitchFamily="34" charset="0"/>
                        </a:rPr>
                        <a:t>,  CI95%: </a:t>
                      </a:r>
                      <a:r>
                        <a:rPr lang="fr-FR" sz="2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1,64- 5,10, </a:t>
                      </a:r>
                      <a:r>
                        <a:rPr lang="fr-FR" sz="22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 &lt;</a:t>
                      </a:r>
                      <a:r>
                        <a:rPr lang="fr-FR" sz="2200" b="1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0,01 </a:t>
                      </a:r>
                      <a:r>
                        <a:rPr lang="fr-FR" sz="2200" b="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(*)</a:t>
                      </a:r>
                      <a:endParaRPr lang="en-US" sz="2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2439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latin typeface="Arial" pitchFamily="34" charset="0"/>
                          <a:cs typeface="Arial" pitchFamily="34" charset="0"/>
                        </a:rPr>
                        <a:t>Middle age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29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Means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b="1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31,56</a:t>
                      </a:r>
                      <a:endParaRPr lang="en-US" sz="2200" b="1" dirty="0" smtClean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34,88</a:t>
                      </a:r>
                      <a:endParaRPr kumimoji="0" lang="en-US" sz="2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1533">
                <a:tc gridSpan="6">
                  <a:txBody>
                    <a:bodyPr/>
                    <a:lstStyle/>
                    <a:p>
                      <a:pPr algn="ctr"/>
                      <a:r>
                        <a:rPr lang="en-US" sz="2200" baseline="0" dirty="0" smtClean="0">
                          <a:latin typeface="Arial" pitchFamily="34" charset="0"/>
                          <a:cs typeface="Arial" pitchFamily="34" charset="0"/>
                        </a:rPr>
                        <a:t> p = 0,022 (**)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8600" y="6400800"/>
            <a:ext cx="3989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Test used: Chi-square (*) &amp; T-test (**)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53606" y="6348751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19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343400" y="6473965"/>
            <a:ext cx="3352801" cy="365125"/>
          </a:xfrm>
        </p:spPr>
        <p:txBody>
          <a:bodyPr/>
          <a:lstStyle/>
          <a:p>
            <a:r>
              <a:rPr lang="en-US" smtClean="0"/>
              <a:t>AHLA, 7-9 November Haiphong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69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2000" y="838200"/>
            <a:ext cx="762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14400" y="164950"/>
            <a:ext cx="1551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Plan</a:t>
            </a:r>
            <a:endParaRPr lang="en-US" sz="4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828800" y="1254930"/>
            <a:ext cx="6324600" cy="685800"/>
            <a:chOff x="1828800" y="1254930"/>
            <a:chExt cx="6324600" cy="685800"/>
          </a:xfrm>
        </p:grpSpPr>
        <p:sp>
          <p:nvSpPr>
            <p:cNvPr id="33" name="Diamond 32"/>
            <p:cNvSpPr/>
            <p:nvPr/>
          </p:nvSpPr>
          <p:spPr>
            <a:xfrm>
              <a:off x="1828800" y="1254930"/>
              <a:ext cx="838200" cy="685800"/>
            </a:xfrm>
            <a:prstGeom prst="diamond">
              <a:avLst/>
            </a:prstGeom>
            <a:solidFill>
              <a:srgbClr val="00B050"/>
            </a:solidFill>
            <a:scene3d>
              <a:camera prst="orthographicFront">
                <a:rot lat="300000" lon="1200001" rev="0"/>
              </a:camera>
              <a:lightRig rig="sof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en-US" sz="24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2514600" y="1940730"/>
              <a:ext cx="5638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439658" y="1413164"/>
              <a:ext cx="21178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Introduction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780272" y="2158939"/>
            <a:ext cx="6449328" cy="685800"/>
            <a:chOff x="1780272" y="2158939"/>
            <a:chExt cx="6449328" cy="685800"/>
          </a:xfrm>
        </p:grpSpPr>
        <p:sp>
          <p:nvSpPr>
            <p:cNvPr id="21" name="Diamond 20"/>
            <p:cNvSpPr/>
            <p:nvPr/>
          </p:nvSpPr>
          <p:spPr>
            <a:xfrm>
              <a:off x="1780272" y="2158939"/>
              <a:ext cx="838200" cy="685800"/>
            </a:xfrm>
            <a:prstGeom prst="diamond">
              <a:avLst/>
            </a:prstGeom>
            <a:solidFill>
              <a:schemeClr val="accent3">
                <a:lumMod val="75000"/>
              </a:schemeClr>
            </a:solidFill>
            <a:scene3d>
              <a:camera prst="orthographicFront">
                <a:rot lat="300000" lon="1200000" rev="0"/>
              </a:camera>
              <a:lightRig rig="sof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24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2466072" y="2844739"/>
              <a:ext cx="576352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3779892" y="2240229"/>
              <a:ext cx="37433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latin typeface="Arial" pitchFamily="34" charset="0"/>
                  <a:cs typeface="Arial" pitchFamily="34" charset="0"/>
                </a:rPr>
                <a:t>Subjects and Methods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767612" y="3021384"/>
            <a:ext cx="6461988" cy="685800"/>
            <a:chOff x="1767612" y="3021384"/>
            <a:chExt cx="6461988" cy="685800"/>
          </a:xfrm>
        </p:grpSpPr>
        <p:sp>
          <p:nvSpPr>
            <p:cNvPr id="25" name="Diamond 24"/>
            <p:cNvSpPr/>
            <p:nvPr/>
          </p:nvSpPr>
          <p:spPr>
            <a:xfrm>
              <a:off x="1767612" y="3021384"/>
              <a:ext cx="838200" cy="685800"/>
            </a:xfrm>
            <a:prstGeom prst="diamond">
              <a:avLst/>
            </a:prstGeom>
            <a:solidFill>
              <a:schemeClr val="accent4">
                <a:lumMod val="75000"/>
              </a:schemeClr>
            </a:solidFill>
            <a:scene3d>
              <a:camera prst="orthographicFront">
                <a:rot lat="300000" lon="1200000" rev="0"/>
              </a:camera>
              <a:lightRig rig="sof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sz="24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2453412" y="3707184"/>
              <a:ext cx="577618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4544919" y="3102674"/>
              <a:ext cx="14830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latin typeface="Arial" pitchFamily="34" charset="0"/>
                  <a:cs typeface="Arial" pitchFamily="34" charset="0"/>
                </a:rPr>
                <a:t>Results 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739903" y="4953000"/>
            <a:ext cx="6489697" cy="685800"/>
            <a:chOff x="1739903" y="4953000"/>
            <a:chExt cx="6489697" cy="685800"/>
          </a:xfrm>
        </p:grpSpPr>
        <p:grpSp>
          <p:nvGrpSpPr>
            <p:cNvPr id="18" name="Group 17"/>
            <p:cNvGrpSpPr/>
            <p:nvPr/>
          </p:nvGrpSpPr>
          <p:grpSpPr>
            <a:xfrm>
              <a:off x="1739903" y="4953000"/>
              <a:ext cx="6489697" cy="685800"/>
              <a:chOff x="914400" y="1676400"/>
              <a:chExt cx="6489697" cy="685800"/>
            </a:xfrm>
          </p:grpSpPr>
          <p:sp>
            <p:nvSpPr>
              <p:cNvPr id="6" name="Diamond 5"/>
              <p:cNvSpPr/>
              <p:nvPr/>
            </p:nvSpPr>
            <p:spPr>
              <a:xfrm>
                <a:off x="914400" y="1676400"/>
                <a:ext cx="838200" cy="685800"/>
              </a:xfrm>
              <a:prstGeom prst="diamond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scene3d>
                <a:camera prst="orthographicFront">
                  <a:rot lat="300000" lon="1200000" rev="0"/>
                </a:camera>
                <a:lightRig rig="soft" dir="t"/>
              </a:scene3d>
              <a:sp3d>
                <a:bevelT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latin typeface="Arial" pitchFamily="34" charset="0"/>
                    <a:cs typeface="Arial" pitchFamily="34" charset="0"/>
                  </a:rPr>
                  <a:t>5</a:t>
                </a:r>
                <a:endParaRPr lang="en-US" sz="2400" b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7" name="Straight Arrow Connector 16"/>
              <p:cNvCxnSpPr/>
              <p:nvPr/>
            </p:nvCxnSpPr>
            <p:spPr>
              <a:xfrm>
                <a:off x="1600200" y="2362200"/>
                <a:ext cx="5803897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TextBox 40"/>
            <p:cNvSpPr txBox="1"/>
            <p:nvPr/>
          </p:nvSpPr>
          <p:spPr>
            <a:xfrm>
              <a:off x="3972381" y="5115580"/>
              <a:ext cx="31053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 pitchFamily="34" charset="0"/>
                  <a:cs typeface="Arial" pitchFamily="34" charset="0"/>
                </a:rPr>
                <a:t>Recommendation 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764148" y="3962400"/>
            <a:ext cx="6465452" cy="685800"/>
            <a:chOff x="1764148" y="3962400"/>
            <a:chExt cx="6465452" cy="685800"/>
          </a:xfrm>
        </p:grpSpPr>
        <p:grpSp>
          <p:nvGrpSpPr>
            <p:cNvPr id="28" name="Group 27"/>
            <p:cNvGrpSpPr/>
            <p:nvPr/>
          </p:nvGrpSpPr>
          <p:grpSpPr>
            <a:xfrm>
              <a:off x="1764148" y="3962400"/>
              <a:ext cx="6465452" cy="685800"/>
              <a:chOff x="914400" y="1676400"/>
              <a:chExt cx="6465452" cy="685800"/>
            </a:xfrm>
          </p:grpSpPr>
          <p:sp>
            <p:nvSpPr>
              <p:cNvPr id="29" name="Diamond 28"/>
              <p:cNvSpPr/>
              <p:nvPr/>
            </p:nvSpPr>
            <p:spPr>
              <a:xfrm>
                <a:off x="914400" y="1676400"/>
                <a:ext cx="838200" cy="685800"/>
              </a:xfrm>
              <a:prstGeom prst="diamond">
                <a:avLst/>
              </a:prstGeom>
              <a:solidFill>
                <a:srgbClr val="F71586"/>
              </a:solidFill>
              <a:scene3d>
                <a:camera prst="orthographicFront">
                  <a:rot lat="300000" lon="1200000" rev="0"/>
                </a:camera>
                <a:lightRig rig="soft" dir="t"/>
              </a:scene3d>
              <a:sp3d>
                <a:bevelT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latin typeface="Arial" pitchFamily="34" charset="0"/>
                    <a:cs typeface="Arial" pitchFamily="34" charset="0"/>
                  </a:rPr>
                  <a:t>4</a:t>
                </a:r>
                <a:endParaRPr lang="en-US" sz="2400" b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0" name="Straight Arrow Connector 29"/>
              <p:cNvCxnSpPr/>
              <p:nvPr/>
            </p:nvCxnSpPr>
            <p:spPr>
              <a:xfrm flipV="1">
                <a:off x="1600200" y="2356899"/>
                <a:ext cx="5779652" cy="530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TextBox 39"/>
            <p:cNvSpPr txBox="1"/>
            <p:nvPr/>
          </p:nvSpPr>
          <p:spPr>
            <a:xfrm>
              <a:off x="4492556" y="4043690"/>
              <a:ext cx="20649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Conclusion 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AHLA, 7-9 November Haiphong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06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33400" y="609600"/>
            <a:ext cx="800986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400800" y="-4741"/>
            <a:ext cx="1851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Results</a:t>
            </a:r>
            <a:endParaRPr 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762000"/>
            <a:ext cx="876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 smtClean="0">
                <a:latin typeface="Arial" pitchFamily="34" charset="0"/>
                <a:cs typeface="Arial" pitchFamily="34" charset="0"/>
              </a:rPr>
              <a:t>Table 6: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Relationship between monthly household income with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antibiotics used without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prescription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362300"/>
              </p:ext>
            </p:extLst>
          </p:nvPr>
        </p:nvGraphicFramePr>
        <p:xfrm>
          <a:off x="152397" y="1752600"/>
          <a:ext cx="8763003" cy="39624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00203"/>
                <a:gridCol w="990600"/>
                <a:gridCol w="990600"/>
                <a:gridCol w="914400"/>
                <a:gridCol w="990600"/>
                <a:gridCol w="938168"/>
                <a:gridCol w="1429640"/>
                <a:gridCol w="908792"/>
              </a:tblGrid>
              <a:tr h="606494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200" b="1" dirty="0" err="1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Income</a:t>
                      </a:r>
                      <a:endParaRPr lang="en-US" sz="22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b="1" baseline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Antibiotic use with prescription</a:t>
                      </a:r>
                      <a:endParaRPr lang="en-US" sz="22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22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2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OR </a:t>
                      </a:r>
                      <a:endParaRPr lang="en-US" sz="22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95%IC</a:t>
                      </a:r>
                      <a:endParaRPr lang="en-US" sz="22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</a:t>
                      </a:r>
                      <a:endParaRPr lang="en-US" sz="22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</a:tr>
              <a:tr h="6689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2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No</a:t>
                      </a:r>
                      <a:endParaRPr lang="en-US" sz="22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200" b="1" dirty="0" err="1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Yes</a:t>
                      </a:r>
                      <a:r>
                        <a:rPr lang="fr-FR" sz="2200" b="1" baseline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lang="en-US" sz="22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2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fr-FR" sz="22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n-US" sz="22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64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2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endParaRPr lang="en-US" sz="22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2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en-US" sz="22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2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endParaRPr lang="en-US" sz="22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2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en-US" sz="22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2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endParaRPr lang="en-US" sz="22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51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&lt;</a:t>
                      </a:r>
                      <a:r>
                        <a:rPr lang="fr-FR" sz="22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fr-FR" sz="2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5000000</a:t>
                      </a:r>
                      <a:endParaRPr lang="en-US" sz="2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73</a:t>
                      </a:r>
                      <a:endParaRPr lang="en-US" sz="2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61,9</a:t>
                      </a:r>
                      <a:endParaRPr lang="en-US" sz="22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  <a:endParaRPr lang="en-US" sz="2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38,1</a:t>
                      </a:r>
                      <a:endParaRPr lang="en-US" sz="2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en-US" sz="2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1,77</a:t>
                      </a:r>
                      <a:endParaRPr kumimoji="0" lang="en-US" sz="2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1,02- 3,09</a:t>
                      </a:r>
                      <a:endParaRPr kumimoji="0" lang="en-US" sz="2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fr-FR" sz="22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0,043</a:t>
                      </a:r>
                      <a:endParaRPr lang="en-US" sz="2200" b="1" dirty="0" smtClean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388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&gt; 5000000</a:t>
                      </a:r>
                      <a:endParaRPr lang="en-US" sz="2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43</a:t>
                      </a:r>
                      <a:endParaRPr lang="en-US" sz="2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47,8</a:t>
                      </a:r>
                      <a:endParaRPr lang="en-US" sz="22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  <a:endParaRPr lang="en-US" sz="2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52,2</a:t>
                      </a:r>
                      <a:endParaRPr lang="en-US" sz="2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  <a:endParaRPr lang="en-US" sz="2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64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200"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n-US" sz="2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200">
                          <a:effectLst/>
                          <a:latin typeface="Arial" pitchFamily="34" charset="0"/>
                          <a:cs typeface="Arial" pitchFamily="34" charset="0"/>
                        </a:rPr>
                        <a:t>116</a:t>
                      </a:r>
                      <a:endParaRPr lang="en-US" sz="2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92</a:t>
                      </a:r>
                      <a:endParaRPr lang="en-US" sz="2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208</a:t>
                      </a:r>
                      <a:endParaRPr lang="en-US" sz="2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" y="5835134"/>
            <a:ext cx="2428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Test used: Chi-square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199" y="6340475"/>
            <a:ext cx="3352801" cy="365125"/>
          </a:xfrm>
        </p:spPr>
        <p:txBody>
          <a:bodyPr/>
          <a:lstStyle/>
          <a:p>
            <a:r>
              <a:rPr lang="en-US" smtClean="0"/>
              <a:t>AHLA, 7-9 November Haiphong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0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2000" y="838200"/>
            <a:ext cx="762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14400" y="164950"/>
            <a:ext cx="14093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Plan 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1828800" y="1254930"/>
            <a:ext cx="6324600" cy="685800"/>
            <a:chOff x="1828800" y="1254930"/>
            <a:chExt cx="6324600" cy="685800"/>
          </a:xfrm>
        </p:grpSpPr>
        <p:sp>
          <p:nvSpPr>
            <p:cNvPr id="33" name="Diamond 32"/>
            <p:cNvSpPr/>
            <p:nvPr/>
          </p:nvSpPr>
          <p:spPr>
            <a:xfrm>
              <a:off x="1828800" y="1254930"/>
              <a:ext cx="838200" cy="685800"/>
            </a:xfrm>
            <a:prstGeom prst="diamond">
              <a:avLst/>
            </a:prstGeom>
            <a:solidFill>
              <a:srgbClr val="00B050"/>
            </a:solidFill>
            <a:scene3d>
              <a:camera prst="orthographicFront">
                <a:rot lat="300000" lon="1200001" rev="0"/>
              </a:camera>
              <a:lightRig rig="sof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2514600" y="1940730"/>
              <a:ext cx="5638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439658" y="1413164"/>
              <a:ext cx="21178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Introduction</a:t>
              </a:r>
              <a:r>
                <a:rPr lang="en-US" dirty="0">
                  <a:solidFill>
                    <a:prstClr val="black"/>
                  </a:solidFill>
                </a:rPr>
                <a:t> 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737726" y="2158939"/>
            <a:ext cx="6449328" cy="685800"/>
            <a:chOff x="1780272" y="2158939"/>
            <a:chExt cx="6449328" cy="685800"/>
          </a:xfrm>
        </p:grpSpPr>
        <p:sp>
          <p:nvSpPr>
            <p:cNvPr id="21" name="Diamond 20"/>
            <p:cNvSpPr/>
            <p:nvPr/>
          </p:nvSpPr>
          <p:spPr>
            <a:xfrm>
              <a:off x="1780272" y="2158939"/>
              <a:ext cx="838200" cy="685800"/>
            </a:xfrm>
            <a:prstGeom prst="diamond">
              <a:avLst/>
            </a:prstGeom>
            <a:solidFill>
              <a:schemeClr val="accent3">
                <a:lumMod val="75000"/>
              </a:schemeClr>
            </a:solidFill>
            <a:scene3d>
              <a:camera prst="orthographicFront">
                <a:rot lat="300000" lon="1200000" rev="0"/>
              </a:camera>
              <a:lightRig rig="sof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2466072" y="2844739"/>
              <a:ext cx="576352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3779892" y="2240229"/>
              <a:ext cx="37433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 pitchFamily="34" charset="0"/>
                  <a:cs typeface="Arial" pitchFamily="34" charset="0"/>
                </a:rPr>
                <a:t>Subjects and Methods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767612" y="3021384"/>
            <a:ext cx="6461988" cy="685800"/>
            <a:chOff x="1767612" y="3021384"/>
            <a:chExt cx="6461988" cy="685800"/>
          </a:xfrm>
        </p:grpSpPr>
        <p:sp>
          <p:nvSpPr>
            <p:cNvPr id="25" name="Diamond 24"/>
            <p:cNvSpPr/>
            <p:nvPr/>
          </p:nvSpPr>
          <p:spPr>
            <a:xfrm>
              <a:off x="1767612" y="3021384"/>
              <a:ext cx="838200" cy="685800"/>
            </a:xfrm>
            <a:prstGeom prst="diamond">
              <a:avLst/>
            </a:prstGeom>
            <a:solidFill>
              <a:schemeClr val="accent4">
                <a:lumMod val="75000"/>
              </a:schemeClr>
            </a:solidFill>
            <a:scene3d>
              <a:camera prst="orthographicFront">
                <a:rot lat="300000" lon="1200000" rev="0"/>
              </a:camera>
              <a:lightRig rig="sof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2453412" y="3707184"/>
              <a:ext cx="577618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4395038" y="3102674"/>
              <a:ext cx="14830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Results </a:t>
              </a:r>
              <a:endPara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739903" y="4953000"/>
            <a:ext cx="6489697" cy="685800"/>
            <a:chOff x="1739903" y="4953000"/>
            <a:chExt cx="6489697" cy="685800"/>
          </a:xfrm>
        </p:grpSpPr>
        <p:grpSp>
          <p:nvGrpSpPr>
            <p:cNvPr id="18" name="Group 17"/>
            <p:cNvGrpSpPr/>
            <p:nvPr/>
          </p:nvGrpSpPr>
          <p:grpSpPr>
            <a:xfrm>
              <a:off x="1739903" y="4953000"/>
              <a:ext cx="6489697" cy="685800"/>
              <a:chOff x="914400" y="1676400"/>
              <a:chExt cx="6489697" cy="685800"/>
            </a:xfrm>
          </p:grpSpPr>
          <p:sp>
            <p:nvSpPr>
              <p:cNvPr id="6" name="Diamond 5"/>
              <p:cNvSpPr/>
              <p:nvPr/>
            </p:nvSpPr>
            <p:spPr>
              <a:xfrm>
                <a:off x="914400" y="1676400"/>
                <a:ext cx="838200" cy="685800"/>
              </a:xfrm>
              <a:prstGeom prst="diamond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scene3d>
                <a:camera prst="orthographicFront">
                  <a:rot lat="300000" lon="1200000" rev="0"/>
                </a:camera>
                <a:lightRig rig="soft" dir="t"/>
              </a:scene3d>
              <a:sp3d>
                <a:bevelT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5</a:t>
                </a:r>
              </a:p>
            </p:txBody>
          </p:sp>
          <p:cxnSp>
            <p:nvCxnSpPr>
              <p:cNvPr id="17" name="Straight Arrow Connector 16"/>
              <p:cNvCxnSpPr/>
              <p:nvPr/>
            </p:nvCxnSpPr>
            <p:spPr>
              <a:xfrm>
                <a:off x="1600200" y="2362200"/>
                <a:ext cx="5803897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TextBox 40"/>
            <p:cNvSpPr txBox="1"/>
            <p:nvPr/>
          </p:nvSpPr>
          <p:spPr>
            <a:xfrm>
              <a:off x="3733800" y="5115580"/>
              <a:ext cx="31053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Recommendation </a:t>
              </a:r>
              <a:endPara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764148" y="3962400"/>
            <a:ext cx="6465452" cy="685800"/>
            <a:chOff x="1764148" y="3962400"/>
            <a:chExt cx="6465452" cy="685800"/>
          </a:xfrm>
        </p:grpSpPr>
        <p:grpSp>
          <p:nvGrpSpPr>
            <p:cNvPr id="28" name="Group 27"/>
            <p:cNvGrpSpPr/>
            <p:nvPr/>
          </p:nvGrpSpPr>
          <p:grpSpPr>
            <a:xfrm>
              <a:off x="1764148" y="3962400"/>
              <a:ext cx="6465452" cy="685800"/>
              <a:chOff x="914400" y="1676400"/>
              <a:chExt cx="6465452" cy="685800"/>
            </a:xfrm>
          </p:grpSpPr>
          <p:sp>
            <p:nvSpPr>
              <p:cNvPr id="29" name="Diamond 28"/>
              <p:cNvSpPr/>
              <p:nvPr/>
            </p:nvSpPr>
            <p:spPr>
              <a:xfrm>
                <a:off x="914400" y="1676400"/>
                <a:ext cx="838200" cy="685800"/>
              </a:xfrm>
              <a:prstGeom prst="diamond">
                <a:avLst/>
              </a:prstGeom>
              <a:solidFill>
                <a:srgbClr val="F71586"/>
              </a:solidFill>
              <a:scene3d>
                <a:camera prst="orthographicFront">
                  <a:rot lat="300000" lon="1200000" rev="0"/>
                </a:camera>
                <a:lightRig rig="soft" dir="t"/>
              </a:scene3d>
              <a:sp3d>
                <a:bevelT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4</a:t>
                </a:r>
              </a:p>
            </p:txBody>
          </p:sp>
          <p:cxnSp>
            <p:nvCxnSpPr>
              <p:cNvPr id="30" name="Straight Arrow Connector 29"/>
              <p:cNvCxnSpPr/>
              <p:nvPr/>
            </p:nvCxnSpPr>
            <p:spPr>
              <a:xfrm flipV="1">
                <a:off x="1600200" y="2356899"/>
                <a:ext cx="5779652" cy="530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TextBox 39"/>
            <p:cNvSpPr txBox="1"/>
            <p:nvPr/>
          </p:nvSpPr>
          <p:spPr>
            <a:xfrm>
              <a:off x="4085199" y="4119679"/>
              <a:ext cx="20649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Conclusion </a:t>
              </a: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AHLA, 7-9 November Haiphong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31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33400" y="609600"/>
            <a:ext cx="800986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562600" y="9114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Conclusion (1) </a:t>
            </a:r>
            <a:endParaRPr 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0" y="563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15517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1" y="864513"/>
            <a:ext cx="87629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Situation of </a:t>
            </a:r>
            <a:r>
              <a:rPr lang="fr-FR" sz="2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antibiotic</a:t>
            </a:r>
            <a:r>
              <a:rPr lang="fr-FR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use </a:t>
            </a:r>
            <a:r>
              <a:rPr lang="fr-FR" sz="2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without</a:t>
            </a:r>
            <a:r>
              <a:rPr lang="fr-FR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prescription </a:t>
            </a:r>
            <a:endParaRPr lang="en-US" sz="2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1" y="1483816"/>
            <a:ext cx="8610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55.8% (116/208) of children used antibiotics without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a prescription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29% (116/400) of caregivers who used antibiotics without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prescription for their children.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Symptoms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frequently: cough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(31%), fever (29.3%), angina (20.7%), runny nose (12.9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%).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Antibiotic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used without prescription: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Amoxicillin (59.4%), cephalexin (22.6%) and ampicillin (14.2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%)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fr-FR" sz="2200" dirty="0">
                <a:latin typeface="Arial" pitchFamily="34" charset="0"/>
                <a:cs typeface="Arial" pitchFamily="34" charset="0"/>
              </a:rPr>
              <a:t>Main source: </a:t>
            </a:r>
            <a:r>
              <a:rPr lang="fr-FR" sz="2200" dirty="0" err="1" smtClean="0">
                <a:latin typeface="Arial" pitchFamily="34" charset="0"/>
                <a:cs typeface="Arial" pitchFamily="34" charset="0"/>
              </a:rPr>
              <a:t>pharmacy</a:t>
            </a:r>
            <a:r>
              <a:rPr lang="fr-FR" sz="2200" dirty="0" smtClean="0">
                <a:latin typeface="Arial" pitchFamily="34" charset="0"/>
                <a:cs typeface="Arial" pitchFamily="34" charset="0"/>
              </a:rPr>
              <a:t> (85,3%)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48.3% use the antibiotic for 3-5 days, 97.4% one antibiotic and 97.3%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oral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Knowledge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about antibiotic: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bad (58.2%), good (41.8%)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AHLA, 7-9 November Haiphong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83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33400" y="609600"/>
            <a:ext cx="80098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625088" y="9114"/>
            <a:ext cx="3518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Conclusion (2) </a:t>
            </a:r>
            <a:endParaRPr 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0" y="563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15517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0490" y="1165550"/>
            <a:ext cx="86235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Factors associated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with antibiotics use without a prescription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4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24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ncome</a:t>
            </a: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level</a:t>
            </a:r>
            <a:endParaRPr lang="fr-FR" sz="24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4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Knowledge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of the </a:t>
            </a:r>
            <a:r>
              <a:rPr lang="fr-FR" sz="24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inhabitants</a:t>
            </a: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about </a:t>
            </a:r>
            <a:r>
              <a:rPr lang="fr-FR" sz="24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antibiotic</a:t>
            </a:r>
            <a:endParaRPr lang="fr-FR" sz="24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4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Caregiver’s</a:t>
            </a: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4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ge</a:t>
            </a:r>
            <a:endParaRPr lang="fr-FR" sz="24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AHLA, 7-9 November Haiphong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27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2000" y="838200"/>
            <a:ext cx="762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14400" y="164950"/>
            <a:ext cx="12666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Plan</a:t>
            </a:r>
            <a:endParaRPr lang="en-US" sz="4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739903" y="4953000"/>
            <a:ext cx="6489697" cy="685800"/>
            <a:chOff x="1739903" y="4953000"/>
            <a:chExt cx="6489697" cy="685800"/>
          </a:xfrm>
        </p:grpSpPr>
        <p:grpSp>
          <p:nvGrpSpPr>
            <p:cNvPr id="18" name="Group 17"/>
            <p:cNvGrpSpPr/>
            <p:nvPr/>
          </p:nvGrpSpPr>
          <p:grpSpPr>
            <a:xfrm>
              <a:off x="1739903" y="4953000"/>
              <a:ext cx="6489697" cy="685800"/>
              <a:chOff x="914400" y="1676400"/>
              <a:chExt cx="6489697" cy="685800"/>
            </a:xfrm>
          </p:grpSpPr>
          <p:sp>
            <p:nvSpPr>
              <p:cNvPr id="6" name="Diamond 5"/>
              <p:cNvSpPr/>
              <p:nvPr/>
            </p:nvSpPr>
            <p:spPr>
              <a:xfrm>
                <a:off x="914400" y="1676400"/>
                <a:ext cx="838200" cy="685800"/>
              </a:xfrm>
              <a:prstGeom prst="diamond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scene3d>
                <a:camera prst="orthographicFront">
                  <a:rot lat="300000" lon="1200000" rev="0"/>
                </a:camera>
                <a:lightRig rig="soft" dir="t"/>
              </a:scene3d>
              <a:sp3d>
                <a:bevelT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5</a:t>
                </a:r>
              </a:p>
            </p:txBody>
          </p:sp>
          <p:cxnSp>
            <p:nvCxnSpPr>
              <p:cNvPr id="17" name="Straight Arrow Connector 16"/>
              <p:cNvCxnSpPr/>
              <p:nvPr/>
            </p:nvCxnSpPr>
            <p:spPr>
              <a:xfrm>
                <a:off x="1600200" y="2362200"/>
                <a:ext cx="5803897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TextBox 40"/>
            <p:cNvSpPr txBox="1"/>
            <p:nvPr/>
          </p:nvSpPr>
          <p:spPr>
            <a:xfrm>
              <a:off x="3733800" y="5115580"/>
              <a:ext cx="31053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Recommendation </a:t>
              </a:r>
              <a:endPara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764148" y="1254930"/>
            <a:ext cx="6465452" cy="3393270"/>
            <a:chOff x="1764148" y="1254930"/>
            <a:chExt cx="6465452" cy="3393270"/>
          </a:xfrm>
        </p:grpSpPr>
        <p:grpSp>
          <p:nvGrpSpPr>
            <p:cNvPr id="46" name="Group 45"/>
            <p:cNvGrpSpPr/>
            <p:nvPr/>
          </p:nvGrpSpPr>
          <p:grpSpPr>
            <a:xfrm>
              <a:off x="1828800" y="1254930"/>
              <a:ext cx="6324600" cy="685800"/>
              <a:chOff x="1828800" y="1254930"/>
              <a:chExt cx="6324600" cy="685800"/>
            </a:xfrm>
          </p:grpSpPr>
          <p:sp>
            <p:nvSpPr>
              <p:cNvPr id="33" name="Diamond 32"/>
              <p:cNvSpPr/>
              <p:nvPr/>
            </p:nvSpPr>
            <p:spPr>
              <a:xfrm>
                <a:off x="1828800" y="1254930"/>
                <a:ext cx="838200" cy="685800"/>
              </a:xfrm>
              <a:prstGeom prst="diamond">
                <a:avLst/>
              </a:prstGeom>
              <a:solidFill>
                <a:srgbClr val="00B050"/>
              </a:solidFill>
              <a:scene3d>
                <a:camera prst="orthographicFront">
                  <a:rot lat="300000" lon="1200001" rev="0"/>
                </a:camera>
                <a:lightRig rig="soft" dir="t"/>
              </a:scene3d>
              <a:sp3d>
                <a:bevelT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  <p:cxnSp>
            <p:nvCxnSpPr>
              <p:cNvPr id="34" name="Straight Arrow Connector 33"/>
              <p:cNvCxnSpPr/>
              <p:nvPr/>
            </p:nvCxnSpPr>
            <p:spPr>
              <a:xfrm>
                <a:off x="2514600" y="1940730"/>
                <a:ext cx="5638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4439658" y="1413164"/>
                <a:ext cx="211788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Introduction</a:t>
                </a: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1780272" y="2158939"/>
              <a:ext cx="6449328" cy="685800"/>
              <a:chOff x="1780272" y="2158939"/>
              <a:chExt cx="6449328" cy="685800"/>
            </a:xfrm>
          </p:grpSpPr>
          <p:sp>
            <p:nvSpPr>
              <p:cNvPr id="21" name="Diamond 20"/>
              <p:cNvSpPr/>
              <p:nvPr/>
            </p:nvSpPr>
            <p:spPr>
              <a:xfrm>
                <a:off x="1780272" y="2158939"/>
                <a:ext cx="838200" cy="685800"/>
              </a:xfrm>
              <a:prstGeom prst="diamond">
                <a:avLst/>
              </a:prstGeom>
              <a:solidFill>
                <a:schemeClr val="accent3">
                  <a:lumMod val="75000"/>
                </a:schemeClr>
              </a:solidFill>
              <a:scene3d>
                <a:camera prst="orthographicFront">
                  <a:rot lat="300000" lon="1200000" rev="0"/>
                </a:camera>
                <a:lightRig rig="soft" dir="t"/>
              </a:scene3d>
              <a:sp3d>
                <a:bevelT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>
                <a:off x="2466072" y="2844739"/>
                <a:ext cx="5763528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3779892" y="2240229"/>
                <a:ext cx="326243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Sujets </a:t>
                </a:r>
                <a:r>
                  <a:rPr lang="en-US" sz="28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et </a:t>
                </a:r>
                <a:r>
                  <a:rPr lang="en-US" sz="28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Méthodes</a:t>
                </a:r>
                <a:endParaRPr lang="en-US" sz="2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1767612" y="3021384"/>
              <a:ext cx="6461988" cy="685800"/>
              <a:chOff x="1767612" y="3021384"/>
              <a:chExt cx="6461988" cy="685800"/>
            </a:xfrm>
          </p:grpSpPr>
          <p:sp>
            <p:nvSpPr>
              <p:cNvPr id="25" name="Diamond 24"/>
              <p:cNvSpPr/>
              <p:nvPr/>
            </p:nvSpPr>
            <p:spPr>
              <a:xfrm>
                <a:off x="1767612" y="3021384"/>
                <a:ext cx="838200" cy="685800"/>
              </a:xfrm>
              <a:prstGeom prst="diamond">
                <a:avLst/>
              </a:prstGeom>
              <a:solidFill>
                <a:schemeClr val="accent4">
                  <a:lumMod val="75000"/>
                </a:schemeClr>
              </a:solidFill>
              <a:scene3d>
                <a:camera prst="orthographicFront">
                  <a:rot lat="300000" lon="1200000" rev="0"/>
                </a:camera>
                <a:lightRig rig="soft" dir="t"/>
              </a:scene3d>
              <a:sp3d>
                <a:bevelT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</a:p>
            </p:txBody>
          </p:sp>
          <p:cxnSp>
            <p:nvCxnSpPr>
              <p:cNvPr id="26" name="Straight Arrow Connector 25"/>
              <p:cNvCxnSpPr/>
              <p:nvPr/>
            </p:nvCxnSpPr>
            <p:spPr>
              <a:xfrm>
                <a:off x="2453412" y="3707184"/>
                <a:ext cx="5776188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4395038" y="3102674"/>
                <a:ext cx="14830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Results </a:t>
                </a:r>
                <a:endParaRPr lang="en-US" sz="2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1764148" y="3962400"/>
              <a:ext cx="6465452" cy="685800"/>
              <a:chOff x="1764148" y="3962400"/>
              <a:chExt cx="6465452" cy="685800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1764148" y="3962400"/>
                <a:ext cx="6465452" cy="685800"/>
                <a:chOff x="914400" y="1676400"/>
                <a:chExt cx="6465452" cy="685800"/>
              </a:xfrm>
            </p:grpSpPr>
            <p:sp>
              <p:nvSpPr>
                <p:cNvPr id="29" name="Diamond 28"/>
                <p:cNvSpPr/>
                <p:nvPr/>
              </p:nvSpPr>
              <p:spPr>
                <a:xfrm>
                  <a:off x="914400" y="1676400"/>
                  <a:ext cx="838200" cy="685800"/>
                </a:xfrm>
                <a:prstGeom prst="diamond">
                  <a:avLst/>
                </a:prstGeom>
                <a:solidFill>
                  <a:srgbClr val="F71586"/>
                </a:solidFill>
                <a:scene3d>
                  <a:camera prst="orthographicFront">
                    <a:rot lat="300000" lon="1200000" rev="0"/>
                  </a:camera>
                  <a:lightRig rig="soft" dir="t"/>
                </a:scene3d>
                <a:sp3d>
                  <a:bevelT/>
                  <a:bevelB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b="1" dirty="0">
                      <a:solidFill>
                        <a:prstClr val="white"/>
                      </a:solidFill>
                      <a:latin typeface="Arial" pitchFamily="34" charset="0"/>
                      <a:cs typeface="Arial" pitchFamily="34" charset="0"/>
                    </a:rPr>
                    <a:t>4</a:t>
                  </a:r>
                </a:p>
              </p:txBody>
            </p:sp>
            <p:cxnSp>
              <p:nvCxnSpPr>
                <p:cNvPr id="30" name="Straight Arrow Connector 29"/>
                <p:cNvCxnSpPr/>
                <p:nvPr/>
              </p:nvCxnSpPr>
              <p:spPr>
                <a:xfrm flipV="1">
                  <a:off x="1600200" y="2356899"/>
                  <a:ext cx="5779652" cy="530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" name="TextBox 39"/>
              <p:cNvSpPr txBox="1"/>
              <p:nvPr/>
            </p:nvSpPr>
            <p:spPr>
              <a:xfrm>
                <a:off x="4335811" y="4119679"/>
                <a:ext cx="20649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Conclusion </a:t>
                </a:r>
              </a:p>
            </p:txBody>
          </p:sp>
        </p:grpSp>
      </p:grp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AHLA, 7-9 November Haiphong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31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33400" y="609600"/>
            <a:ext cx="800986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53079" y="-4741"/>
            <a:ext cx="4057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Recommendation</a:t>
            </a:r>
            <a:endParaRPr 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0" y="563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3978" y="1143000"/>
            <a:ext cx="89724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Enhance the knowledge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of the inhabitants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on antibiotics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and antibiotic use, especially for parents / primary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caregivers,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for young people and households with low income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by using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the communication (radio, newspapers, TV, health staff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....)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Reinforcing the management of the sale and purchase of antibiotics in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pharmacy,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especially in the countryside, district.</a:t>
            </a: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AHLA, 7-9 November Haiphong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6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4" y="1247205"/>
            <a:ext cx="2111326" cy="37534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213" y="2743200"/>
            <a:ext cx="2529421" cy="28955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3145631" cy="3505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sp>
        <p:nvSpPr>
          <p:cNvPr id="10" name="TextBox 9"/>
          <p:cNvSpPr txBox="1"/>
          <p:nvPr/>
        </p:nvSpPr>
        <p:spPr>
          <a:xfrm>
            <a:off x="381000" y="3886200"/>
            <a:ext cx="32627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household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at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Xuan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Truong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24200" y="5105400"/>
            <a:ext cx="32305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Household at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Xuan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Thanh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43600" y="5826471"/>
            <a:ext cx="3249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Household at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Xuan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Phong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AHLA, 7-9 November Haiphong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5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76200" y="1676400"/>
            <a:ext cx="9322676" cy="707886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/>
            <a:bevelB/>
          </a:sp3d>
        </p:spPr>
        <p:txBody>
          <a:bodyPr wrap="square" lIns="91440" tIns="45720" rIns="91440" bIns="45720">
            <a:spAutoFit/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Thank you for YOUR ATTENTION !</a:t>
            </a:r>
            <a:endParaRPr lang="en-US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AHLA, 7-9 November Haiphong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4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2000" y="884830"/>
            <a:ext cx="762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14400" y="164950"/>
            <a:ext cx="14093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Plan 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1828800" y="1254930"/>
            <a:ext cx="6324600" cy="685800"/>
            <a:chOff x="1828800" y="1254930"/>
            <a:chExt cx="6324600" cy="685800"/>
          </a:xfrm>
        </p:grpSpPr>
        <p:sp>
          <p:nvSpPr>
            <p:cNvPr id="33" name="Diamond 32"/>
            <p:cNvSpPr/>
            <p:nvPr/>
          </p:nvSpPr>
          <p:spPr>
            <a:xfrm>
              <a:off x="1828800" y="1254930"/>
              <a:ext cx="838200" cy="685800"/>
            </a:xfrm>
            <a:prstGeom prst="diamond">
              <a:avLst/>
            </a:prstGeom>
            <a:solidFill>
              <a:srgbClr val="00B050"/>
            </a:solidFill>
            <a:scene3d>
              <a:camera prst="orthographicFront">
                <a:rot lat="300000" lon="1200001" rev="0"/>
              </a:camera>
              <a:lightRig rig="sof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2514600" y="1940730"/>
              <a:ext cx="5638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439658" y="1413164"/>
              <a:ext cx="21178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Introduction</a:t>
              </a:r>
              <a:r>
                <a:rPr lang="en-US" dirty="0">
                  <a:solidFill>
                    <a:prstClr val="black"/>
                  </a:solidFill>
                </a:rPr>
                <a:t>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739903" y="2158939"/>
            <a:ext cx="6489697" cy="3479861"/>
            <a:chOff x="1739903" y="2158939"/>
            <a:chExt cx="6489697" cy="3479861"/>
          </a:xfrm>
        </p:grpSpPr>
        <p:grpSp>
          <p:nvGrpSpPr>
            <p:cNvPr id="47" name="Group 46"/>
            <p:cNvGrpSpPr/>
            <p:nvPr/>
          </p:nvGrpSpPr>
          <p:grpSpPr>
            <a:xfrm>
              <a:off x="1780272" y="2158939"/>
              <a:ext cx="6449328" cy="685800"/>
              <a:chOff x="1780272" y="2158939"/>
              <a:chExt cx="6449328" cy="685800"/>
            </a:xfrm>
          </p:grpSpPr>
          <p:sp>
            <p:nvSpPr>
              <p:cNvPr id="21" name="Diamond 20"/>
              <p:cNvSpPr/>
              <p:nvPr/>
            </p:nvSpPr>
            <p:spPr>
              <a:xfrm>
                <a:off x="1780272" y="2158939"/>
                <a:ext cx="838200" cy="685800"/>
              </a:xfrm>
              <a:prstGeom prst="diamond">
                <a:avLst/>
              </a:prstGeom>
              <a:solidFill>
                <a:schemeClr val="accent3">
                  <a:lumMod val="75000"/>
                </a:schemeClr>
              </a:solidFill>
              <a:scene3d>
                <a:camera prst="orthographicFront">
                  <a:rot lat="300000" lon="1200000" rev="0"/>
                </a:camera>
                <a:lightRig rig="soft" dir="t"/>
              </a:scene3d>
              <a:sp3d>
                <a:bevelT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>
                <a:off x="2466072" y="2844739"/>
                <a:ext cx="5763528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3779892" y="2240229"/>
                <a:ext cx="374333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Subjects and Methods</a:t>
                </a: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1767612" y="3021384"/>
              <a:ext cx="6461988" cy="685800"/>
              <a:chOff x="1767612" y="3021384"/>
              <a:chExt cx="6461988" cy="685800"/>
            </a:xfrm>
          </p:grpSpPr>
          <p:sp>
            <p:nvSpPr>
              <p:cNvPr id="25" name="Diamond 24"/>
              <p:cNvSpPr/>
              <p:nvPr/>
            </p:nvSpPr>
            <p:spPr>
              <a:xfrm>
                <a:off x="1767612" y="3021384"/>
                <a:ext cx="838200" cy="685800"/>
              </a:xfrm>
              <a:prstGeom prst="diamond">
                <a:avLst/>
              </a:prstGeom>
              <a:solidFill>
                <a:schemeClr val="accent4">
                  <a:lumMod val="75000"/>
                </a:schemeClr>
              </a:solidFill>
              <a:scene3d>
                <a:camera prst="orthographicFront">
                  <a:rot lat="300000" lon="1200000" rev="0"/>
                </a:camera>
                <a:lightRig rig="soft" dir="t"/>
              </a:scene3d>
              <a:sp3d>
                <a:bevelT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</a:p>
            </p:txBody>
          </p:sp>
          <p:cxnSp>
            <p:nvCxnSpPr>
              <p:cNvPr id="26" name="Straight Arrow Connector 25"/>
              <p:cNvCxnSpPr/>
              <p:nvPr/>
            </p:nvCxnSpPr>
            <p:spPr>
              <a:xfrm>
                <a:off x="2453412" y="3707184"/>
                <a:ext cx="5776188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4606287" y="3102674"/>
                <a:ext cx="14830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Results</a:t>
                </a:r>
                <a:r>
                  <a:rPr lang="en-US" sz="28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en-US" sz="2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1739903" y="4953000"/>
              <a:ext cx="6489697" cy="685800"/>
              <a:chOff x="1739903" y="4953000"/>
              <a:chExt cx="6489697" cy="685800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739903" y="4953000"/>
                <a:ext cx="6489697" cy="685800"/>
                <a:chOff x="914400" y="1676400"/>
                <a:chExt cx="6489697" cy="685800"/>
              </a:xfrm>
            </p:grpSpPr>
            <p:sp>
              <p:nvSpPr>
                <p:cNvPr id="6" name="Diamond 5"/>
                <p:cNvSpPr/>
                <p:nvPr/>
              </p:nvSpPr>
              <p:spPr>
                <a:xfrm>
                  <a:off x="914400" y="1676400"/>
                  <a:ext cx="838200" cy="685800"/>
                </a:xfrm>
                <a:prstGeom prst="diamond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scene3d>
                  <a:camera prst="orthographicFront">
                    <a:rot lat="300000" lon="1200000" rev="0"/>
                  </a:camera>
                  <a:lightRig rig="soft" dir="t"/>
                </a:scene3d>
                <a:sp3d>
                  <a:bevelT/>
                  <a:bevelB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b="1" dirty="0">
                      <a:solidFill>
                        <a:prstClr val="white"/>
                      </a:solidFill>
                      <a:latin typeface="Arial" pitchFamily="34" charset="0"/>
                      <a:cs typeface="Arial" pitchFamily="34" charset="0"/>
                    </a:rPr>
                    <a:t>5</a:t>
                  </a:r>
                </a:p>
              </p:txBody>
            </p:sp>
            <p:cxnSp>
              <p:nvCxnSpPr>
                <p:cNvPr id="17" name="Straight Arrow Connector 16"/>
                <p:cNvCxnSpPr/>
                <p:nvPr/>
              </p:nvCxnSpPr>
              <p:spPr>
                <a:xfrm>
                  <a:off x="1600200" y="2362200"/>
                  <a:ext cx="5803897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1" name="TextBox 40"/>
              <p:cNvSpPr txBox="1"/>
              <p:nvPr/>
            </p:nvSpPr>
            <p:spPr>
              <a:xfrm>
                <a:off x="4098889" y="5115580"/>
                <a:ext cx="31053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Recommendation</a:t>
                </a:r>
                <a:r>
                  <a:rPr lang="en-US" sz="28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en-US" sz="2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1764148" y="3962400"/>
              <a:ext cx="6465452" cy="685800"/>
              <a:chOff x="1764148" y="3962400"/>
              <a:chExt cx="6465452" cy="685800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1764148" y="3962400"/>
                <a:ext cx="6465452" cy="685800"/>
                <a:chOff x="914400" y="1676400"/>
                <a:chExt cx="6465452" cy="685800"/>
              </a:xfrm>
            </p:grpSpPr>
            <p:sp>
              <p:nvSpPr>
                <p:cNvPr id="29" name="Diamond 28"/>
                <p:cNvSpPr/>
                <p:nvPr/>
              </p:nvSpPr>
              <p:spPr>
                <a:xfrm>
                  <a:off x="914400" y="1676400"/>
                  <a:ext cx="838200" cy="685800"/>
                </a:xfrm>
                <a:prstGeom prst="diamond">
                  <a:avLst/>
                </a:prstGeom>
                <a:solidFill>
                  <a:srgbClr val="F71586"/>
                </a:solidFill>
                <a:scene3d>
                  <a:camera prst="orthographicFront">
                    <a:rot lat="300000" lon="1200000" rev="0"/>
                  </a:camera>
                  <a:lightRig rig="soft" dir="t"/>
                </a:scene3d>
                <a:sp3d>
                  <a:bevelT/>
                  <a:bevelB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b="1" dirty="0">
                      <a:solidFill>
                        <a:prstClr val="white"/>
                      </a:solidFill>
                      <a:latin typeface="Arial" pitchFamily="34" charset="0"/>
                      <a:cs typeface="Arial" pitchFamily="34" charset="0"/>
                    </a:rPr>
                    <a:t>4</a:t>
                  </a:r>
                </a:p>
              </p:txBody>
            </p:sp>
            <p:cxnSp>
              <p:nvCxnSpPr>
                <p:cNvPr id="30" name="Straight Arrow Connector 29"/>
                <p:cNvCxnSpPr/>
                <p:nvPr/>
              </p:nvCxnSpPr>
              <p:spPr>
                <a:xfrm flipV="1">
                  <a:off x="1600200" y="2356899"/>
                  <a:ext cx="5779652" cy="530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" name="TextBox 39"/>
              <p:cNvSpPr txBox="1"/>
              <p:nvPr/>
            </p:nvSpPr>
            <p:spPr>
              <a:xfrm>
                <a:off x="4439658" y="4119679"/>
                <a:ext cx="20649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Conclusion </a:t>
                </a:r>
              </a:p>
            </p:txBody>
          </p:sp>
        </p:grpSp>
      </p:grp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AHLA, 7-9 November Haiphong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8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838200" y="706581"/>
            <a:ext cx="7696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791200" y="60250"/>
            <a:ext cx="3025329" cy="646331"/>
          </a:xfrm>
          <a:prstGeom prst="rect">
            <a:avLst/>
          </a:prstGeom>
          <a:noFill/>
          <a:scene3d>
            <a:camera prst="orthographicFront">
              <a:rot lat="0" lon="9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Introduction</a:t>
            </a:r>
            <a:endParaRPr 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5363" y="609600"/>
            <a:ext cx="5796563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u="sng" dirty="0">
                <a:latin typeface="Arial" pitchFamily="34" charset="0"/>
                <a:cs typeface="Arial" pitchFamily="34" charset="0"/>
              </a:rPr>
              <a:t>Situation in Vietnam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>
                <a:latin typeface="Arial" pitchFamily="34" charset="0"/>
                <a:cs typeface="Arial" pitchFamily="34" charset="0"/>
              </a:rPr>
              <a:t>overuse of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antibiotics</a:t>
            </a:r>
            <a:endParaRPr lang="vi-VN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vi-VN" b="1" u="sng" dirty="0" smtClean="0"/>
              <a:t>Causes:</a:t>
            </a:r>
          </a:p>
          <a:p>
            <a:pPr>
              <a:lnSpc>
                <a:spcPct val="150000"/>
              </a:lnSpc>
            </a:pPr>
            <a:r>
              <a:rPr lang="vi-VN" b="1" i="1" dirty="0" smtClean="0"/>
              <a:t>In Community</a:t>
            </a:r>
            <a:r>
              <a:rPr lang="vi-VN" i="1" dirty="0" smtClean="0"/>
              <a:t>:</a:t>
            </a:r>
            <a:r>
              <a:rPr lang="en-US" i="1" dirty="0"/>
              <a:t> </a:t>
            </a:r>
            <a:r>
              <a:rPr lang="en-US" dirty="0" smtClean="0"/>
              <a:t>Buy </a:t>
            </a:r>
            <a:r>
              <a:rPr lang="en-US" dirty="0"/>
              <a:t>drugs without a </a:t>
            </a:r>
            <a:r>
              <a:rPr lang="en-US" dirty="0" smtClean="0"/>
              <a:t>prescription</a:t>
            </a:r>
            <a:r>
              <a:rPr lang="vi-VN" dirty="0" smtClean="0"/>
              <a:t>: </a:t>
            </a:r>
            <a:r>
              <a:rPr lang="vi-VN" dirty="0"/>
              <a:t>78</a:t>
            </a:r>
            <a:r>
              <a:rPr lang="vi-VN" dirty="0" smtClean="0"/>
              <a:t>% (2007)</a:t>
            </a:r>
            <a:r>
              <a:rPr lang="en-US" dirty="0" smtClean="0"/>
              <a:t>; Lack </a:t>
            </a:r>
            <a:r>
              <a:rPr lang="en-US" dirty="0"/>
              <a:t>of knowledge about appropriate antibiotic </a:t>
            </a:r>
            <a:r>
              <a:rPr lang="en-US" dirty="0" smtClean="0"/>
              <a:t>use</a:t>
            </a:r>
            <a:endParaRPr lang="vi-VN" dirty="0" smtClean="0"/>
          </a:p>
          <a:p>
            <a:pPr>
              <a:lnSpc>
                <a:spcPct val="150000"/>
              </a:lnSpc>
            </a:pPr>
            <a:r>
              <a:rPr lang="vi-VN" b="1" i="1" dirty="0" smtClean="0"/>
              <a:t>In hospital</a:t>
            </a:r>
            <a:r>
              <a:rPr lang="vi-VN" i="1" dirty="0" smtClean="0"/>
              <a:t>:</a:t>
            </a:r>
            <a:r>
              <a:rPr lang="en-US" i="1" dirty="0" smtClean="0"/>
              <a:t> </a:t>
            </a:r>
            <a:r>
              <a:rPr lang="en-US" dirty="0" smtClean="0"/>
              <a:t>Inadequate </a:t>
            </a:r>
            <a:r>
              <a:rPr lang="en-US" dirty="0"/>
              <a:t>infection control, </a:t>
            </a:r>
            <a:r>
              <a:rPr lang="en-US" dirty="0" smtClean="0"/>
              <a:t>patient overload</a:t>
            </a:r>
            <a:r>
              <a:rPr lang="vi-VN" dirty="0" smtClean="0"/>
              <a:t>; Lack </a:t>
            </a:r>
            <a:r>
              <a:rPr lang="vi-VN" dirty="0"/>
              <a:t>of microbiological </a:t>
            </a:r>
            <a:r>
              <a:rPr lang="vi-VN" dirty="0" smtClean="0"/>
              <a:t>services</a:t>
            </a:r>
            <a:r>
              <a:rPr lang="en-US" dirty="0" smtClean="0"/>
              <a:t>; Lack </a:t>
            </a:r>
            <a:r>
              <a:rPr lang="en-US" dirty="0"/>
              <a:t>of Medicines and Treatment </a:t>
            </a:r>
            <a:r>
              <a:rPr lang="en-US" dirty="0" smtClean="0"/>
              <a:t>Board</a:t>
            </a:r>
            <a:endParaRPr lang="vi-VN" dirty="0" smtClean="0"/>
          </a:p>
          <a:p>
            <a:pPr>
              <a:lnSpc>
                <a:spcPct val="150000"/>
              </a:lnSpc>
            </a:pPr>
            <a:r>
              <a:rPr lang="vi-VN" b="1" i="1" dirty="0" smtClean="0"/>
              <a:t>In Agriculture</a:t>
            </a:r>
            <a:r>
              <a:rPr lang="vi-VN" i="1" dirty="0"/>
              <a:t>: </a:t>
            </a:r>
            <a:r>
              <a:rPr lang="en-US" dirty="0" smtClean="0"/>
              <a:t>Widespread </a:t>
            </a:r>
            <a:r>
              <a:rPr lang="en-US" dirty="0"/>
              <a:t>use of antibiotics in livestock production and aquaculture (stimulate growth, disease prevention and treatment</a:t>
            </a:r>
            <a:r>
              <a:rPr lang="en-US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b="1" u="sng" dirty="0">
                <a:latin typeface="Arial" pitchFamily="34" charset="0"/>
                <a:cs typeface="Arial" pitchFamily="34" charset="0"/>
              </a:rPr>
              <a:t>Consequence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>
                <a:latin typeface="Arial" pitchFamily="34" charset="0"/>
                <a:cs typeface="Arial" pitchFamily="34" charset="0"/>
              </a:rPr>
              <a:t>antibiotic resistance, difficulties in processing,…=&gt; influence human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health</a:t>
            </a:r>
          </a:p>
          <a:p>
            <a:pPr>
              <a:lnSpc>
                <a:spcPct val="150000"/>
              </a:lnSpc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Source: Global Antibiotic Resistance Partnership 2010</a:t>
            </a:r>
            <a:endParaRPr lang="vi-VN" sz="1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241" y="1087679"/>
            <a:ext cx="3169246" cy="28747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241" y="4267200"/>
            <a:ext cx="3169246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57199" y="6400800"/>
            <a:ext cx="3352801" cy="365125"/>
          </a:xfrm>
        </p:spPr>
        <p:txBody>
          <a:bodyPr/>
          <a:lstStyle/>
          <a:p>
            <a:r>
              <a:rPr lang="en-US" dirty="0" smtClean="0"/>
              <a:t>AHLA, 7-9 November Haiphong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22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838200" y="706581"/>
            <a:ext cx="7696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938818" y="60250"/>
            <a:ext cx="2877711" cy="646331"/>
          </a:xfrm>
          <a:prstGeom prst="rect">
            <a:avLst/>
          </a:prstGeom>
          <a:noFill/>
          <a:scene3d>
            <a:camera prst="orthographicFront">
              <a:rot lat="0" lon="90000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Introduction</a:t>
            </a:r>
            <a:endParaRPr 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89" name="Diagram 3088"/>
          <p:cNvGraphicFramePr/>
          <p:nvPr>
            <p:extLst>
              <p:ext uri="{D42A27DB-BD31-4B8C-83A1-F6EECF244321}">
                <p14:modId xmlns:p14="http://schemas.microsoft.com/office/powerpoint/2010/main" val="2282636568"/>
              </p:ext>
            </p:extLst>
          </p:nvPr>
        </p:nvGraphicFramePr>
        <p:xfrm>
          <a:off x="381000" y="1752600"/>
          <a:ext cx="8435529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90" name="TextBox 3089"/>
          <p:cNvSpPr txBox="1"/>
          <p:nvPr/>
        </p:nvSpPr>
        <p:spPr>
          <a:xfrm>
            <a:off x="838200" y="713508"/>
            <a:ext cx="2255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Objectives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AHLA, 7-9 November Haiphong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2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2000" y="838200"/>
            <a:ext cx="76200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14400" y="164950"/>
            <a:ext cx="14093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Plan </a:t>
            </a:r>
            <a:endParaRPr lang="en-US" sz="4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780272" y="2158939"/>
            <a:ext cx="6449328" cy="685800"/>
            <a:chOff x="1780272" y="2158939"/>
            <a:chExt cx="6449328" cy="685800"/>
          </a:xfrm>
        </p:grpSpPr>
        <p:sp>
          <p:nvSpPr>
            <p:cNvPr id="21" name="Diamond 20"/>
            <p:cNvSpPr/>
            <p:nvPr/>
          </p:nvSpPr>
          <p:spPr>
            <a:xfrm>
              <a:off x="1780272" y="2158939"/>
              <a:ext cx="838200" cy="685800"/>
            </a:xfrm>
            <a:prstGeom prst="diamond">
              <a:avLst/>
            </a:prstGeom>
            <a:solidFill>
              <a:schemeClr val="accent3">
                <a:lumMod val="75000"/>
              </a:schemeClr>
            </a:solidFill>
            <a:scene3d>
              <a:camera prst="orthographicFront">
                <a:rot lat="300000" lon="1200000" rev="0"/>
              </a:camera>
              <a:lightRig rig="sof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2466072" y="2844739"/>
              <a:ext cx="576352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3779892" y="2240229"/>
              <a:ext cx="37433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 pitchFamily="34" charset="0"/>
                  <a:cs typeface="Arial" pitchFamily="34" charset="0"/>
                </a:rPr>
                <a:t>Subjects and Methods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739903" y="1408818"/>
            <a:ext cx="6489697" cy="4229982"/>
            <a:chOff x="1739903" y="1408818"/>
            <a:chExt cx="6489697" cy="4229982"/>
          </a:xfrm>
        </p:grpSpPr>
        <p:grpSp>
          <p:nvGrpSpPr>
            <p:cNvPr id="46" name="Group 45"/>
            <p:cNvGrpSpPr/>
            <p:nvPr/>
          </p:nvGrpSpPr>
          <p:grpSpPr>
            <a:xfrm>
              <a:off x="1828800" y="1408818"/>
              <a:ext cx="6324600" cy="685800"/>
              <a:chOff x="1828800" y="1254930"/>
              <a:chExt cx="6324600" cy="685800"/>
            </a:xfrm>
          </p:grpSpPr>
          <p:sp>
            <p:nvSpPr>
              <p:cNvPr id="33" name="Diamond 32"/>
              <p:cNvSpPr/>
              <p:nvPr/>
            </p:nvSpPr>
            <p:spPr>
              <a:xfrm>
                <a:off x="1828800" y="1254930"/>
                <a:ext cx="838200" cy="685800"/>
              </a:xfrm>
              <a:prstGeom prst="diamond">
                <a:avLst/>
              </a:prstGeom>
              <a:solidFill>
                <a:srgbClr val="00B050"/>
              </a:solidFill>
              <a:scene3d>
                <a:camera prst="orthographicFront">
                  <a:rot lat="300000" lon="1200001" rev="0"/>
                </a:camera>
                <a:lightRig rig="soft" dir="t"/>
              </a:scene3d>
              <a:sp3d>
                <a:bevelT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  <p:cxnSp>
            <p:nvCxnSpPr>
              <p:cNvPr id="34" name="Straight Arrow Connector 33"/>
              <p:cNvCxnSpPr/>
              <p:nvPr/>
            </p:nvCxnSpPr>
            <p:spPr>
              <a:xfrm>
                <a:off x="2514600" y="1940730"/>
                <a:ext cx="5638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4439658" y="1413164"/>
                <a:ext cx="211788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Introduction</a:t>
                </a: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1767612" y="3175272"/>
              <a:ext cx="6461988" cy="685800"/>
              <a:chOff x="1767612" y="3021384"/>
              <a:chExt cx="6461988" cy="685800"/>
            </a:xfrm>
          </p:grpSpPr>
          <p:sp>
            <p:nvSpPr>
              <p:cNvPr id="25" name="Diamond 24"/>
              <p:cNvSpPr/>
              <p:nvPr/>
            </p:nvSpPr>
            <p:spPr>
              <a:xfrm>
                <a:off x="1767612" y="3021384"/>
                <a:ext cx="838200" cy="685800"/>
              </a:xfrm>
              <a:prstGeom prst="diamond">
                <a:avLst/>
              </a:prstGeom>
              <a:solidFill>
                <a:schemeClr val="accent4">
                  <a:lumMod val="75000"/>
                </a:schemeClr>
              </a:solidFill>
              <a:scene3d>
                <a:camera prst="orthographicFront">
                  <a:rot lat="300000" lon="1200000" rev="0"/>
                </a:camera>
                <a:lightRig rig="soft" dir="t"/>
              </a:scene3d>
              <a:sp3d>
                <a:bevelT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</a:p>
            </p:txBody>
          </p:sp>
          <p:cxnSp>
            <p:nvCxnSpPr>
              <p:cNvPr id="26" name="Straight Arrow Connector 25"/>
              <p:cNvCxnSpPr/>
              <p:nvPr/>
            </p:nvCxnSpPr>
            <p:spPr>
              <a:xfrm>
                <a:off x="2453412" y="3707184"/>
                <a:ext cx="5776188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4395038" y="3102674"/>
                <a:ext cx="14830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Results</a:t>
                </a:r>
                <a:r>
                  <a:rPr lang="en-US" sz="28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en-US" sz="2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1739903" y="4953000"/>
              <a:ext cx="6489697" cy="685800"/>
              <a:chOff x="1739903" y="4953000"/>
              <a:chExt cx="6489697" cy="685800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739903" y="4953000"/>
                <a:ext cx="6489697" cy="685800"/>
                <a:chOff x="914400" y="1676400"/>
                <a:chExt cx="6489697" cy="685800"/>
              </a:xfrm>
            </p:grpSpPr>
            <p:sp>
              <p:nvSpPr>
                <p:cNvPr id="6" name="Diamond 5"/>
                <p:cNvSpPr/>
                <p:nvPr/>
              </p:nvSpPr>
              <p:spPr>
                <a:xfrm>
                  <a:off x="914400" y="1676400"/>
                  <a:ext cx="838200" cy="685800"/>
                </a:xfrm>
                <a:prstGeom prst="diamond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scene3d>
                  <a:camera prst="orthographicFront">
                    <a:rot lat="300000" lon="1200000" rev="0"/>
                  </a:camera>
                  <a:lightRig rig="soft" dir="t"/>
                </a:scene3d>
                <a:sp3d>
                  <a:bevelT/>
                  <a:bevelB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b="1" dirty="0">
                      <a:solidFill>
                        <a:prstClr val="white"/>
                      </a:solidFill>
                      <a:latin typeface="Arial" pitchFamily="34" charset="0"/>
                      <a:cs typeface="Arial" pitchFamily="34" charset="0"/>
                    </a:rPr>
                    <a:t>5</a:t>
                  </a:r>
                </a:p>
              </p:txBody>
            </p:sp>
            <p:cxnSp>
              <p:nvCxnSpPr>
                <p:cNvPr id="17" name="Straight Arrow Connector 16"/>
                <p:cNvCxnSpPr/>
                <p:nvPr/>
              </p:nvCxnSpPr>
              <p:spPr>
                <a:xfrm>
                  <a:off x="1600200" y="2362200"/>
                  <a:ext cx="5803897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1" name="TextBox 40"/>
              <p:cNvSpPr txBox="1"/>
              <p:nvPr/>
            </p:nvSpPr>
            <p:spPr>
              <a:xfrm>
                <a:off x="3733800" y="5115580"/>
                <a:ext cx="31053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Recommendation </a:t>
                </a:r>
                <a:endParaRPr lang="en-US" sz="2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1764148" y="4039344"/>
              <a:ext cx="6465452" cy="685800"/>
              <a:chOff x="1764148" y="3962400"/>
              <a:chExt cx="6465452" cy="685800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1764148" y="3962400"/>
                <a:ext cx="6465452" cy="685800"/>
                <a:chOff x="914400" y="1676400"/>
                <a:chExt cx="6465452" cy="685800"/>
              </a:xfrm>
            </p:grpSpPr>
            <p:sp>
              <p:nvSpPr>
                <p:cNvPr id="29" name="Diamond 28"/>
                <p:cNvSpPr/>
                <p:nvPr/>
              </p:nvSpPr>
              <p:spPr>
                <a:xfrm>
                  <a:off x="914400" y="1676400"/>
                  <a:ext cx="838200" cy="685800"/>
                </a:xfrm>
                <a:prstGeom prst="diamond">
                  <a:avLst/>
                </a:prstGeom>
                <a:solidFill>
                  <a:srgbClr val="F71586"/>
                </a:solidFill>
                <a:scene3d>
                  <a:camera prst="orthographicFront">
                    <a:rot lat="300000" lon="1200000" rev="0"/>
                  </a:camera>
                  <a:lightRig rig="soft" dir="t"/>
                </a:scene3d>
                <a:sp3d>
                  <a:bevelT/>
                  <a:bevelB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b="1" dirty="0">
                      <a:solidFill>
                        <a:prstClr val="white"/>
                      </a:solidFill>
                      <a:latin typeface="Arial" pitchFamily="34" charset="0"/>
                      <a:cs typeface="Arial" pitchFamily="34" charset="0"/>
                    </a:rPr>
                    <a:t>4</a:t>
                  </a:r>
                </a:p>
              </p:txBody>
            </p:sp>
            <p:cxnSp>
              <p:nvCxnSpPr>
                <p:cNvPr id="30" name="Straight Arrow Connector 29"/>
                <p:cNvCxnSpPr/>
                <p:nvPr/>
              </p:nvCxnSpPr>
              <p:spPr>
                <a:xfrm flipV="1">
                  <a:off x="1600200" y="2356899"/>
                  <a:ext cx="5779652" cy="530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" name="TextBox 39"/>
              <p:cNvSpPr txBox="1"/>
              <p:nvPr/>
            </p:nvSpPr>
            <p:spPr>
              <a:xfrm>
                <a:off x="4183411" y="4119679"/>
                <a:ext cx="20649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Conclusion </a:t>
                </a:r>
              </a:p>
            </p:txBody>
          </p:sp>
        </p:grpSp>
      </p:grp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AHLA, 7-9 November Haiphong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5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33400" y="609600"/>
            <a:ext cx="8009861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85581" y="31637"/>
            <a:ext cx="5144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Subjects and 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Methods (1)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1752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8830" y="762000"/>
            <a:ext cx="3286125" cy="1136904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Place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Three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villages of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Xuan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Truong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district: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Xuan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Truong,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Xuan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Phong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Xuan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Thanh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56236" y="1508420"/>
            <a:ext cx="2592907" cy="182047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Analysis and processing of 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data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SPSS software 19.0</a:t>
            </a:r>
            <a:r>
              <a:rPr lang="fr-F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statistical</a:t>
            </a:r>
            <a:r>
              <a:rPr lang="fr-F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test…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562204" y="4934981"/>
            <a:ext cx="2506715" cy="1545624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Questionnaire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Population </a:t>
            </a:r>
            <a:r>
              <a:rPr lang="fr-F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characteristics</a:t>
            </a:r>
            <a:r>
              <a:rPr lang="fr-F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situation of the use of </a:t>
            </a:r>
            <a:r>
              <a:rPr lang="fr-F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antibiotics</a:t>
            </a:r>
            <a:r>
              <a:rPr lang="fr-F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….)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0048" y="5049372"/>
            <a:ext cx="3200399" cy="1556602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Sample</a:t>
            </a:r>
            <a:r>
              <a:rPr lang="fr-F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size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400 </a:t>
            </a:r>
            <a:r>
              <a:rPr lang="fr-F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households</a:t>
            </a:r>
            <a:r>
              <a:rPr lang="fr-F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: 400 </a:t>
            </a:r>
            <a:r>
              <a:rPr lang="fr-F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childs</a:t>
            </a:r>
            <a:r>
              <a:rPr lang="fr-F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+ 400 parents/</a:t>
            </a:r>
            <a:r>
              <a:rPr lang="fr-F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primary</a:t>
            </a:r>
            <a:r>
              <a:rPr lang="fr-F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caregivers</a:t>
            </a:r>
            <a:r>
              <a:rPr lang="fr-F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(Xuan Truong: 147, Xuan Phong: 129, Xuan </a:t>
            </a:r>
            <a:r>
              <a:rPr lang="fr-FR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Thanh</a:t>
            </a:r>
            <a:r>
              <a:rPr lang="fr-F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124)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7185" y="2577760"/>
            <a:ext cx="3286125" cy="1507354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Population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Household with at least one child</a:t>
            </a:r>
            <a:r>
              <a:rPr lang="fr-F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≤ 5 </a:t>
            </a:r>
            <a:r>
              <a:rPr lang="fr-F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years</a:t>
            </a:r>
            <a:r>
              <a:rPr lang="fr-F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olds</a:t>
            </a:r>
            <a:endParaRPr lang="fr-F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fr-F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Parents or </a:t>
            </a:r>
            <a:r>
              <a:rPr lang="fr-F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primary</a:t>
            </a:r>
            <a:r>
              <a:rPr lang="fr-F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caregivers</a:t>
            </a:r>
            <a:r>
              <a:rPr lang="fr-F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fr-F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3620447" y="5546126"/>
            <a:ext cx="2934919" cy="3233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1737575" y="1913062"/>
            <a:ext cx="282673" cy="6646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1793775" y="4080397"/>
            <a:ext cx="301723" cy="968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rot="10800000">
            <a:off x="7462189" y="3320190"/>
            <a:ext cx="381000" cy="15868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3962400" y="2740712"/>
            <a:ext cx="2182758" cy="1450288"/>
            <a:chOff x="3962400" y="3124200"/>
            <a:chExt cx="2182758" cy="990600"/>
          </a:xfrm>
        </p:grpSpPr>
        <p:sp>
          <p:nvSpPr>
            <p:cNvPr id="24" name="Oval 23"/>
            <p:cNvSpPr/>
            <p:nvPr/>
          </p:nvSpPr>
          <p:spPr>
            <a:xfrm>
              <a:off x="3962400" y="3124200"/>
              <a:ext cx="2182758" cy="990600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002754" y="3520005"/>
              <a:ext cx="2106923" cy="27329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11/2015 - </a:t>
              </a:r>
              <a:r>
                <a:rPr lang="fr-FR" sz="2000" b="1" dirty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6/2016</a:t>
              </a:r>
              <a:endParaRPr lang="en-US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149426" y="4355647"/>
                <a:ext cx="1465529" cy="5241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>
                    <a:latin typeface="Times New Roman" pitchFamily="18" charset="0"/>
                    <a:cs typeface="Times New Roman" pitchFamily="18" charset="0"/>
                  </a:rPr>
                  <a:t>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fr-FR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fr-FR" i="1">
                            <a:latin typeface="Cambria Math"/>
                          </a:rPr>
                          <m:t>×</m:t>
                        </m:r>
                        <m:r>
                          <a:rPr lang="fr-FR" i="1">
                            <a:latin typeface="Cambria Math"/>
                          </a:rPr>
                          <m:t>𝑝</m:t>
                        </m:r>
                        <m:r>
                          <a:rPr lang="fr-FR" i="1">
                            <a:latin typeface="Cambria Math"/>
                          </a:rPr>
                          <m:t>(1−</m:t>
                        </m:r>
                        <m:r>
                          <a:rPr lang="fr-FR" i="1">
                            <a:latin typeface="Cambria Math"/>
                          </a:rPr>
                          <m:t>𝑝</m:t>
                        </m:r>
                        <m:r>
                          <a:rPr lang="fr-FR" i="1">
                            <a:latin typeface="Cambria Math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fr-FR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426" y="4355647"/>
                <a:ext cx="1465529" cy="524182"/>
              </a:xfrm>
              <a:prstGeom prst="rect">
                <a:avLst/>
              </a:prstGeom>
              <a:blipFill rotWithShape="1">
                <a:blip r:embed="rId3"/>
                <a:stretch>
                  <a:fillRect l="-3750" b="-7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AHLA, 7-9 November Haiphong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11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33400" y="609600"/>
            <a:ext cx="8009861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62400" y="24825"/>
            <a:ext cx="5144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Subjects and 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Methods (2)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1752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4543" y="609600"/>
            <a:ext cx="81187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 pitchFamily="34" charset="0"/>
                <a:cs typeface="Arial" pitchFamily="34" charset="0"/>
              </a:rPr>
              <a:t>Account of the points on the knowledge of the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inhabitants about antibiotic use</a:t>
            </a:r>
            <a:r>
              <a:rPr lang="fr-FR" sz="22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292353"/>
              </p:ext>
            </p:extLst>
          </p:nvPr>
        </p:nvGraphicFramePr>
        <p:xfrm>
          <a:off x="533398" y="1447800"/>
          <a:ext cx="8009862" cy="1371600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4004931"/>
                <a:gridCol w="4004931"/>
              </a:tblGrid>
              <a:tr h="4064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Knowledge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Points of addition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Good </a:t>
                      </a:r>
                      <a:r>
                        <a:rPr lang="fr-FR" sz="2000" b="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knowledge</a:t>
                      </a:r>
                      <a:endParaRPr lang="en-US" sz="20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≥</a:t>
                      </a:r>
                      <a:r>
                        <a:rPr lang="fr-FR" sz="2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fr-FR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69%</a:t>
                      </a:r>
                      <a:endParaRPr lang="en-US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 smtClean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Bad</a:t>
                      </a:r>
                      <a:r>
                        <a:rPr lang="fr-FR" sz="2000" b="0" baseline="0" dirty="0" smtClean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fr-FR" sz="2000" b="0" baseline="0" dirty="0" err="1" smtClean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knowledge</a:t>
                      </a:r>
                      <a:endParaRPr lang="en-US" sz="20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&lt; 69%</a:t>
                      </a:r>
                      <a:endParaRPr lang="en-US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2819400"/>
            <a:ext cx="23519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 err="1">
                <a:latin typeface="Arial" pitchFamily="34" charset="0"/>
                <a:cs typeface="Arial" pitchFamily="34" charset="0"/>
              </a:rPr>
              <a:t>Research</a:t>
            </a:r>
            <a:r>
              <a:rPr lang="fr-FR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200" b="1" dirty="0" err="1" smtClean="0">
                <a:latin typeface="Arial" pitchFamily="34" charset="0"/>
                <a:cs typeface="Arial" pitchFamily="34" charset="0"/>
              </a:rPr>
              <a:t>ethics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2678" y="3352800"/>
            <a:ext cx="8310322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Permission of Ethical Council of HPUMP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All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information c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ollected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from the study subject did a research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goal and were secret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The recommendations are analyzed and used in the public health care framework to humans accept this principle</a:t>
            </a:r>
            <a:r>
              <a:rPr lang="fr-FR" sz="2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AHLA, 7-9 November Haiphong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2000" y="838200"/>
            <a:ext cx="762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14400" y="164950"/>
            <a:ext cx="12666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Plan</a:t>
            </a:r>
            <a:endParaRPr lang="en-US" sz="4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1767612" y="3021384"/>
            <a:ext cx="6461988" cy="685800"/>
            <a:chOff x="1767612" y="3021384"/>
            <a:chExt cx="6461988" cy="685800"/>
          </a:xfrm>
        </p:grpSpPr>
        <p:sp>
          <p:nvSpPr>
            <p:cNvPr id="25" name="Diamond 24"/>
            <p:cNvSpPr/>
            <p:nvPr/>
          </p:nvSpPr>
          <p:spPr>
            <a:xfrm>
              <a:off x="1767612" y="3021384"/>
              <a:ext cx="838200" cy="685800"/>
            </a:xfrm>
            <a:prstGeom prst="diamond">
              <a:avLst/>
            </a:prstGeom>
            <a:solidFill>
              <a:schemeClr val="accent4">
                <a:lumMod val="75000"/>
              </a:schemeClr>
            </a:solidFill>
            <a:scene3d>
              <a:camera prst="orthographicFront">
                <a:rot lat="300000" lon="1200000" rev="0"/>
              </a:camera>
              <a:lightRig rig="sof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2453412" y="3707184"/>
              <a:ext cx="577618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4395038" y="3102674"/>
              <a:ext cx="14830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Results </a:t>
              </a:r>
              <a:endPara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739903" y="1254930"/>
            <a:ext cx="6489697" cy="4383870"/>
            <a:chOff x="1739903" y="1254930"/>
            <a:chExt cx="6489697" cy="4383870"/>
          </a:xfrm>
        </p:grpSpPr>
        <p:grpSp>
          <p:nvGrpSpPr>
            <p:cNvPr id="46" name="Group 45"/>
            <p:cNvGrpSpPr/>
            <p:nvPr/>
          </p:nvGrpSpPr>
          <p:grpSpPr>
            <a:xfrm>
              <a:off x="1828800" y="1254930"/>
              <a:ext cx="6324600" cy="685800"/>
              <a:chOff x="1828800" y="1254930"/>
              <a:chExt cx="6324600" cy="685800"/>
            </a:xfrm>
          </p:grpSpPr>
          <p:sp>
            <p:nvSpPr>
              <p:cNvPr id="33" name="Diamond 32"/>
              <p:cNvSpPr/>
              <p:nvPr/>
            </p:nvSpPr>
            <p:spPr>
              <a:xfrm>
                <a:off x="1828800" y="1254930"/>
                <a:ext cx="838200" cy="685800"/>
              </a:xfrm>
              <a:prstGeom prst="diamond">
                <a:avLst/>
              </a:prstGeom>
              <a:solidFill>
                <a:srgbClr val="00B050"/>
              </a:solidFill>
              <a:scene3d>
                <a:camera prst="orthographicFront">
                  <a:rot lat="300000" lon="1200001" rev="0"/>
                </a:camera>
                <a:lightRig rig="soft" dir="t"/>
              </a:scene3d>
              <a:sp3d>
                <a:bevelT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  <p:cxnSp>
            <p:nvCxnSpPr>
              <p:cNvPr id="34" name="Straight Arrow Connector 33"/>
              <p:cNvCxnSpPr/>
              <p:nvPr/>
            </p:nvCxnSpPr>
            <p:spPr>
              <a:xfrm>
                <a:off x="2514600" y="1940730"/>
                <a:ext cx="5638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4439658" y="1413164"/>
                <a:ext cx="211788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Introduction</a:t>
                </a: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1780272" y="2158939"/>
              <a:ext cx="6449328" cy="685800"/>
              <a:chOff x="1780272" y="2158939"/>
              <a:chExt cx="6449328" cy="685800"/>
            </a:xfrm>
          </p:grpSpPr>
          <p:sp>
            <p:nvSpPr>
              <p:cNvPr id="21" name="Diamond 20"/>
              <p:cNvSpPr/>
              <p:nvPr/>
            </p:nvSpPr>
            <p:spPr>
              <a:xfrm>
                <a:off x="1780272" y="2158939"/>
                <a:ext cx="838200" cy="685800"/>
              </a:xfrm>
              <a:prstGeom prst="diamond">
                <a:avLst/>
              </a:prstGeom>
              <a:solidFill>
                <a:srgbClr val="00B0F0"/>
              </a:solidFill>
              <a:scene3d>
                <a:camera prst="orthographicFront">
                  <a:rot lat="300000" lon="1200000" rev="0"/>
                </a:camera>
                <a:lightRig rig="soft" dir="t"/>
              </a:scene3d>
              <a:sp3d>
                <a:bevelT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>
                <a:off x="2466072" y="2844739"/>
                <a:ext cx="5763528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3779892" y="2240229"/>
                <a:ext cx="374333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Subjects and Methods</a:t>
                </a: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1739903" y="4953000"/>
              <a:ext cx="6489697" cy="685800"/>
              <a:chOff x="1739903" y="4953000"/>
              <a:chExt cx="6489697" cy="685800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739903" y="4953000"/>
                <a:ext cx="6489697" cy="685800"/>
                <a:chOff x="914400" y="1676400"/>
                <a:chExt cx="6489697" cy="685800"/>
              </a:xfrm>
            </p:grpSpPr>
            <p:sp>
              <p:nvSpPr>
                <p:cNvPr id="6" name="Diamond 5"/>
                <p:cNvSpPr/>
                <p:nvPr/>
              </p:nvSpPr>
              <p:spPr>
                <a:xfrm>
                  <a:off x="914400" y="1676400"/>
                  <a:ext cx="838200" cy="685800"/>
                </a:xfrm>
                <a:prstGeom prst="diamond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scene3d>
                  <a:camera prst="orthographicFront">
                    <a:rot lat="300000" lon="1200000" rev="0"/>
                  </a:camera>
                  <a:lightRig rig="soft" dir="t"/>
                </a:scene3d>
                <a:sp3d>
                  <a:bevelT/>
                  <a:bevelB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b="1" dirty="0">
                      <a:solidFill>
                        <a:prstClr val="white"/>
                      </a:solidFill>
                      <a:latin typeface="Arial" pitchFamily="34" charset="0"/>
                      <a:cs typeface="Arial" pitchFamily="34" charset="0"/>
                    </a:rPr>
                    <a:t>5</a:t>
                  </a:r>
                </a:p>
              </p:txBody>
            </p:sp>
            <p:cxnSp>
              <p:nvCxnSpPr>
                <p:cNvPr id="17" name="Straight Arrow Connector 16"/>
                <p:cNvCxnSpPr/>
                <p:nvPr/>
              </p:nvCxnSpPr>
              <p:spPr>
                <a:xfrm>
                  <a:off x="1600200" y="2362200"/>
                  <a:ext cx="5803897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1" name="TextBox 40"/>
              <p:cNvSpPr txBox="1"/>
              <p:nvPr/>
            </p:nvSpPr>
            <p:spPr>
              <a:xfrm>
                <a:off x="3733800" y="5115580"/>
                <a:ext cx="31053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Recommendation </a:t>
                </a:r>
                <a:endParaRPr lang="en-US" sz="2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1764148" y="3962400"/>
              <a:ext cx="6465452" cy="691101"/>
              <a:chOff x="1764148" y="3962400"/>
              <a:chExt cx="6465452" cy="691101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1764148" y="3962400"/>
                <a:ext cx="6465452" cy="691101"/>
                <a:chOff x="914400" y="1676400"/>
                <a:chExt cx="6465452" cy="691101"/>
              </a:xfrm>
            </p:grpSpPr>
            <p:sp>
              <p:nvSpPr>
                <p:cNvPr id="29" name="Diamond 28"/>
                <p:cNvSpPr/>
                <p:nvPr/>
              </p:nvSpPr>
              <p:spPr>
                <a:xfrm>
                  <a:off x="914400" y="1676400"/>
                  <a:ext cx="838200" cy="685800"/>
                </a:xfrm>
                <a:prstGeom prst="diamond">
                  <a:avLst/>
                </a:prstGeom>
                <a:solidFill>
                  <a:srgbClr val="F71586"/>
                </a:solidFill>
                <a:scene3d>
                  <a:camera prst="orthographicFront">
                    <a:rot lat="300000" lon="1200000" rev="0"/>
                  </a:camera>
                  <a:lightRig rig="soft" dir="t"/>
                </a:scene3d>
                <a:sp3d>
                  <a:bevelT/>
                  <a:bevelB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b="1" dirty="0">
                      <a:solidFill>
                        <a:prstClr val="white"/>
                      </a:solidFill>
                      <a:latin typeface="Arial" pitchFamily="34" charset="0"/>
                      <a:cs typeface="Arial" pitchFamily="34" charset="0"/>
                    </a:rPr>
                    <a:t>4</a:t>
                  </a:r>
                </a:p>
              </p:txBody>
            </p:sp>
            <p:cxnSp>
              <p:nvCxnSpPr>
                <p:cNvPr id="30" name="Straight Arrow Connector 29"/>
                <p:cNvCxnSpPr/>
                <p:nvPr/>
              </p:nvCxnSpPr>
              <p:spPr>
                <a:xfrm flipV="1">
                  <a:off x="1600200" y="2362200"/>
                  <a:ext cx="5779652" cy="530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" name="TextBox 39"/>
              <p:cNvSpPr txBox="1"/>
              <p:nvPr/>
            </p:nvSpPr>
            <p:spPr>
              <a:xfrm>
                <a:off x="4085199" y="4119679"/>
                <a:ext cx="236314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  Conclusion </a:t>
                </a:r>
                <a:endParaRPr lang="en-US" sz="2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AHLA, 7-9 November Haiphong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31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5981</TotalTime>
  <Words>2124</Words>
  <Application>Microsoft Office PowerPoint</Application>
  <PresentationFormat>On-screen Show (4:3)</PresentationFormat>
  <Paragraphs>504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Mr</cp:lastModifiedBy>
  <cp:revision>288</cp:revision>
  <dcterms:created xsi:type="dcterms:W3CDTF">2016-06-15T10:08:01Z</dcterms:created>
  <dcterms:modified xsi:type="dcterms:W3CDTF">2016-11-09T00:45:09Z</dcterms:modified>
</cp:coreProperties>
</file>