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59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1" autoAdjust="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3FDEC-E1C8-4BF7-AF78-19CABC9514E7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C29B4-F9A0-4841-9969-0D20EC1A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DASS-21</a:t>
            </a:r>
            <a:r>
              <a:rPr lang="en-US" baseline="0" dirty="0" smtClean="0"/>
              <a:t> – Mokhtar, </a:t>
            </a:r>
            <a:r>
              <a:rPr lang="en-US" baseline="0" dirty="0" err="1" smtClean="0"/>
              <a:t>Hanizah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Azlihanis</a:t>
            </a:r>
            <a:endParaRPr lang="en-US" baseline="0" dirty="0" smtClean="0"/>
          </a:p>
          <a:p>
            <a:r>
              <a:rPr lang="fr-FR" dirty="0" err="1" smtClean="0"/>
              <a:t>Karasek</a:t>
            </a:r>
            <a:r>
              <a:rPr lang="fr-FR" dirty="0" smtClean="0"/>
              <a:t> Job Content Questionnaire (JCQ) – </a:t>
            </a:r>
            <a:r>
              <a:rPr lang="fr-FR" dirty="0" err="1" smtClean="0"/>
              <a:t>Masilamani</a:t>
            </a:r>
            <a:endParaRPr lang="fr-FR" dirty="0" smtClean="0"/>
          </a:p>
          <a:p>
            <a:endParaRPr lang="en-US" dirty="0" smtClean="0"/>
          </a:p>
          <a:p>
            <a:r>
              <a:rPr lang="en-US" dirty="0" smtClean="0"/>
              <a:t>Self-developed questionnaire</a:t>
            </a:r>
            <a:r>
              <a:rPr lang="en-US" baseline="0" dirty="0" smtClean="0"/>
              <a:t> - </a:t>
            </a:r>
            <a:r>
              <a:rPr lang="en-US" baseline="0" dirty="0" err="1" smtClean="0"/>
              <a:t>Kyriacou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C29B4-F9A0-4841-9969-0D20EC1A03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4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um_header_Jun2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ummc_2007_red_foot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29375"/>
            <a:ext cx="91440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93382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 b="1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207B8-7BF7-4CDD-9495-09001F932613}" type="datetime1">
              <a:rPr lang="en-US" smtClean="0"/>
              <a:t>11/3/2016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1979613" y="6092825"/>
            <a:ext cx="5400675" cy="2603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48E66-A884-4E1F-B2FF-FFC32C907AA2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917575"/>
            <a:ext cx="2109787" cy="5103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917575"/>
            <a:ext cx="6181725" cy="5103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41036-F6B9-4F09-AD5D-9444B6D94A02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5F4CA-B10B-46A2-9C6F-E1A9D0F73C33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0BFF4-5ABC-44B9-B981-CBEB20F2E203}" type="datetime1">
              <a:rPr lang="en-US" smtClean="0"/>
              <a:t>11/3/2016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989138"/>
            <a:ext cx="414496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2650" y="1989138"/>
            <a:ext cx="414655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B9F58-FC16-45E2-A4F1-FE0AEA9206F0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0240"/>
            <a:ext cx="4040188" cy="50006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71744"/>
            <a:ext cx="4040188" cy="35544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0240"/>
            <a:ext cx="4041775" cy="500066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44"/>
            <a:ext cx="4041775" cy="35544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917575"/>
            <a:ext cx="8424862" cy="9985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D9552-1673-4AAF-9C61-F14D9DA3BAED}" type="datetime1">
              <a:rPr lang="en-US" smtClean="0"/>
              <a:t>11/3/2016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19C96-F918-48E7-927A-6FE252622FD3}" type="datetime1">
              <a:rPr lang="en-US" smtClean="0"/>
              <a:t>11/3/2016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3A55C-9DB8-4003-ABCA-127026620458}" type="datetime1">
              <a:rPr lang="en-US" smtClean="0"/>
              <a:t>11/3/2016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28670"/>
            <a:ext cx="5111750" cy="51974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14554"/>
            <a:ext cx="3008313" cy="39116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23202-2549-45B0-8478-4ED74C0CE3CD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29264"/>
            <a:ext cx="5486400" cy="5715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C09E4-2556-41DE-AD67-F95310799F58}" type="datetime1">
              <a:rPr lang="en-US" smtClean="0"/>
              <a:t>11/3/2016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17575"/>
            <a:ext cx="8424862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89138"/>
            <a:ext cx="844391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3495675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4444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092825"/>
            <a:ext cx="1905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95920E3D-8E8E-4C2B-8CE5-728E8F588F75}" type="datetime1">
              <a:rPr lang="en-US" smtClean="0"/>
              <a:t>11/3/2016</a:t>
            </a:fld>
            <a:endParaRPr lang="en-US"/>
          </a:p>
        </p:txBody>
      </p:sp>
      <p:sp>
        <p:nvSpPr>
          <p:cNvPr id="444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092825"/>
            <a:ext cx="51133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444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092825"/>
            <a:ext cx="16922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B492F86-A3A1-4027-99E8-3F5C108A1AA6}" type="slidenum">
              <a:rPr lang="en-US" smtClean="0"/>
              <a:t>‹#›</a:t>
            </a:fld>
            <a:endParaRPr lang="en-US"/>
          </a:p>
        </p:txBody>
      </p:sp>
      <p:pic>
        <p:nvPicPr>
          <p:cNvPr id="1032" name="Picture 21" descr="um_header_Jun200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2" descr="ummc_2007_red_foot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429375"/>
            <a:ext cx="91440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9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/>
          <a:p>
            <a:pPr algn="ctr"/>
            <a:r>
              <a:rPr lang="en-US" sz="3200" dirty="0"/>
              <a:t>Factors Associated With Stress Among Secondary School Teachers In A Middle Income Country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91000"/>
            <a:ext cx="7162800" cy="1752600"/>
          </a:xfrm>
        </p:spPr>
        <p:txBody>
          <a:bodyPr/>
          <a:lstStyle/>
          <a:p>
            <a:pPr algn="ctr"/>
            <a:r>
              <a:rPr lang="en-US" sz="2800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Yueting</a:t>
            </a:r>
            <a:r>
              <a:rPr lang="en-US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Kew</a:t>
            </a:r>
            <a:r>
              <a:rPr lang="en-US" sz="2800" u="sng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Foong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Ming Moy</a:t>
            </a:r>
            <a:r>
              <a:rPr lang="en-US" sz="28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sz="2800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400" b="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Social and Preventive Medicine, Faculty </a:t>
            </a:r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 Medicine, University of Malaya, </a:t>
            </a:r>
            <a:endParaRPr lang="en-US" sz="2400" b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Kuala </a:t>
            </a:r>
            <a:r>
              <a:rPr lang="en-US" sz="2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Lumpur, Malaysia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3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24862" cy="998538"/>
          </a:xfrm>
        </p:spPr>
        <p:txBody>
          <a:bodyPr/>
          <a:lstStyle/>
          <a:p>
            <a:r>
              <a:rPr lang="en-US" dirty="0"/>
              <a:t>Results &amp; Discussions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43912" cy="762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Table 3 </a:t>
            </a:r>
            <a:r>
              <a:rPr lang="en-US" sz="2000" dirty="0"/>
              <a:t>Association of medical history and condition with stress among secondary school teachers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528685"/>
              </p:ext>
            </p:extLst>
          </p:nvPr>
        </p:nvGraphicFramePr>
        <p:xfrm>
          <a:off x="381000" y="2057400"/>
          <a:ext cx="8229600" cy="410960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87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78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6198"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Characteristics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dirty="0" err="1"/>
                        <a:t>Stress</a:t>
                      </a:r>
                      <a:r>
                        <a:rPr lang="en-US" sz="1500" baseline="30000" dirty="0" err="1"/>
                        <a:t>a</a:t>
                      </a:r>
                      <a:endParaRPr lang="en-US" sz="1500" b="0" baseline="3000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P-value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20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/>
                        <a:t>Yes, n (%) </a:t>
                      </a:r>
                    </a:p>
                    <a:p>
                      <a:pPr algn="ctr"/>
                      <a:r>
                        <a:rPr lang="en-US" sz="1500" b="1" baseline="0" dirty="0"/>
                        <a:t>N=453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/>
                        <a:t>No, n (%)</a:t>
                      </a:r>
                    </a:p>
                    <a:p>
                      <a:pPr algn="ctr"/>
                      <a:r>
                        <a:rPr lang="en-US" sz="1500" b="1" baseline="0" dirty="0"/>
                        <a:t>N=1940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562">
                <a:tc>
                  <a:txBody>
                    <a:bodyPr/>
                    <a:lstStyle/>
                    <a:p>
                      <a:r>
                        <a:rPr lang="en-US" sz="1500" dirty="0"/>
                        <a:t>Diabetes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17 (3.8)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77 (4.0)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0.829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Hypertension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39 (8.7)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170 (8.8)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0.919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Heart</a:t>
                      </a:r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Disease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5 (1.1)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 (0.5)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0.109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Hypercholesterolemia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63 (14.0)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208 (10.8)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0.053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Metaboli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c Syndrome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95 (21.0)</a:t>
                      </a: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438 (22.6)</a:t>
                      </a: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0.453</a:t>
                      </a: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Smoking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16 (3.6)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45 (2.3)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0.303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Alcohol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Consumption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10 (2.2)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38 (2.0)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0.739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Depression</a:t>
                      </a:r>
                      <a:r>
                        <a:rPr lang="en-US" sz="1500" b="1" baseline="30000" dirty="0" err="1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a</a:t>
                      </a:r>
                      <a:r>
                        <a:rPr lang="en-US" sz="1500" b="1" baseline="3000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*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317 (70.4)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297 (15.5)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&lt;0.001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1" dirty="0" err="1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Anxiety</a:t>
                      </a:r>
                      <a:r>
                        <a:rPr lang="en-US" sz="1500" b="1" baseline="30000" dirty="0" err="1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a</a:t>
                      </a:r>
                      <a:r>
                        <a:rPr lang="en-US" sz="1500" b="1" baseline="3000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*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418 (93.3)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819 (42.7)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&lt;0.001</a:t>
                      </a:r>
                    </a:p>
                  </a:txBody>
                  <a:tcPr marL="68580" marR="6858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388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*Chi square test, p&lt;0.05 are for comparison between stress and non-stress group                      </a:t>
                      </a:r>
                      <a:r>
                        <a:rPr kumimoji="0" lang="en-US" sz="100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US" sz="1000" u="none" strike="noStrike" kern="1200" cap="none" spc="0" normalizeH="0" baseline="3000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</a:t>
                      </a:r>
                      <a:r>
                        <a:rPr kumimoji="0" lang="en-US" sz="1000" u="none" strike="noStrike" kern="1200" cap="none" spc="0" normalizeH="0" baseline="0" noProof="0" dirty="0" err="1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Measured</a:t>
                      </a:r>
                      <a:r>
                        <a:rPr kumimoji="0" lang="en-US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using the Malay version of DASS-21</a:t>
                      </a:r>
                      <a:endParaRPr kumimoji="0" lang="en-US" sz="10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0" y="2438400"/>
            <a:ext cx="9144000" cy="239806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Work-related</a:t>
            </a:r>
            <a:r>
              <a:rPr kumimoji="0" lang="en-U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stress has been associated with risk of 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metabolic  </a:t>
            </a:r>
            <a:r>
              <a:rPr lang="en-US" b="1" i="1" dirty="0" smtClean="0"/>
              <a:t>s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yndrome</a:t>
            </a:r>
            <a:r>
              <a:rPr kumimoji="0" lang="nb-NO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(Bergmann, 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Gyntelberg et al. 2014)</a:t>
            </a:r>
            <a:r>
              <a:rPr kumimoji="0" lang="en-U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coronary heart disease</a:t>
            </a:r>
            <a:r>
              <a:rPr kumimoji="0" lang="en-US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(Eller, </a:t>
            </a:r>
            <a:r>
              <a:rPr kumimoji="0" lang="en-US" i="1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Netterstrom</a:t>
            </a:r>
            <a:r>
              <a:rPr kumimoji="0" lang="en-US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et al. 2009)</a:t>
            </a:r>
            <a:r>
              <a:rPr kumimoji="0" lang="en-U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acute myocardial infarction</a:t>
            </a:r>
            <a:r>
              <a:rPr kumimoji="0" lang="nb-NO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(Rosengren, Hawken et al. 2004)</a:t>
            </a:r>
            <a:r>
              <a:rPr kumimoji="0" lang="en-U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</a:t>
            </a:r>
            <a:r>
              <a:rPr lang="en-US" i="1" dirty="0" smtClean="0"/>
              <a:t>potentially </a:t>
            </a:r>
            <a:r>
              <a:rPr lang="en-US" b="1" i="1" dirty="0" smtClean="0"/>
              <a:t>type II 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diabetes</a:t>
            </a:r>
            <a:r>
              <a:rPr lang="en-US" i="1" dirty="0" smtClean="0"/>
              <a:t>.</a:t>
            </a:r>
            <a:r>
              <a:rPr lang="fr-FR" i="1" dirty="0" smtClean="0"/>
              <a:t>(</a:t>
            </a:r>
            <a:r>
              <a:rPr lang="fr-FR" i="1" dirty="0" err="1" smtClean="0"/>
              <a:t>Cosgrove</a:t>
            </a:r>
            <a:r>
              <a:rPr lang="fr-FR" i="1" dirty="0" smtClean="0"/>
              <a:t>, </a:t>
            </a:r>
            <a:r>
              <a:rPr lang="fr-FR" i="1" dirty="0" err="1" smtClean="0"/>
              <a:t>Sargeant</a:t>
            </a:r>
            <a:r>
              <a:rPr lang="fr-FR" i="1" dirty="0" smtClean="0"/>
              <a:t> et al. 2012)</a:t>
            </a:r>
            <a:r>
              <a:rPr lang="en-US" i="1" dirty="0" smtClean="0"/>
              <a:t> 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i="1" dirty="0" smtClean="0"/>
              <a:t>Mental health </a:t>
            </a:r>
            <a:r>
              <a:rPr lang="en-US" i="1" dirty="0" smtClean="0"/>
              <a:t>was found to have the </a:t>
            </a:r>
            <a:r>
              <a:rPr lang="en-US" b="1" i="1" dirty="0" smtClean="0"/>
              <a:t>strongest association </a:t>
            </a:r>
            <a:r>
              <a:rPr lang="en-US" i="1" dirty="0" smtClean="0"/>
              <a:t>with stress among teachers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i="1" dirty="0" smtClean="0"/>
              <a:t>(Sun, Wu et al. 2011)</a:t>
            </a:r>
            <a:endParaRPr kumimoji="0" lang="en-US" i="1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883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69" y="473889"/>
            <a:ext cx="8424862" cy="998538"/>
          </a:xfrm>
        </p:spPr>
        <p:txBody>
          <a:bodyPr/>
          <a:lstStyle/>
          <a:p>
            <a:r>
              <a:rPr lang="en-US" dirty="0"/>
              <a:t>Results &amp; 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199" cy="403225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Table 4 </a:t>
            </a:r>
            <a:r>
              <a:rPr lang="en-US" sz="2000" dirty="0"/>
              <a:t>Crude odd ratios (OR) of determinants with stress among secondary school teachers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597430"/>
              </p:ext>
            </p:extLst>
          </p:nvPr>
        </p:nvGraphicFramePr>
        <p:xfrm>
          <a:off x="0" y="1905000"/>
          <a:ext cx="8839200" cy="487160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2562492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7679153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329248472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70599410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Characteristics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Crude OR (95% CI)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P-value*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Characteristics</a:t>
                      </a:r>
                      <a:endParaRPr lang="en-US" sz="1500" b="1" baseline="30000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Crude OR (95% CI)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P-value*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0892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Sex</a:t>
                      </a:r>
                    </a:p>
                    <a:p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Male</a:t>
                      </a:r>
                    </a:p>
                    <a:p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Female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1.00 </a:t>
                      </a: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1.13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(0.83, 1.54)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0.450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Marital status</a:t>
                      </a:r>
                    </a:p>
                    <a:p>
                      <a:pPr algn="l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    Single/Widow/</a:t>
                      </a:r>
                    </a:p>
                    <a:p>
                      <a:pPr algn="l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    Divorced</a:t>
                      </a:r>
                    </a:p>
                    <a:p>
                      <a:pPr algn="l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    Married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1.77</a:t>
                      </a:r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(1.31, 2.38)</a:t>
                      </a:r>
                    </a:p>
                    <a:p>
                      <a:pPr algn="ctr"/>
                      <a:endParaRPr lang="en-US" sz="1500" b="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&lt;0.001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</a:t>
                      </a:r>
                      <a:r>
                        <a:rPr lang="en-US" sz="1500" b="1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1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 (years)</a:t>
                      </a:r>
                      <a:endParaRPr lang="en-US" sz="1500" b="1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20 – 29</a:t>
                      </a:r>
                    </a:p>
                    <a:p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30 – 39</a:t>
                      </a:r>
                    </a:p>
                    <a:p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40 – 49</a:t>
                      </a:r>
                    </a:p>
                    <a:p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≥ 50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 smtClean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2.56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(1.69, 3.89)</a:t>
                      </a:r>
                    </a:p>
                    <a:p>
                      <a:pPr algn="ctr"/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1.52 (1.11, 2.09)</a:t>
                      </a:r>
                    </a:p>
                    <a:p>
                      <a:pPr algn="ctr"/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1.31 (0.97, 1.77)</a:t>
                      </a:r>
                    </a:p>
                    <a:p>
                      <a:pPr algn="ctr"/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1.00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&lt;0.001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Highest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educational level</a:t>
                      </a:r>
                    </a:p>
                    <a:p>
                      <a:pPr algn="l"/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    Diploma</a:t>
                      </a:r>
                    </a:p>
                    <a:p>
                      <a:pPr algn="l"/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    Degree</a:t>
                      </a:r>
                    </a:p>
                    <a:p>
                      <a:pPr algn="l"/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    Master/PhD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50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0.74</a:t>
                      </a:r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(0.34, 1.58)</a:t>
                      </a:r>
                    </a:p>
                    <a:p>
                      <a:pPr algn="ctr"/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1.41 (1.00, 2.00)</a:t>
                      </a:r>
                    </a:p>
                    <a:p>
                      <a:pPr algn="ctr"/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0.033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Ethnic</a:t>
                      </a:r>
                      <a:r>
                        <a:rPr lang="en-US" sz="1500" b="1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group</a:t>
                      </a:r>
                    </a:p>
                    <a:p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Malay</a:t>
                      </a:r>
                    </a:p>
                    <a:p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Chinese</a:t>
                      </a:r>
                    </a:p>
                    <a:p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Indian</a:t>
                      </a:r>
                    </a:p>
                    <a:p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Others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2.12 (1.55, 2.91)</a:t>
                      </a: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1.52 (1.02, 2.25)</a:t>
                      </a: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1.98 (0.81, 4.81)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&lt;0.001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BMI</a:t>
                      </a:r>
                    </a:p>
                    <a:p>
                      <a:pPr algn="l"/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    Underweight</a:t>
                      </a:r>
                    </a:p>
                    <a:p>
                      <a:pPr algn="l"/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    Normal</a:t>
                      </a:r>
                    </a:p>
                    <a:p>
                      <a:pPr algn="l"/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    Overweight</a:t>
                      </a:r>
                    </a:p>
                    <a:p>
                      <a:pPr algn="l"/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    Obese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1.36</a:t>
                      </a:r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(0.79, 2.33)</a:t>
                      </a:r>
                    </a:p>
                    <a:p>
                      <a:pPr algn="ctr"/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1.15 (0.87, 1.51)</a:t>
                      </a:r>
                    </a:p>
                    <a:p>
                      <a:pPr algn="ctr"/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1.02 (0.80, 1.30)</a:t>
                      </a:r>
                    </a:p>
                    <a:p>
                      <a:pPr algn="ctr"/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0.556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88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* Derived from binary logistic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regression</a:t>
                      </a:r>
                      <a:endParaRPr kumimoji="0" lang="en-US" sz="1000" b="0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 pitchFamily="34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047418"/>
              </p:ext>
            </p:extLst>
          </p:nvPr>
        </p:nvGraphicFramePr>
        <p:xfrm>
          <a:off x="0" y="1905000"/>
          <a:ext cx="8839200" cy="4876803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445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5607">
                  <a:extLst>
                    <a:ext uri="{9D8B030D-6E8A-4147-A177-3AD203B41FA5}">
                      <a16:colId xmlns:a16="http://schemas.microsoft.com/office/drawing/2014/main" xmlns="" val="2256249219"/>
                    </a:ext>
                  </a:extLst>
                </a:gridCol>
                <a:gridCol w="1797804">
                  <a:extLst>
                    <a:ext uri="{9D8B030D-6E8A-4147-A177-3AD203B41FA5}">
                      <a16:colId xmlns:a16="http://schemas.microsoft.com/office/drawing/2014/main" xmlns="" val="767915303"/>
                    </a:ext>
                  </a:extLst>
                </a:gridCol>
              </a:tblGrid>
              <a:tr h="14393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Characteristics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Crude OR (95% CI)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P-value*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765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Heart disease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2.39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(0.80, 7.16)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0.120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3765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Hypercholesterolemia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1.35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(1.00, 1.82)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0.053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765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Metabolic</a:t>
                      </a:r>
                      <a:r>
                        <a:rPr lang="en-US" sz="1500" b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syndrome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0.91 (0.71, 1.17)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0.453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765"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Smoking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1.54 (0.86,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 2.75)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0.145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4235778135"/>
                  </a:ext>
                </a:extLst>
              </a:tr>
              <a:tr h="503765">
                <a:tc>
                  <a:txBody>
                    <a:bodyPr/>
                    <a:lstStyle/>
                    <a:p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Depression</a:t>
                      </a:r>
                      <a:r>
                        <a:rPr lang="en-US" sz="1500" b="1" baseline="30000" dirty="0" err="1" smtClean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a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12.96 (10.22, 16.43)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&lt;0.001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519907513"/>
                  </a:ext>
                </a:extLst>
              </a:tr>
              <a:tr h="503765">
                <a:tc>
                  <a:txBody>
                    <a:bodyPr/>
                    <a:lstStyle/>
                    <a:p>
                      <a:r>
                        <a:rPr lang="en-US" sz="1500" b="1" dirty="0" err="1" smtClean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Anxiety</a:t>
                      </a:r>
                      <a:r>
                        <a:rPr lang="en-US" sz="1500" b="1" baseline="30000" dirty="0" err="1" smtClean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a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18.68 (12.76, 27.35)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n-lt"/>
                          <a:ea typeface="Tw Cen MT" charset="0"/>
                          <a:cs typeface="Tw Cen MT" charset="0"/>
                        </a:rPr>
                        <a:t>&lt;0.001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933659812"/>
                  </a:ext>
                </a:extLst>
              </a:tr>
              <a:tr h="41489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* Derived from binary logistic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panose="020B0602020104020603" pitchFamily="34" charset="0"/>
                          <a:ea typeface="Tw Cen MT" charset="0"/>
                          <a:cs typeface="Tw Cen MT" charset="0"/>
                        </a:rPr>
                        <a:t>regression</a:t>
                      </a: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w Cen MT" panose="020B0602020104020603" pitchFamily="34" charset="0"/>
                        </a:rPr>
                        <a:t>                      </a:t>
                      </a:r>
                      <a:r>
                        <a:rPr kumimoji="0" lang="en-US" sz="1000" u="none" strike="noStrike" kern="1200" cap="none" spc="0" normalizeH="0" baseline="3000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w Cen MT" panose="020B0602020104020603" pitchFamily="34" charset="0"/>
                        </a:rPr>
                        <a:t>                                                                                                                                </a:t>
                      </a:r>
                      <a:r>
                        <a:rPr kumimoji="0" lang="en-US" sz="1000" u="none" strike="noStrike" kern="1200" cap="none" spc="0" normalizeH="0" baseline="3000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w Cen MT" panose="020B0602020104020603" pitchFamily="34" charset="0"/>
                        </a:rPr>
                        <a:t>a</a:t>
                      </a:r>
                      <a:r>
                        <a:rPr kumimoji="0" lang="en-US" sz="10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w Cen MT" panose="020B0602020104020603" pitchFamily="34" charset="0"/>
                        </a:rPr>
                        <a:t>Measured</a:t>
                      </a: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w Cen MT" panose="020B0602020104020603" pitchFamily="34" charset="0"/>
                        </a:rPr>
                        <a:t> using the Malay version of DASS-21</a:t>
                      </a:r>
                      <a:endParaRPr kumimoji="0" lang="en-US" sz="1000" b="0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 pitchFamily="34" charset="0"/>
                        <a:ea typeface="Tw Cen MT" charset="0"/>
                        <a:cs typeface="Tw Cen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6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69" y="473889"/>
            <a:ext cx="8424862" cy="998538"/>
          </a:xfrm>
        </p:spPr>
        <p:txBody>
          <a:bodyPr/>
          <a:lstStyle/>
          <a:p>
            <a:r>
              <a:rPr lang="en-US" dirty="0"/>
              <a:t>Results &amp; 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53679"/>
            <a:ext cx="8839199" cy="403225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Table </a:t>
            </a:r>
            <a:r>
              <a:rPr lang="en-US" sz="2000" b="1" dirty="0" smtClean="0"/>
              <a:t>5 </a:t>
            </a:r>
            <a:r>
              <a:rPr lang="en-US" sz="2000" dirty="0"/>
              <a:t>Adjusted odd ratios (OR) of determinants with stress among secondary school teachers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888248"/>
              </p:ext>
            </p:extLst>
          </p:nvPr>
        </p:nvGraphicFramePr>
        <p:xfrm>
          <a:off x="0" y="2114521"/>
          <a:ext cx="9067799" cy="4511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27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5358">
                  <a:extLst>
                    <a:ext uri="{9D8B030D-6E8A-4147-A177-3AD203B41FA5}">
                      <a16:colId xmlns:a16="http://schemas.microsoft.com/office/drawing/2014/main" xmlns="" val="2256249219"/>
                    </a:ext>
                  </a:extLst>
                </a:gridCol>
                <a:gridCol w="930165">
                  <a:extLst>
                    <a:ext uri="{9D8B030D-6E8A-4147-A177-3AD203B41FA5}">
                      <a16:colId xmlns:a16="http://schemas.microsoft.com/office/drawing/2014/main" xmlns="" val="767915303"/>
                    </a:ext>
                  </a:extLst>
                </a:gridCol>
                <a:gridCol w="1705303">
                  <a:extLst>
                    <a:ext uri="{9D8B030D-6E8A-4147-A177-3AD203B41FA5}">
                      <a16:colId xmlns:a16="http://schemas.microsoft.com/office/drawing/2014/main" xmlns="" val="3292484723"/>
                    </a:ext>
                  </a:extLst>
                </a:gridCol>
                <a:gridCol w="18747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70599410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Characteristics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Adjusted </a:t>
                      </a:r>
                      <a:r>
                        <a:rPr lang="en-US" sz="1500" dirty="0" smtClean="0"/>
                        <a:t>OR</a:t>
                      </a:r>
                      <a:r>
                        <a:rPr lang="en-US" sz="1500" b="1" baseline="30000" dirty="0" smtClean="0"/>
                        <a:t>┼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/>
                        <a:t>(95% CI)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P-value*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Characteristics</a:t>
                      </a:r>
                      <a:endParaRPr lang="en-US" sz="1500" b="1" baseline="30000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Adjusted </a:t>
                      </a:r>
                      <a:r>
                        <a:rPr lang="en-US" sz="1500" dirty="0" smtClean="0"/>
                        <a:t>OR</a:t>
                      </a:r>
                      <a:r>
                        <a:rPr lang="en-US" sz="1500" b="1" baseline="30000" dirty="0" smtClean="0"/>
                        <a:t>┼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/>
                        <a:t>(95% CI)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P-value*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0892">
                <a:tc>
                  <a:txBody>
                    <a:bodyPr/>
                    <a:lstStyle/>
                    <a:p>
                      <a:r>
                        <a:rPr lang="en-US" sz="1500" b="1" dirty="0"/>
                        <a:t>Age </a:t>
                      </a:r>
                      <a:r>
                        <a:rPr lang="en-US" sz="1500" b="1" dirty="0" smtClean="0"/>
                        <a:t>group (years)</a:t>
                      </a:r>
                      <a:endParaRPr lang="en-US" sz="1500" b="1" dirty="0"/>
                    </a:p>
                    <a:p>
                      <a:r>
                        <a:rPr lang="en-US" sz="1500" baseline="0" dirty="0"/>
                        <a:t>     20 – 29</a:t>
                      </a:r>
                    </a:p>
                    <a:p>
                      <a:r>
                        <a:rPr lang="en-US" sz="1500" baseline="0" dirty="0"/>
                        <a:t>     30 – 39</a:t>
                      </a:r>
                    </a:p>
                    <a:p>
                      <a:r>
                        <a:rPr lang="en-US" sz="1500" baseline="0" dirty="0"/>
                        <a:t>     40 – 49</a:t>
                      </a:r>
                    </a:p>
                    <a:p>
                      <a:r>
                        <a:rPr lang="en-US" sz="1500" baseline="0" dirty="0"/>
                        <a:t>     ≥ 50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endParaRPr lang="en-US" sz="1500" dirty="0"/>
                    </a:p>
                    <a:p>
                      <a:pPr algn="ctr"/>
                      <a:endParaRPr lang="en-US" sz="1500" baseline="0" dirty="0" smtClean="0"/>
                    </a:p>
                    <a:p>
                      <a:pPr algn="ctr"/>
                      <a:r>
                        <a:rPr lang="en-US" sz="1500" baseline="0" dirty="0" smtClean="0"/>
                        <a:t>3.72 </a:t>
                      </a:r>
                      <a:r>
                        <a:rPr lang="en-US" sz="1500" baseline="0" dirty="0"/>
                        <a:t>(2.09, 6.61)</a:t>
                      </a:r>
                    </a:p>
                    <a:p>
                      <a:pPr algn="ctr"/>
                      <a:r>
                        <a:rPr lang="en-US" sz="1500" baseline="0" dirty="0"/>
                        <a:t>2.10 (1.41, 3.14)</a:t>
                      </a:r>
                    </a:p>
                    <a:p>
                      <a:pPr algn="ctr"/>
                      <a:r>
                        <a:rPr lang="en-US" sz="1500" baseline="0" dirty="0"/>
                        <a:t>1.62 (1.12, 2.35)</a:t>
                      </a:r>
                    </a:p>
                    <a:p>
                      <a:pPr algn="ctr"/>
                      <a:r>
                        <a:rPr lang="en-US" sz="1500" baseline="0" dirty="0"/>
                        <a:t>1.00</a:t>
                      </a:r>
                      <a:r>
                        <a:rPr lang="en-US" sz="1500" dirty="0"/>
                        <a:t> 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&lt;0.001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Marital status</a:t>
                      </a:r>
                    </a:p>
                    <a:p>
                      <a:pPr algn="l"/>
                      <a:r>
                        <a:rPr lang="en-US" sz="1500" dirty="0"/>
                        <a:t>     Single/Widow/</a:t>
                      </a:r>
                    </a:p>
                    <a:p>
                      <a:pPr algn="l"/>
                      <a:r>
                        <a:rPr lang="en-US" sz="1500" dirty="0"/>
                        <a:t>     Divorced</a:t>
                      </a:r>
                    </a:p>
                    <a:p>
                      <a:pPr algn="l"/>
                      <a:r>
                        <a:rPr lang="en-US" sz="1500" dirty="0"/>
                        <a:t>     Married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1.26</a:t>
                      </a:r>
                      <a:r>
                        <a:rPr lang="en-US" sz="1500" baseline="0" dirty="0"/>
                        <a:t> (0.84, 1.90)</a:t>
                      </a:r>
                    </a:p>
                    <a:p>
                      <a:pPr algn="ctr"/>
                      <a:endParaRPr lang="en-US" sz="1500" baseline="0" dirty="0"/>
                    </a:p>
                    <a:p>
                      <a:pPr algn="ctr"/>
                      <a:r>
                        <a:rPr lang="en-US" sz="1500" baseline="0" dirty="0"/>
                        <a:t>1.00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0.268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1" baseline="0" dirty="0"/>
                        <a:t>Ethnic group</a:t>
                      </a:r>
                    </a:p>
                    <a:p>
                      <a:r>
                        <a:rPr lang="en-US" sz="1500" baseline="0" dirty="0"/>
                        <a:t>     Malay</a:t>
                      </a:r>
                    </a:p>
                    <a:p>
                      <a:r>
                        <a:rPr lang="en-US" sz="1500" baseline="0" dirty="0"/>
                        <a:t>     Chinese</a:t>
                      </a:r>
                    </a:p>
                    <a:p>
                      <a:r>
                        <a:rPr lang="en-US" sz="1500" baseline="0" dirty="0"/>
                        <a:t>     Indian</a:t>
                      </a:r>
                    </a:p>
                    <a:p>
                      <a:r>
                        <a:rPr lang="en-US" sz="1500" baseline="0" dirty="0"/>
                        <a:t>     Others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baseline="0" dirty="0"/>
                        <a:t>1.00</a:t>
                      </a:r>
                    </a:p>
                    <a:p>
                      <a:pPr algn="ctr"/>
                      <a:r>
                        <a:rPr lang="en-US" sz="1500" baseline="0" dirty="0"/>
                        <a:t>3.19 (2.09, 4.86)</a:t>
                      </a:r>
                    </a:p>
                    <a:p>
                      <a:pPr algn="ctr"/>
                      <a:r>
                        <a:rPr lang="en-US" sz="1500" baseline="0" dirty="0"/>
                        <a:t>1.58 (0.95, 2.62)</a:t>
                      </a:r>
                    </a:p>
                    <a:p>
                      <a:pPr algn="ctr"/>
                      <a:r>
                        <a:rPr lang="en-US" sz="1500" baseline="0" dirty="0"/>
                        <a:t>3.62 (1.10, 11.86)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&lt;0.001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Highest</a:t>
                      </a:r>
                      <a:r>
                        <a:rPr lang="en-US" sz="1500" baseline="0" dirty="0"/>
                        <a:t> educational level</a:t>
                      </a:r>
                    </a:p>
                    <a:p>
                      <a:pPr algn="l"/>
                      <a:r>
                        <a:rPr lang="en-US" sz="1500" baseline="0" dirty="0"/>
                        <a:t>     Diploma</a:t>
                      </a:r>
                    </a:p>
                    <a:p>
                      <a:pPr algn="l"/>
                      <a:r>
                        <a:rPr lang="en-US" sz="1500" baseline="0" dirty="0"/>
                        <a:t>     Degree</a:t>
                      </a:r>
                    </a:p>
                    <a:p>
                      <a:pPr algn="l"/>
                      <a:r>
                        <a:rPr lang="en-US" sz="1500" baseline="0" dirty="0"/>
                        <a:t>     Master/PhD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0.81</a:t>
                      </a:r>
                      <a:r>
                        <a:rPr lang="en-US" sz="1500" baseline="0" dirty="0"/>
                        <a:t> (0.32, 2.01)</a:t>
                      </a:r>
                    </a:p>
                    <a:p>
                      <a:pPr algn="ctr"/>
                      <a:r>
                        <a:rPr lang="en-US" sz="1500" baseline="0" dirty="0"/>
                        <a:t>1.27 (0.82, 1.97)</a:t>
                      </a:r>
                    </a:p>
                    <a:p>
                      <a:pPr algn="ctr"/>
                      <a:r>
                        <a:rPr lang="en-US" sz="1500" baseline="0" dirty="0"/>
                        <a:t>1.00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0.330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500" b="1" baseline="0" dirty="0"/>
                        <a:t>Depression</a:t>
                      </a:r>
                      <a:endParaRPr lang="en-US" sz="1500" b="1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7.40</a:t>
                      </a:r>
                      <a:r>
                        <a:rPr lang="en-US" sz="1500" baseline="0" dirty="0"/>
                        <a:t> (5.69, 9.63)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&lt;0.001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/>
                        <a:t>Anxiety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9.86</a:t>
                      </a:r>
                      <a:r>
                        <a:rPr lang="en-US" sz="1500" baseline="0" dirty="0"/>
                        <a:t> (6.54, 14.87)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&lt;0.001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88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 Derived </a:t>
                      </a:r>
                      <a:r>
                        <a:rPr kumimoji="0" lang="en-US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from binary logistic </a:t>
                      </a: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regression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w Cen MT" charset="0"/>
                          <a:cs typeface="Arial"/>
                        </a:rPr>
                        <a:t>┼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Tw Cen MT" charset="0"/>
                          <a:cs typeface="Arial"/>
                        </a:rPr>
                        <a:t> OR was adjusted  for age group, ethnic group, marital status, highest educational level, depression and anxiety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3000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w Cen MT" panose="020B0602020104020603" pitchFamily="34" charset="0"/>
                        </a:rPr>
                        <a:t>a</a:t>
                      </a:r>
                      <a:r>
                        <a:rPr kumimoji="0" lang="en-US" sz="10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w Cen MT" panose="020B0602020104020603" pitchFamily="34" charset="0"/>
                        </a:rPr>
                        <a:t>Measured</a:t>
                      </a: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w Cen MT" panose="020B0602020104020603" pitchFamily="34" charset="0"/>
                        </a:rPr>
                        <a:t> using the Malay version of DASS-21</a:t>
                      </a:r>
                      <a:endParaRPr kumimoji="0" lang="en-US" sz="1000" b="0" i="0" u="none" strike="noStrike" kern="1200" cap="none" spc="0" normalizeH="0" baseline="3000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panose="020B0602020104020603" pitchFamily="34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4506686" y="457200"/>
            <a:ext cx="4637314" cy="6172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i="1" dirty="0" smtClean="0"/>
              <a:t>Younger teachers </a:t>
            </a:r>
            <a:r>
              <a:rPr lang="en-US" sz="2000" i="1" dirty="0" smtClean="0"/>
              <a:t>had </a:t>
            </a:r>
            <a:r>
              <a:rPr lang="en-US" sz="2000" b="1" i="1" dirty="0" smtClean="0"/>
              <a:t>more stress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/>
              <a:t>t</a:t>
            </a:r>
            <a:r>
              <a:rPr lang="en-US" sz="2000" i="1" dirty="0" smtClean="0"/>
              <a:t>han </a:t>
            </a:r>
            <a:r>
              <a:rPr lang="en-US" sz="2000" i="1" dirty="0"/>
              <a:t>t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he older teachers.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000" i="1" dirty="0"/>
              <a:t>T</a:t>
            </a:r>
            <a:r>
              <a:rPr lang="en-US" sz="2000" i="1" dirty="0" smtClean="0"/>
              <a:t>eachers b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etween the age of 31 and </a:t>
            </a:r>
          </a:p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40 years old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had the highest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stress </a:t>
            </a:r>
          </a:p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levels when </a:t>
            </a:r>
            <a:r>
              <a:rPr lang="en-US" sz="2000" i="1" dirty="0" smtClean="0"/>
              <a:t>they may have other </a:t>
            </a:r>
          </a:p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i="1" dirty="0" smtClean="0"/>
              <a:t>requirements to fulfill such as f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amily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life </a:t>
            </a:r>
          </a:p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and financial needs.</a:t>
            </a:r>
            <a:r>
              <a:rPr kumimoji="0" lang="en-US" sz="20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en-US" sz="2000" i="1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Azlihanis</a:t>
            </a:r>
            <a:r>
              <a:rPr kumimoji="0" lang="en-US" sz="20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</a:p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i="1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Naing</a:t>
            </a:r>
            <a:r>
              <a:rPr kumimoji="0" lang="en-US" sz="20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et al. 2006)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R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000" i="1" baseline="0" dirty="0" smtClean="0"/>
              <a:t>With aging, occupational</a:t>
            </a:r>
            <a:r>
              <a:rPr lang="en-US" sz="2000" i="1" dirty="0" smtClean="0"/>
              <a:t> stress</a:t>
            </a:r>
            <a:endParaRPr lang="en-US" sz="2000" i="1" dirty="0"/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i="1" dirty="0"/>
              <a:t>d</a:t>
            </a:r>
            <a:r>
              <a:rPr lang="en-US" sz="2000" i="1" dirty="0" smtClean="0"/>
              <a:t>ecreased significantly might be due to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i="1" dirty="0" smtClean="0"/>
              <a:t>the decreased tension of competition or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i="1" dirty="0" smtClean="0"/>
              <a:t>healthy worker effect.</a:t>
            </a:r>
            <a:r>
              <a:rPr lang="da-DK" sz="2000" i="1" dirty="0" smtClean="0"/>
              <a:t>(Sun, Wu et al.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da-DK" sz="2000" i="1" dirty="0" smtClean="0"/>
              <a:t>2011)</a:t>
            </a:r>
            <a:r>
              <a:rPr lang="en-US" sz="2000" i="1" dirty="0" smtClean="0"/>
              <a:t>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i="1" dirty="0"/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b="1" i="1" dirty="0" smtClean="0"/>
              <a:t>Non-Malays</a:t>
            </a:r>
            <a:r>
              <a:rPr lang="en-US" sz="2000" i="1" dirty="0" smtClean="0"/>
              <a:t> </a:t>
            </a:r>
            <a:r>
              <a:rPr lang="en-US" sz="2000" i="1" dirty="0" smtClean="0"/>
              <a:t>were </a:t>
            </a:r>
            <a:r>
              <a:rPr lang="en-US" sz="2000" b="1" i="1" dirty="0" smtClean="0"/>
              <a:t>more </a:t>
            </a:r>
            <a:r>
              <a:rPr lang="en-US" sz="2000" b="1" i="1" dirty="0" smtClean="0"/>
              <a:t>stressfu</a:t>
            </a:r>
            <a:r>
              <a:rPr lang="en-US" sz="2000" i="1" dirty="0" smtClean="0"/>
              <a:t>l 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i="1" dirty="0" smtClean="0"/>
              <a:t>compared </a:t>
            </a:r>
            <a:r>
              <a:rPr lang="en-US" sz="2000" i="1" dirty="0" smtClean="0"/>
              <a:t>to Malays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000" i="1" dirty="0" smtClean="0"/>
              <a:t>Similar result found in recent local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i="1" dirty="0" smtClean="0"/>
              <a:t>study (Noor, Ismail 2016) </a:t>
            </a:r>
          </a:p>
        </p:txBody>
      </p:sp>
    </p:spTree>
    <p:extLst>
      <p:ext uri="{BB962C8B-B14F-4D97-AF65-F5344CB8AC3E}">
        <p14:creationId xmlns:p14="http://schemas.microsoft.com/office/powerpoint/2010/main" val="53432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69" y="473889"/>
            <a:ext cx="8424862" cy="998538"/>
          </a:xfrm>
        </p:spPr>
        <p:txBody>
          <a:bodyPr/>
          <a:lstStyle/>
          <a:p>
            <a:r>
              <a:rPr lang="en-US" dirty="0"/>
              <a:t>Results &amp; 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53679"/>
            <a:ext cx="8839199" cy="403225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Table </a:t>
            </a:r>
            <a:r>
              <a:rPr lang="en-US" sz="2000" b="1" dirty="0" smtClean="0"/>
              <a:t>5 </a:t>
            </a:r>
            <a:r>
              <a:rPr lang="en-US" sz="2000" dirty="0"/>
              <a:t>Adjusted odd ratios (OR) of determinants with stress among secondary school teachers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572103"/>
              </p:ext>
            </p:extLst>
          </p:nvPr>
        </p:nvGraphicFramePr>
        <p:xfrm>
          <a:off x="0" y="2114521"/>
          <a:ext cx="9067799" cy="398768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627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5358">
                  <a:extLst>
                    <a:ext uri="{9D8B030D-6E8A-4147-A177-3AD203B41FA5}">
                      <a16:colId xmlns:a16="http://schemas.microsoft.com/office/drawing/2014/main" xmlns="" val="2256249219"/>
                    </a:ext>
                  </a:extLst>
                </a:gridCol>
                <a:gridCol w="930165">
                  <a:extLst>
                    <a:ext uri="{9D8B030D-6E8A-4147-A177-3AD203B41FA5}">
                      <a16:colId xmlns:a16="http://schemas.microsoft.com/office/drawing/2014/main" xmlns="" val="767915303"/>
                    </a:ext>
                  </a:extLst>
                </a:gridCol>
                <a:gridCol w="1705303">
                  <a:extLst>
                    <a:ext uri="{9D8B030D-6E8A-4147-A177-3AD203B41FA5}">
                      <a16:colId xmlns:a16="http://schemas.microsoft.com/office/drawing/2014/main" xmlns="" val="3292484723"/>
                    </a:ext>
                  </a:extLst>
                </a:gridCol>
                <a:gridCol w="18747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70599410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Characteristics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Adjusted OR (95% CI)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P-value*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Characteristics</a:t>
                      </a:r>
                      <a:endParaRPr lang="en-US" sz="1500" b="1" baseline="30000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Adjusted OR (95% CI)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P-value*</a:t>
                      </a:r>
                      <a:endParaRPr lang="en-US" sz="1500" b="1" dirty="0">
                        <a:solidFill>
                          <a:schemeClr val="bg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0892">
                <a:tc>
                  <a:txBody>
                    <a:bodyPr/>
                    <a:lstStyle/>
                    <a:p>
                      <a:r>
                        <a:rPr lang="en-US" sz="1500" b="1" dirty="0"/>
                        <a:t>Age group</a:t>
                      </a:r>
                    </a:p>
                    <a:p>
                      <a:r>
                        <a:rPr lang="en-US" sz="1500" baseline="0" dirty="0"/>
                        <a:t>     20 – 29</a:t>
                      </a:r>
                    </a:p>
                    <a:p>
                      <a:r>
                        <a:rPr lang="en-US" sz="1500" baseline="0" dirty="0"/>
                        <a:t>     30 – 39</a:t>
                      </a:r>
                    </a:p>
                    <a:p>
                      <a:r>
                        <a:rPr lang="en-US" sz="1500" baseline="0" dirty="0"/>
                        <a:t>     40 – 49</a:t>
                      </a:r>
                    </a:p>
                    <a:p>
                      <a:r>
                        <a:rPr lang="en-US" sz="1500" baseline="0" dirty="0"/>
                        <a:t>     ≥ 50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endParaRPr lang="en-US" sz="1500" dirty="0"/>
                    </a:p>
                    <a:p>
                      <a:pPr algn="ctr"/>
                      <a:r>
                        <a:rPr lang="en-US" sz="1500" baseline="0" dirty="0"/>
                        <a:t>3.72 (2.09, 6.61)</a:t>
                      </a:r>
                    </a:p>
                    <a:p>
                      <a:pPr algn="ctr"/>
                      <a:r>
                        <a:rPr lang="en-US" sz="1500" baseline="0" dirty="0"/>
                        <a:t>2.10 (1.41, 3.14)</a:t>
                      </a:r>
                    </a:p>
                    <a:p>
                      <a:pPr algn="ctr"/>
                      <a:r>
                        <a:rPr lang="en-US" sz="1500" baseline="0" dirty="0"/>
                        <a:t>1.62 (1.12, 2.35)</a:t>
                      </a:r>
                    </a:p>
                    <a:p>
                      <a:pPr algn="ctr"/>
                      <a:r>
                        <a:rPr lang="en-US" sz="1500" baseline="0" dirty="0"/>
                        <a:t>1.00</a:t>
                      </a:r>
                      <a:r>
                        <a:rPr lang="en-US" sz="1500" dirty="0"/>
                        <a:t> 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&lt;0.001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Marital status</a:t>
                      </a:r>
                    </a:p>
                    <a:p>
                      <a:pPr algn="l"/>
                      <a:r>
                        <a:rPr lang="en-US" sz="1500" dirty="0"/>
                        <a:t>     Single/Widow/</a:t>
                      </a:r>
                    </a:p>
                    <a:p>
                      <a:pPr algn="l"/>
                      <a:r>
                        <a:rPr lang="en-US" sz="1500" dirty="0"/>
                        <a:t>     Divorced</a:t>
                      </a:r>
                    </a:p>
                    <a:p>
                      <a:pPr algn="l"/>
                      <a:r>
                        <a:rPr lang="en-US" sz="1500" dirty="0"/>
                        <a:t>     Married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1.26</a:t>
                      </a:r>
                      <a:r>
                        <a:rPr lang="en-US" sz="1500" baseline="0" dirty="0"/>
                        <a:t> (0.84, 1.90)</a:t>
                      </a:r>
                    </a:p>
                    <a:p>
                      <a:pPr algn="ctr"/>
                      <a:endParaRPr lang="en-US" sz="1500" baseline="0" dirty="0"/>
                    </a:p>
                    <a:p>
                      <a:pPr algn="ctr"/>
                      <a:r>
                        <a:rPr lang="en-US" sz="1500" baseline="0" dirty="0"/>
                        <a:t>1.00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0.268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882">
                <a:tc>
                  <a:txBody>
                    <a:bodyPr/>
                    <a:lstStyle/>
                    <a:p>
                      <a:r>
                        <a:rPr lang="en-US" sz="1500" b="1" baseline="0" dirty="0"/>
                        <a:t>Ethnic group</a:t>
                      </a:r>
                    </a:p>
                    <a:p>
                      <a:r>
                        <a:rPr lang="en-US" sz="1500" baseline="0" dirty="0"/>
                        <a:t>     Malay</a:t>
                      </a:r>
                    </a:p>
                    <a:p>
                      <a:r>
                        <a:rPr lang="en-US" sz="1500" baseline="0" dirty="0"/>
                        <a:t>     Chinese</a:t>
                      </a:r>
                    </a:p>
                    <a:p>
                      <a:r>
                        <a:rPr lang="en-US" sz="1500" baseline="0" dirty="0"/>
                        <a:t>     Indian</a:t>
                      </a:r>
                    </a:p>
                    <a:p>
                      <a:r>
                        <a:rPr lang="en-US" sz="1500" baseline="0" dirty="0"/>
                        <a:t>     Others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baseline="0" dirty="0"/>
                        <a:t>1.00</a:t>
                      </a:r>
                    </a:p>
                    <a:p>
                      <a:pPr algn="ctr"/>
                      <a:r>
                        <a:rPr lang="en-US" sz="1500" baseline="0" dirty="0"/>
                        <a:t>3.19 (2.09, 4.86)</a:t>
                      </a:r>
                    </a:p>
                    <a:p>
                      <a:pPr algn="ctr"/>
                      <a:r>
                        <a:rPr lang="en-US" sz="1500" baseline="0" dirty="0"/>
                        <a:t>1.58 (0.95, 2.62)</a:t>
                      </a:r>
                    </a:p>
                    <a:p>
                      <a:pPr algn="ctr"/>
                      <a:r>
                        <a:rPr lang="en-US" sz="1500" baseline="0" dirty="0"/>
                        <a:t>3.62 (1.10, 11.86)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&lt;0.001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Highest</a:t>
                      </a:r>
                      <a:r>
                        <a:rPr lang="en-US" sz="1500" baseline="0" dirty="0"/>
                        <a:t> educational level</a:t>
                      </a:r>
                    </a:p>
                    <a:p>
                      <a:pPr algn="l"/>
                      <a:r>
                        <a:rPr lang="en-US" sz="1500" baseline="0" dirty="0"/>
                        <a:t>     Diploma</a:t>
                      </a:r>
                    </a:p>
                    <a:p>
                      <a:pPr algn="l"/>
                      <a:r>
                        <a:rPr lang="en-US" sz="1500" baseline="0" dirty="0"/>
                        <a:t>     Degree</a:t>
                      </a:r>
                    </a:p>
                    <a:p>
                      <a:pPr algn="l"/>
                      <a:r>
                        <a:rPr lang="en-US" sz="1500" baseline="0" dirty="0"/>
                        <a:t>     Master/PhD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endParaRPr lang="en-US" sz="1500" dirty="0"/>
                    </a:p>
                    <a:p>
                      <a:pPr algn="ctr"/>
                      <a:endParaRPr lang="en-US" sz="1500" dirty="0"/>
                    </a:p>
                    <a:p>
                      <a:pPr algn="ctr"/>
                      <a:r>
                        <a:rPr lang="en-US" sz="1500" dirty="0"/>
                        <a:t>0.81</a:t>
                      </a:r>
                      <a:r>
                        <a:rPr lang="en-US" sz="1500" baseline="0" dirty="0"/>
                        <a:t> (0.32, 2.01)</a:t>
                      </a:r>
                    </a:p>
                    <a:p>
                      <a:pPr algn="ctr"/>
                      <a:r>
                        <a:rPr lang="en-US" sz="1500" baseline="0" dirty="0"/>
                        <a:t>1.27 (0.82, 1.97)</a:t>
                      </a:r>
                    </a:p>
                    <a:p>
                      <a:pPr algn="ctr"/>
                      <a:r>
                        <a:rPr lang="en-US" sz="1500" baseline="0" dirty="0"/>
                        <a:t>1.00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0.330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500" b="1" baseline="0" dirty="0"/>
                        <a:t>Depression</a:t>
                      </a:r>
                      <a:endParaRPr lang="en-US" sz="1500" b="1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7.40</a:t>
                      </a:r>
                      <a:r>
                        <a:rPr lang="en-US" sz="1500" baseline="0" dirty="0"/>
                        <a:t> (5.69, 9.63)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&lt;0.001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b="1" dirty="0"/>
                        <a:t>Anxiety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9.86</a:t>
                      </a:r>
                      <a:r>
                        <a:rPr lang="en-US" sz="1500" baseline="0" dirty="0"/>
                        <a:t> (6.54, 14.87)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&lt;0.001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+mn-lt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88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 Derived from binary logistic regression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1828800"/>
            <a:ext cx="9117106" cy="3124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Depression and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anxiety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were found to have the </a:t>
            </a:r>
            <a:r>
              <a:rPr lang="en-US" sz="2400" b="1" i="1" dirty="0" smtClean="0"/>
              <a:t>s</a:t>
            </a:r>
            <a:r>
              <a:rPr lang="en-US" sz="2400" b="1" i="1" baseline="0" dirty="0" smtClean="0"/>
              <a:t>trongest</a:t>
            </a:r>
            <a:r>
              <a:rPr lang="en-US" sz="2400" b="1" i="1" dirty="0" smtClean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i="1" dirty="0" smtClean="0"/>
              <a:t>association </a:t>
            </a:r>
            <a:r>
              <a:rPr lang="en-US" sz="2400" i="1" dirty="0" smtClean="0"/>
              <a:t>with occupational stress among school teachers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400" i="1" dirty="0" smtClean="0"/>
              <a:t>Similar as reported among academic staff in foreign countries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i="1" dirty="0" smtClean="0"/>
              <a:t>(</a:t>
            </a:r>
            <a:r>
              <a:rPr lang="en-US" sz="2400" i="1" dirty="0" err="1" smtClean="0"/>
              <a:t>Winefield</a:t>
            </a:r>
            <a:r>
              <a:rPr lang="en-US" sz="2400" i="1" dirty="0" smtClean="0"/>
              <a:t>, Jarrett 2001) or other professions (Wu, Zhao et al.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i="1" dirty="0" smtClean="0"/>
              <a:t>2010)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sz="2400" i="1" dirty="0" smtClean="0"/>
              <a:t>Poor mental health could make an individual prone to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i="1" dirty="0"/>
              <a:t>o</a:t>
            </a:r>
            <a:r>
              <a:rPr lang="en-US" sz="2400" i="1" dirty="0" smtClean="0"/>
              <a:t>ccupational stress, and the latter could also deteriorate mental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i="1" dirty="0" smtClean="0"/>
              <a:t>health -  it is a </a:t>
            </a:r>
            <a:r>
              <a:rPr lang="en-US" sz="2400" b="1" i="1" dirty="0" smtClean="0"/>
              <a:t>VICIOUS CYCLE!!!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i="1" dirty="0" smtClean="0"/>
              <a:t> 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210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The </a:t>
            </a:r>
            <a:r>
              <a:rPr lang="en-US" sz="2800" b="1" dirty="0" smtClean="0"/>
              <a:t>prevalence of stress </a:t>
            </a:r>
            <a:r>
              <a:rPr lang="en-US" sz="2800" dirty="0" smtClean="0"/>
              <a:t>among secondary school teachers was </a:t>
            </a:r>
            <a:r>
              <a:rPr lang="en-US" sz="2800" b="1" dirty="0" smtClean="0"/>
              <a:t>substantial</a:t>
            </a:r>
            <a:r>
              <a:rPr lang="en-US" sz="2800" dirty="0" smtClean="0"/>
              <a:t> in the state of Selangor, Malaysia</a:t>
            </a:r>
          </a:p>
          <a:p>
            <a:pPr algn="just"/>
            <a:r>
              <a:rPr lang="en-US" sz="2800" dirty="0" smtClean="0"/>
              <a:t>Teachers from </a:t>
            </a:r>
            <a:r>
              <a:rPr lang="en-US" sz="2800" b="1" dirty="0" smtClean="0"/>
              <a:t>younger age groups </a:t>
            </a:r>
            <a:r>
              <a:rPr lang="en-US" sz="2800" dirty="0" smtClean="0"/>
              <a:t>and </a:t>
            </a:r>
            <a:r>
              <a:rPr lang="en-US" sz="2800" b="1" dirty="0" smtClean="0"/>
              <a:t>non-Malay ethnicities</a:t>
            </a:r>
            <a:r>
              <a:rPr lang="en-US" sz="2800" dirty="0" smtClean="0"/>
              <a:t> were at </a:t>
            </a:r>
            <a:r>
              <a:rPr lang="en-US" sz="2800" b="1" dirty="0" smtClean="0"/>
              <a:t>higher odds of stress</a:t>
            </a:r>
          </a:p>
          <a:p>
            <a:pPr algn="just"/>
            <a:r>
              <a:rPr lang="en-US" sz="2800" b="1" dirty="0" smtClean="0"/>
              <a:t>Stress</a:t>
            </a:r>
            <a:r>
              <a:rPr lang="en-US" sz="2800" dirty="0" smtClean="0"/>
              <a:t> was also associated with </a:t>
            </a:r>
            <a:r>
              <a:rPr lang="en-US" sz="2800" b="1" dirty="0" smtClean="0"/>
              <a:t>depression and anxiety</a:t>
            </a:r>
            <a:r>
              <a:rPr lang="en-US" sz="2800" dirty="0" smtClean="0"/>
              <a:t> among these teachers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good and more reliable instrument tools to measure work-related depression, anxiety and stress </a:t>
            </a:r>
            <a:r>
              <a:rPr lang="en-US" sz="2800" dirty="0" smtClean="0"/>
              <a:t>among school teachers should </a:t>
            </a:r>
            <a:r>
              <a:rPr lang="en-US" sz="2800" dirty="0" smtClean="0"/>
              <a:t>be developed and used in further study</a:t>
            </a:r>
          </a:p>
          <a:p>
            <a:r>
              <a:rPr lang="en-US" sz="2800" dirty="0" smtClean="0"/>
              <a:t>Attention should be focused on improvement of mental health and health literacy on stress during transformation of the educational system with the purpose of lessoning occupational stress among teachers.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assessment of health status such as mental health was self-reported</a:t>
            </a:r>
          </a:p>
          <a:p>
            <a:r>
              <a:rPr lang="en-US" dirty="0" smtClean="0"/>
              <a:t>Our study was limited by its cross-sectional design</a:t>
            </a:r>
          </a:p>
          <a:p>
            <a:r>
              <a:rPr lang="en-US" dirty="0" smtClean="0"/>
              <a:t>Not all potential stressors such as family-related factor were studied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5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24862" cy="998538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600200"/>
            <a:ext cx="8443912" cy="4800600"/>
          </a:xfrm>
        </p:spPr>
        <p:txBody>
          <a:bodyPr/>
          <a:lstStyle/>
          <a:p>
            <a:r>
              <a:rPr lang="en-US" sz="1200" dirty="0"/>
              <a:t>1.	</a:t>
            </a:r>
            <a:r>
              <a:rPr lang="en-US" sz="1200" dirty="0" err="1"/>
              <a:t>Kidger</a:t>
            </a:r>
            <a:r>
              <a:rPr lang="en-US" sz="1200" dirty="0"/>
              <a:t> J, Brockman R, Tilling K, Campbell R, Ford T, Araya R, et al. Teachers' wellbeing and depressive symptoms, and associated risk factors: A large cross sectional study in English secondary schools. Journal of affective disorders. 2016;192:76-82.</a:t>
            </a:r>
          </a:p>
          <a:p>
            <a:r>
              <a:rPr lang="en-US" sz="1200" dirty="0"/>
              <a:t>2.	</a:t>
            </a:r>
            <a:r>
              <a:rPr lang="en-US" sz="1200" dirty="0" err="1"/>
              <a:t>Stansfeld</a:t>
            </a:r>
            <a:r>
              <a:rPr lang="en-US" sz="1200" dirty="0"/>
              <a:t> SA, </a:t>
            </a:r>
            <a:r>
              <a:rPr lang="en-US" sz="1200" dirty="0" err="1"/>
              <a:t>Rasul</a:t>
            </a:r>
            <a:r>
              <a:rPr lang="en-US" sz="1200" dirty="0"/>
              <a:t> FR, Head J, Singleton N. Occupation and mental health in a national UK survey. Social psychiatry and psychiatric epidemiology. 2011;46(2):101-10.</a:t>
            </a:r>
          </a:p>
          <a:p>
            <a:r>
              <a:rPr lang="en-US" sz="1200" dirty="0"/>
              <a:t>3.	Hepburn, A. and S. Brown (2001). "Teacher stress and management of accountability." </a:t>
            </a:r>
            <a:r>
              <a:rPr lang="en-US" sz="1200" u="sng" dirty="0"/>
              <a:t>Human Relations</a:t>
            </a:r>
            <a:r>
              <a:rPr lang="en-US" sz="1200" dirty="0"/>
              <a:t> </a:t>
            </a:r>
            <a:r>
              <a:rPr lang="en-US" sz="1200" b="1" dirty="0"/>
              <a:t>54</a:t>
            </a:r>
            <a:r>
              <a:rPr lang="en-US" sz="1200" dirty="0"/>
              <a:t>(6): 691-715.</a:t>
            </a:r>
          </a:p>
          <a:p>
            <a:r>
              <a:rPr lang="en-US" sz="1200" dirty="0"/>
              <a:t>4.	Johnson, S., C. Cooper, S. Cartwright, I. Donald, P. Taylor and C. Millet (2005). "The experience of work-related stress across occupations." </a:t>
            </a:r>
            <a:r>
              <a:rPr lang="en-US" sz="1200" u="sng" dirty="0"/>
              <a:t>Journal of Managerial Psychology</a:t>
            </a:r>
            <a:r>
              <a:rPr lang="en-US" sz="1200" dirty="0"/>
              <a:t> </a:t>
            </a:r>
            <a:r>
              <a:rPr lang="en-US" sz="1200" b="1" dirty="0"/>
              <a:t>20</a:t>
            </a:r>
            <a:r>
              <a:rPr lang="en-US" sz="1200" dirty="0"/>
              <a:t>(1/2): 178-187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5.	Philips S, </a:t>
            </a:r>
            <a:r>
              <a:rPr lang="en-US" sz="1200" dirty="0" err="1" smtClean="0"/>
              <a:t>Dil</a:t>
            </a:r>
            <a:r>
              <a:rPr lang="en-US" sz="1200" dirty="0" smtClean="0"/>
              <a:t> S, McNamee R et al. (2007). “</a:t>
            </a:r>
            <a:r>
              <a:rPr lang="en-US" sz="1200" dirty="0" err="1" smtClean="0"/>
              <a:t>Prevalance</a:t>
            </a:r>
            <a:r>
              <a:rPr lang="en-US" sz="1200" dirty="0" smtClean="0"/>
              <a:t> and causes of self-reported work-related stress in head teachers.” </a:t>
            </a:r>
            <a:r>
              <a:rPr lang="en-US" sz="1200" u="sng" dirty="0" smtClean="0"/>
              <a:t>Journal of Occupational Medicine </a:t>
            </a:r>
            <a:r>
              <a:rPr lang="en-US" sz="1200" b="1" dirty="0" smtClean="0"/>
              <a:t>57</a:t>
            </a:r>
            <a:r>
              <a:rPr lang="en-US" sz="1200" dirty="0" smtClean="0"/>
              <a:t>: 367-376.</a:t>
            </a:r>
            <a:endParaRPr lang="en-US" sz="1200" dirty="0"/>
          </a:p>
          <a:p>
            <a:r>
              <a:rPr lang="en-US" sz="1200" dirty="0" smtClean="0"/>
              <a:t>6</a:t>
            </a:r>
            <a:r>
              <a:rPr lang="en-US" sz="1200" dirty="0"/>
              <a:t>.	Evers, K. E., P. H. Castle, J. O. Prochaska and J. M. Prochaska (2014). "Examining relationships between multiple health risk behaviors, well-being, and productivity." </a:t>
            </a:r>
            <a:r>
              <a:rPr lang="en-US" sz="1200" u="sng" dirty="0" err="1"/>
              <a:t>Psychol</a:t>
            </a:r>
            <a:r>
              <a:rPr lang="en-US" sz="1200" u="sng" dirty="0"/>
              <a:t> Rep</a:t>
            </a:r>
            <a:r>
              <a:rPr lang="en-US" sz="1200" dirty="0"/>
              <a:t> </a:t>
            </a:r>
            <a:r>
              <a:rPr lang="en-US" sz="1200" b="1" dirty="0"/>
              <a:t>114</a:t>
            </a:r>
            <a:r>
              <a:rPr lang="en-US" sz="1200" dirty="0"/>
              <a:t>(3): 843-853.</a:t>
            </a:r>
          </a:p>
          <a:p>
            <a:r>
              <a:rPr lang="en-US" sz="1200" dirty="0"/>
              <a:t>7.	Jain, G., A. Roy, V. </a:t>
            </a:r>
            <a:r>
              <a:rPr lang="en-US" sz="1200" dirty="0" err="1"/>
              <a:t>Harikrishnan</a:t>
            </a:r>
            <a:r>
              <a:rPr lang="en-US" sz="1200" dirty="0"/>
              <a:t>, S. Yu, O. </a:t>
            </a:r>
            <a:r>
              <a:rPr lang="en-US" sz="1200" dirty="0" err="1"/>
              <a:t>Dabbous</a:t>
            </a:r>
            <a:r>
              <a:rPr lang="en-US" sz="1200" dirty="0"/>
              <a:t> and C. Lawrence (2013). "Patient-reported depression severity measured by the PHQ-9 and impact on work productivity: results from a survey of full-time employees in the United States." </a:t>
            </a:r>
            <a:r>
              <a:rPr lang="en-US" sz="1200" u="sng" dirty="0"/>
              <a:t>J </a:t>
            </a:r>
            <a:r>
              <a:rPr lang="en-US" sz="1200" u="sng" dirty="0" err="1"/>
              <a:t>Occup</a:t>
            </a:r>
            <a:r>
              <a:rPr lang="en-US" sz="1200" u="sng" dirty="0"/>
              <a:t> Environ Med</a:t>
            </a:r>
            <a:r>
              <a:rPr lang="en-US" sz="1200" dirty="0"/>
              <a:t> </a:t>
            </a:r>
            <a:r>
              <a:rPr lang="en-US" sz="1200" b="1" dirty="0"/>
              <a:t>55</a:t>
            </a:r>
            <a:r>
              <a:rPr lang="en-US" sz="1200" dirty="0"/>
              <a:t>(3): 252-258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8.	Mokhtar A. Work stress among secondary school teachers: A study in Kulim-Bandar </a:t>
            </a:r>
            <a:r>
              <a:rPr lang="en-US" sz="1200" dirty="0" err="1" smtClean="0"/>
              <a:t>Bahru</a:t>
            </a:r>
            <a:r>
              <a:rPr lang="en-US" sz="1200" dirty="0" smtClean="0"/>
              <a:t>, Kedah, </a:t>
            </a:r>
            <a:r>
              <a:rPr lang="en-US" sz="1200" dirty="0" err="1" smtClean="0"/>
              <a:t>Darul</a:t>
            </a:r>
            <a:r>
              <a:rPr lang="en-US" sz="1200" dirty="0" smtClean="0"/>
              <a:t> </a:t>
            </a:r>
            <a:r>
              <a:rPr lang="en-US" sz="1200" dirty="0" err="1" smtClean="0"/>
              <a:t>Aman</a:t>
            </a:r>
            <a:r>
              <a:rPr lang="en-US" sz="1200" dirty="0" smtClean="0"/>
              <a:t>. Kota </a:t>
            </a:r>
            <a:r>
              <a:rPr lang="en-US" sz="1200" dirty="0" err="1" smtClean="0"/>
              <a:t>Samarahan</a:t>
            </a:r>
            <a:r>
              <a:rPr lang="en-US" sz="1200" dirty="0" smtClean="0"/>
              <a:t>: </a:t>
            </a:r>
            <a:r>
              <a:rPr lang="en-US" sz="1200" dirty="0" err="1" smtClean="0"/>
              <a:t>Universiti</a:t>
            </a:r>
            <a:r>
              <a:rPr lang="en-US" sz="1200" dirty="0" smtClean="0"/>
              <a:t> Malaysia Sarawak, 1998. 102 pp. Master thesis</a:t>
            </a:r>
          </a:p>
          <a:p>
            <a:r>
              <a:rPr lang="en-US" sz="1200" dirty="0" smtClean="0"/>
              <a:t>9.	</a:t>
            </a:r>
            <a:r>
              <a:rPr lang="en-US" sz="1200" dirty="0" err="1" smtClean="0"/>
              <a:t>Hanizah</a:t>
            </a:r>
            <a:r>
              <a:rPr lang="en-US" sz="1200" dirty="0" smtClean="0"/>
              <a:t> MY. The effect of information technology usage on the prevalence of stress among school teachers in Selangor and factors affecting the stress. Kuala Lumpur: </a:t>
            </a:r>
            <a:r>
              <a:rPr lang="en-US" sz="1200" dirty="0" err="1" smtClean="0"/>
              <a:t>Universiti</a:t>
            </a:r>
            <a:r>
              <a:rPr lang="en-US" sz="1200" dirty="0" smtClean="0"/>
              <a:t> </a:t>
            </a:r>
            <a:r>
              <a:rPr lang="en-US" sz="1200" dirty="0" err="1" smtClean="0"/>
              <a:t>Kebangsaan</a:t>
            </a:r>
            <a:r>
              <a:rPr lang="en-US" sz="1200" dirty="0" smtClean="0"/>
              <a:t> Malaysia, 2003. 110 pp. Master thesis</a:t>
            </a:r>
          </a:p>
          <a:p>
            <a:r>
              <a:rPr lang="en-US" sz="1200" dirty="0" smtClean="0"/>
              <a:t>10.</a:t>
            </a:r>
            <a:r>
              <a:rPr lang="en-US" sz="1200" dirty="0"/>
              <a:t>	</a:t>
            </a:r>
            <a:r>
              <a:rPr lang="en-US" sz="1200" dirty="0" err="1"/>
              <a:t>Azlihanis</a:t>
            </a:r>
            <a:r>
              <a:rPr lang="en-US" sz="1200" dirty="0"/>
              <a:t>, A. H., L. </a:t>
            </a:r>
            <a:r>
              <a:rPr lang="en-US" sz="1200" dirty="0" err="1"/>
              <a:t>Naing</a:t>
            </a:r>
            <a:r>
              <a:rPr lang="en-US" sz="1200" dirty="0"/>
              <a:t>, B. D. </a:t>
            </a:r>
            <a:r>
              <a:rPr lang="en-US" sz="1200" dirty="0" err="1"/>
              <a:t>Aziah</a:t>
            </a:r>
            <a:r>
              <a:rPr lang="en-US" sz="1200" dirty="0"/>
              <a:t> and N. </a:t>
            </a:r>
            <a:r>
              <a:rPr lang="en-US" sz="1200" dirty="0" err="1"/>
              <a:t>Rusli</a:t>
            </a:r>
            <a:r>
              <a:rPr lang="en-US" sz="1200" dirty="0"/>
              <a:t> (2006). "Socio-demographic, Occupational and Psychosocial Factors Associated with Job Strain among Secondary School Teachers in Kota </a:t>
            </a:r>
            <a:r>
              <a:rPr lang="en-US" sz="1200" dirty="0" err="1"/>
              <a:t>Bharu</a:t>
            </a:r>
            <a:r>
              <a:rPr lang="en-US" sz="1200" dirty="0"/>
              <a:t>, Kelantan." </a:t>
            </a:r>
            <a:r>
              <a:rPr lang="en-US" sz="1200" u="sng" dirty="0"/>
              <a:t>Malaysian Journal of Medical Sciences</a:t>
            </a:r>
            <a:r>
              <a:rPr lang="en-US" sz="1200" dirty="0"/>
              <a:t> </a:t>
            </a:r>
            <a:r>
              <a:rPr lang="en-US" sz="1200" b="1" dirty="0"/>
              <a:t>13</a:t>
            </a:r>
            <a:r>
              <a:rPr lang="en-US" sz="1200" dirty="0"/>
              <a:t>: 18.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17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1524000"/>
            <a:ext cx="844391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90000"/>
              <a:buFont typeface="Wingdings" pitchFamily="2" charset="2"/>
              <a:buChar char="§"/>
              <a:defRPr sz="3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9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9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dirty="0" smtClean="0"/>
              <a:t>11.</a:t>
            </a:r>
            <a:r>
              <a:rPr lang="en-US" sz="1200" dirty="0"/>
              <a:t>	</a:t>
            </a:r>
            <a:r>
              <a:rPr lang="en-US" sz="1200" dirty="0" err="1"/>
              <a:t>Masilamani</a:t>
            </a:r>
            <a:r>
              <a:rPr lang="en-US" sz="1200" dirty="0"/>
              <a:t>, R., et al. (2012). "Salivary biomarkers of stress among teachers in an urban setting." </a:t>
            </a:r>
            <a:r>
              <a:rPr lang="en-US" sz="1200" u="sng" dirty="0"/>
              <a:t>Asia Pac J Public Health</a:t>
            </a:r>
            <a:r>
              <a:rPr lang="en-US" sz="1200" dirty="0"/>
              <a:t> </a:t>
            </a:r>
            <a:r>
              <a:rPr lang="en-US" sz="1200" b="1" dirty="0"/>
              <a:t>24</a:t>
            </a:r>
            <a:r>
              <a:rPr lang="en-US" sz="1200" dirty="0"/>
              <a:t>(2): 278-287.</a:t>
            </a:r>
          </a:p>
          <a:p>
            <a:r>
              <a:rPr lang="en-US" sz="1200" kern="0" dirty="0" smtClean="0"/>
              <a:t>12.	</a:t>
            </a:r>
            <a:r>
              <a:rPr lang="en-US" sz="1200" kern="0" dirty="0" err="1" smtClean="0"/>
              <a:t>Kyriacou</a:t>
            </a:r>
            <a:r>
              <a:rPr lang="en-US" sz="1200" kern="0" dirty="0" smtClean="0"/>
              <a:t> C, Sutcliffe J. (1979). “Teachers stress  and </a:t>
            </a:r>
            <a:r>
              <a:rPr lang="en-US" sz="1200" kern="0" dirty="0" err="1" smtClean="0"/>
              <a:t>satisfation</a:t>
            </a:r>
            <a:r>
              <a:rPr lang="en-US" sz="1200" kern="0" dirty="0" smtClean="0"/>
              <a:t>.” </a:t>
            </a:r>
            <a:r>
              <a:rPr lang="en-US" sz="1200" u="sng" kern="0" dirty="0" err="1" smtClean="0"/>
              <a:t>Educ</a:t>
            </a:r>
            <a:r>
              <a:rPr lang="en-US" sz="1200" u="sng" kern="0" dirty="0" smtClean="0"/>
              <a:t> Res</a:t>
            </a:r>
            <a:r>
              <a:rPr lang="en-US" sz="1200" kern="0" dirty="0" smtClean="0"/>
              <a:t> </a:t>
            </a:r>
            <a:r>
              <a:rPr lang="en-US" sz="1200" b="1" kern="0" dirty="0" smtClean="0"/>
              <a:t>2</a:t>
            </a:r>
            <a:r>
              <a:rPr lang="en-US" sz="1200" kern="0" dirty="0" smtClean="0"/>
              <a:t>: 89-96.</a:t>
            </a:r>
          </a:p>
          <a:p>
            <a:r>
              <a:rPr lang="en-US" sz="1200" kern="0" dirty="0" smtClean="0"/>
              <a:t>13.	</a:t>
            </a:r>
            <a:r>
              <a:rPr lang="en-US" sz="1200" kern="0" dirty="0" err="1" smtClean="0"/>
              <a:t>Kyriacou</a:t>
            </a:r>
            <a:r>
              <a:rPr lang="en-US" sz="1200" kern="0" dirty="0" smtClean="0"/>
              <a:t> C, Chen P. (2004). “Teacher stress in Taiwanese primary schools.” </a:t>
            </a:r>
            <a:r>
              <a:rPr lang="en-US" sz="1200" u="sng" kern="0" dirty="0" smtClean="0"/>
              <a:t>J </a:t>
            </a:r>
            <a:r>
              <a:rPr lang="en-US" sz="1200" u="sng" kern="0" dirty="0" err="1" smtClean="0"/>
              <a:t>Educ</a:t>
            </a:r>
            <a:r>
              <a:rPr lang="en-US" sz="1200" u="sng" kern="0" dirty="0" smtClean="0"/>
              <a:t> </a:t>
            </a:r>
            <a:r>
              <a:rPr lang="en-US" sz="1200" u="sng" kern="0" dirty="0" err="1" smtClean="0"/>
              <a:t>Enq</a:t>
            </a:r>
            <a:r>
              <a:rPr lang="en-US" sz="1200" kern="0" dirty="0" smtClean="0"/>
              <a:t>. </a:t>
            </a:r>
            <a:r>
              <a:rPr lang="en-US" sz="1200" b="1" kern="0" dirty="0" smtClean="0"/>
              <a:t>5</a:t>
            </a:r>
            <a:r>
              <a:rPr lang="en-US" sz="1200" kern="0" dirty="0" smtClean="0"/>
              <a:t>: 86-104.</a:t>
            </a:r>
          </a:p>
          <a:p>
            <a:r>
              <a:rPr lang="en-US" sz="1200" kern="0" dirty="0" smtClean="0"/>
              <a:t>14.	</a:t>
            </a:r>
            <a:r>
              <a:rPr lang="en-US" sz="1200" kern="0" dirty="0" err="1" smtClean="0"/>
              <a:t>Meng</a:t>
            </a:r>
            <a:r>
              <a:rPr lang="en-US" sz="1200" kern="0" dirty="0" smtClean="0"/>
              <a:t> L. (2008). “Mathematics teachers stress in Chinese secondary schools.” </a:t>
            </a:r>
            <a:r>
              <a:rPr lang="en-US" sz="1200" u="sng" kern="0" dirty="0" smtClean="0"/>
              <a:t>J </a:t>
            </a:r>
            <a:r>
              <a:rPr lang="en-US" sz="1200" u="sng" kern="0" dirty="0" err="1" smtClean="0"/>
              <a:t>Educ</a:t>
            </a:r>
            <a:r>
              <a:rPr lang="en-US" sz="1200" u="sng" kern="0" dirty="0" smtClean="0"/>
              <a:t> </a:t>
            </a:r>
            <a:r>
              <a:rPr lang="en-US" sz="1200" u="sng" kern="0" dirty="0" err="1" smtClean="0"/>
              <a:t>Enq</a:t>
            </a:r>
            <a:r>
              <a:rPr lang="en-US" sz="1200" kern="0" dirty="0" smtClean="0"/>
              <a:t>. </a:t>
            </a:r>
            <a:r>
              <a:rPr lang="en-US" sz="1200" b="1" kern="0" dirty="0" smtClean="0"/>
              <a:t>8</a:t>
            </a:r>
            <a:r>
              <a:rPr lang="en-US" sz="1200" kern="0" dirty="0" smtClean="0"/>
              <a:t>:73-96.</a:t>
            </a:r>
          </a:p>
          <a:p>
            <a:r>
              <a:rPr lang="en-US" sz="1200" kern="0" dirty="0" smtClean="0"/>
              <a:t>15.</a:t>
            </a:r>
            <a:r>
              <a:rPr lang="en-US" sz="1200" b="1" kern="0" dirty="0" smtClean="0"/>
              <a:t>	</a:t>
            </a:r>
            <a:r>
              <a:rPr lang="en-US" sz="1200" kern="0" dirty="0" smtClean="0"/>
              <a:t>Sun, W., et al. (2011). "Occupational stress and its related factors among university teachers in China." </a:t>
            </a:r>
            <a:r>
              <a:rPr lang="en-US" sz="1200" u="sng" kern="0" dirty="0" smtClean="0"/>
              <a:t>J </a:t>
            </a:r>
            <a:r>
              <a:rPr lang="en-US" sz="1200" u="sng" kern="0" dirty="0" err="1" smtClean="0"/>
              <a:t>Occup</a:t>
            </a:r>
            <a:r>
              <a:rPr lang="en-US" sz="1200" u="sng" kern="0" dirty="0" smtClean="0"/>
              <a:t> Health</a:t>
            </a:r>
            <a:r>
              <a:rPr lang="en-US" sz="1200" kern="0" dirty="0" smtClean="0"/>
              <a:t> </a:t>
            </a:r>
            <a:r>
              <a:rPr lang="en-US" sz="1200" b="1" kern="0" dirty="0" smtClean="0"/>
              <a:t>53</a:t>
            </a:r>
            <a:r>
              <a:rPr lang="en-US" sz="1200" kern="0" dirty="0" smtClean="0"/>
              <a:t>(4): 280-286.</a:t>
            </a:r>
          </a:p>
          <a:p>
            <a:r>
              <a:rPr lang="en-US" sz="1200" kern="0" dirty="0" smtClean="0"/>
              <a:t>16.	Gold, Y., </a:t>
            </a:r>
            <a:r>
              <a:rPr lang="en-US" sz="1200" kern="0" dirty="0" err="1" smtClean="0"/>
              <a:t>Batchelor</a:t>
            </a:r>
            <a:r>
              <a:rPr lang="en-US" sz="1200" kern="0" dirty="0" smtClean="0"/>
              <a:t>, P. (2001). “Signs of burnout are evident for practice teachers during the teacher training </a:t>
            </a:r>
          </a:p>
          <a:p>
            <a:pPr marL="0" indent="0">
              <a:buFont typeface="Wingdings" pitchFamily="2" charset="2"/>
              <a:buNone/>
            </a:pPr>
            <a:r>
              <a:rPr lang="en-US" sz="1200" b="1" kern="0" dirty="0" smtClean="0"/>
              <a:t>        </a:t>
            </a:r>
            <a:r>
              <a:rPr lang="en-US" sz="1200" kern="0" dirty="0" smtClean="0"/>
              <a:t>period</a:t>
            </a:r>
            <a:r>
              <a:rPr lang="en-US" sz="1200" u="sng" kern="0" dirty="0" smtClean="0"/>
              <a:t>.” Education </a:t>
            </a:r>
            <a:r>
              <a:rPr lang="en-US" sz="1200" b="1" kern="0" dirty="0" smtClean="0"/>
              <a:t>108</a:t>
            </a:r>
            <a:r>
              <a:rPr lang="en-US" sz="1200" kern="0" dirty="0" smtClean="0"/>
              <a:t> (4): 546-555.</a:t>
            </a:r>
          </a:p>
          <a:p>
            <a:r>
              <a:rPr lang="en-US" sz="1200" kern="0" dirty="0" smtClean="0"/>
              <a:t>17.	Bergmann, N., et al. (2014). "The appraisal of chronic stress and the development of the metabolic syndrome: a systematic review of prospective cohort studies." </a:t>
            </a:r>
            <a:r>
              <a:rPr lang="en-US" sz="1200" u="sng" kern="0" dirty="0" err="1" smtClean="0"/>
              <a:t>Endocr</a:t>
            </a:r>
            <a:r>
              <a:rPr lang="en-US" sz="1200" u="sng" kern="0" dirty="0" smtClean="0"/>
              <a:t> Connect</a:t>
            </a:r>
            <a:r>
              <a:rPr lang="en-US" sz="1200" kern="0" dirty="0" smtClean="0"/>
              <a:t> </a:t>
            </a:r>
            <a:r>
              <a:rPr lang="en-US" sz="1200" b="1" kern="0" dirty="0" smtClean="0"/>
              <a:t>3</a:t>
            </a:r>
            <a:r>
              <a:rPr lang="en-US" sz="1200" kern="0" dirty="0" smtClean="0"/>
              <a:t>(2): R55-80.</a:t>
            </a:r>
          </a:p>
          <a:p>
            <a:r>
              <a:rPr lang="en-US" sz="1200" kern="0" dirty="0" smtClean="0"/>
              <a:t>18.	Eller, N. H., et al. (2009). "Work-related psychosocial factors and the development of ischemic heart disease: a systematic review." </a:t>
            </a:r>
            <a:r>
              <a:rPr lang="en-US" sz="1200" u="sng" kern="0" dirty="0" err="1" smtClean="0"/>
              <a:t>Cardiol</a:t>
            </a:r>
            <a:r>
              <a:rPr lang="en-US" sz="1200" u="sng" kern="0" dirty="0" smtClean="0"/>
              <a:t> Rev</a:t>
            </a:r>
            <a:r>
              <a:rPr lang="en-US" sz="1200" kern="0" dirty="0" smtClean="0"/>
              <a:t> </a:t>
            </a:r>
            <a:r>
              <a:rPr lang="en-US" sz="1200" b="1" kern="0" dirty="0" smtClean="0"/>
              <a:t>17</a:t>
            </a:r>
            <a:r>
              <a:rPr lang="en-US" sz="1200" kern="0" dirty="0" smtClean="0"/>
              <a:t>(2): 83-97.</a:t>
            </a:r>
          </a:p>
          <a:p>
            <a:r>
              <a:rPr lang="en-US" sz="1200" kern="0" dirty="0" smtClean="0"/>
              <a:t>19.	</a:t>
            </a:r>
            <a:r>
              <a:rPr lang="en-US" sz="1200" kern="0" dirty="0" err="1" smtClean="0"/>
              <a:t>Rosengren</a:t>
            </a:r>
            <a:r>
              <a:rPr lang="en-US" sz="1200" kern="0" dirty="0" smtClean="0"/>
              <a:t>, A., et al. (2004). "Association of psychosocial risk factors with risk of acute myocardial infarction in 11119 cases and 13648 controls from 52 countries (the INTERHEART study): case-control study." </a:t>
            </a:r>
            <a:r>
              <a:rPr lang="en-US" sz="1200" u="sng" kern="0" dirty="0" smtClean="0"/>
              <a:t>Lancet</a:t>
            </a:r>
            <a:r>
              <a:rPr lang="en-US" sz="1200" kern="0" dirty="0" smtClean="0"/>
              <a:t> </a:t>
            </a:r>
            <a:r>
              <a:rPr lang="en-US" sz="1200" b="1" kern="0" dirty="0" smtClean="0"/>
              <a:t>364</a:t>
            </a:r>
            <a:r>
              <a:rPr lang="en-US" sz="1200" kern="0" dirty="0" smtClean="0"/>
              <a:t>(9438): 953-962.</a:t>
            </a:r>
          </a:p>
          <a:p>
            <a:r>
              <a:rPr lang="en-US" sz="1200" kern="0" dirty="0" smtClean="0"/>
              <a:t>20.	Cosgrove, M. P., et al. (2012). "Work-related stress and Type 2 diabetes: systematic review and meta-analysis." </a:t>
            </a:r>
            <a:r>
              <a:rPr lang="en-US" sz="1200" u="sng" kern="0" dirty="0" err="1" smtClean="0"/>
              <a:t>Occup</a:t>
            </a:r>
            <a:r>
              <a:rPr lang="en-US" sz="1200" u="sng" kern="0" dirty="0" smtClean="0"/>
              <a:t> Med (</a:t>
            </a:r>
            <a:r>
              <a:rPr lang="en-US" sz="1200" u="sng" kern="0" dirty="0" err="1" smtClean="0"/>
              <a:t>Lond</a:t>
            </a:r>
            <a:r>
              <a:rPr lang="en-US" sz="1200" u="sng" kern="0" dirty="0" smtClean="0"/>
              <a:t>)</a:t>
            </a:r>
            <a:r>
              <a:rPr lang="en-US" sz="1200" kern="0" dirty="0" smtClean="0"/>
              <a:t> </a:t>
            </a:r>
            <a:r>
              <a:rPr lang="en-US" sz="1200" b="1" kern="0" dirty="0" smtClean="0"/>
              <a:t>62</a:t>
            </a:r>
            <a:r>
              <a:rPr lang="en-US" sz="1200" kern="0" dirty="0" smtClean="0"/>
              <a:t>(3): 167-173.</a:t>
            </a:r>
          </a:p>
          <a:p>
            <a:r>
              <a:rPr lang="en-US" sz="1200" kern="0" dirty="0" smtClean="0"/>
              <a:t>21.	Noor, A., Ismail, N.H. (2016). “Occupational stress and its associated factors among academician in a research university, Malaysia.” </a:t>
            </a:r>
            <a:r>
              <a:rPr lang="en-US" sz="1200" u="sng" kern="0" dirty="0" smtClean="0"/>
              <a:t>Malaysian Journal of Public Health Medicine </a:t>
            </a:r>
            <a:r>
              <a:rPr lang="en-US" sz="1200" b="1" kern="0" dirty="0" smtClean="0"/>
              <a:t>16</a:t>
            </a:r>
            <a:r>
              <a:rPr lang="en-US" sz="1200" kern="0" dirty="0" smtClean="0"/>
              <a:t>(1): 81-91</a:t>
            </a:r>
          </a:p>
          <a:p>
            <a:r>
              <a:rPr lang="en-US" sz="1200" kern="0" dirty="0" smtClean="0"/>
              <a:t>22.	</a:t>
            </a:r>
            <a:r>
              <a:rPr lang="en-US" sz="1200" kern="0" dirty="0" err="1" smtClean="0"/>
              <a:t>Winefield</a:t>
            </a:r>
            <a:r>
              <a:rPr lang="en-US" sz="1200" kern="0" dirty="0" smtClean="0"/>
              <a:t> A.H., Jarrett R.  (2001). “Occupational stress in university staff.” </a:t>
            </a:r>
            <a:r>
              <a:rPr lang="en-US" sz="1200" u="sng" kern="0" dirty="0" err="1" smtClean="0"/>
              <a:t>Int</a:t>
            </a:r>
            <a:r>
              <a:rPr lang="en-US" sz="1200" u="sng" kern="0" dirty="0" smtClean="0"/>
              <a:t> J Stress Manage </a:t>
            </a:r>
            <a:r>
              <a:rPr lang="en-US" sz="1200" b="1" kern="0" dirty="0" smtClean="0"/>
              <a:t>8</a:t>
            </a:r>
            <a:r>
              <a:rPr lang="en-US" sz="1200" kern="0" dirty="0" smtClean="0"/>
              <a:t>: 285-298</a:t>
            </a:r>
          </a:p>
          <a:p>
            <a:r>
              <a:rPr lang="en-US" sz="1200" kern="0" dirty="0" smtClean="0"/>
              <a:t>23.	Wu H., Zhao Y., Wang J.N., Wang, L. (2010). “Factors associated with occupational stress among Chinese doctors: a cross-sectional survey. “ </a:t>
            </a:r>
            <a:r>
              <a:rPr lang="en-US" sz="1200" u="sng" kern="0" dirty="0" err="1" smtClean="0"/>
              <a:t>Int</a:t>
            </a:r>
            <a:r>
              <a:rPr lang="en-US" sz="1200" u="sng" kern="0" dirty="0" smtClean="0"/>
              <a:t> Arch </a:t>
            </a:r>
            <a:r>
              <a:rPr lang="en-US" sz="1200" u="sng" kern="0" dirty="0" err="1" smtClean="0"/>
              <a:t>Occup</a:t>
            </a:r>
            <a:r>
              <a:rPr lang="en-US" sz="1200" u="sng" kern="0" dirty="0" smtClean="0"/>
              <a:t> Environ Health </a:t>
            </a:r>
            <a:r>
              <a:rPr lang="en-US" sz="1200" b="1" kern="0" dirty="0" smtClean="0"/>
              <a:t>83</a:t>
            </a:r>
            <a:r>
              <a:rPr lang="en-US" sz="1200" kern="0" dirty="0" smtClean="0"/>
              <a:t>: 155-164.</a:t>
            </a:r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318119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048000"/>
            <a:ext cx="7772400" cy="1362075"/>
          </a:xfrm>
        </p:spPr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19</a:t>
            </a:fld>
            <a:endParaRPr 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9171" y="1637318"/>
            <a:ext cx="739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0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  <a:p>
            <a:r>
              <a:rPr lang="en-US" sz="2800" dirty="0"/>
              <a:t>Objectives</a:t>
            </a:r>
          </a:p>
          <a:p>
            <a:r>
              <a:rPr lang="en-US" sz="2800" dirty="0"/>
              <a:t>Methodology</a:t>
            </a:r>
          </a:p>
          <a:p>
            <a:r>
              <a:rPr lang="en-US" sz="2800" dirty="0"/>
              <a:t>Results &amp; Discussions</a:t>
            </a:r>
          </a:p>
          <a:p>
            <a:r>
              <a:rPr lang="en-US" sz="2800" dirty="0"/>
              <a:t>Conclusion &amp; Suggestions</a:t>
            </a:r>
          </a:p>
          <a:p>
            <a:r>
              <a:rPr lang="en-US" sz="2800" dirty="0"/>
              <a:t>Limitations</a:t>
            </a:r>
          </a:p>
          <a:p>
            <a:r>
              <a:rPr lang="en-US" sz="2800" dirty="0" smtClean="0"/>
              <a:t>References</a:t>
            </a:r>
          </a:p>
          <a:p>
            <a:r>
              <a:rPr lang="en-US" sz="2800" dirty="0" smtClean="0"/>
              <a:t>Q&amp;A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458686"/>
            <a:ext cx="1981200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733800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4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424862" cy="99853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443912" cy="4032250"/>
          </a:xfrm>
        </p:spPr>
        <p:txBody>
          <a:bodyPr/>
          <a:lstStyle/>
          <a:p>
            <a:r>
              <a:rPr lang="en-US" sz="1800" dirty="0"/>
              <a:t>Teachers are at </a:t>
            </a:r>
            <a:r>
              <a:rPr lang="en-US" sz="1800" b="1" dirty="0"/>
              <a:t>relatively high risk </a:t>
            </a:r>
            <a:r>
              <a:rPr lang="en-US" sz="1800" dirty="0"/>
              <a:t>of common mental disorders and work related </a:t>
            </a:r>
            <a:r>
              <a:rPr lang="en-US" sz="1800" dirty="0" smtClean="0"/>
              <a:t>stress.</a:t>
            </a:r>
            <a:r>
              <a:rPr lang="da-DK" sz="1800" dirty="0"/>
              <a:t>(Stansfeld, Rasul et al. 2011, Kidger, Brockman et al. 2016</a:t>
            </a:r>
            <a:r>
              <a:rPr lang="da-DK" sz="1800" dirty="0" smtClean="0"/>
              <a:t>)</a:t>
            </a:r>
          </a:p>
          <a:p>
            <a:pPr marL="0" indent="0">
              <a:buNone/>
            </a:pPr>
            <a:endParaRPr lang="da-DK" sz="1800" dirty="0"/>
          </a:p>
          <a:p>
            <a:r>
              <a:rPr lang="da-DK" sz="1800" dirty="0"/>
              <a:t>W</a:t>
            </a:r>
            <a:r>
              <a:rPr lang="da-DK" sz="1800" dirty="0" smtClean="0"/>
              <a:t>ork </a:t>
            </a:r>
            <a:r>
              <a:rPr lang="da-DK" sz="1800" dirty="0"/>
              <a:t>stress occurs when there is </a:t>
            </a:r>
            <a:r>
              <a:rPr lang="da-DK" sz="1800" b="1" dirty="0"/>
              <a:t>discrepancy between the demands </a:t>
            </a:r>
            <a:r>
              <a:rPr lang="da-DK" sz="1800" dirty="0"/>
              <a:t>of workplace and an individual’s</a:t>
            </a:r>
            <a:r>
              <a:rPr lang="da-DK" sz="1800" b="1" dirty="0"/>
              <a:t> ability to carry out and complete</a:t>
            </a:r>
            <a:r>
              <a:rPr lang="da-DK" sz="1800" dirty="0"/>
              <a:t> those demands.</a:t>
            </a:r>
            <a:r>
              <a:rPr lang="en-US" sz="1800" dirty="0"/>
              <a:t>(Hepburn and Brown 2001, Johnson, Cooper et al. 2005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If teachers experience </a:t>
            </a:r>
            <a:r>
              <a:rPr lang="en-US" sz="1800" b="1" dirty="0" smtClean="0"/>
              <a:t>too many stress </a:t>
            </a:r>
            <a:r>
              <a:rPr lang="en-US" sz="1800" dirty="0" smtClean="0"/>
              <a:t>in their work and they failed to manage the stress effectively, this will lead to </a:t>
            </a:r>
            <a:r>
              <a:rPr lang="en-US" sz="1800" b="1" dirty="0" smtClean="0"/>
              <a:t>decreasing productivity </a:t>
            </a:r>
            <a:r>
              <a:rPr lang="en-US" sz="1800" dirty="0" smtClean="0"/>
              <a:t>and </a:t>
            </a:r>
            <a:r>
              <a:rPr lang="en-US" sz="1800" b="1" dirty="0" smtClean="0"/>
              <a:t>negative impact </a:t>
            </a:r>
            <a:r>
              <a:rPr lang="en-US" sz="1800" dirty="0" smtClean="0"/>
              <a:t>will later be experienced by their students.(Philips, </a:t>
            </a:r>
            <a:r>
              <a:rPr lang="en-US" sz="1800" dirty="0" err="1" smtClean="0"/>
              <a:t>Dil</a:t>
            </a:r>
            <a:r>
              <a:rPr lang="en-US" sz="1800" dirty="0" smtClean="0"/>
              <a:t> et al. 2007)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Established literature showed an association between </a:t>
            </a:r>
            <a:r>
              <a:rPr lang="en-US" sz="1800" b="1" dirty="0" smtClean="0"/>
              <a:t>poor mental health</a:t>
            </a:r>
            <a:r>
              <a:rPr lang="en-US" sz="1800" dirty="0" smtClean="0"/>
              <a:t> and </a:t>
            </a:r>
            <a:r>
              <a:rPr lang="en-US" sz="1800" b="1" dirty="0" smtClean="0"/>
              <a:t>deleterious work-related outcomes</a:t>
            </a:r>
            <a:r>
              <a:rPr lang="en-US" sz="1800" dirty="0" smtClean="0"/>
              <a:t>.</a:t>
            </a:r>
            <a:r>
              <a:rPr lang="fr-FR" sz="1800" dirty="0" smtClean="0"/>
              <a:t>(Jain, Roy et al. 2013, </a:t>
            </a:r>
            <a:r>
              <a:rPr lang="fr-FR" sz="1800" dirty="0" err="1" smtClean="0"/>
              <a:t>Evers</a:t>
            </a:r>
            <a:r>
              <a:rPr lang="fr-FR" sz="1800" dirty="0" smtClean="0"/>
              <a:t>, Castle et al. 2014)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9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44" y="2171500"/>
            <a:ext cx="8443912" cy="4032250"/>
          </a:xfrm>
        </p:spPr>
        <p:txBody>
          <a:bodyPr/>
          <a:lstStyle/>
          <a:p>
            <a:r>
              <a:rPr lang="en-US" sz="2800" dirty="0"/>
              <a:t>To investigate the </a:t>
            </a:r>
            <a:r>
              <a:rPr lang="en-US" sz="2800" b="1" dirty="0"/>
              <a:t>prevalence</a:t>
            </a:r>
            <a:r>
              <a:rPr lang="en-US" sz="2800" dirty="0"/>
              <a:t> of stress among secondary school teachers in a state in Malaysia</a:t>
            </a:r>
          </a:p>
          <a:p>
            <a:r>
              <a:rPr lang="en-US" sz="2800" dirty="0"/>
              <a:t>To determine the </a:t>
            </a:r>
            <a:r>
              <a:rPr lang="en-US" sz="2800" b="1" dirty="0"/>
              <a:t>factors</a:t>
            </a:r>
            <a:r>
              <a:rPr lang="en-US" sz="2800" dirty="0"/>
              <a:t> associated with stress among secondary school teachers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187625"/>
            <a:ext cx="2997200" cy="219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52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b="1" dirty="0"/>
              <a:t>Study design</a:t>
            </a:r>
          </a:p>
          <a:p>
            <a:pPr marL="0" indent="0" algn="just">
              <a:buNone/>
            </a:pPr>
            <a:r>
              <a:rPr lang="en-US" sz="2000" dirty="0"/>
              <a:t>	- Cross-sectional study</a:t>
            </a:r>
          </a:p>
          <a:p>
            <a:pPr algn="just"/>
            <a:r>
              <a:rPr lang="en-US" sz="2000" b="1" dirty="0"/>
              <a:t>Setting</a:t>
            </a:r>
          </a:p>
          <a:p>
            <a:pPr marL="0" indent="0" algn="just">
              <a:buNone/>
            </a:pPr>
            <a:r>
              <a:rPr lang="en-US" sz="2000" dirty="0"/>
              <a:t>	- Public secondary schools in Selangor state, 	 	Malaysia</a:t>
            </a:r>
          </a:p>
          <a:p>
            <a:pPr algn="just"/>
            <a:r>
              <a:rPr lang="en-US" sz="2000" b="1" dirty="0"/>
              <a:t>Sampling method</a:t>
            </a:r>
          </a:p>
          <a:p>
            <a:pPr marL="0" indent="0" algn="just">
              <a:buNone/>
            </a:pPr>
            <a:r>
              <a:rPr lang="en-US" sz="2000" dirty="0"/>
              <a:t>	- </a:t>
            </a:r>
            <a:r>
              <a:rPr lang="en-US" sz="2000" dirty="0" smtClean="0"/>
              <a:t>Random </a:t>
            </a:r>
            <a:r>
              <a:rPr lang="en-US" sz="2000"/>
              <a:t>sampling </a:t>
            </a:r>
            <a:r>
              <a:rPr lang="en-US" sz="2000" smtClean="0"/>
              <a:t>among</a:t>
            </a:r>
            <a:r>
              <a:rPr lang="en-US" sz="2000" smtClean="0"/>
              <a:t> </a:t>
            </a:r>
            <a:r>
              <a:rPr lang="en-US" sz="2000" dirty="0"/>
              <a:t>all districts in </a:t>
            </a:r>
            <a:r>
              <a:rPr lang="en-US" sz="2000" dirty="0" smtClean="0"/>
              <a:t>Selangor </a:t>
            </a:r>
            <a:r>
              <a:rPr lang="en-US" sz="2000" dirty="0"/>
              <a:t>state </a:t>
            </a:r>
            <a:r>
              <a:rPr lang="en-US" sz="2000"/>
              <a:t>with </a:t>
            </a:r>
            <a:r>
              <a:rPr lang="en-US" sz="2000" smtClean="0"/>
              <a:t>	70% of </a:t>
            </a:r>
            <a:r>
              <a:rPr lang="en-US" sz="2000" dirty="0" smtClean="0"/>
              <a:t>public </a:t>
            </a:r>
            <a:r>
              <a:rPr lang="en-US" sz="2000" dirty="0"/>
              <a:t>secondary </a:t>
            </a:r>
            <a:r>
              <a:rPr lang="en-US" sz="2000" dirty="0" smtClean="0"/>
              <a:t>schools were selected</a:t>
            </a:r>
            <a:endParaRPr lang="en-US" sz="2000" dirty="0"/>
          </a:p>
          <a:p>
            <a:pPr algn="just"/>
            <a:r>
              <a:rPr lang="en-US" sz="2000" b="1" dirty="0"/>
              <a:t>Participants</a:t>
            </a:r>
          </a:p>
          <a:p>
            <a:pPr marL="0" indent="0" algn="just">
              <a:buNone/>
            </a:pPr>
            <a:r>
              <a:rPr lang="en-US" sz="2000" dirty="0"/>
              <a:t>	- All teachers on permanent employment of the selected schools 	except teachers with psychiatric illness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14" y="1055914"/>
            <a:ext cx="5029200" cy="171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9138"/>
            <a:ext cx="8839200" cy="4032250"/>
          </a:xfrm>
        </p:spPr>
        <p:txBody>
          <a:bodyPr/>
          <a:lstStyle/>
          <a:p>
            <a:pPr algn="just"/>
            <a:r>
              <a:rPr lang="en-US" sz="2000" b="1" dirty="0"/>
              <a:t>Data collection</a:t>
            </a:r>
          </a:p>
          <a:p>
            <a:pPr marL="0" indent="0" algn="just">
              <a:buNone/>
            </a:pPr>
            <a:r>
              <a:rPr lang="en-US" sz="2000" dirty="0"/>
              <a:t>	-        Validated and pre-tested questionnaire was self-administered </a:t>
            </a:r>
          </a:p>
          <a:p>
            <a:pPr marL="0" indent="0" algn="just">
              <a:buNone/>
            </a:pPr>
            <a:r>
              <a:rPr lang="en-US" sz="2000" dirty="0"/>
              <a:t>	- Information collected included sociodemographic 	characteristics, medical history, physical activity using the Malay 	version of International Physical Activity Questionnaire (IPAQ) – 	short form, </a:t>
            </a:r>
            <a:r>
              <a:rPr lang="en-US" sz="2000" dirty="0" smtClean="0"/>
              <a:t>depression, anxiety and stress </a:t>
            </a:r>
            <a:r>
              <a:rPr lang="en-US" sz="2000" dirty="0"/>
              <a:t>using the Malay version of </a:t>
            </a:r>
            <a:r>
              <a:rPr lang="en-US" sz="2000" dirty="0" smtClean="0"/>
              <a:t>	the Depression</a:t>
            </a:r>
            <a:r>
              <a:rPr lang="en-US" sz="2000" dirty="0"/>
              <a:t>, Anxiety and Stress Scale (DASS) 21 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/>
              <a:t>	-       Fasting blood samples were taken for the analysis of fasting 	blood glucose and full lipid profile</a:t>
            </a:r>
          </a:p>
          <a:p>
            <a:pPr algn="just"/>
            <a:r>
              <a:rPr lang="en-US" sz="2000" b="1" dirty="0"/>
              <a:t>Data analysis</a:t>
            </a:r>
          </a:p>
          <a:p>
            <a:pPr marL="0" indent="0" algn="just">
              <a:buNone/>
            </a:pPr>
            <a:r>
              <a:rPr lang="en-US" sz="2000" b="1" dirty="0"/>
              <a:t>	</a:t>
            </a:r>
            <a:r>
              <a:rPr lang="en-US" sz="2000" dirty="0"/>
              <a:t>-	Multiple logistic regression analysis was performed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24862" cy="998538"/>
          </a:xfrm>
        </p:spPr>
        <p:txBody>
          <a:bodyPr/>
          <a:lstStyle/>
          <a:p>
            <a:r>
              <a:rPr lang="en-US" dirty="0"/>
              <a:t>Results &amp; 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646" y="1524000"/>
            <a:ext cx="8443912" cy="403225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Table 1 </a:t>
            </a:r>
            <a:r>
              <a:rPr lang="en-US" sz="2000" dirty="0"/>
              <a:t>Socio-demographic characteristics (</a:t>
            </a:r>
            <a:r>
              <a:rPr lang="en-US" sz="2000" i="1" dirty="0"/>
              <a:t>N</a:t>
            </a:r>
            <a:r>
              <a:rPr lang="en-US" sz="2000" dirty="0"/>
              <a:t>=2845) of participants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398694"/>
              </p:ext>
            </p:extLst>
          </p:nvPr>
        </p:nvGraphicFramePr>
        <p:xfrm>
          <a:off x="457200" y="1905000"/>
          <a:ext cx="8001000" cy="4485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N</a:t>
                      </a:r>
                      <a:r>
                        <a:rPr lang="en-US" b="1" i="0" dirty="0"/>
                        <a:t> </a:t>
                      </a:r>
                      <a:r>
                        <a:rPr lang="en-US" b="1" i="0" dirty="0" smtClean="0"/>
                        <a:t>(Percentage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0" baseline="0" dirty="0"/>
                        <a:t>%)</a:t>
                      </a:r>
                      <a:endParaRPr lang="en-US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  <a:p>
                      <a:r>
                        <a:rPr lang="en-US" dirty="0"/>
                        <a:t>     Male</a:t>
                      </a:r>
                    </a:p>
                    <a:p>
                      <a:r>
                        <a:rPr lang="en-US" dirty="0"/>
                        <a:t>     Female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385</a:t>
                      </a:r>
                      <a:r>
                        <a:rPr lang="en-US" baseline="0" dirty="0"/>
                        <a:t> (13.5)</a:t>
                      </a:r>
                    </a:p>
                    <a:p>
                      <a:pPr algn="ctr"/>
                      <a:r>
                        <a:rPr lang="en-US" baseline="0" dirty="0"/>
                        <a:t>2460 (86.5)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Ethnicity</a:t>
                      </a:r>
                    </a:p>
                    <a:p>
                      <a:r>
                        <a:rPr lang="en-US" baseline="0" dirty="0"/>
                        <a:t>     Malay</a:t>
                      </a:r>
                    </a:p>
                    <a:p>
                      <a:r>
                        <a:rPr lang="en-US" baseline="0" dirty="0"/>
                        <a:t>     Chinese</a:t>
                      </a:r>
                    </a:p>
                    <a:p>
                      <a:r>
                        <a:rPr lang="en-US" baseline="0" dirty="0"/>
                        <a:t>     Indian</a:t>
                      </a:r>
                    </a:p>
                    <a:p>
                      <a:r>
                        <a:rPr lang="en-US" baseline="0" dirty="0"/>
                        <a:t>    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2425 (85.3)</a:t>
                      </a:r>
                    </a:p>
                    <a:p>
                      <a:pPr algn="ctr"/>
                      <a:r>
                        <a:rPr lang="en-US" dirty="0"/>
                        <a:t>222</a:t>
                      </a:r>
                      <a:r>
                        <a:rPr lang="en-US" baseline="0" dirty="0"/>
                        <a:t> (7.8)</a:t>
                      </a:r>
                    </a:p>
                    <a:p>
                      <a:pPr algn="ctr"/>
                      <a:r>
                        <a:rPr lang="en-US" baseline="0" dirty="0"/>
                        <a:t>171 (6.0)</a:t>
                      </a:r>
                    </a:p>
                    <a:p>
                      <a:pPr algn="ctr"/>
                      <a:r>
                        <a:rPr lang="en-US" baseline="0" dirty="0"/>
                        <a:t>24 (0.8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Religion</a:t>
                      </a:r>
                    </a:p>
                    <a:p>
                      <a:r>
                        <a:rPr lang="en-US" dirty="0"/>
                        <a:t>     Islam</a:t>
                      </a:r>
                    </a:p>
                    <a:p>
                      <a:r>
                        <a:rPr lang="en-US" dirty="0"/>
                        <a:t>     Buddhist</a:t>
                      </a:r>
                    </a:p>
                    <a:p>
                      <a:r>
                        <a:rPr lang="en-US" dirty="0"/>
                        <a:t>     Hindu</a:t>
                      </a:r>
                    </a:p>
                    <a:p>
                      <a:r>
                        <a:rPr lang="en-US" dirty="0"/>
                        <a:t>     Christian</a:t>
                      </a:r>
                    </a:p>
                    <a:p>
                      <a:r>
                        <a:rPr lang="en-US" dirty="0"/>
                        <a:t>    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2441</a:t>
                      </a:r>
                      <a:r>
                        <a:rPr lang="en-US" baseline="0" dirty="0"/>
                        <a:t> (86.0)</a:t>
                      </a:r>
                    </a:p>
                    <a:p>
                      <a:pPr algn="ctr"/>
                      <a:r>
                        <a:rPr lang="en-US" baseline="0" dirty="0"/>
                        <a:t>162 (5.7)</a:t>
                      </a:r>
                    </a:p>
                    <a:p>
                      <a:pPr algn="ctr"/>
                      <a:r>
                        <a:rPr lang="en-US" baseline="0" dirty="0"/>
                        <a:t>150 (5.3)</a:t>
                      </a:r>
                    </a:p>
                    <a:p>
                      <a:pPr algn="ctr"/>
                      <a:r>
                        <a:rPr lang="en-US" baseline="0" dirty="0"/>
                        <a:t>74 (2.6)</a:t>
                      </a:r>
                    </a:p>
                    <a:p>
                      <a:pPr algn="ctr"/>
                      <a:r>
                        <a:rPr lang="en-US" baseline="0" dirty="0"/>
                        <a:t>11 (0.4)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020058"/>
              </p:ext>
            </p:extLst>
          </p:nvPr>
        </p:nvGraphicFramePr>
        <p:xfrm>
          <a:off x="457200" y="1905000"/>
          <a:ext cx="8001000" cy="484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9306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N</a:t>
                      </a:r>
                      <a:r>
                        <a:rPr lang="en-US" b="1" i="0" dirty="0" smtClean="0"/>
                        <a:t> (Percentage</a:t>
                      </a:r>
                      <a:r>
                        <a:rPr lang="en-US" b="1" i="0" baseline="0" dirty="0" smtClean="0"/>
                        <a:t> %)</a:t>
                      </a:r>
                      <a:endParaRPr lang="en-US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8264">
                <a:tc>
                  <a:txBody>
                    <a:bodyPr/>
                    <a:lstStyle/>
                    <a:p>
                      <a:r>
                        <a:rPr lang="en-US" dirty="0"/>
                        <a:t>Marital</a:t>
                      </a:r>
                      <a:r>
                        <a:rPr lang="en-US" baseline="0" dirty="0"/>
                        <a:t> Status</a:t>
                      </a:r>
                      <a:endParaRPr lang="en-US" dirty="0"/>
                    </a:p>
                    <a:p>
                      <a:r>
                        <a:rPr lang="en-US" dirty="0"/>
                        <a:t>     Single/Widow/Divorced</a:t>
                      </a:r>
                    </a:p>
                    <a:p>
                      <a:r>
                        <a:rPr lang="en-US" dirty="0"/>
                        <a:t>     Married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baseline="0" dirty="0"/>
                        <a:t>263 (10.8)</a:t>
                      </a:r>
                    </a:p>
                    <a:p>
                      <a:pPr algn="ctr"/>
                      <a:r>
                        <a:rPr lang="en-US" baseline="0" dirty="0"/>
                        <a:t>2166 (89.2)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7223"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smtClean="0"/>
                        <a:t>Group (years)</a:t>
                      </a:r>
                      <a:endParaRPr lang="en-US" dirty="0"/>
                    </a:p>
                    <a:p>
                      <a:r>
                        <a:rPr lang="en-US" baseline="0" dirty="0"/>
                        <a:t>     20 - 29</a:t>
                      </a:r>
                    </a:p>
                    <a:p>
                      <a:r>
                        <a:rPr lang="en-US" baseline="0" dirty="0"/>
                        <a:t>     30 - 39</a:t>
                      </a:r>
                    </a:p>
                    <a:p>
                      <a:r>
                        <a:rPr lang="en-US" baseline="0" dirty="0"/>
                        <a:t>     40 - 49</a:t>
                      </a:r>
                    </a:p>
                    <a:p>
                      <a:r>
                        <a:rPr lang="en-US" baseline="0" dirty="0"/>
                        <a:t>     50 and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224 (7.9)</a:t>
                      </a:r>
                    </a:p>
                    <a:p>
                      <a:pPr algn="ctr"/>
                      <a:r>
                        <a:rPr lang="en-US" baseline="0" dirty="0"/>
                        <a:t>796 (28.2)</a:t>
                      </a:r>
                    </a:p>
                    <a:p>
                      <a:pPr algn="ctr"/>
                      <a:r>
                        <a:rPr lang="en-US" baseline="0" dirty="0"/>
                        <a:t>1248 (44.3)</a:t>
                      </a:r>
                    </a:p>
                    <a:p>
                      <a:pPr algn="ctr"/>
                      <a:r>
                        <a:rPr lang="en-US" baseline="0" dirty="0"/>
                        <a:t>552 (19.6)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2743">
                <a:tc>
                  <a:txBody>
                    <a:bodyPr/>
                    <a:lstStyle/>
                    <a:p>
                      <a:r>
                        <a:rPr lang="en-US" dirty="0"/>
                        <a:t>Educational</a:t>
                      </a:r>
                      <a:r>
                        <a:rPr lang="en-US" baseline="0" dirty="0"/>
                        <a:t> Level</a:t>
                      </a:r>
                      <a:endParaRPr lang="en-US" dirty="0"/>
                    </a:p>
                    <a:p>
                      <a:r>
                        <a:rPr lang="en-US" dirty="0"/>
                        <a:t>     Diploma</a:t>
                      </a:r>
                    </a:p>
                    <a:p>
                      <a:r>
                        <a:rPr lang="en-US" dirty="0"/>
                        <a:t>     Degree</a:t>
                      </a:r>
                    </a:p>
                    <a:p>
                      <a:r>
                        <a:rPr lang="en-US" dirty="0"/>
                        <a:t>     Master/</a:t>
                      </a:r>
                      <a:r>
                        <a:rPr lang="en-US" dirty="0" err="1"/>
                        <a:t>Ph</a:t>
                      </a:r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baseline="0" dirty="0"/>
                        <a:t>80 (3.3)</a:t>
                      </a:r>
                    </a:p>
                    <a:p>
                      <a:pPr algn="ctr"/>
                      <a:r>
                        <a:rPr lang="en-US" baseline="0" dirty="0"/>
                        <a:t>2061 (72.4)</a:t>
                      </a:r>
                    </a:p>
                    <a:p>
                      <a:pPr algn="ctr"/>
                      <a:r>
                        <a:rPr lang="en-US" baseline="0" dirty="0"/>
                        <a:t>286 (11.8)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8264">
                <a:tc>
                  <a:txBody>
                    <a:bodyPr/>
                    <a:lstStyle/>
                    <a:p>
                      <a:r>
                        <a:rPr lang="en-US" dirty="0"/>
                        <a:t>Living Area</a:t>
                      </a:r>
                    </a:p>
                    <a:p>
                      <a:r>
                        <a:rPr lang="en-US" baseline="0" dirty="0"/>
                        <a:t>     Urban</a:t>
                      </a:r>
                    </a:p>
                    <a:p>
                      <a:r>
                        <a:rPr lang="en-US" baseline="0" dirty="0"/>
                        <a:t>     Rural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aseline="0" dirty="0"/>
                    </a:p>
                    <a:p>
                      <a:pPr algn="ctr"/>
                      <a:r>
                        <a:rPr lang="en-US" baseline="0" dirty="0"/>
                        <a:t>2001 (70.3)</a:t>
                      </a:r>
                    </a:p>
                    <a:p>
                      <a:pPr algn="ctr"/>
                      <a:r>
                        <a:rPr lang="en-US" baseline="0" dirty="0"/>
                        <a:t>844 (29.7)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94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596379"/>
              </p:ext>
            </p:extLst>
          </p:nvPr>
        </p:nvGraphicFramePr>
        <p:xfrm>
          <a:off x="457200" y="1905000"/>
          <a:ext cx="80010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2066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N</a:t>
                      </a:r>
                      <a:r>
                        <a:rPr lang="en-US" b="1" i="0" dirty="0"/>
                        <a:t> </a:t>
                      </a:r>
                      <a:r>
                        <a:rPr lang="en-US" b="1" i="0" dirty="0" smtClean="0"/>
                        <a:t>(Percentage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0" baseline="0" dirty="0"/>
                        <a:t>%)</a:t>
                      </a:r>
                      <a:endParaRPr lang="en-US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88265">
                <a:tc>
                  <a:txBody>
                    <a:bodyPr/>
                    <a:lstStyle/>
                    <a:p>
                      <a:r>
                        <a:rPr lang="en-US" dirty="0"/>
                        <a:t>Medical</a:t>
                      </a:r>
                      <a:r>
                        <a:rPr lang="en-US" baseline="0" dirty="0"/>
                        <a:t> History</a:t>
                      </a:r>
                      <a:endParaRPr lang="en-US" dirty="0"/>
                    </a:p>
                    <a:p>
                      <a:r>
                        <a:rPr lang="en-US" dirty="0"/>
                        <a:t>     Diabetes</a:t>
                      </a:r>
                    </a:p>
                    <a:p>
                      <a:r>
                        <a:rPr lang="en-US" dirty="0"/>
                        <a:t>     Hypertension</a:t>
                      </a:r>
                    </a:p>
                    <a:p>
                      <a:r>
                        <a:rPr lang="en-US" dirty="0"/>
                        <a:t>     Hypercholesterolemia</a:t>
                      </a:r>
                    </a:p>
                    <a:p>
                      <a:r>
                        <a:rPr lang="en-US" dirty="0"/>
                        <a:t>     Heart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baseline="0" dirty="0"/>
                        <a:t>94 (3.9)</a:t>
                      </a:r>
                    </a:p>
                    <a:p>
                      <a:pPr algn="ctr"/>
                      <a:r>
                        <a:rPr lang="en-US" baseline="0" dirty="0"/>
                        <a:t>212 (</a:t>
                      </a:r>
                      <a:r>
                        <a:rPr lang="en-US" baseline="0" dirty="0" smtClean="0"/>
                        <a:t>8.7)</a:t>
                      </a:r>
                      <a:endParaRPr lang="en-US" baseline="0" dirty="0"/>
                    </a:p>
                    <a:p>
                      <a:pPr algn="ctr"/>
                      <a:r>
                        <a:rPr lang="en-US" baseline="0" dirty="0"/>
                        <a:t>276 (11.4)</a:t>
                      </a:r>
                    </a:p>
                    <a:p>
                      <a:pPr algn="ctr"/>
                      <a:r>
                        <a:rPr lang="en-US" dirty="0"/>
                        <a:t>14 (0.6)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88265">
                <a:tc>
                  <a:txBody>
                    <a:bodyPr/>
                    <a:lstStyle/>
                    <a:p>
                      <a:r>
                        <a:rPr lang="en-US" dirty="0"/>
                        <a:t>BMI</a:t>
                      </a:r>
                    </a:p>
                    <a:p>
                      <a:r>
                        <a:rPr lang="en-US" baseline="0" dirty="0"/>
                        <a:t>     Underweight (&lt;18.5)</a:t>
                      </a:r>
                    </a:p>
                    <a:p>
                      <a:r>
                        <a:rPr lang="en-US" baseline="0" dirty="0"/>
                        <a:t>     Normal weight (18.5 – 22.9)</a:t>
                      </a:r>
                    </a:p>
                    <a:p>
                      <a:r>
                        <a:rPr lang="en-US" baseline="0" dirty="0"/>
                        <a:t>     Overweight (23.0 – 27.4)</a:t>
                      </a:r>
                    </a:p>
                    <a:p>
                      <a:r>
                        <a:rPr lang="en-US" baseline="0" dirty="0"/>
                        <a:t>     Obese (&gt;27.5)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95 (3.4)</a:t>
                      </a:r>
                    </a:p>
                    <a:p>
                      <a:pPr algn="ctr"/>
                      <a:r>
                        <a:rPr lang="en-US" baseline="0" dirty="0"/>
                        <a:t>641 (22.6)</a:t>
                      </a:r>
                    </a:p>
                    <a:p>
                      <a:pPr algn="ctr"/>
                      <a:r>
                        <a:rPr lang="en-US" baseline="0" dirty="0"/>
                        <a:t>1104 (38.9)</a:t>
                      </a:r>
                    </a:p>
                    <a:p>
                      <a:pPr algn="ctr"/>
                      <a:r>
                        <a:rPr lang="en-US" baseline="0" dirty="0"/>
                        <a:t>995 (35.1)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066">
                <a:tc>
                  <a:txBody>
                    <a:bodyPr/>
                    <a:lstStyle/>
                    <a:p>
                      <a:r>
                        <a:rPr lang="en-US" dirty="0"/>
                        <a:t>Metaboli</a:t>
                      </a:r>
                      <a:r>
                        <a:rPr lang="en-US" baseline="0" dirty="0"/>
                        <a:t>c Syndrome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643 (22.7)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7569">
                <a:tc>
                  <a:txBody>
                    <a:bodyPr/>
                    <a:lstStyle/>
                    <a:p>
                      <a:r>
                        <a:rPr lang="en-US" dirty="0"/>
                        <a:t>Smoking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63 (2.6)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569">
                <a:tc>
                  <a:txBody>
                    <a:bodyPr/>
                    <a:lstStyle/>
                    <a:p>
                      <a:r>
                        <a:rPr lang="en-US" dirty="0"/>
                        <a:t>Alcohol</a:t>
                      </a:r>
                      <a:r>
                        <a:rPr lang="en-US" baseline="0" dirty="0"/>
                        <a:t> consumption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49 (2.0)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69" y="609600"/>
            <a:ext cx="8424862" cy="998538"/>
          </a:xfrm>
        </p:spPr>
        <p:txBody>
          <a:bodyPr/>
          <a:lstStyle/>
          <a:p>
            <a:r>
              <a:rPr lang="en-US" dirty="0"/>
              <a:t>Results &amp; 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646" y="1524000"/>
            <a:ext cx="8443912" cy="403225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Table 1 </a:t>
            </a:r>
            <a:r>
              <a:rPr lang="en-US" sz="2000" dirty="0"/>
              <a:t>Socio-demographic characteristics (</a:t>
            </a:r>
            <a:r>
              <a:rPr lang="en-US" sz="2000" i="1" dirty="0"/>
              <a:t>N</a:t>
            </a:r>
            <a:r>
              <a:rPr lang="en-US" sz="2000" dirty="0"/>
              <a:t>=2845) of </a:t>
            </a:r>
            <a:r>
              <a:rPr lang="en-US" sz="2000" dirty="0" smtClean="0"/>
              <a:t>participants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69934"/>
              </p:ext>
            </p:extLst>
          </p:nvPr>
        </p:nvGraphicFramePr>
        <p:xfrm>
          <a:off x="457200" y="1905000"/>
          <a:ext cx="8001000" cy="4848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2577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N</a:t>
                      </a:r>
                      <a:r>
                        <a:rPr lang="en-US" b="1" i="0" dirty="0"/>
                        <a:t> </a:t>
                      </a:r>
                      <a:r>
                        <a:rPr lang="en-US" b="1" i="0" dirty="0" smtClean="0"/>
                        <a:t>(Percentage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0" baseline="0" dirty="0"/>
                        <a:t>%)</a:t>
                      </a:r>
                      <a:endParaRPr lang="en-US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2577">
                <a:tc>
                  <a:txBody>
                    <a:bodyPr/>
                    <a:lstStyle/>
                    <a:p>
                      <a:r>
                        <a:rPr lang="en-US" dirty="0"/>
                        <a:t>Depression</a:t>
                      </a:r>
                      <a:r>
                        <a:rPr lang="en-US" baseline="0" dirty="0"/>
                        <a:t> (score&gt;9)*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619 (26.0)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149">
                <a:tc>
                  <a:txBody>
                    <a:bodyPr/>
                    <a:lstStyle/>
                    <a:p>
                      <a:r>
                        <a:rPr lang="en-US" dirty="0"/>
                        <a:t>Anxiety (score&gt;7)*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1251 (52.5)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0063">
                <a:tc>
                  <a:txBody>
                    <a:bodyPr/>
                    <a:lstStyle/>
                    <a:p>
                      <a:r>
                        <a:rPr lang="en-US" dirty="0"/>
                        <a:t>Stress</a:t>
                      </a:r>
                      <a:r>
                        <a:rPr lang="en-US" baseline="0" dirty="0"/>
                        <a:t> (score&gt;14</a:t>
                      </a:r>
                      <a:r>
                        <a:rPr lang="en-US" baseline="0" dirty="0" smtClean="0"/>
                        <a:t>)*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453 (18.9)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6435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*Measured</a:t>
                      </a:r>
                      <a:r>
                        <a:rPr lang="en-US" sz="1400" baseline="0" dirty="0"/>
                        <a:t> by using Malay version of the Depression, Anxiety and Stress Scale (DASS-21)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971964"/>
              </p:ext>
            </p:extLst>
          </p:nvPr>
        </p:nvGraphicFramePr>
        <p:xfrm>
          <a:off x="457200" y="1905000"/>
          <a:ext cx="8001000" cy="4848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2577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N</a:t>
                      </a:r>
                      <a:r>
                        <a:rPr lang="en-US" b="1" i="0" dirty="0"/>
                        <a:t> </a:t>
                      </a:r>
                      <a:r>
                        <a:rPr lang="en-US" b="1" i="0" dirty="0" smtClean="0"/>
                        <a:t>(Percentage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0" baseline="0" dirty="0"/>
                        <a:t>%)</a:t>
                      </a:r>
                      <a:endParaRPr lang="en-US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2577">
                <a:tc>
                  <a:txBody>
                    <a:bodyPr/>
                    <a:lstStyle/>
                    <a:p>
                      <a:r>
                        <a:rPr lang="en-US" dirty="0"/>
                        <a:t>Depression</a:t>
                      </a:r>
                      <a:r>
                        <a:rPr lang="en-US" baseline="0" dirty="0"/>
                        <a:t> (score&gt;9)*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619 (26.0)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149">
                <a:tc>
                  <a:txBody>
                    <a:bodyPr/>
                    <a:lstStyle/>
                    <a:p>
                      <a:r>
                        <a:rPr lang="en-US" dirty="0"/>
                        <a:t>Anxiety (score&gt;7)*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1251 (52.5)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0063">
                <a:tc>
                  <a:txBody>
                    <a:bodyPr/>
                    <a:lstStyle/>
                    <a:p>
                      <a:r>
                        <a:rPr lang="en-US" dirty="0"/>
                        <a:t>Stress</a:t>
                      </a:r>
                      <a:r>
                        <a:rPr lang="en-US" baseline="0" dirty="0"/>
                        <a:t> (score&gt;14</a:t>
                      </a:r>
                      <a:r>
                        <a:rPr lang="en-US" baseline="0" dirty="0" smtClean="0"/>
                        <a:t>)*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Mild (score 15 – 18)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Moderate (score 19 – 25)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Severe (score 26 -33)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Extremely severe (score 34+)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453 (18.9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270 (59.6)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124 (27.4)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52 (11.5)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7 (1.5)</a:t>
                      </a:r>
                      <a:endParaRPr lang="en-US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6435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*Measured</a:t>
                      </a:r>
                      <a:r>
                        <a:rPr lang="en-US" sz="1400" baseline="0" dirty="0"/>
                        <a:t> by using Malay version of the Depression, Anxiety and Stress Scale (DASS-21)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0" y="1524000"/>
            <a:ext cx="9144000" cy="2971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Previous studies: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345195"/>
              </p:ext>
            </p:extLst>
          </p:nvPr>
        </p:nvGraphicFramePr>
        <p:xfrm>
          <a:off x="0" y="1905000"/>
          <a:ext cx="9144000" cy="1463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493818"/>
                <a:gridCol w="1392382"/>
                <a:gridCol w="525780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Mokhtar</a:t>
                      </a:r>
                      <a:r>
                        <a:rPr lang="en-US" b="0" baseline="0" dirty="0" smtClean="0"/>
                        <a:t> (1998)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Malaysia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16.5%</a:t>
                      </a:r>
                      <a:r>
                        <a:rPr lang="en-US" b="0" baseline="0" dirty="0" smtClean="0"/>
                        <a:t> (</a:t>
                      </a:r>
                      <a:r>
                        <a:rPr lang="en-US" b="0" baseline="0" dirty="0" err="1" smtClean="0"/>
                        <a:t>miild</a:t>
                      </a:r>
                      <a:r>
                        <a:rPr lang="en-US" b="0" baseline="0" dirty="0" smtClean="0"/>
                        <a:t>), 66.0% (moderate), 17.5% (severe)</a:t>
                      </a:r>
                      <a:endParaRPr lang="en-US" b="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Hanizah</a:t>
                      </a:r>
                      <a:r>
                        <a:rPr lang="en-US" baseline="0" dirty="0" smtClean="0"/>
                        <a:t> (2003)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Malaysia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55.7%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Azlihanis</a:t>
                      </a:r>
                      <a:r>
                        <a:rPr lang="en-US" sz="1800" dirty="0" smtClean="0"/>
                        <a:t> (2006)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Malaysia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34.0% at least mild stress with 17.4%</a:t>
                      </a:r>
                      <a:r>
                        <a:rPr lang="en-US" baseline="0" dirty="0" smtClean="0"/>
                        <a:t> at mild level </a:t>
                      </a:r>
                      <a:endParaRPr lang="en-US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b="0" i="0" u="none" baseline="0" dirty="0" err="1" smtClean="0"/>
                        <a:t>Masilamani</a:t>
                      </a:r>
                      <a:r>
                        <a:rPr lang="en-US" b="0" i="0" u="none" baseline="0" dirty="0" smtClean="0"/>
                        <a:t> (2012)</a:t>
                      </a:r>
                      <a:endParaRPr lang="en-US" b="0" i="0" u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u="none" baseline="0" dirty="0" smtClean="0"/>
                        <a:t>Malaysia</a:t>
                      </a:r>
                      <a:endParaRPr lang="en-US" b="0" i="0" u="non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758399"/>
              </p:ext>
            </p:extLst>
          </p:nvPr>
        </p:nvGraphicFramePr>
        <p:xfrm>
          <a:off x="0" y="3352800"/>
          <a:ext cx="9144000" cy="1143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493818"/>
                <a:gridCol w="1827811"/>
                <a:gridCol w="4822371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err="1" smtClean="0"/>
                        <a:t>Kyriacou</a:t>
                      </a:r>
                      <a:r>
                        <a:rPr lang="en-US" b="0" baseline="0" dirty="0" smtClean="0"/>
                        <a:t> (1979)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England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23.4%</a:t>
                      </a:r>
                      <a:r>
                        <a:rPr lang="en-US" b="0" baseline="0" dirty="0" smtClean="0"/>
                        <a:t> extremely stressful or very stressful</a:t>
                      </a:r>
                      <a:endParaRPr lang="en-US" b="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err="1" smtClean="0"/>
                        <a:t>Kyriacou</a:t>
                      </a:r>
                      <a:r>
                        <a:rPr lang="en-US" baseline="0" dirty="0" smtClean="0"/>
                        <a:t> (2004)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Taiwan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26%  </a:t>
                      </a:r>
                      <a:r>
                        <a:rPr lang="en-US" dirty="0" smtClean="0"/>
                        <a:t>very or extremely </a:t>
                      </a:r>
                      <a:r>
                        <a:rPr lang="en-US" dirty="0" smtClean="0"/>
                        <a:t>stressful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Meng</a:t>
                      </a:r>
                      <a:r>
                        <a:rPr lang="en-US" sz="1800" dirty="0" smtClean="0"/>
                        <a:t> (2008)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 extreme</a:t>
                      </a:r>
                      <a:r>
                        <a:rPr lang="en-US" baseline="0" dirty="0" smtClean="0"/>
                        <a:t> stressful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rgbClr val="002060"/>
                </a:solidFill>
              </a:rPr>
              <a:t>The wide range of difference can be attributed to the varied systems of education</a:t>
            </a:r>
            <a:r>
              <a:rPr lang="en-US" b="1" i="1" dirty="0" smtClean="0">
                <a:solidFill>
                  <a:srgbClr val="002060"/>
                </a:solidFill>
              </a:rPr>
              <a:t>,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rgbClr val="002060"/>
                </a:solidFill>
              </a:rPr>
              <a:t>differing circumstances of teachers and norms, values and attitudes that could </a:t>
            </a:r>
            <a:r>
              <a:rPr lang="en-US" b="1" i="1" dirty="0" smtClean="0">
                <a:solidFill>
                  <a:srgbClr val="002060"/>
                </a:solidFill>
              </a:rPr>
              <a:t>be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i="1" dirty="0" smtClean="0">
                <a:solidFill>
                  <a:srgbClr val="002060"/>
                </a:solidFill>
              </a:rPr>
              <a:t>unique </a:t>
            </a:r>
            <a:r>
              <a:rPr lang="en-US" b="1" i="1" dirty="0" smtClean="0">
                <a:solidFill>
                  <a:srgbClr val="002060"/>
                </a:solidFill>
              </a:rPr>
              <a:t>f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or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</a:rPr>
              <a:t>these schools and teachers as well as the methods use in study. 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026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24862" cy="998538"/>
          </a:xfrm>
        </p:spPr>
        <p:txBody>
          <a:bodyPr/>
          <a:lstStyle/>
          <a:p>
            <a:r>
              <a:rPr lang="en-US" dirty="0"/>
              <a:t>Results &amp; Discussions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43912" cy="762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Table 2 </a:t>
            </a:r>
            <a:r>
              <a:rPr lang="en-US" sz="2000" dirty="0"/>
              <a:t>Association of socio-demographic characteristics with stress among secondary school teachers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2F86-A3A1-4027-99E8-3F5C108A1AA6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2799"/>
              </p:ext>
            </p:extLst>
          </p:nvPr>
        </p:nvGraphicFramePr>
        <p:xfrm>
          <a:off x="381000" y="2057400"/>
          <a:ext cx="8282882" cy="43891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263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22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84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494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619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w Cen MT" charset="0"/>
                          <a:ea typeface="Tw Cen MT" charset="0"/>
                          <a:cs typeface="Tw Cen MT" charset="0"/>
                        </a:rPr>
                        <a:t>Characteristics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chemeClr val="lt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Stress</a:t>
                      </a:r>
                      <a:r>
                        <a:rPr lang="en-US" sz="1500" b="1" baseline="30000" dirty="0" err="1">
                          <a:solidFill>
                            <a:schemeClr val="lt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a</a:t>
                      </a:r>
                      <a:endParaRPr lang="en-US" sz="1500" b="0" baseline="3000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P-value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202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>
                          <a:latin typeface="Tw Cen MT" charset="0"/>
                          <a:ea typeface="Tw Cen MT" charset="0"/>
                          <a:cs typeface="Tw Cen MT" charset="0"/>
                        </a:rPr>
                        <a:t>Yes, n (%) </a:t>
                      </a:r>
                    </a:p>
                    <a:p>
                      <a:pPr algn="ctr"/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N=453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>
                          <a:latin typeface="Tw Cen MT" charset="0"/>
                          <a:ea typeface="Tw Cen MT" charset="0"/>
                          <a:cs typeface="Tw Cen MT" charset="0"/>
                        </a:rPr>
                        <a:t>No, n (%)</a:t>
                      </a:r>
                    </a:p>
                    <a:p>
                      <a:pPr algn="ctr"/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N=1940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706">
                <a:tc rowSpan="2"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Sex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Male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54 (17.4)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257 (82.6)</a:t>
                      </a:r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0.450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292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Female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399 (19.2)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1683 (80.8)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882">
                <a:tc rowSpan="4"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Age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group (years)*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20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 -29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51 (30.4)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117 (69.6)</a:t>
                      </a:r>
                    </a:p>
                  </a:txBody>
                  <a:tcPr marL="68580" marR="68580"/>
                </a:tc>
                <a:tc rowSpan="4"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&lt;0.001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88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30 – 39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135 (20.5)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522 (79.5)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88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40 – 49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197 (18.3)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882 (81.7)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88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≥50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68 (14.5)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400 (85.5)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882">
                <a:tc rowSpan="4"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Ethnic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 group*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Malay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347 (17.2)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1667 (82.8)</a:t>
                      </a:r>
                    </a:p>
                  </a:txBody>
                  <a:tcPr marL="68580" marR="68580"/>
                </a:tc>
                <a:tc rowSpan="4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&lt;0.001</a:t>
                      </a: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88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Chinese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64 (30.6)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145 (69.4)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88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Indian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35 (24.0)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111 (76.0)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388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Others</a:t>
                      </a: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7 (29.2)</a:t>
                      </a: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17 (70.8)</a:t>
                      </a: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388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*Chi square test, p&lt;0.05                                                                              </a:t>
                      </a:r>
                      <a:r>
                        <a:rPr kumimoji="0" lang="en-US" sz="10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 </a:t>
                      </a:r>
                      <a:r>
                        <a:rPr kumimoji="0" lang="en-US" sz="10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a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Measured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 using the Malay version of DASS-21</a:t>
                      </a:r>
                      <a:endParaRPr kumimoji="0" lang="en-US" sz="10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28037"/>
              </p:ext>
            </p:extLst>
          </p:nvPr>
        </p:nvGraphicFramePr>
        <p:xfrm>
          <a:off x="381000" y="2057400"/>
          <a:ext cx="8282882" cy="4353442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263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122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84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494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619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Tw Cen MT" charset="0"/>
                          <a:ea typeface="Tw Cen MT" charset="0"/>
                          <a:cs typeface="Tw Cen MT" charset="0"/>
                        </a:rPr>
                        <a:t>Characteristics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solidFill>
                            <a:schemeClr val="lt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Stress</a:t>
                      </a:r>
                      <a:r>
                        <a:rPr lang="en-US" sz="1500" b="1" baseline="30000" dirty="0" err="1">
                          <a:solidFill>
                            <a:schemeClr val="lt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a</a:t>
                      </a:r>
                      <a:endParaRPr lang="en-US" sz="1500" b="0" baseline="3000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P-value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8202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>
                          <a:latin typeface="Tw Cen MT" charset="0"/>
                          <a:ea typeface="Tw Cen MT" charset="0"/>
                          <a:cs typeface="Tw Cen MT" charset="0"/>
                        </a:rPr>
                        <a:t>Yes, n (%) </a:t>
                      </a:r>
                    </a:p>
                    <a:p>
                      <a:pPr algn="ctr"/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N=453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baseline="0" dirty="0">
                          <a:latin typeface="Tw Cen MT" charset="0"/>
                          <a:ea typeface="Tw Cen MT" charset="0"/>
                          <a:cs typeface="Tw Cen MT" charset="0"/>
                        </a:rPr>
                        <a:t>No, n (%)</a:t>
                      </a:r>
                    </a:p>
                    <a:p>
                      <a:pPr algn="ctr"/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N=1940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706">
                <a:tc rowSpan="2"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Marital status*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Single/Widow/Divorced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70 (27.7)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183 (72.3)</a:t>
                      </a:r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&lt;0.001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292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Married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378 (17.8)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1748 (82.2)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882">
                <a:tc rowSpan="3"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Highest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 educational level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*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Diploma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9 (11.4)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70 (88.6)</a:t>
                      </a:r>
                    </a:p>
                  </a:txBody>
                  <a:tcPr marL="68580" marR="68580"/>
                </a:tc>
                <a:tc rowSpan="3"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0.031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88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Degree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402 (19.8)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1626 (80.2)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580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Master/PhD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42 (14.9)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240 (85.1)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882">
                <a:tc rowSpan="4">
                  <a:txBody>
                    <a:bodyPr/>
                    <a:lstStyle/>
                    <a:p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BMI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Underweight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19 (23.2)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63 (76.8)</a:t>
                      </a:r>
                    </a:p>
                  </a:txBody>
                  <a:tcPr marL="68580" marR="68580"/>
                </a:tc>
                <a:tc rowSpan="4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  <a:p>
                      <a:pPr algn="l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0.555</a:t>
                      </a: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88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Normal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 weight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110 (20.4)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430 (79.6)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88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Overweight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174 (18.5)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767 (81.5)</a:t>
                      </a:r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882">
                <a:tc vMerge="1">
                  <a:txBody>
                    <a:bodyPr/>
                    <a:lstStyle/>
                    <a:p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Obese</a:t>
                      </a:r>
                    </a:p>
                    <a:p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150 (18.2)</a:t>
                      </a: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Tw Cen MT" charset="0"/>
                          <a:ea typeface="Tw Cen MT" charset="0"/>
                          <a:cs typeface="Tw Cen MT" charset="0"/>
                        </a:rPr>
                        <a:t>674 (81.8)</a:t>
                      </a:r>
                    </a:p>
                  </a:txBody>
                  <a:tcPr marL="68580" marR="6858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388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*Chi square test, p&lt;0.05                                                                              </a:t>
                      </a:r>
                      <a:r>
                        <a:rPr kumimoji="0" lang="en-US" sz="10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 </a:t>
                      </a:r>
                      <a:r>
                        <a:rPr kumimoji="0" lang="en-US" sz="10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a</a:t>
                      </a:r>
                      <a:r>
                        <a:rPr kumimoji="0" lang="en-US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Measured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w Cen MT" charset="0"/>
                          <a:ea typeface="Tw Cen MT" charset="0"/>
                          <a:cs typeface="Tw Cen MT" charset="0"/>
                        </a:rPr>
                        <a:t> using the Malay version of DASS-21</a:t>
                      </a:r>
                      <a:endParaRPr kumimoji="0" lang="en-US" sz="10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500" b="1" dirty="0">
                        <a:solidFill>
                          <a:schemeClr val="tx1"/>
                        </a:solidFill>
                        <a:latin typeface="Tw Cen MT" charset="0"/>
                        <a:ea typeface="Tw Cen MT" charset="0"/>
                        <a:cs typeface="Tw Cen MT" charset="0"/>
                      </a:endParaRPr>
                    </a:p>
                  </a:txBody>
                  <a:tcPr marL="68580" marR="6858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0" y="1828800"/>
            <a:ext cx="9144000" cy="4191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International and local studies have identified various micro factors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(teacher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background) that may have impact on 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stress amon</a:t>
            </a:r>
            <a:r>
              <a:rPr lang="en-US" sz="2400" i="1" dirty="0" smtClean="0"/>
              <a:t>g </a:t>
            </a:r>
          </a:p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i="1" dirty="0" smtClean="0"/>
              <a:t>teachers:</a:t>
            </a: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rPr>
              <a:t>Age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	</a:t>
            </a:r>
            <a:r>
              <a:rPr kumimoji="0" lang="en-US" sz="24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en-US" sz="2400" i="1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Azlihanis</a:t>
            </a:r>
            <a:r>
              <a:rPr kumimoji="0" lang="en-US" sz="24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i="1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Naing</a:t>
            </a:r>
            <a:r>
              <a:rPr kumimoji="0" lang="en-US" sz="24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et al. 2006, Sun, Wu et al. 2011,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i="1" dirty="0"/>
              <a:t> </a:t>
            </a:r>
            <a:r>
              <a:rPr lang="en-US" sz="2400" i="1" dirty="0" smtClean="0"/>
              <a:t>                      </a:t>
            </a:r>
            <a:r>
              <a:rPr kumimoji="0" lang="en-US" sz="2400" i="1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Masilamani</a:t>
            </a:r>
            <a:r>
              <a:rPr kumimoji="0" lang="en-US" sz="24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i="1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Darus</a:t>
            </a:r>
            <a:r>
              <a:rPr kumimoji="0" lang="en-US" sz="24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et al. 2012)</a:t>
            </a: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 startAt="2"/>
              <a:tabLst/>
            </a:pPr>
            <a:r>
              <a:rPr lang="en-US" sz="2400" b="1" i="1" dirty="0" smtClean="0">
                <a:solidFill>
                  <a:srgbClr val="C00000"/>
                </a:solidFill>
              </a:rPr>
              <a:t>Ethnicity   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Masilamani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Darus</a:t>
            </a:r>
            <a:r>
              <a:rPr lang="en-US" sz="2400" i="1" dirty="0" smtClean="0"/>
              <a:t> et al. 2012)</a:t>
            </a:r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 startAt="2"/>
              <a:tabLst/>
            </a:pPr>
            <a:endParaRPr kumimoji="0" lang="en-US" sz="2400" i="1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i="1" dirty="0" smtClean="0"/>
              <a:t>*Most studies showed </a:t>
            </a:r>
            <a:r>
              <a:rPr lang="en-US" sz="2400" b="1" i="1" dirty="0" smtClean="0">
                <a:solidFill>
                  <a:srgbClr val="00B0F0"/>
                </a:solidFill>
              </a:rPr>
              <a:t>no gender differences </a:t>
            </a:r>
            <a:r>
              <a:rPr lang="en-US" sz="2400" i="1" dirty="0" smtClean="0"/>
              <a:t>in teacher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i="1" dirty="0"/>
              <a:t> </a:t>
            </a:r>
            <a:r>
              <a:rPr lang="en-US" sz="2400" i="1" dirty="0" smtClean="0"/>
              <a:t> stress level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(Gold, </a:t>
            </a:r>
            <a:r>
              <a:rPr kumimoji="0" lang="en-US" sz="240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Batchelor</a:t>
            </a:r>
            <a:r>
              <a:rPr kumimoji="0" lang="en-US" sz="24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2001, Sun, Wu et al. 2011, </a:t>
            </a:r>
            <a:r>
              <a:rPr kumimoji="0" lang="en-US" sz="240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Masilamani</a:t>
            </a:r>
            <a:r>
              <a:rPr kumimoji="0" lang="en-US" sz="24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Darus</a:t>
            </a:r>
            <a:r>
              <a:rPr kumimoji="0" lang="en-US" sz="24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et al. 2012)</a:t>
            </a:r>
          </a:p>
        </p:txBody>
      </p:sp>
    </p:spTree>
    <p:extLst>
      <p:ext uri="{BB962C8B-B14F-4D97-AF65-F5344CB8AC3E}">
        <p14:creationId xmlns:p14="http://schemas.microsoft.com/office/powerpoint/2010/main" val="389593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UM2007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MMC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UMMC02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02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MC02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MC02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02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02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MC02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um2007a</Template>
  <TotalTime>1476</TotalTime>
  <Words>2290</Words>
  <Application>Microsoft Office PowerPoint</Application>
  <PresentationFormat>On-screen Show (4:3)</PresentationFormat>
  <Paragraphs>651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UM2007a</vt:lpstr>
      <vt:lpstr>Factors Associated With Stress Among Secondary School Teachers In A Middle Income Country</vt:lpstr>
      <vt:lpstr>Overview</vt:lpstr>
      <vt:lpstr>Introduction</vt:lpstr>
      <vt:lpstr>Objectives</vt:lpstr>
      <vt:lpstr>Methodology</vt:lpstr>
      <vt:lpstr>Methodology</vt:lpstr>
      <vt:lpstr>Results &amp; Discussions</vt:lpstr>
      <vt:lpstr>Results &amp; Discussions</vt:lpstr>
      <vt:lpstr>Results &amp; Discussions </vt:lpstr>
      <vt:lpstr>Results &amp; Discussions </vt:lpstr>
      <vt:lpstr>Results &amp; Discussions</vt:lpstr>
      <vt:lpstr>Results &amp; Discussions</vt:lpstr>
      <vt:lpstr>Results &amp; Discussions</vt:lpstr>
      <vt:lpstr>Conclusion</vt:lpstr>
      <vt:lpstr>Suggestions</vt:lpstr>
      <vt:lpstr>Limitations</vt:lpstr>
      <vt:lpstr>References</vt:lpstr>
      <vt:lpstr>Questions???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Among School Teachers: The Associating Factors and The Effects On Health Condition</dc:title>
  <dc:creator>JCUM</dc:creator>
  <cp:lastModifiedBy>JCUM</cp:lastModifiedBy>
  <cp:revision>99</cp:revision>
  <dcterms:created xsi:type="dcterms:W3CDTF">2016-10-24T06:21:36Z</dcterms:created>
  <dcterms:modified xsi:type="dcterms:W3CDTF">2016-11-03T01:32:48Z</dcterms:modified>
</cp:coreProperties>
</file>