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62" r:id="rId3"/>
    <p:sldId id="257" r:id="rId4"/>
    <p:sldId id="281" r:id="rId5"/>
    <p:sldId id="282" r:id="rId6"/>
    <p:sldId id="284" r:id="rId7"/>
    <p:sldId id="283" r:id="rId8"/>
    <p:sldId id="289" r:id="rId9"/>
    <p:sldId id="279" r:id="rId10"/>
    <p:sldId id="285" r:id="rId11"/>
    <p:sldId id="280" r:id="rId12"/>
    <p:sldId id="287" r:id="rId13"/>
    <p:sldId id="288"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102" d="100"/>
          <a:sy n="102" d="100"/>
        </p:scale>
        <p:origin x="77" y="936"/>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1A9BCE0C-CD74-4A59-802C-6D2F8C15331A}" type="datetimeFigureOut">
              <a:rPr lang="en-US" altLang="zh-TW" smtClean="0"/>
              <a:t>11/7/2016</a:t>
            </a:fld>
            <a:endParaRPr lang="zh-TW"/>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7798501B-77B5-4365-9881-C6E19A3C1E42}" type="slidenum">
              <a:rPr lang="zh-TW" smtClean="0"/>
              <a:t>‹#›</a:t>
            </a:fld>
            <a:endParaRPr lang="zh-TW"/>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F04FDEA8-CBB8-46CC-9562-028963DBC55A}" type="datetimeFigureOut">
              <a:t>2016/11/7</a:t>
            </a:fld>
            <a:endParaRPr lang="zh-TW"/>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FC8BD8E7-1312-41F3-99C4-6DA5AF891969}" type="slidenum">
              <a:t>‹#›</a:t>
            </a:fld>
            <a:endParaRPr lang="zh-TW"/>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lang="zh-TW" sz="1200" kern="1200">
        <a:solidFill>
          <a:schemeClr val="tx1"/>
        </a:solidFill>
        <a:latin typeface="+mn-lt"/>
        <a:ea typeface="+mn-ea"/>
        <a:cs typeface="+mn-cs"/>
      </a:defRPr>
    </a:lvl1pPr>
    <a:lvl2pPr marL="457200" algn="l" defTabSz="914400" rtl="0" eaLnBrk="1" latinLnBrk="0" hangingPunct="1">
      <a:defRPr lang="zh-TW" sz="1200" kern="1200">
        <a:solidFill>
          <a:schemeClr val="tx1"/>
        </a:solidFill>
        <a:latin typeface="+mn-lt"/>
        <a:ea typeface="+mn-ea"/>
        <a:cs typeface="+mn-cs"/>
      </a:defRPr>
    </a:lvl2pPr>
    <a:lvl3pPr marL="914400" algn="l" defTabSz="914400" rtl="0" eaLnBrk="1" latinLnBrk="0" hangingPunct="1">
      <a:defRPr lang="zh-TW" sz="1200" kern="1200">
        <a:solidFill>
          <a:schemeClr val="tx1"/>
        </a:solidFill>
        <a:latin typeface="+mn-lt"/>
        <a:ea typeface="+mn-ea"/>
        <a:cs typeface="+mn-cs"/>
      </a:defRPr>
    </a:lvl3pPr>
    <a:lvl4pPr marL="1371600" algn="l" defTabSz="914400" rtl="0" eaLnBrk="1" latinLnBrk="0" hangingPunct="1">
      <a:defRPr lang="zh-TW" sz="1200" kern="1200">
        <a:solidFill>
          <a:schemeClr val="tx1"/>
        </a:solidFill>
        <a:latin typeface="+mn-lt"/>
        <a:ea typeface="+mn-ea"/>
        <a:cs typeface="+mn-cs"/>
      </a:defRPr>
    </a:lvl4pPr>
    <a:lvl5pPr marL="1828800" algn="l" defTabSz="914400" rtl="0" eaLnBrk="1" latinLnBrk="0" hangingPunct="1">
      <a:defRPr lang="zh-TW" sz="1200" kern="1200">
        <a:solidFill>
          <a:schemeClr val="tx1"/>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838200" y="1600200"/>
            <a:ext cx="10515600" cy="2240280"/>
          </a:xfrm>
        </p:spPr>
        <p:txBody>
          <a:bodyPr anchor="b">
            <a:normAutofit/>
          </a:bodyPr>
          <a:lstStyle>
            <a:lvl1pPr algn="ctr" latinLnBrk="0">
              <a:defRPr lang="zh-TW" sz="4400">
                <a:solidFill>
                  <a:schemeClr val="bg1"/>
                </a:solidFill>
              </a:defRPr>
            </a:lvl1pPr>
          </a:lstStyle>
          <a:p>
            <a:r>
              <a:rPr lang="zh-TW" altLang="en-US"/>
              <a:t>按一下以編輯母片標題樣式</a:t>
            </a:r>
            <a:endParaRPr lang="zh-TW"/>
          </a:p>
        </p:txBody>
      </p:sp>
      <p:sp>
        <p:nvSpPr>
          <p:cNvPr id="3" name="副標題 2"/>
          <p:cNvSpPr>
            <a:spLocks noGrp="1"/>
          </p:cNvSpPr>
          <p:nvPr>
            <p:ph type="subTitle" idx="1"/>
          </p:nvPr>
        </p:nvSpPr>
        <p:spPr>
          <a:xfrm>
            <a:off x="838200" y="3854659"/>
            <a:ext cx="10515600" cy="1143000"/>
          </a:xfrm>
        </p:spPr>
        <p:txBody>
          <a:bodyPr>
            <a:normAutofit/>
          </a:bodyPr>
          <a:lstStyle>
            <a:lvl1pPr marL="0" indent="0" algn="ctr" latinLnBrk="0">
              <a:buNone/>
              <a:defRPr lang="zh-TW" sz="2000" cap="all" spc="50" baseline="0">
                <a:solidFill>
                  <a:schemeClr val="bg1"/>
                </a:solidFill>
              </a:defRPr>
            </a:lvl1pPr>
            <a:lvl2pPr marL="457200" indent="0" algn="ctr" latinLnBrk="0">
              <a:buNone/>
              <a:defRPr lang="zh-TW" sz="2000"/>
            </a:lvl2pPr>
            <a:lvl3pPr marL="914400" indent="0" algn="ctr" latinLnBrk="0">
              <a:buNone/>
              <a:defRPr lang="zh-TW" sz="1800"/>
            </a:lvl3pPr>
            <a:lvl4pPr marL="1371600" indent="0" algn="ctr" latinLnBrk="0">
              <a:buNone/>
              <a:defRPr lang="zh-TW" sz="1600"/>
            </a:lvl4pPr>
            <a:lvl5pPr marL="1828800" indent="0" algn="ctr" latinLnBrk="0">
              <a:buNone/>
              <a:defRPr lang="zh-TW" sz="1600"/>
            </a:lvl5pPr>
            <a:lvl6pPr marL="2286000" indent="0" algn="ctr" latinLnBrk="0">
              <a:buNone/>
              <a:defRPr lang="zh-TW" sz="1600"/>
            </a:lvl6pPr>
            <a:lvl7pPr marL="2743200" indent="0" algn="ctr" latinLnBrk="0">
              <a:buNone/>
              <a:defRPr lang="zh-TW" sz="1600"/>
            </a:lvl7pPr>
            <a:lvl8pPr marL="3200400" indent="0" algn="ctr" latinLnBrk="0">
              <a:buNone/>
              <a:defRPr lang="zh-TW" sz="1600"/>
            </a:lvl8pPr>
            <a:lvl9pPr marL="3657600" indent="0" algn="ctr" latinLnBrk="0">
              <a:buNone/>
              <a:defRPr lang="zh-TW" sz="1600"/>
            </a:lvl9pPr>
          </a:lstStyle>
          <a:p>
            <a:r>
              <a:rPr lang="zh-TW" altLang="en-US"/>
              <a:t>按一下以編輯母片副標題樣式</a:t>
            </a:r>
            <a:endParaRPr lang="zh-TW"/>
          </a:p>
        </p:txBody>
      </p:sp>
      <p:sp>
        <p:nvSpPr>
          <p:cNvPr id="7" name="矩形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含標題的圖片">
    <p:spTree>
      <p:nvGrpSpPr>
        <p:cNvPr id="1" name=""/>
        <p:cNvGrpSpPr/>
        <p:nvPr/>
      </p:nvGrpSpPr>
      <p:grpSpPr>
        <a:xfrm>
          <a:off x="0" y="0"/>
          <a:ext cx="0" cy="0"/>
          <a:chOff x="0" y="0"/>
          <a:chExt cx="0" cy="0"/>
        </a:xfrm>
      </p:grpSpPr>
      <p:sp>
        <p:nvSpPr>
          <p:cNvPr id="8" name="矩形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p>
        </p:txBody>
      </p:sp>
      <p:sp>
        <p:nvSpPr>
          <p:cNvPr id="4" name="文字版面配置區 3"/>
          <p:cNvSpPr>
            <a:spLocks noGrp="1"/>
          </p:cNvSpPr>
          <p:nvPr>
            <p:ph type="body" sz="half" idx="2"/>
          </p:nvPr>
        </p:nvSpPr>
        <p:spPr>
          <a:xfrm>
            <a:off x="8532813" y="4591761"/>
            <a:ext cx="3125787" cy="1580440"/>
          </a:xfrm>
        </p:spPr>
        <p:txBody>
          <a:bodyPr/>
          <a:lstStyle>
            <a:lvl1pPr marL="0" indent="0" latinLnBrk="0">
              <a:spcBef>
                <a:spcPts val="800"/>
              </a:spcBef>
              <a:buNone/>
              <a:defRPr lang="zh-TW" sz="1600">
                <a:solidFill>
                  <a:schemeClr val="bg1"/>
                </a:solidFill>
              </a:defRPr>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a:t>編輯母片文字樣式</a:t>
            </a:r>
          </a:p>
        </p:txBody>
      </p:sp>
      <p:sp>
        <p:nvSpPr>
          <p:cNvPr id="2" name="標題 1"/>
          <p:cNvSpPr>
            <a:spLocks noGrp="1"/>
          </p:cNvSpPr>
          <p:nvPr>
            <p:ph type="title"/>
          </p:nvPr>
        </p:nvSpPr>
        <p:spPr>
          <a:xfrm>
            <a:off x="8532813" y="1714500"/>
            <a:ext cx="3125787" cy="2877260"/>
          </a:xfrm>
        </p:spPr>
        <p:txBody>
          <a:bodyPr anchor="b">
            <a:normAutofit/>
          </a:bodyPr>
          <a:lstStyle>
            <a:lvl1pPr latinLnBrk="0">
              <a:defRPr lang="zh-TW" sz="3000">
                <a:solidFill>
                  <a:schemeClr val="bg1"/>
                </a:solidFill>
              </a:defRPr>
            </a:lvl1pPr>
          </a:lstStyle>
          <a:p>
            <a:r>
              <a:rPr lang="zh-TW" altLang="en-US"/>
              <a:t>按一下以編輯母片標題樣式</a:t>
            </a:r>
            <a:endParaRPr lang="zh-TW"/>
          </a:p>
        </p:txBody>
      </p:sp>
      <p:sp>
        <p:nvSpPr>
          <p:cNvPr id="6" name="圖片版面配置區 2"/>
          <p:cNvSpPr>
            <a:spLocks noGrp="1"/>
          </p:cNvSpPr>
          <p:nvPr>
            <p:ph type="pic" idx="1"/>
          </p:nvPr>
        </p:nvSpPr>
        <p:spPr>
          <a:xfrm>
            <a:off x="0" y="0"/>
            <a:ext cx="8101584" cy="6857999"/>
          </a:xfrm>
        </p:spPr>
        <p:txBody>
          <a:bodyPr tIns="457200">
            <a:normAutofit/>
          </a:bodyPr>
          <a:lstStyle>
            <a:lvl1pPr marL="0" indent="0" algn="ctr" latinLnBrk="0">
              <a:buNone/>
              <a:defRPr lang="zh-TW" sz="20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a:t>按一下圖示以新增圖片</a:t>
            </a:r>
            <a:endParaRPr lang="zh-TW"/>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fld id="{37CC0096-1860-4642-9CD2-0079EA5E7CD1}" type="datetimeFigureOut">
              <a:t>2016/11/7</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E31375A4-56A4-47D6-9801-1991572033F7}" type="slidenum">
              <a:t>‹#›</a:t>
            </a:fld>
            <a:endParaRPr lang="zh-TW"/>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457200"/>
            <a:ext cx="1943100" cy="5719762"/>
          </a:xfrm>
        </p:spPr>
        <p:txBody>
          <a:bodyPr vert="eaVert"/>
          <a:lstStyle/>
          <a:p>
            <a:r>
              <a:rPr lang="zh-TW" altLang="en-US"/>
              <a:t>按一下以編輯母片標題樣式</a:t>
            </a:r>
            <a:endParaRPr lang="zh-TW"/>
          </a:p>
        </p:txBody>
      </p:sp>
      <p:sp>
        <p:nvSpPr>
          <p:cNvPr id="3" name="直排文字版面配置區 2"/>
          <p:cNvSpPr>
            <a:spLocks noGrp="1"/>
          </p:cNvSpPr>
          <p:nvPr>
            <p:ph type="body" orient="vert" idx="1"/>
          </p:nvPr>
        </p:nvSpPr>
        <p:spPr>
          <a:xfrm>
            <a:off x="1524000" y="457200"/>
            <a:ext cx="7048500" cy="5719762"/>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fld id="{37CC0096-1860-4642-9CD2-0079EA5E7CD1}" type="datetimeFigureOut">
              <a:t>2016/11/7</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E31375A4-56A4-47D6-9801-1991572033F7}" type="slidenum">
              <a:t>‹#›</a:t>
            </a:fld>
            <a:endParaRPr lang="zh-TW"/>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含圖片的標題投影片">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p>
        </p:txBody>
      </p:sp>
      <p:sp>
        <p:nvSpPr>
          <p:cNvPr id="2" name="標題 1"/>
          <p:cNvSpPr>
            <a:spLocks noGrp="1"/>
          </p:cNvSpPr>
          <p:nvPr>
            <p:ph type="ctrTitle"/>
          </p:nvPr>
        </p:nvSpPr>
        <p:spPr>
          <a:xfrm>
            <a:off x="533400" y="5115656"/>
            <a:ext cx="11125200" cy="914400"/>
          </a:xfrm>
        </p:spPr>
        <p:txBody>
          <a:bodyPr anchor="b">
            <a:normAutofit/>
          </a:bodyPr>
          <a:lstStyle>
            <a:lvl1pPr algn="ctr" latinLnBrk="0">
              <a:defRPr lang="zh-TW" sz="4400" spc="-50" baseline="0">
                <a:solidFill>
                  <a:schemeClr val="bg1"/>
                </a:solidFill>
              </a:defRPr>
            </a:lvl1pPr>
          </a:lstStyle>
          <a:p>
            <a:r>
              <a:rPr lang="zh-TW" altLang="en-US"/>
              <a:t>按一下以編輯母片標題樣式</a:t>
            </a:r>
            <a:endParaRPr lang="zh-TW"/>
          </a:p>
        </p:txBody>
      </p:sp>
      <p:sp>
        <p:nvSpPr>
          <p:cNvPr id="3" name="副標題 2"/>
          <p:cNvSpPr>
            <a:spLocks noGrp="1"/>
          </p:cNvSpPr>
          <p:nvPr>
            <p:ph type="subTitle" idx="1"/>
          </p:nvPr>
        </p:nvSpPr>
        <p:spPr>
          <a:xfrm>
            <a:off x="533400" y="6043123"/>
            <a:ext cx="11125200" cy="571500"/>
          </a:xfrm>
        </p:spPr>
        <p:txBody>
          <a:bodyPr>
            <a:normAutofit/>
          </a:bodyPr>
          <a:lstStyle>
            <a:lvl1pPr marL="0" indent="0" algn="ctr" latinLnBrk="0">
              <a:spcBef>
                <a:spcPts val="0"/>
              </a:spcBef>
              <a:buNone/>
              <a:defRPr lang="zh-TW" sz="2000" cap="all" spc="50" baseline="0">
                <a:solidFill>
                  <a:schemeClr val="bg1"/>
                </a:solidFill>
              </a:defRPr>
            </a:lvl1pPr>
            <a:lvl2pPr marL="457200" indent="0" algn="ctr" latinLnBrk="0">
              <a:buNone/>
              <a:defRPr lang="zh-TW" sz="2000"/>
            </a:lvl2pPr>
            <a:lvl3pPr marL="914400" indent="0" algn="ctr" latinLnBrk="0">
              <a:buNone/>
              <a:defRPr lang="zh-TW" sz="1800"/>
            </a:lvl3pPr>
            <a:lvl4pPr marL="1371600" indent="0" algn="ctr" latinLnBrk="0">
              <a:buNone/>
              <a:defRPr lang="zh-TW" sz="1600"/>
            </a:lvl4pPr>
            <a:lvl5pPr marL="1828800" indent="0" algn="ctr" latinLnBrk="0">
              <a:buNone/>
              <a:defRPr lang="zh-TW" sz="1600"/>
            </a:lvl5pPr>
            <a:lvl6pPr marL="2286000" indent="0" algn="ctr" latinLnBrk="0">
              <a:buNone/>
              <a:defRPr lang="zh-TW" sz="1600"/>
            </a:lvl6pPr>
            <a:lvl7pPr marL="2743200" indent="0" algn="ctr" latinLnBrk="0">
              <a:buNone/>
              <a:defRPr lang="zh-TW" sz="1600"/>
            </a:lvl7pPr>
            <a:lvl8pPr marL="3200400" indent="0" algn="ctr" latinLnBrk="0">
              <a:buNone/>
              <a:defRPr lang="zh-TW" sz="1600"/>
            </a:lvl8pPr>
            <a:lvl9pPr marL="3657600" indent="0" algn="ctr" latinLnBrk="0">
              <a:buNone/>
              <a:defRPr lang="zh-TW" sz="1600"/>
            </a:lvl9pPr>
          </a:lstStyle>
          <a:p>
            <a:r>
              <a:rPr lang="zh-TW" altLang="en-US"/>
              <a:t>按一下以編輯母片副標題樣式</a:t>
            </a:r>
            <a:endParaRPr lang="zh-TW"/>
          </a:p>
        </p:txBody>
      </p:sp>
      <p:sp>
        <p:nvSpPr>
          <p:cNvPr id="9" name="圖片版面配置區 2"/>
          <p:cNvSpPr>
            <a:spLocks noGrp="1"/>
          </p:cNvSpPr>
          <p:nvPr>
            <p:ph type="pic" idx="10"/>
          </p:nvPr>
        </p:nvSpPr>
        <p:spPr>
          <a:xfrm>
            <a:off x="1" y="1"/>
            <a:ext cx="4023360" cy="4745736"/>
          </a:xfrm>
        </p:spPr>
        <p:txBody>
          <a:bodyPr tIns="457200">
            <a:normAutofit/>
          </a:bodyPr>
          <a:lstStyle>
            <a:lvl1pPr marL="0" indent="0" algn="ctr" latinLnBrk="0">
              <a:buNone/>
              <a:defRPr lang="zh-TW" sz="20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a:t>按一下圖示以新增圖片</a:t>
            </a:r>
            <a:endParaRPr lang="zh-TW"/>
          </a:p>
        </p:txBody>
      </p:sp>
      <p:sp>
        <p:nvSpPr>
          <p:cNvPr id="13" name="圖片版面配置區 2"/>
          <p:cNvSpPr>
            <a:spLocks noGrp="1"/>
          </p:cNvSpPr>
          <p:nvPr>
            <p:ph type="pic" idx="11"/>
          </p:nvPr>
        </p:nvSpPr>
        <p:spPr>
          <a:xfrm>
            <a:off x="4084320" y="1"/>
            <a:ext cx="4023360" cy="4745736"/>
          </a:xfrm>
        </p:spPr>
        <p:txBody>
          <a:bodyPr tIns="457200">
            <a:normAutofit/>
          </a:bodyPr>
          <a:lstStyle>
            <a:lvl1pPr marL="0" indent="0" algn="ctr" latinLnBrk="0">
              <a:buNone/>
              <a:defRPr lang="zh-TW" sz="20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a:t>按一下圖示以新增圖片</a:t>
            </a:r>
            <a:endParaRPr lang="zh-TW"/>
          </a:p>
        </p:txBody>
      </p:sp>
      <p:sp>
        <p:nvSpPr>
          <p:cNvPr id="14" name="圖片版面配置區 2"/>
          <p:cNvSpPr>
            <a:spLocks noGrp="1"/>
          </p:cNvSpPr>
          <p:nvPr>
            <p:ph type="pic" idx="12"/>
          </p:nvPr>
        </p:nvSpPr>
        <p:spPr>
          <a:xfrm>
            <a:off x="8168640" y="1"/>
            <a:ext cx="4023360" cy="4745736"/>
          </a:xfrm>
        </p:spPr>
        <p:txBody>
          <a:bodyPr tIns="457200">
            <a:normAutofit/>
          </a:bodyPr>
          <a:lstStyle>
            <a:lvl1pPr marL="0" indent="0" algn="ctr" latinLnBrk="0">
              <a:buNone/>
              <a:defRPr lang="zh-TW" sz="20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a:t>按一下圖示以新增圖片</a:t>
            </a:r>
            <a:endParaRPr lang="zh-TW"/>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fld id="{37CC0096-1860-4642-9CD2-0079EA5E7CD1}" type="datetimeFigureOut">
              <a:t>2016/11/7</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E31375A4-56A4-47D6-9801-1991572033F7}" type="slidenum">
              <a:t>‹#›</a:t>
            </a:fld>
            <a:endParaRPr lang="zh-TW"/>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章節標題">
    <p:bg>
      <p:bgPr>
        <a:solidFill>
          <a:schemeClr val="accent1"/>
        </a:solidFill>
        <a:effectLst/>
      </p:bgPr>
    </p:bg>
    <p:spTree>
      <p:nvGrpSpPr>
        <p:cNvPr id="1" name=""/>
        <p:cNvGrpSpPr/>
        <p:nvPr/>
      </p:nvGrpSpPr>
      <p:grpSpPr>
        <a:xfrm>
          <a:off x="0" y="0"/>
          <a:ext cx="0" cy="0"/>
          <a:chOff x="0" y="0"/>
          <a:chExt cx="0" cy="0"/>
        </a:xfrm>
      </p:grpSpPr>
      <p:sp>
        <p:nvSpPr>
          <p:cNvPr id="7" name="矩形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p>
        </p:txBody>
      </p:sp>
      <p:sp>
        <p:nvSpPr>
          <p:cNvPr id="2" name="標題 1"/>
          <p:cNvSpPr>
            <a:spLocks noGrp="1"/>
          </p:cNvSpPr>
          <p:nvPr>
            <p:ph type="title"/>
          </p:nvPr>
        </p:nvSpPr>
        <p:spPr>
          <a:xfrm>
            <a:off x="831850" y="2514600"/>
            <a:ext cx="10515600" cy="2743200"/>
          </a:xfrm>
        </p:spPr>
        <p:txBody>
          <a:bodyPr anchor="b">
            <a:normAutofit/>
          </a:bodyPr>
          <a:lstStyle>
            <a:lvl1pPr algn="ctr" latinLnBrk="0">
              <a:defRPr lang="zh-TW" sz="4400" spc="-50" baseline="0">
                <a:solidFill>
                  <a:schemeClr val="bg1"/>
                </a:solidFill>
              </a:defRPr>
            </a:lvl1pPr>
          </a:lstStyle>
          <a:p>
            <a:r>
              <a:rPr lang="zh-TW" altLang="en-US"/>
              <a:t>按一下以編輯母片標題樣式</a:t>
            </a:r>
            <a:endParaRPr lang="zh-TW"/>
          </a:p>
        </p:txBody>
      </p:sp>
      <p:sp>
        <p:nvSpPr>
          <p:cNvPr id="3" name="文字版面配置區 2"/>
          <p:cNvSpPr>
            <a:spLocks noGrp="1"/>
          </p:cNvSpPr>
          <p:nvPr>
            <p:ph type="body" idx="1"/>
          </p:nvPr>
        </p:nvSpPr>
        <p:spPr>
          <a:xfrm>
            <a:off x="831850" y="5257800"/>
            <a:ext cx="10515600" cy="914400"/>
          </a:xfrm>
        </p:spPr>
        <p:txBody>
          <a:bodyPr>
            <a:normAutofit/>
          </a:bodyPr>
          <a:lstStyle>
            <a:lvl1pPr marL="0" indent="0" algn="ctr" latinLnBrk="0">
              <a:spcBef>
                <a:spcPts val="0"/>
              </a:spcBef>
              <a:buNone/>
              <a:defRPr lang="zh-TW" sz="2000" cap="all" spc="50" baseline="0">
                <a:solidFill>
                  <a:schemeClr val="bg1"/>
                </a:solidFill>
              </a:defRPr>
            </a:lvl1pPr>
            <a:lvl2pPr marL="457200" indent="0" latinLnBrk="0">
              <a:buNone/>
              <a:defRPr lang="zh-TW" sz="2000"/>
            </a:lvl2pPr>
            <a:lvl3pPr marL="914400" indent="0" latinLnBrk="0">
              <a:buNone/>
              <a:defRPr lang="zh-TW" sz="1800"/>
            </a:lvl3pPr>
            <a:lvl4pPr marL="1371600" indent="0" latinLnBrk="0">
              <a:buNone/>
              <a:defRPr lang="zh-TW" sz="1600"/>
            </a:lvl4pPr>
            <a:lvl5pPr marL="1828800" indent="0" latinLnBrk="0">
              <a:buNone/>
              <a:defRPr lang="zh-TW" sz="1600"/>
            </a:lvl5pPr>
            <a:lvl6pPr marL="2286000" indent="0" latinLnBrk="0">
              <a:buNone/>
              <a:defRPr lang="zh-TW" sz="1600"/>
            </a:lvl6pPr>
            <a:lvl7pPr marL="2743200" indent="0" latinLnBrk="0">
              <a:buNone/>
              <a:defRPr lang="zh-TW" sz="1600"/>
            </a:lvl7pPr>
            <a:lvl8pPr marL="3200400" indent="0" latinLnBrk="0">
              <a:buNone/>
              <a:defRPr lang="zh-TW" sz="1600"/>
            </a:lvl8pPr>
            <a:lvl9pPr marL="3657600" indent="0" latinLnBrk="0">
              <a:buNone/>
              <a:defRPr lang="zh-TW" sz="1600"/>
            </a:lvl9pPr>
          </a:lstStyle>
          <a:p>
            <a:pPr lvl="0"/>
            <a:r>
              <a:rPr lang="zh-TW" altLang="en-US"/>
              <a:t>編輯母片文字樣式</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內容版面配置區 2"/>
          <p:cNvSpPr>
            <a:spLocks noGrp="1"/>
          </p:cNvSpPr>
          <p:nvPr>
            <p:ph sz="half" idx="1"/>
          </p:nvPr>
        </p:nvSpPr>
        <p:spPr>
          <a:xfrm>
            <a:off x="1524000" y="1714500"/>
            <a:ext cx="4495800" cy="4462272"/>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內容版面配置區 3"/>
          <p:cNvSpPr>
            <a:spLocks noGrp="1"/>
          </p:cNvSpPr>
          <p:nvPr>
            <p:ph sz="half" idx="2"/>
          </p:nvPr>
        </p:nvSpPr>
        <p:spPr>
          <a:xfrm>
            <a:off x="6172200" y="1714500"/>
            <a:ext cx="4495800" cy="4462272"/>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日期版面配置區 4"/>
          <p:cNvSpPr>
            <a:spLocks noGrp="1"/>
          </p:cNvSpPr>
          <p:nvPr>
            <p:ph type="dt" sz="half" idx="10"/>
          </p:nvPr>
        </p:nvSpPr>
        <p:spPr/>
        <p:txBody>
          <a:bodyPr/>
          <a:lstStyle/>
          <a:p>
            <a:fld id="{37CC0096-1860-4642-9CD2-0079EA5E7CD1}" type="datetimeFigureOut">
              <a:t>2016/11/7</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E31375A4-56A4-47D6-9801-1991572033F7}" type="slidenum">
              <a:t>‹#›</a:t>
            </a:fld>
            <a:endParaRPr lang="zh-TW"/>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文字版面配置區 2"/>
          <p:cNvSpPr>
            <a:spLocks noGrp="1"/>
          </p:cNvSpPr>
          <p:nvPr>
            <p:ph type="body" idx="1"/>
          </p:nvPr>
        </p:nvSpPr>
        <p:spPr>
          <a:xfrm>
            <a:off x="1527048" y="1733162"/>
            <a:ext cx="4498848" cy="685800"/>
          </a:xfrm>
        </p:spPr>
        <p:txBody>
          <a:bodyPr anchor="b">
            <a:normAutofit/>
          </a:bodyPr>
          <a:lstStyle>
            <a:lvl1pPr marL="0" indent="0" latinLnBrk="0">
              <a:spcBef>
                <a:spcPts val="0"/>
              </a:spcBef>
              <a:buNone/>
              <a:defRPr lang="zh-TW" sz="1800" b="1" cap="all" baseline="0">
                <a:latin typeface="+mj-lt"/>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a:t>編輯母片文字樣式</a:t>
            </a:r>
          </a:p>
        </p:txBody>
      </p:sp>
      <p:sp>
        <p:nvSpPr>
          <p:cNvPr id="4" name="內容版面配置區 3"/>
          <p:cNvSpPr>
            <a:spLocks noGrp="1"/>
          </p:cNvSpPr>
          <p:nvPr>
            <p:ph sz="half" idx="2"/>
          </p:nvPr>
        </p:nvSpPr>
        <p:spPr>
          <a:xfrm>
            <a:off x="1527048" y="2481943"/>
            <a:ext cx="4498848" cy="3690257"/>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文字版面配置區 4"/>
          <p:cNvSpPr>
            <a:spLocks noGrp="1"/>
          </p:cNvSpPr>
          <p:nvPr>
            <p:ph type="body" sz="quarter" idx="3"/>
          </p:nvPr>
        </p:nvSpPr>
        <p:spPr>
          <a:xfrm>
            <a:off x="6172200" y="1733162"/>
            <a:ext cx="4498848" cy="685800"/>
          </a:xfrm>
        </p:spPr>
        <p:txBody>
          <a:bodyPr anchor="b">
            <a:normAutofit/>
          </a:bodyPr>
          <a:lstStyle>
            <a:lvl1pPr marL="0" indent="0" latinLnBrk="0">
              <a:spcBef>
                <a:spcPts val="0"/>
              </a:spcBef>
              <a:buNone/>
              <a:defRPr lang="zh-TW" sz="1800" b="1" cap="all" baseline="0">
                <a:latin typeface="+mj-lt"/>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a:t>編輯母片文字樣式</a:t>
            </a:r>
          </a:p>
        </p:txBody>
      </p:sp>
      <p:sp>
        <p:nvSpPr>
          <p:cNvPr id="6" name="內容版面配置區 5"/>
          <p:cNvSpPr>
            <a:spLocks noGrp="1"/>
          </p:cNvSpPr>
          <p:nvPr>
            <p:ph sz="quarter" idx="4"/>
          </p:nvPr>
        </p:nvSpPr>
        <p:spPr>
          <a:xfrm>
            <a:off x="6172200" y="2481943"/>
            <a:ext cx="4498848" cy="3690257"/>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7" name="日期版面配置區 6"/>
          <p:cNvSpPr>
            <a:spLocks noGrp="1"/>
          </p:cNvSpPr>
          <p:nvPr>
            <p:ph type="dt" sz="half" idx="10"/>
          </p:nvPr>
        </p:nvSpPr>
        <p:spPr/>
        <p:txBody>
          <a:bodyPr/>
          <a:lstStyle/>
          <a:p>
            <a:fld id="{37CC0096-1860-4642-9CD2-0079EA5E7CD1}" type="datetimeFigureOut">
              <a:t>2016/11/7</a:t>
            </a:fld>
            <a:endParaRPr lang="zh-TW"/>
          </a:p>
        </p:txBody>
      </p:sp>
      <p:sp>
        <p:nvSpPr>
          <p:cNvPr id="8" name="頁尾版面配置區 7"/>
          <p:cNvSpPr>
            <a:spLocks noGrp="1"/>
          </p:cNvSpPr>
          <p:nvPr>
            <p:ph type="ftr" sz="quarter" idx="11"/>
          </p:nvPr>
        </p:nvSpPr>
        <p:spPr/>
        <p:txBody>
          <a:bodyPr/>
          <a:lstStyle/>
          <a:p>
            <a:endParaRPr lang="zh-TW"/>
          </a:p>
        </p:txBody>
      </p:sp>
      <p:sp>
        <p:nvSpPr>
          <p:cNvPr id="9" name="投影片編號版面配置區 8"/>
          <p:cNvSpPr>
            <a:spLocks noGrp="1"/>
          </p:cNvSpPr>
          <p:nvPr>
            <p:ph type="sldNum" sz="quarter" idx="12"/>
          </p:nvPr>
        </p:nvSpPr>
        <p:spPr/>
        <p:txBody>
          <a:bodyPr/>
          <a:lstStyle/>
          <a:p>
            <a:fld id="{E31375A4-56A4-47D6-9801-1991572033F7}" type="slidenum">
              <a:t>‹#›</a:t>
            </a:fld>
            <a:endParaRPr lang="zh-TW"/>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日期版面配置區 2"/>
          <p:cNvSpPr>
            <a:spLocks noGrp="1"/>
          </p:cNvSpPr>
          <p:nvPr>
            <p:ph type="dt" sz="half" idx="10"/>
          </p:nvPr>
        </p:nvSpPr>
        <p:spPr/>
        <p:txBody>
          <a:bodyPr/>
          <a:lstStyle/>
          <a:p>
            <a:fld id="{37CC0096-1860-4642-9CD2-0079EA5E7CD1}" type="datetimeFigureOut">
              <a:t>2016/11/7</a:t>
            </a:fld>
            <a:endParaRPr lang="zh-TW"/>
          </a:p>
        </p:txBody>
      </p:sp>
      <p:sp>
        <p:nvSpPr>
          <p:cNvPr id="4" name="頁尾版面配置區 3"/>
          <p:cNvSpPr>
            <a:spLocks noGrp="1"/>
          </p:cNvSpPr>
          <p:nvPr>
            <p:ph type="ftr" sz="quarter" idx="11"/>
          </p:nvPr>
        </p:nvSpPr>
        <p:spPr/>
        <p:txBody>
          <a:bodyPr/>
          <a:lstStyle/>
          <a:p>
            <a:endParaRPr lang="zh-TW"/>
          </a:p>
        </p:txBody>
      </p:sp>
      <p:sp>
        <p:nvSpPr>
          <p:cNvPr id="5" name="投影片編號版面配置區 4"/>
          <p:cNvSpPr>
            <a:spLocks noGrp="1"/>
          </p:cNvSpPr>
          <p:nvPr>
            <p:ph type="sldNum" sz="quarter" idx="12"/>
          </p:nvPr>
        </p:nvSpPr>
        <p:spPr/>
        <p:txBody>
          <a:bodyPr/>
          <a:lstStyle/>
          <a:p>
            <a:fld id="{E31375A4-56A4-47D6-9801-1991572033F7}" type="slidenum">
              <a:t>‹#›</a:t>
            </a:fld>
            <a:endParaRPr lang="zh-TW"/>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51812" y="1714498"/>
            <a:ext cx="3506788" cy="2880360"/>
          </a:xfrm>
        </p:spPr>
        <p:txBody>
          <a:bodyPr anchor="b">
            <a:normAutofit/>
          </a:bodyPr>
          <a:lstStyle>
            <a:lvl1pPr latinLnBrk="0">
              <a:defRPr lang="zh-TW" sz="3000"/>
            </a:lvl1pPr>
          </a:lstStyle>
          <a:p>
            <a:r>
              <a:rPr lang="zh-TW" altLang="en-US"/>
              <a:t>按一下以編輯母片標題樣式</a:t>
            </a:r>
            <a:endParaRPr lang="zh-TW"/>
          </a:p>
        </p:txBody>
      </p:sp>
      <p:sp>
        <p:nvSpPr>
          <p:cNvPr id="3" name="內容版面配置區 2"/>
          <p:cNvSpPr>
            <a:spLocks noGrp="1"/>
          </p:cNvSpPr>
          <p:nvPr>
            <p:ph idx="1"/>
          </p:nvPr>
        </p:nvSpPr>
        <p:spPr>
          <a:xfrm>
            <a:off x="530352" y="457200"/>
            <a:ext cx="7242111" cy="5715000"/>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文字版面配置區 3"/>
          <p:cNvSpPr>
            <a:spLocks noGrp="1"/>
          </p:cNvSpPr>
          <p:nvPr>
            <p:ph type="body" sz="half" idx="2"/>
          </p:nvPr>
        </p:nvSpPr>
        <p:spPr>
          <a:xfrm>
            <a:off x="8151812" y="4590288"/>
            <a:ext cx="3514564" cy="1581912"/>
          </a:xfrm>
        </p:spPr>
        <p:txBody>
          <a:bodyPr/>
          <a:lstStyle>
            <a:lvl1pPr marL="0" indent="0" latinLnBrk="0">
              <a:spcBef>
                <a:spcPts val="800"/>
              </a:spcBef>
              <a:buNone/>
              <a:defRPr lang="zh-TW" sz="16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37CC0096-1860-4642-9CD2-0079EA5E7CD1}" type="datetimeFigureOut">
              <a:t>2016/11/7</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E31375A4-56A4-47D6-9801-1991572033F7}" type="slidenum">
              <a:t>‹#›</a:t>
            </a:fld>
            <a:endParaRPr lang="zh-TW"/>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p>
        </p:txBody>
      </p:sp>
      <p:sp>
        <p:nvSpPr>
          <p:cNvPr id="2" name="標題版面配置區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zh-TW"/>
              <a:t>按一下以編輯母片標題樣式</a:t>
            </a:r>
          </a:p>
        </p:txBody>
      </p:sp>
      <p:sp>
        <p:nvSpPr>
          <p:cNvPr id="3" name="文字版面配置區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latinLnBrk="0">
              <a:defRPr lang="zh-TW" sz="800">
                <a:solidFill>
                  <a:schemeClr val="bg1"/>
                </a:solidFill>
              </a:defRPr>
            </a:lvl1pPr>
          </a:lstStyle>
          <a:p>
            <a:fld id="{37CC0096-1860-4642-9CD2-0079EA5E7CD1}" type="datetimeFigureOut">
              <a:pPr/>
              <a:t>2016/11/7</a:t>
            </a:fld>
            <a:endParaRPr lang="zh-TW"/>
          </a:p>
        </p:txBody>
      </p:sp>
      <p:sp>
        <p:nvSpPr>
          <p:cNvPr id="5" name="頁尾版面配置區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latinLnBrk="0">
              <a:defRPr lang="zh-TW" sz="800">
                <a:solidFill>
                  <a:schemeClr val="bg1"/>
                </a:solidFill>
              </a:defRPr>
            </a:lvl1pPr>
          </a:lstStyle>
          <a:p>
            <a:endParaRPr lang="zh-TW"/>
          </a:p>
        </p:txBody>
      </p:sp>
      <p:sp>
        <p:nvSpPr>
          <p:cNvPr id="6" name="投影片編號版面配置區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latinLnBrk="0">
              <a:defRPr lang="zh-TW" sz="800">
                <a:solidFill>
                  <a:schemeClr val="bg1"/>
                </a:solidFill>
              </a:defRPr>
            </a:lvl1pPr>
          </a:lstStyle>
          <a:p>
            <a:fld id="{E31375A4-56A4-47D6-9801-1991572033F7}" type="slidenum">
              <a:pPr/>
              <a:t>‹#›</a:t>
            </a:fld>
            <a:endParaRPr lang="zh-TW"/>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zh-TW"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lang="zh-TW"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lang="zh-TW"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lang="zh-TW"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lang="zh-TW"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lang="zh-TW"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lang="zh-TW"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lang="zh-TW"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lang="zh-TW"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lang="zh-TW" sz="1400" kern="120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3400" y="4937230"/>
            <a:ext cx="11125200" cy="914400"/>
          </a:xfrm>
        </p:spPr>
        <p:txBody>
          <a:bodyPr>
            <a:noAutofit/>
          </a:bodyPr>
          <a:lstStyle/>
          <a:p>
            <a:r>
              <a:rPr lang="en-US" altLang="zh-TW" sz="3200" dirty="0">
                <a:latin typeface="+mj-ea"/>
              </a:rPr>
              <a:t>Health literacy and the care quality of newly diagnosed diabetic patients</a:t>
            </a:r>
            <a:endParaRPr lang="zh-TW" sz="3200" dirty="0">
              <a:latin typeface="+mj-ea"/>
            </a:endParaRPr>
          </a:p>
        </p:txBody>
      </p:sp>
      <p:sp>
        <p:nvSpPr>
          <p:cNvPr id="3" name="副標題 2"/>
          <p:cNvSpPr>
            <a:spLocks noGrp="1"/>
          </p:cNvSpPr>
          <p:nvPr>
            <p:ph type="subTitle" idx="1"/>
          </p:nvPr>
        </p:nvSpPr>
        <p:spPr>
          <a:xfrm>
            <a:off x="533400" y="6043123"/>
            <a:ext cx="11125200" cy="571500"/>
          </a:xfrm>
        </p:spPr>
        <p:txBody>
          <a:bodyPr>
            <a:normAutofit fontScale="85000" lnSpcReduction="10000"/>
          </a:bodyPr>
          <a:lstStyle/>
          <a:p>
            <a:r>
              <a:rPr lang="en-US" altLang="zh-TW" dirty="0">
                <a:latin typeface="+mj-ea"/>
                <a:ea typeface="+mj-ea"/>
              </a:rPr>
              <a:t>Chi-Wei Lin, I-Ting Liu, Ru-Yi Huang, Wei-</a:t>
            </a:r>
            <a:r>
              <a:rPr lang="en-US" altLang="zh-TW" dirty="0" err="1">
                <a:latin typeface="+mj-ea"/>
                <a:ea typeface="+mj-ea"/>
              </a:rPr>
              <a:t>Chieh</a:t>
            </a:r>
            <a:r>
              <a:rPr lang="en-US" altLang="zh-TW" dirty="0">
                <a:latin typeface="+mj-ea"/>
                <a:ea typeface="+mj-ea"/>
              </a:rPr>
              <a:t> Hung, Ching-Jung Ho</a:t>
            </a:r>
          </a:p>
          <a:p>
            <a:r>
              <a:rPr lang="en-US" altLang="zh-TW" dirty="0">
                <a:latin typeface="+mj-ea"/>
                <a:ea typeface="+mj-ea"/>
              </a:rPr>
              <a:t>E-Da Hospital/I-</a:t>
            </a:r>
            <a:r>
              <a:rPr lang="en-US" altLang="zh-TW" dirty="0" err="1">
                <a:latin typeface="+mj-ea"/>
                <a:ea typeface="+mj-ea"/>
              </a:rPr>
              <a:t>Shou</a:t>
            </a:r>
            <a:r>
              <a:rPr lang="en-US" altLang="zh-TW" dirty="0">
                <a:latin typeface="+mj-ea"/>
                <a:ea typeface="+mj-ea"/>
              </a:rPr>
              <a:t> University, Taiwan Health Evaluation and Promotion Association</a:t>
            </a:r>
            <a:endParaRPr lang="zh-TW" dirty="0">
              <a:latin typeface="+mj-ea"/>
              <a:ea typeface="+mj-ea"/>
            </a:endParaRPr>
          </a:p>
        </p:txBody>
      </p:sp>
      <p:pic>
        <p:nvPicPr>
          <p:cNvPr id="7" name="圖片版面配置區 6" descr="兩個正在舉重的人物" title="健身圖片範例"/>
          <p:cNvPicPr>
            <a:picLocks noGrp="1" noChangeAspect="1"/>
          </p:cNvPicPr>
          <p:nvPr>
            <p:ph type="pic" idx="10"/>
          </p:nvPr>
        </p:nvPicPr>
        <p:blipFill rotWithShape="1">
          <a:blip r:embed="rId2" cstate="print">
            <a:extLst>
              <a:ext uri="{28A0092B-C50C-407E-A947-70E740481C1C}">
                <a14:useLocalDpi xmlns:a14="http://schemas.microsoft.com/office/drawing/2010/main" val="0"/>
              </a:ext>
            </a:extLst>
          </a:blip>
          <a:srcRect/>
          <a:stretch/>
        </p:blipFill>
        <p:spPr/>
      </p:pic>
      <p:pic>
        <p:nvPicPr>
          <p:cNvPr id="8" name="圖片版面配置區 7" descr="青蘋果與捲尺近照" title="健身圖片範例"/>
          <p:cNvPicPr>
            <a:picLocks noGrp="1" noChangeAspect="1"/>
          </p:cNvPicPr>
          <p:nvPr>
            <p:ph type="pic" idx="11"/>
          </p:nvPr>
        </p:nvPicPr>
        <p:blipFill rotWithShape="1">
          <a:blip r:embed="rId3" cstate="print">
            <a:extLst>
              <a:ext uri="{28A0092B-C50C-407E-A947-70E740481C1C}">
                <a14:useLocalDpi xmlns:a14="http://schemas.microsoft.com/office/drawing/2010/main" val="0"/>
              </a:ext>
            </a:extLst>
          </a:blip>
          <a:srcRect/>
          <a:stretch/>
        </p:blipFill>
        <p:spPr/>
      </p:pic>
      <p:pic>
        <p:nvPicPr>
          <p:cNvPr id="9" name="圖片版面配置區 8" descr="在室內運動場跑道跑步的男女" title="健身圖片範例"/>
          <p:cNvPicPr>
            <a:picLocks noGrp="1" noChangeAspect="1"/>
          </p:cNvPicPr>
          <p:nvPr>
            <p:ph type="pic" idx="12"/>
          </p:nvPr>
        </p:nvPicPr>
        <p:blipFill rotWithShape="1">
          <a:blip r:embed="rId4" cstate="print">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74230" y="487181"/>
            <a:ext cx="9493770" cy="1143000"/>
          </a:xfrm>
        </p:spPr>
        <p:txBody>
          <a:bodyPr/>
          <a:lstStyle/>
          <a:p>
            <a:r>
              <a:rPr lang="en-US" altLang="zh-TW" dirty="0"/>
              <a:t>Demographics in inadequate HL and higher HL participants</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12212306"/>
              </p:ext>
            </p:extLst>
          </p:nvPr>
        </p:nvGraphicFramePr>
        <p:xfrm>
          <a:off x="1524000" y="2224165"/>
          <a:ext cx="9144000" cy="3403600"/>
        </p:xfrm>
        <a:graphic>
          <a:graphicData uri="http://schemas.openxmlformats.org/drawingml/2006/table">
            <a:tbl>
              <a:tblPr firstRow="1" firstCol="1" bandRow="1">
                <a:tableStyleId>{5C22544A-7EE6-4342-B048-85BDC9FD1C3A}</a:tableStyleId>
              </a:tblPr>
              <a:tblGrid>
                <a:gridCol w="3085475">
                  <a:extLst>
                    <a:ext uri="{9D8B030D-6E8A-4147-A177-3AD203B41FA5}">
                      <a16:colId xmlns:a16="http://schemas.microsoft.com/office/drawing/2014/main" val="1941846379"/>
                    </a:ext>
                  </a:extLst>
                </a:gridCol>
                <a:gridCol w="2226040">
                  <a:extLst>
                    <a:ext uri="{9D8B030D-6E8A-4147-A177-3AD203B41FA5}">
                      <a16:colId xmlns:a16="http://schemas.microsoft.com/office/drawing/2014/main" val="3324233750"/>
                    </a:ext>
                  </a:extLst>
                </a:gridCol>
                <a:gridCol w="2023672">
                  <a:extLst>
                    <a:ext uri="{9D8B030D-6E8A-4147-A177-3AD203B41FA5}">
                      <a16:colId xmlns:a16="http://schemas.microsoft.com/office/drawing/2014/main" val="817568051"/>
                    </a:ext>
                  </a:extLst>
                </a:gridCol>
                <a:gridCol w="1808813">
                  <a:extLst>
                    <a:ext uri="{9D8B030D-6E8A-4147-A177-3AD203B41FA5}">
                      <a16:colId xmlns:a16="http://schemas.microsoft.com/office/drawing/2014/main" val="1543788030"/>
                    </a:ext>
                  </a:extLst>
                </a:gridCol>
              </a:tblGrid>
              <a:tr h="370840">
                <a:tc>
                  <a:txBody>
                    <a:bodyPr/>
                    <a:lstStyle/>
                    <a:p>
                      <a:endParaRPr lang="zh-TW" altLang="en-US" dirty="0"/>
                    </a:p>
                  </a:txBody>
                  <a:tcPr/>
                </a:tc>
                <a:tc>
                  <a:txBody>
                    <a:bodyPr/>
                    <a:lstStyle/>
                    <a:p>
                      <a:r>
                        <a:rPr lang="en-US" altLang="zh-TW" dirty="0"/>
                        <a:t>Inadequate</a:t>
                      </a:r>
                      <a:r>
                        <a:rPr lang="en-US" altLang="zh-TW" baseline="0" dirty="0"/>
                        <a:t> HL</a:t>
                      </a:r>
                    </a:p>
                    <a:p>
                      <a:r>
                        <a:rPr lang="en-US" altLang="zh-TW" baseline="0" dirty="0"/>
                        <a:t>(n=10)</a:t>
                      </a:r>
                      <a:endParaRPr lang="zh-TW" altLang="en-US" dirty="0"/>
                    </a:p>
                  </a:txBody>
                  <a:tcPr/>
                </a:tc>
                <a:tc>
                  <a:txBody>
                    <a:bodyPr/>
                    <a:lstStyle/>
                    <a:p>
                      <a:r>
                        <a:rPr lang="en-US" altLang="zh-TW" dirty="0"/>
                        <a:t>HL &gt;25</a:t>
                      </a:r>
                    </a:p>
                    <a:p>
                      <a:r>
                        <a:rPr lang="en-US" altLang="zh-TW" dirty="0"/>
                        <a:t>(n=45)</a:t>
                      </a:r>
                      <a:endParaRPr lang="zh-TW" altLang="en-US" dirty="0"/>
                    </a:p>
                  </a:txBody>
                  <a:tcPr/>
                </a:tc>
                <a:tc>
                  <a:txBody>
                    <a:bodyPr/>
                    <a:lstStyle/>
                    <a:p>
                      <a:r>
                        <a:rPr lang="en-US" altLang="zh-TW" dirty="0"/>
                        <a:t>P value</a:t>
                      </a:r>
                      <a:endParaRPr lang="zh-TW" altLang="en-US" dirty="0"/>
                    </a:p>
                  </a:txBody>
                  <a:tcPr/>
                </a:tc>
                <a:extLst>
                  <a:ext uri="{0D108BD9-81ED-4DB2-BD59-A6C34878D82A}">
                    <a16:rowId xmlns:a16="http://schemas.microsoft.com/office/drawing/2014/main" val="3328818198"/>
                  </a:ext>
                </a:extLst>
              </a:tr>
              <a:tr h="370840">
                <a:tc>
                  <a:txBody>
                    <a:bodyPr/>
                    <a:lstStyle/>
                    <a:p>
                      <a:r>
                        <a:rPr lang="en-US" altLang="zh-TW" dirty="0"/>
                        <a:t>Age</a:t>
                      </a:r>
                      <a:endParaRPr lang="zh-TW" altLang="en-US" dirty="0"/>
                    </a:p>
                  </a:txBody>
                  <a:tcPr/>
                </a:tc>
                <a:tc>
                  <a:txBody>
                    <a:bodyPr/>
                    <a:lstStyle/>
                    <a:p>
                      <a:r>
                        <a:rPr lang="en-US" altLang="zh-TW" dirty="0"/>
                        <a:t>58.6</a:t>
                      </a:r>
                      <a:endParaRPr lang="zh-TW" altLang="en-US" dirty="0"/>
                    </a:p>
                  </a:txBody>
                  <a:tcPr/>
                </a:tc>
                <a:tc>
                  <a:txBody>
                    <a:bodyPr/>
                    <a:lstStyle/>
                    <a:p>
                      <a:r>
                        <a:rPr lang="en-US" altLang="zh-TW" dirty="0"/>
                        <a:t>55.6</a:t>
                      </a:r>
                      <a:endParaRPr lang="zh-TW" altLang="en-US" dirty="0"/>
                    </a:p>
                  </a:txBody>
                  <a:tcPr/>
                </a:tc>
                <a:tc>
                  <a:txBody>
                    <a:bodyPr/>
                    <a:lstStyle/>
                    <a:p>
                      <a:r>
                        <a:rPr lang="en-US" altLang="zh-TW" dirty="0"/>
                        <a:t>0.462</a:t>
                      </a:r>
                      <a:endParaRPr lang="zh-TW" altLang="en-US" dirty="0"/>
                    </a:p>
                  </a:txBody>
                  <a:tcPr/>
                </a:tc>
                <a:extLst>
                  <a:ext uri="{0D108BD9-81ED-4DB2-BD59-A6C34878D82A}">
                    <a16:rowId xmlns:a16="http://schemas.microsoft.com/office/drawing/2014/main" val="2969731226"/>
                  </a:ext>
                </a:extLst>
              </a:tr>
              <a:tr h="370840">
                <a:tc>
                  <a:txBody>
                    <a:bodyPr/>
                    <a:lstStyle/>
                    <a:p>
                      <a:r>
                        <a:rPr lang="en-US" altLang="zh-TW" dirty="0"/>
                        <a:t>Gender (male/female)</a:t>
                      </a:r>
                      <a:endParaRPr lang="zh-TW" altLang="en-US" dirty="0"/>
                    </a:p>
                  </a:txBody>
                  <a:tcPr/>
                </a:tc>
                <a:tc>
                  <a:txBody>
                    <a:bodyPr/>
                    <a:lstStyle/>
                    <a:p>
                      <a:r>
                        <a:rPr lang="en-US" altLang="zh-TW" dirty="0"/>
                        <a:t>3/7 (0.43)</a:t>
                      </a:r>
                      <a:endParaRPr lang="zh-TW" altLang="en-US" dirty="0"/>
                    </a:p>
                  </a:txBody>
                  <a:tcPr/>
                </a:tc>
                <a:tc>
                  <a:txBody>
                    <a:bodyPr/>
                    <a:lstStyle/>
                    <a:p>
                      <a:r>
                        <a:rPr lang="en-US" altLang="zh-TW" dirty="0"/>
                        <a:t>22/23 (0.96)</a:t>
                      </a:r>
                      <a:endParaRPr lang="zh-TW" altLang="en-US" dirty="0"/>
                    </a:p>
                  </a:txBody>
                  <a:tcPr/>
                </a:tc>
                <a:tc>
                  <a:txBody>
                    <a:bodyPr/>
                    <a:lstStyle/>
                    <a:p>
                      <a:r>
                        <a:rPr lang="en-US" altLang="zh-TW" dirty="0"/>
                        <a:t>0.318</a:t>
                      </a:r>
                      <a:endParaRPr lang="zh-TW" altLang="en-US" dirty="0"/>
                    </a:p>
                  </a:txBody>
                  <a:tcPr/>
                </a:tc>
                <a:extLst>
                  <a:ext uri="{0D108BD9-81ED-4DB2-BD59-A6C34878D82A}">
                    <a16:rowId xmlns:a16="http://schemas.microsoft.com/office/drawing/2014/main" val="1205237192"/>
                  </a:ext>
                </a:extLst>
              </a:tr>
              <a:tr h="370840">
                <a:tc>
                  <a:txBody>
                    <a:bodyPr/>
                    <a:lstStyle/>
                    <a:p>
                      <a:r>
                        <a:rPr lang="en-US" altLang="zh-TW" dirty="0"/>
                        <a:t>BMI</a:t>
                      </a:r>
                      <a:endParaRPr lang="zh-TW" altLang="en-US" dirty="0"/>
                    </a:p>
                  </a:txBody>
                  <a:tcPr/>
                </a:tc>
                <a:tc>
                  <a:txBody>
                    <a:bodyPr/>
                    <a:lstStyle/>
                    <a:p>
                      <a:r>
                        <a:rPr lang="en-US" altLang="zh-TW" dirty="0"/>
                        <a:t>27.5</a:t>
                      </a:r>
                      <a:endParaRPr lang="zh-TW" altLang="en-US" dirty="0"/>
                    </a:p>
                  </a:txBody>
                  <a:tcPr/>
                </a:tc>
                <a:tc>
                  <a:txBody>
                    <a:bodyPr/>
                    <a:lstStyle/>
                    <a:p>
                      <a:r>
                        <a:rPr lang="en-US" altLang="zh-TW" dirty="0"/>
                        <a:t>26.8</a:t>
                      </a:r>
                      <a:endParaRPr lang="zh-TW" altLang="en-US" dirty="0"/>
                    </a:p>
                  </a:txBody>
                  <a:tcPr/>
                </a:tc>
                <a:tc>
                  <a:txBody>
                    <a:bodyPr/>
                    <a:lstStyle/>
                    <a:p>
                      <a:r>
                        <a:rPr lang="en-US" altLang="zh-TW" dirty="0"/>
                        <a:t>0.579</a:t>
                      </a:r>
                      <a:endParaRPr lang="zh-TW" altLang="en-US" dirty="0"/>
                    </a:p>
                  </a:txBody>
                  <a:tcPr/>
                </a:tc>
                <a:extLst>
                  <a:ext uri="{0D108BD9-81ED-4DB2-BD59-A6C34878D82A}">
                    <a16:rowId xmlns:a16="http://schemas.microsoft.com/office/drawing/2014/main" val="2034652587"/>
                  </a:ext>
                </a:extLst>
              </a:tr>
              <a:tr h="370840">
                <a:tc>
                  <a:txBody>
                    <a:bodyPr/>
                    <a:lstStyle/>
                    <a:p>
                      <a:r>
                        <a:rPr lang="en-US" altLang="zh-TW" dirty="0"/>
                        <a:t>Multiple Chronic Disease</a:t>
                      </a:r>
                    </a:p>
                    <a:p>
                      <a:r>
                        <a:rPr lang="en-US" altLang="zh-TW" dirty="0"/>
                        <a:t>(yes/no)</a:t>
                      </a:r>
                      <a:endParaRPr lang="zh-TW" altLang="en-US" dirty="0"/>
                    </a:p>
                  </a:txBody>
                  <a:tcPr/>
                </a:tc>
                <a:tc>
                  <a:txBody>
                    <a:bodyPr/>
                    <a:lstStyle/>
                    <a:p>
                      <a:r>
                        <a:rPr lang="en-US" altLang="zh-TW" dirty="0"/>
                        <a:t>5/5 (1.00)</a:t>
                      </a:r>
                      <a:endParaRPr lang="zh-TW" altLang="en-US" dirty="0"/>
                    </a:p>
                  </a:txBody>
                  <a:tcPr/>
                </a:tc>
                <a:tc>
                  <a:txBody>
                    <a:bodyPr/>
                    <a:lstStyle/>
                    <a:p>
                      <a:r>
                        <a:rPr lang="en-US" altLang="zh-TW" dirty="0"/>
                        <a:t>19/26 (0.73)</a:t>
                      </a:r>
                      <a:endParaRPr lang="zh-TW" altLang="en-US" dirty="0"/>
                    </a:p>
                  </a:txBody>
                  <a:tcPr/>
                </a:tc>
                <a:tc>
                  <a:txBody>
                    <a:bodyPr/>
                    <a:lstStyle/>
                    <a:p>
                      <a:r>
                        <a:rPr lang="en-US" altLang="zh-TW" dirty="0"/>
                        <a:t>0.220</a:t>
                      </a:r>
                      <a:endParaRPr lang="zh-TW" altLang="en-US" dirty="0"/>
                    </a:p>
                  </a:txBody>
                  <a:tcPr/>
                </a:tc>
                <a:extLst>
                  <a:ext uri="{0D108BD9-81ED-4DB2-BD59-A6C34878D82A}">
                    <a16:rowId xmlns:a16="http://schemas.microsoft.com/office/drawing/2014/main" val="1409562637"/>
                  </a:ext>
                </a:extLst>
              </a:tr>
              <a:tr h="370840">
                <a:tc>
                  <a:txBody>
                    <a:bodyPr/>
                    <a:lstStyle/>
                    <a:p>
                      <a:r>
                        <a:rPr lang="en-US" altLang="zh-TW" dirty="0"/>
                        <a:t>Marital</a:t>
                      </a:r>
                      <a:r>
                        <a:rPr lang="en-US" altLang="zh-TW" baseline="0" dirty="0"/>
                        <a:t> Status</a:t>
                      </a:r>
                      <a:r>
                        <a:rPr lang="en-US" altLang="zh-TW" dirty="0"/>
                        <a:t> (married/single)</a:t>
                      </a:r>
                      <a:endParaRPr lang="zh-TW" altLang="en-US" dirty="0"/>
                    </a:p>
                  </a:txBody>
                  <a:tcPr/>
                </a:tc>
                <a:tc>
                  <a:txBody>
                    <a:bodyPr/>
                    <a:lstStyle/>
                    <a:p>
                      <a:r>
                        <a:rPr lang="en-US" altLang="zh-TW" dirty="0"/>
                        <a:t>7/3 (2.33)</a:t>
                      </a:r>
                      <a:endParaRPr lang="zh-TW" altLang="en-US" dirty="0"/>
                    </a:p>
                  </a:txBody>
                  <a:tcPr/>
                </a:tc>
                <a:tc>
                  <a:txBody>
                    <a:bodyPr/>
                    <a:lstStyle/>
                    <a:p>
                      <a:r>
                        <a:rPr lang="en-US" altLang="zh-TW" dirty="0"/>
                        <a:t>44/1 (44.00)</a:t>
                      </a:r>
                      <a:endParaRPr lang="zh-TW" altLang="en-US" dirty="0"/>
                    </a:p>
                  </a:txBody>
                  <a:tcPr/>
                </a:tc>
                <a:tc>
                  <a:txBody>
                    <a:bodyPr/>
                    <a:lstStyle/>
                    <a:p>
                      <a:r>
                        <a:rPr lang="en-US" altLang="zh-TW" dirty="0"/>
                        <a:t>0.016*</a:t>
                      </a:r>
                      <a:endParaRPr lang="zh-TW" altLang="en-US" dirty="0"/>
                    </a:p>
                  </a:txBody>
                  <a:tcPr/>
                </a:tc>
                <a:extLst>
                  <a:ext uri="{0D108BD9-81ED-4DB2-BD59-A6C34878D82A}">
                    <a16:rowId xmlns:a16="http://schemas.microsoft.com/office/drawing/2014/main" val="1141722863"/>
                  </a:ext>
                </a:extLst>
              </a:tr>
              <a:tr h="370840">
                <a:tc>
                  <a:txBody>
                    <a:bodyPr/>
                    <a:lstStyle/>
                    <a:p>
                      <a:r>
                        <a:rPr lang="en-US" altLang="zh-TW" dirty="0"/>
                        <a:t>Education</a:t>
                      </a:r>
                      <a:r>
                        <a:rPr lang="en-US" altLang="zh-TW" baseline="0" dirty="0"/>
                        <a:t> </a:t>
                      </a:r>
                    </a:p>
                    <a:p>
                      <a:r>
                        <a:rPr lang="en-US" altLang="zh-TW" baseline="0" dirty="0"/>
                        <a:t>(&lt;6 year/high school/college)</a:t>
                      </a:r>
                      <a:endParaRPr lang="zh-TW" altLang="en-US" dirty="0"/>
                    </a:p>
                  </a:txBody>
                  <a:tcPr/>
                </a:tc>
                <a:tc>
                  <a:txBody>
                    <a:bodyPr/>
                    <a:lstStyle/>
                    <a:p>
                      <a:r>
                        <a:rPr lang="en-US" altLang="zh-TW" dirty="0"/>
                        <a:t>6/4/0</a:t>
                      </a:r>
                      <a:endParaRPr lang="zh-TW" altLang="en-US" dirty="0"/>
                    </a:p>
                  </a:txBody>
                  <a:tcPr/>
                </a:tc>
                <a:tc>
                  <a:txBody>
                    <a:bodyPr/>
                    <a:lstStyle/>
                    <a:p>
                      <a:r>
                        <a:rPr lang="en-US" altLang="zh-TW" dirty="0"/>
                        <a:t>11/26/8</a:t>
                      </a:r>
                      <a:endParaRPr lang="zh-TW" altLang="en-US" dirty="0"/>
                    </a:p>
                  </a:txBody>
                  <a:tcPr/>
                </a:tc>
                <a:tc>
                  <a:txBody>
                    <a:bodyPr/>
                    <a:lstStyle/>
                    <a:p>
                      <a:r>
                        <a:rPr lang="en-US" altLang="zh-TW" dirty="0"/>
                        <a:t>0.061</a:t>
                      </a:r>
                      <a:endParaRPr lang="zh-TW" altLang="en-US" dirty="0"/>
                    </a:p>
                  </a:txBody>
                  <a:tcPr/>
                </a:tc>
                <a:extLst>
                  <a:ext uri="{0D108BD9-81ED-4DB2-BD59-A6C34878D82A}">
                    <a16:rowId xmlns:a16="http://schemas.microsoft.com/office/drawing/2014/main" val="604549026"/>
                  </a:ext>
                </a:extLst>
              </a:tr>
            </a:tbl>
          </a:graphicData>
        </a:graphic>
      </p:graphicFrame>
    </p:spTree>
    <p:extLst>
      <p:ext uri="{BB962C8B-B14F-4D97-AF65-F5344CB8AC3E}">
        <p14:creationId xmlns:p14="http://schemas.microsoft.com/office/powerpoint/2010/main" val="222470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44184" y="457200"/>
            <a:ext cx="9423816" cy="1143000"/>
          </a:xfrm>
        </p:spPr>
        <p:txBody>
          <a:bodyPr/>
          <a:lstStyle/>
          <a:p>
            <a:r>
              <a:rPr lang="en-US" altLang="zh-TW" dirty="0"/>
              <a:t>clinical characteristic differences between inadequate HL and higher HL participants</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264665156"/>
              </p:ext>
            </p:extLst>
          </p:nvPr>
        </p:nvGraphicFramePr>
        <p:xfrm>
          <a:off x="1341620" y="2224165"/>
          <a:ext cx="9326380" cy="3134360"/>
        </p:xfrm>
        <a:graphic>
          <a:graphicData uri="http://schemas.openxmlformats.org/drawingml/2006/table">
            <a:tbl>
              <a:tblPr firstRow="1" firstCol="1" bandRow="1">
                <a:tableStyleId>{5C22544A-7EE6-4342-B048-85BDC9FD1C3A}</a:tableStyleId>
              </a:tblPr>
              <a:tblGrid>
                <a:gridCol w="3050818">
                  <a:extLst>
                    <a:ext uri="{9D8B030D-6E8A-4147-A177-3AD203B41FA5}">
                      <a16:colId xmlns:a16="http://schemas.microsoft.com/office/drawing/2014/main" val="1941846379"/>
                    </a:ext>
                  </a:extLst>
                </a:gridCol>
                <a:gridCol w="2305784">
                  <a:extLst>
                    <a:ext uri="{9D8B030D-6E8A-4147-A177-3AD203B41FA5}">
                      <a16:colId xmlns:a16="http://schemas.microsoft.com/office/drawing/2014/main" val="3324233750"/>
                    </a:ext>
                  </a:extLst>
                </a:gridCol>
                <a:gridCol w="2096167">
                  <a:extLst>
                    <a:ext uri="{9D8B030D-6E8A-4147-A177-3AD203B41FA5}">
                      <a16:colId xmlns:a16="http://schemas.microsoft.com/office/drawing/2014/main" val="817568051"/>
                    </a:ext>
                  </a:extLst>
                </a:gridCol>
                <a:gridCol w="1873611">
                  <a:extLst>
                    <a:ext uri="{9D8B030D-6E8A-4147-A177-3AD203B41FA5}">
                      <a16:colId xmlns:a16="http://schemas.microsoft.com/office/drawing/2014/main" val="1543788030"/>
                    </a:ext>
                  </a:extLst>
                </a:gridCol>
              </a:tblGrid>
              <a:tr h="370840">
                <a:tc>
                  <a:txBody>
                    <a:bodyPr/>
                    <a:lstStyle/>
                    <a:p>
                      <a:endParaRPr lang="zh-TW" altLang="en-US" dirty="0"/>
                    </a:p>
                  </a:txBody>
                  <a:tcPr/>
                </a:tc>
                <a:tc>
                  <a:txBody>
                    <a:bodyPr/>
                    <a:lstStyle/>
                    <a:p>
                      <a:r>
                        <a:rPr lang="en-US" altLang="zh-TW" dirty="0"/>
                        <a:t>Inadequate</a:t>
                      </a:r>
                      <a:r>
                        <a:rPr lang="en-US" altLang="zh-TW" baseline="0" dirty="0"/>
                        <a:t> HL</a:t>
                      </a:r>
                    </a:p>
                    <a:p>
                      <a:r>
                        <a:rPr lang="en-US" altLang="zh-TW" baseline="0" dirty="0"/>
                        <a:t>(n=10)</a:t>
                      </a:r>
                      <a:endParaRPr lang="zh-TW" altLang="en-US" dirty="0"/>
                    </a:p>
                  </a:txBody>
                  <a:tcPr/>
                </a:tc>
                <a:tc>
                  <a:txBody>
                    <a:bodyPr/>
                    <a:lstStyle/>
                    <a:p>
                      <a:r>
                        <a:rPr lang="en-US" altLang="zh-TW" dirty="0"/>
                        <a:t>HL &gt;25</a:t>
                      </a:r>
                    </a:p>
                    <a:p>
                      <a:r>
                        <a:rPr lang="en-US" altLang="zh-TW" dirty="0"/>
                        <a:t>(n=45)</a:t>
                      </a:r>
                      <a:endParaRPr lang="zh-TW" altLang="en-US" dirty="0"/>
                    </a:p>
                  </a:txBody>
                  <a:tcPr/>
                </a:tc>
                <a:tc>
                  <a:txBody>
                    <a:bodyPr/>
                    <a:lstStyle/>
                    <a:p>
                      <a:r>
                        <a:rPr lang="en-US" altLang="zh-TW" dirty="0"/>
                        <a:t>P value</a:t>
                      </a:r>
                      <a:endParaRPr lang="zh-TW" altLang="en-US" dirty="0"/>
                    </a:p>
                  </a:txBody>
                  <a:tcPr/>
                </a:tc>
                <a:extLst>
                  <a:ext uri="{0D108BD9-81ED-4DB2-BD59-A6C34878D82A}">
                    <a16:rowId xmlns:a16="http://schemas.microsoft.com/office/drawing/2014/main" val="3328818198"/>
                  </a:ext>
                </a:extLst>
              </a:tr>
              <a:tr h="370840">
                <a:tc>
                  <a:txBody>
                    <a:bodyPr/>
                    <a:lstStyle/>
                    <a:p>
                      <a:r>
                        <a:rPr lang="en-US" altLang="zh-TW" dirty="0"/>
                        <a:t>Glucose AC (mg/</a:t>
                      </a:r>
                      <a:r>
                        <a:rPr lang="en-US" altLang="zh-TW" dirty="0" err="1"/>
                        <a:t>dL</a:t>
                      </a:r>
                      <a:r>
                        <a:rPr lang="en-US" altLang="zh-TW" dirty="0"/>
                        <a:t>)</a:t>
                      </a:r>
                      <a:endParaRPr lang="zh-TW" altLang="en-US" dirty="0"/>
                    </a:p>
                  </a:txBody>
                  <a:tcPr/>
                </a:tc>
                <a:tc>
                  <a:txBody>
                    <a:bodyPr/>
                    <a:lstStyle/>
                    <a:p>
                      <a:r>
                        <a:rPr lang="en-US" altLang="zh-TW" dirty="0"/>
                        <a:t>133.2</a:t>
                      </a:r>
                      <a:endParaRPr lang="zh-TW" altLang="en-US" dirty="0"/>
                    </a:p>
                  </a:txBody>
                  <a:tcPr/>
                </a:tc>
                <a:tc>
                  <a:txBody>
                    <a:bodyPr/>
                    <a:lstStyle/>
                    <a:p>
                      <a:r>
                        <a:rPr lang="en-US" altLang="zh-TW" dirty="0"/>
                        <a:t>134.4</a:t>
                      </a:r>
                      <a:endParaRPr lang="zh-TW" altLang="en-US" dirty="0"/>
                    </a:p>
                  </a:txBody>
                  <a:tcPr/>
                </a:tc>
                <a:tc>
                  <a:txBody>
                    <a:bodyPr/>
                    <a:lstStyle/>
                    <a:p>
                      <a:r>
                        <a:rPr lang="en-US" altLang="zh-TW" dirty="0"/>
                        <a:t>0.934</a:t>
                      </a:r>
                      <a:endParaRPr lang="zh-TW" altLang="en-US" dirty="0"/>
                    </a:p>
                  </a:txBody>
                  <a:tcPr/>
                </a:tc>
                <a:extLst>
                  <a:ext uri="{0D108BD9-81ED-4DB2-BD59-A6C34878D82A}">
                    <a16:rowId xmlns:a16="http://schemas.microsoft.com/office/drawing/2014/main" val="2969731226"/>
                  </a:ext>
                </a:extLst>
              </a:tr>
              <a:tr h="370840">
                <a:tc>
                  <a:txBody>
                    <a:bodyPr/>
                    <a:lstStyle/>
                    <a:p>
                      <a:r>
                        <a:rPr lang="en-US" altLang="zh-TW" dirty="0"/>
                        <a:t>HbA1C (%)</a:t>
                      </a:r>
                      <a:endParaRPr lang="zh-TW" altLang="en-US" dirty="0"/>
                    </a:p>
                  </a:txBody>
                  <a:tcPr/>
                </a:tc>
                <a:tc>
                  <a:txBody>
                    <a:bodyPr/>
                    <a:lstStyle/>
                    <a:p>
                      <a:r>
                        <a:rPr lang="en-US" altLang="zh-TW" dirty="0"/>
                        <a:t>8.6</a:t>
                      </a:r>
                      <a:endParaRPr lang="zh-TW" altLang="en-US" dirty="0"/>
                    </a:p>
                  </a:txBody>
                  <a:tcPr/>
                </a:tc>
                <a:tc>
                  <a:txBody>
                    <a:bodyPr/>
                    <a:lstStyle/>
                    <a:p>
                      <a:r>
                        <a:rPr lang="en-US" altLang="zh-TW" dirty="0"/>
                        <a:t>7.3</a:t>
                      </a:r>
                      <a:endParaRPr lang="zh-TW" altLang="en-US" dirty="0"/>
                    </a:p>
                  </a:txBody>
                  <a:tcPr/>
                </a:tc>
                <a:tc>
                  <a:txBody>
                    <a:bodyPr/>
                    <a:lstStyle/>
                    <a:p>
                      <a:r>
                        <a:rPr lang="en-US" altLang="zh-TW" dirty="0"/>
                        <a:t>0.359</a:t>
                      </a:r>
                      <a:endParaRPr lang="zh-TW" altLang="en-US" dirty="0"/>
                    </a:p>
                  </a:txBody>
                  <a:tcPr/>
                </a:tc>
                <a:extLst>
                  <a:ext uri="{0D108BD9-81ED-4DB2-BD59-A6C34878D82A}">
                    <a16:rowId xmlns:a16="http://schemas.microsoft.com/office/drawing/2014/main" val="1205237192"/>
                  </a:ext>
                </a:extLst>
              </a:tr>
              <a:tr h="370840">
                <a:tc>
                  <a:txBody>
                    <a:bodyPr/>
                    <a:lstStyle/>
                    <a:p>
                      <a:r>
                        <a:rPr lang="en-US" altLang="zh-TW" dirty="0"/>
                        <a:t>Total</a:t>
                      </a:r>
                      <a:r>
                        <a:rPr lang="en-US" altLang="zh-TW" baseline="0" dirty="0"/>
                        <a:t> Cholesterol (mg/</a:t>
                      </a:r>
                      <a:r>
                        <a:rPr lang="en-US" altLang="zh-TW" baseline="0" dirty="0" err="1"/>
                        <a:t>dL</a:t>
                      </a:r>
                      <a:r>
                        <a:rPr lang="en-US" altLang="zh-TW" baseline="0" dirty="0"/>
                        <a:t>)</a:t>
                      </a:r>
                      <a:endParaRPr lang="zh-TW" altLang="en-US" dirty="0"/>
                    </a:p>
                  </a:txBody>
                  <a:tcPr/>
                </a:tc>
                <a:tc>
                  <a:txBody>
                    <a:bodyPr/>
                    <a:lstStyle/>
                    <a:p>
                      <a:r>
                        <a:rPr lang="en-US" altLang="zh-TW" dirty="0"/>
                        <a:t>202.3</a:t>
                      </a:r>
                      <a:endParaRPr lang="zh-TW" altLang="en-US" dirty="0"/>
                    </a:p>
                  </a:txBody>
                  <a:tcPr/>
                </a:tc>
                <a:tc>
                  <a:txBody>
                    <a:bodyPr/>
                    <a:lstStyle/>
                    <a:p>
                      <a:r>
                        <a:rPr lang="en-US" altLang="zh-TW" dirty="0"/>
                        <a:t>203.5</a:t>
                      </a:r>
                      <a:endParaRPr lang="zh-TW" altLang="en-US" dirty="0"/>
                    </a:p>
                  </a:txBody>
                  <a:tcPr/>
                </a:tc>
                <a:tc>
                  <a:txBody>
                    <a:bodyPr/>
                    <a:lstStyle/>
                    <a:p>
                      <a:r>
                        <a:rPr lang="en-US" altLang="zh-TW" dirty="0"/>
                        <a:t>0.956</a:t>
                      </a:r>
                      <a:endParaRPr lang="zh-TW" altLang="en-US" dirty="0"/>
                    </a:p>
                  </a:txBody>
                  <a:tcPr/>
                </a:tc>
                <a:extLst>
                  <a:ext uri="{0D108BD9-81ED-4DB2-BD59-A6C34878D82A}">
                    <a16:rowId xmlns:a16="http://schemas.microsoft.com/office/drawing/2014/main" val="2034652587"/>
                  </a:ext>
                </a:extLst>
              </a:tr>
              <a:tr h="370840">
                <a:tc>
                  <a:txBody>
                    <a:bodyPr/>
                    <a:lstStyle/>
                    <a:p>
                      <a:r>
                        <a:rPr lang="en-US" altLang="zh-TW" dirty="0"/>
                        <a:t>HDL (mg/</a:t>
                      </a:r>
                      <a:r>
                        <a:rPr lang="en-US" altLang="zh-TW" dirty="0" err="1"/>
                        <a:t>dL</a:t>
                      </a:r>
                      <a:r>
                        <a:rPr lang="en-US" altLang="zh-TW" dirty="0"/>
                        <a:t>)</a:t>
                      </a:r>
                      <a:endParaRPr lang="zh-TW" altLang="en-US" dirty="0"/>
                    </a:p>
                  </a:txBody>
                  <a:tcPr/>
                </a:tc>
                <a:tc>
                  <a:txBody>
                    <a:bodyPr/>
                    <a:lstStyle/>
                    <a:p>
                      <a:r>
                        <a:rPr lang="en-US" altLang="zh-TW" dirty="0"/>
                        <a:t>44.6</a:t>
                      </a:r>
                      <a:endParaRPr lang="zh-TW" altLang="en-US" dirty="0"/>
                    </a:p>
                  </a:txBody>
                  <a:tcPr/>
                </a:tc>
                <a:tc>
                  <a:txBody>
                    <a:bodyPr/>
                    <a:lstStyle/>
                    <a:p>
                      <a:r>
                        <a:rPr lang="en-US" altLang="zh-TW" dirty="0"/>
                        <a:t>41.0</a:t>
                      </a:r>
                      <a:endParaRPr lang="zh-TW" altLang="en-US" dirty="0"/>
                    </a:p>
                  </a:txBody>
                  <a:tcPr/>
                </a:tc>
                <a:tc>
                  <a:txBody>
                    <a:bodyPr/>
                    <a:lstStyle/>
                    <a:p>
                      <a:r>
                        <a:rPr lang="en-US" altLang="zh-TW" dirty="0"/>
                        <a:t>0.359</a:t>
                      </a:r>
                      <a:endParaRPr lang="zh-TW" altLang="en-US" dirty="0"/>
                    </a:p>
                  </a:txBody>
                  <a:tcPr/>
                </a:tc>
                <a:extLst>
                  <a:ext uri="{0D108BD9-81ED-4DB2-BD59-A6C34878D82A}">
                    <a16:rowId xmlns:a16="http://schemas.microsoft.com/office/drawing/2014/main" val="1409562637"/>
                  </a:ext>
                </a:extLst>
              </a:tr>
              <a:tr h="370840">
                <a:tc>
                  <a:txBody>
                    <a:bodyPr/>
                    <a:lstStyle/>
                    <a:p>
                      <a:r>
                        <a:rPr lang="en-US" altLang="zh-TW" dirty="0"/>
                        <a:t>LDL(mg/</a:t>
                      </a:r>
                      <a:r>
                        <a:rPr lang="en-US" altLang="zh-TW" dirty="0" err="1"/>
                        <a:t>dL</a:t>
                      </a:r>
                      <a:r>
                        <a:rPr lang="en-US" altLang="zh-TW" dirty="0"/>
                        <a:t>)</a:t>
                      </a:r>
                      <a:endParaRPr lang="zh-TW" altLang="en-US" dirty="0"/>
                    </a:p>
                  </a:txBody>
                  <a:tcPr/>
                </a:tc>
                <a:tc>
                  <a:txBody>
                    <a:bodyPr/>
                    <a:lstStyle/>
                    <a:p>
                      <a:r>
                        <a:rPr lang="en-US" altLang="zh-TW" dirty="0"/>
                        <a:t>109.3</a:t>
                      </a:r>
                      <a:endParaRPr lang="zh-TW" altLang="en-US" dirty="0"/>
                    </a:p>
                  </a:txBody>
                  <a:tcPr/>
                </a:tc>
                <a:tc>
                  <a:txBody>
                    <a:bodyPr/>
                    <a:lstStyle/>
                    <a:p>
                      <a:r>
                        <a:rPr lang="en-US" altLang="zh-TW" dirty="0"/>
                        <a:t>108.3</a:t>
                      </a:r>
                      <a:endParaRPr lang="zh-TW" altLang="en-US" dirty="0"/>
                    </a:p>
                  </a:txBody>
                  <a:tcPr/>
                </a:tc>
                <a:tc>
                  <a:txBody>
                    <a:bodyPr/>
                    <a:lstStyle/>
                    <a:p>
                      <a:r>
                        <a:rPr lang="en-US" altLang="zh-TW" dirty="0"/>
                        <a:t>0.943</a:t>
                      </a:r>
                      <a:endParaRPr lang="zh-TW" altLang="en-US" dirty="0"/>
                    </a:p>
                  </a:txBody>
                  <a:tcPr/>
                </a:tc>
                <a:extLst>
                  <a:ext uri="{0D108BD9-81ED-4DB2-BD59-A6C34878D82A}">
                    <a16:rowId xmlns:a16="http://schemas.microsoft.com/office/drawing/2014/main" val="1141722863"/>
                  </a:ext>
                </a:extLst>
              </a:tr>
              <a:tr h="370840">
                <a:tc>
                  <a:txBody>
                    <a:bodyPr/>
                    <a:lstStyle/>
                    <a:p>
                      <a:r>
                        <a:rPr lang="en-US" altLang="zh-TW" baseline="0" dirty="0"/>
                        <a:t>Proteinuria</a:t>
                      </a:r>
                    </a:p>
                    <a:p>
                      <a:r>
                        <a:rPr lang="en-US" altLang="zh-TW" baseline="0" dirty="0"/>
                        <a:t>(yes/no)</a:t>
                      </a:r>
                      <a:endParaRPr lang="zh-TW" altLang="en-US" dirty="0"/>
                    </a:p>
                  </a:txBody>
                  <a:tcPr/>
                </a:tc>
                <a:tc>
                  <a:txBody>
                    <a:bodyPr/>
                    <a:lstStyle/>
                    <a:p>
                      <a:r>
                        <a:rPr lang="en-US" altLang="zh-TW" dirty="0"/>
                        <a:t>5/2</a:t>
                      </a:r>
                      <a:endParaRPr lang="zh-TW" altLang="en-US" dirty="0"/>
                    </a:p>
                  </a:txBody>
                  <a:tcPr/>
                </a:tc>
                <a:tc>
                  <a:txBody>
                    <a:bodyPr/>
                    <a:lstStyle/>
                    <a:p>
                      <a:r>
                        <a:rPr lang="en-US" altLang="zh-TW" dirty="0"/>
                        <a:t>10/15</a:t>
                      </a:r>
                      <a:endParaRPr lang="zh-TW" altLang="en-US" dirty="0"/>
                    </a:p>
                  </a:txBody>
                  <a:tcPr/>
                </a:tc>
                <a:tc>
                  <a:txBody>
                    <a:bodyPr/>
                    <a:lstStyle/>
                    <a:p>
                      <a:r>
                        <a:rPr lang="en-US" altLang="zh-TW" dirty="0"/>
                        <a:t>0.209</a:t>
                      </a:r>
                      <a:endParaRPr lang="zh-TW" altLang="en-US" dirty="0"/>
                    </a:p>
                  </a:txBody>
                  <a:tcPr/>
                </a:tc>
                <a:extLst>
                  <a:ext uri="{0D108BD9-81ED-4DB2-BD59-A6C34878D82A}">
                    <a16:rowId xmlns:a16="http://schemas.microsoft.com/office/drawing/2014/main" val="604549026"/>
                  </a:ext>
                </a:extLst>
              </a:tr>
            </a:tbl>
          </a:graphicData>
        </a:graphic>
      </p:graphicFrame>
    </p:spTree>
    <p:extLst>
      <p:ext uri="{BB962C8B-B14F-4D97-AF65-F5344CB8AC3E}">
        <p14:creationId xmlns:p14="http://schemas.microsoft.com/office/powerpoint/2010/main" val="32471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61738" y="457200"/>
            <a:ext cx="9506262" cy="1143000"/>
          </a:xfrm>
        </p:spPr>
        <p:txBody>
          <a:bodyPr/>
          <a:lstStyle/>
          <a:p>
            <a:r>
              <a:rPr lang="en-US" altLang="zh-TW" dirty="0"/>
              <a:t>attributes of adequately controlled DM patients (HbA1C &lt;7%) in six months </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893134012"/>
              </p:ext>
            </p:extLst>
          </p:nvPr>
        </p:nvGraphicFramePr>
        <p:xfrm>
          <a:off x="1341620" y="2224167"/>
          <a:ext cx="9326380" cy="3487087"/>
        </p:xfrm>
        <a:graphic>
          <a:graphicData uri="http://schemas.openxmlformats.org/drawingml/2006/table">
            <a:tbl>
              <a:tblPr firstRow="1" firstCol="1" bandRow="1">
                <a:tableStyleId>{5C22544A-7EE6-4342-B048-85BDC9FD1C3A}</a:tableStyleId>
              </a:tblPr>
              <a:tblGrid>
                <a:gridCol w="3935304">
                  <a:extLst>
                    <a:ext uri="{9D8B030D-6E8A-4147-A177-3AD203B41FA5}">
                      <a16:colId xmlns:a16="http://schemas.microsoft.com/office/drawing/2014/main" val="1941846379"/>
                    </a:ext>
                  </a:extLst>
                </a:gridCol>
                <a:gridCol w="2974272">
                  <a:extLst>
                    <a:ext uri="{9D8B030D-6E8A-4147-A177-3AD203B41FA5}">
                      <a16:colId xmlns:a16="http://schemas.microsoft.com/office/drawing/2014/main" val="3324233750"/>
                    </a:ext>
                  </a:extLst>
                </a:gridCol>
                <a:gridCol w="2416804">
                  <a:extLst>
                    <a:ext uri="{9D8B030D-6E8A-4147-A177-3AD203B41FA5}">
                      <a16:colId xmlns:a16="http://schemas.microsoft.com/office/drawing/2014/main" val="1543788030"/>
                    </a:ext>
                  </a:extLst>
                </a:gridCol>
              </a:tblGrid>
              <a:tr h="399619">
                <a:tc>
                  <a:txBody>
                    <a:bodyPr/>
                    <a:lstStyle/>
                    <a:p>
                      <a:endParaRPr lang="zh-TW" altLang="en-US" dirty="0"/>
                    </a:p>
                  </a:txBody>
                  <a:tcPr/>
                </a:tc>
                <a:tc>
                  <a:txBody>
                    <a:bodyPr/>
                    <a:lstStyle/>
                    <a:p>
                      <a:r>
                        <a:rPr lang="en-US" altLang="zh-TW" dirty="0"/>
                        <a:t>OR</a:t>
                      </a:r>
                      <a:r>
                        <a:rPr lang="en-US" altLang="zh-TW" baseline="0" dirty="0"/>
                        <a:t> (95% CI)</a:t>
                      </a:r>
                      <a:endParaRPr lang="zh-TW" altLang="en-US" dirty="0"/>
                    </a:p>
                  </a:txBody>
                  <a:tcPr/>
                </a:tc>
                <a:tc>
                  <a:txBody>
                    <a:bodyPr/>
                    <a:lstStyle/>
                    <a:p>
                      <a:r>
                        <a:rPr lang="en-US" altLang="zh-TW" dirty="0"/>
                        <a:t>P value</a:t>
                      </a:r>
                      <a:endParaRPr lang="zh-TW" altLang="en-US" dirty="0"/>
                    </a:p>
                  </a:txBody>
                  <a:tcPr/>
                </a:tc>
                <a:extLst>
                  <a:ext uri="{0D108BD9-81ED-4DB2-BD59-A6C34878D82A}">
                    <a16:rowId xmlns:a16="http://schemas.microsoft.com/office/drawing/2014/main" val="3328818198"/>
                  </a:ext>
                </a:extLst>
              </a:tr>
              <a:tr h="399619">
                <a:tc>
                  <a:txBody>
                    <a:bodyPr/>
                    <a:lstStyle/>
                    <a:p>
                      <a:r>
                        <a:rPr lang="en-US" altLang="zh-TW" dirty="0"/>
                        <a:t>Age (≥65 y/o vs. &lt;65 y/o)</a:t>
                      </a:r>
                      <a:endParaRPr lang="zh-TW" altLang="en-US" dirty="0"/>
                    </a:p>
                  </a:txBody>
                  <a:tcPr/>
                </a:tc>
                <a:tc>
                  <a:txBody>
                    <a:bodyPr/>
                    <a:lstStyle/>
                    <a:p>
                      <a:r>
                        <a:rPr lang="en-US" altLang="zh-TW" dirty="0"/>
                        <a:t>8.13 (0.39-168.43)</a:t>
                      </a:r>
                    </a:p>
                  </a:txBody>
                  <a:tcPr/>
                </a:tc>
                <a:tc>
                  <a:txBody>
                    <a:bodyPr/>
                    <a:lstStyle/>
                    <a:p>
                      <a:r>
                        <a:rPr lang="en-US" altLang="zh-TW" dirty="0"/>
                        <a:t>0.934</a:t>
                      </a:r>
                      <a:endParaRPr lang="zh-TW" altLang="en-US" dirty="0"/>
                    </a:p>
                  </a:txBody>
                  <a:tcPr/>
                </a:tc>
                <a:extLst>
                  <a:ext uri="{0D108BD9-81ED-4DB2-BD59-A6C34878D82A}">
                    <a16:rowId xmlns:a16="http://schemas.microsoft.com/office/drawing/2014/main" val="2969731226"/>
                  </a:ext>
                </a:extLst>
              </a:tr>
              <a:tr h="399619">
                <a:tc>
                  <a:txBody>
                    <a:bodyPr/>
                    <a:lstStyle/>
                    <a:p>
                      <a:r>
                        <a:rPr lang="en-US" altLang="zh-TW" dirty="0"/>
                        <a:t>Gender (male vs. female)</a:t>
                      </a:r>
                      <a:endParaRPr lang="zh-TW" altLang="en-US" dirty="0"/>
                    </a:p>
                  </a:txBody>
                  <a:tcPr/>
                </a:tc>
                <a:tc>
                  <a:txBody>
                    <a:bodyPr/>
                    <a:lstStyle/>
                    <a:p>
                      <a:r>
                        <a:rPr lang="en-US" altLang="zh-TW" dirty="0"/>
                        <a:t>0.76 (0.08-6.79)</a:t>
                      </a:r>
                      <a:endParaRPr lang="zh-TW" altLang="en-US" dirty="0"/>
                    </a:p>
                  </a:txBody>
                  <a:tcPr/>
                </a:tc>
                <a:tc>
                  <a:txBody>
                    <a:bodyPr/>
                    <a:lstStyle/>
                    <a:p>
                      <a:r>
                        <a:rPr lang="en-US" altLang="zh-TW" dirty="0"/>
                        <a:t>0.802</a:t>
                      </a:r>
                      <a:endParaRPr lang="zh-TW" altLang="en-US" dirty="0"/>
                    </a:p>
                  </a:txBody>
                  <a:tcPr/>
                </a:tc>
                <a:extLst>
                  <a:ext uri="{0D108BD9-81ED-4DB2-BD59-A6C34878D82A}">
                    <a16:rowId xmlns:a16="http://schemas.microsoft.com/office/drawing/2014/main" val="1205237192"/>
                  </a:ext>
                </a:extLst>
              </a:tr>
              <a:tr h="399619">
                <a:tc>
                  <a:txBody>
                    <a:bodyPr/>
                    <a:lstStyle/>
                    <a:p>
                      <a:r>
                        <a:rPr lang="en-US" altLang="zh-TW" dirty="0"/>
                        <a:t>BMI </a:t>
                      </a:r>
                      <a:r>
                        <a:rPr lang="en-US" altLang="zh-TW" baseline="0" dirty="0"/>
                        <a:t>(</a:t>
                      </a:r>
                      <a:r>
                        <a:rPr lang="es-ES" altLang="zh-TW" baseline="0" dirty="0"/>
                        <a:t>≥27 vs. &lt;27</a:t>
                      </a:r>
                      <a:r>
                        <a:rPr lang="en-US" altLang="zh-TW" baseline="0" dirty="0"/>
                        <a:t>)</a:t>
                      </a:r>
                      <a:endParaRPr lang="zh-TW" altLang="en-US" dirty="0"/>
                    </a:p>
                  </a:txBody>
                  <a:tcPr/>
                </a:tc>
                <a:tc>
                  <a:txBody>
                    <a:bodyPr/>
                    <a:lstStyle/>
                    <a:p>
                      <a:r>
                        <a:rPr lang="en-US" altLang="zh-TW" dirty="0"/>
                        <a:t>1.25 (0.82-1.89)</a:t>
                      </a:r>
                      <a:endParaRPr lang="zh-TW" altLang="en-US" dirty="0"/>
                    </a:p>
                  </a:txBody>
                  <a:tcPr/>
                </a:tc>
                <a:tc>
                  <a:txBody>
                    <a:bodyPr/>
                    <a:lstStyle/>
                    <a:p>
                      <a:r>
                        <a:rPr lang="en-US" altLang="zh-TW" dirty="0"/>
                        <a:t>0.956</a:t>
                      </a:r>
                      <a:endParaRPr lang="zh-TW" altLang="en-US" dirty="0"/>
                    </a:p>
                  </a:txBody>
                  <a:tcPr/>
                </a:tc>
                <a:extLst>
                  <a:ext uri="{0D108BD9-81ED-4DB2-BD59-A6C34878D82A}">
                    <a16:rowId xmlns:a16="http://schemas.microsoft.com/office/drawing/2014/main" val="2034652587"/>
                  </a:ext>
                </a:extLst>
              </a:tr>
              <a:tr h="399619">
                <a:tc>
                  <a:txBody>
                    <a:bodyPr/>
                    <a:lstStyle/>
                    <a:p>
                      <a:r>
                        <a:rPr lang="en-US" altLang="zh-TW" dirty="0"/>
                        <a:t>Initial HbA1C (≤7% vs. &gt;7%)</a:t>
                      </a:r>
                      <a:endParaRPr lang="zh-TW" altLang="en-US" dirty="0"/>
                    </a:p>
                  </a:txBody>
                  <a:tcPr/>
                </a:tc>
                <a:tc>
                  <a:txBody>
                    <a:bodyPr/>
                    <a:lstStyle/>
                    <a:p>
                      <a:r>
                        <a:rPr lang="en-US" altLang="zh-TW" dirty="0"/>
                        <a:t>17.24</a:t>
                      </a:r>
                      <a:r>
                        <a:rPr lang="en-US" altLang="zh-TW" baseline="0" dirty="0"/>
                        <a:t> (1.42-209.98)</a:t>
                      </a:r>
                      <a:endParaRPr lang="zh-TW" altLang="en-US" dirty="0"/>
                    </a:p>
                  </a:txBody>
                  <a:tcPr/>
                </a:tc>
                <a:tc>
                  <a:txBody>
                    <a:bodyPr/>
                    <a:lstStyle/>
                    <a:p>
                      <a:r>
                        <a:rPr lang="en-US" altLang="zh-TW" dirty="0"/>
                        <a:t>0.026*</a:t>
                      </a:r>
                      <a:endParaRPr lang="zh-TW" altLang="en-US" dirty="0"/>
                    </a:p>
                  </a:txBody>
                  <a:tcPr/>
                </a:tc>
                <a:extLst>
                  <a:ext uri="{0D108BD9-81ED-4DB2-BD59-A6C34878D82A}">
                    <a16:rowId xmlns:a16="http://schemas.microsoft.com/office/drawing/2014/main" val="1409562637"/>
                  </a:ext>
                </a:extLst>
              </a:tr>
              <a:tr h="399619">
                <a:tc>
                  <a:txBody>
                    <a:bodyPr/>
                    <a:lstStyle/>
                    <a:p>
                      <a:r>
                        <a:rPr lang="en-US" altLang="zh-TW" dirty="0"/>
                        <a:t>Inadequate</a:t>
                      </a:r>
                      <a:r>
                        <a:rPr lang="en-US" altLang="zh-TW" baseline="0" dirty="0"/>
                        <a:t> </a:t>
                      </a:r>
                      <a:r>
                        <a:rPr lang="en-US" altLang="zh-TW" dirty="0"/>
                        <a:t>Health Care HL</a:t>
                      </a:r>
                      <a:endParaRPr lang="zh-TW" altLang="en-US" dirty="0"/>
                    </a:p>
                  </a:txBody>
                  <a:tcPr/>
                </a:tc>
                <a:tc>
                  <a:txBody>
                    <a:bodyPr/>
                    <a:lstStyle/>
                    <a:p>
                      <a:r>
                        <a:rPr lang="en-US" altLang="zh-TW" dirty="0"/>
                        <a:t>27.70 (0.45-1708.60)</a:t>
                      </a:r>
                      <a:endParaRPr lang="zh-TW" altLang="en-US" dirty="0"/>
                    </a:p>
                  </a:txBody>
                  <a:tcPr/>
                </a:tc>
                <a:tc>
                  <a:txBody>
                    <a:bodyPr/>
                    <a:lstStyle/>
                    <a:p>
                      <a:r>
                        <a:rPr lang="en-US" altLang="zh-TW" dirty="0"/>
                        <a:t>0.114</a:t>
                      </a:r>
                      <a:endParaRPr lang="zh-TW" altLang="en-US" dirty="0"/>
                    </a:p>
                  </a:txBody>
                  <a:tcPr/>
                </a:tc>
                <a:extLst>
                  <a:ext uri="{0D108BD9-81ED-4DB2-BD59-A6C34878D82A}">
                    <a16:rowId xmlns:a16="http://schemas.microsoft.com/office/drawing/2014/main" val="1141722863"/>
                  </a:ext>
                </a:extLst>
              </a:tr>
              <a:tr h="399619">
                <a:tc>
                  <a:txBody>
                    <a:bodyPr/>
                    <a:lstStyle/>
                    <a:p>
                      <a:r>
                        <a:rPr lang="en-US" altLang="zh-TW" baseline="0" dirty="0"/>
                        <a:t>Inadequate Disease Prevention HL</a:t>
                      </a:r>
                    </a:p>
                  </a:txBody>
                  <a:tcPr/>
                </a:tc>
                <a:tc>
                  <a:txBody>
                    <a:bodyPr/>
                    <a:lstStyle/>
                    <a:p>
                      <a:r>
                        <a:rPr lang="en-US" altLang="zh-TW" dirty="0"/>
                        <a:t>0.001</a:t>
                      </a:r>
                      <a:r>
                        <a:rPr lang="en-US" altLang="zh-TW" baseline="0" dirty="0"/>
                        <a:t> (0.000-1.023)</a:t>
                      </a:r>
                      <a:endParaRPr lang="zh-TW" altLang="en-US" dirty="0"/>
                    </a:p>
                  </a:txBody>
                  <a:tcPr/>
                </a:tc>
                <a:tc>
                  <a:txBody>
                    <a:bodyPr/>
                    <a:lstStyle/>
                    <a:p>
                      <a:r>
                        <a:rPr lang="en-US" altLang="zh-TW" dirty="0"/>
                        <a:t>0.051</a:t>
                      </a:r>
                      <a:endParaRPr lang="zh-TW" altLang="en-US" dirty="0"/>
                    </a:p>
                  </a:txBody>
                  <a:tcPr/>
                </a:tc>
                <a:extLst>
                  <a:ext uri="{0D108BD9-81ED-4DB2-BD59-A6C34878D82A}">
                    <a16:rowId xmlns:a16="http://schemas.microsoft.com/office/drawing/2014/main" val="604549026"/>
                  </a:ext>
                </a:extLst>
              </a:tr>
              <a:tr h="689754">
                <a:tc>
                  <a:txBody>
                    <a:bodyPr/>
                    <a:lstStyle/>
                    <a:p>
                      <a:r>
                        <a:rPr lang="en-US" altLang="zh-TW" baseline="0" dirty="0"/>
                        <a:t>Inadequate Health Promotion HL</a:t>
                      </a:r>
                    </a:p>
                  </a:txBody>
                  <a:tcPr/>
                </a:tc>
                <a:tc>
                  <a:txBody>
                    <a:bodyPr/>
                    <a:lstStyle/>
                    <a:p>
                      <a:r>
                        <a:rPr lang="en-US" altLang="zh-TW" dirty="0"/>
                        <a:t>418.08 (1.541-113414.1)</a:t>
                      </a:r>
                      <a:endParaRPr lang="zh-TW" altLang="en-US" dirty="0"/>
                    </a:p>
                  </a:txBody>
                  <a:tcPr/>
                </a:tc>
                <a:tc>
                  <a:txBody>
                    <a:bodyPr/>
                    <a:lstStyle/>
                    <a:p>
                      <a:r>
                        <a:rPr lang="en-US" altLang="zh-TW" dirty="0"/>
                        <a:t>0.035*</a:t>
                      </a:r>
                      <a:endParaRPr lang="zh-TW" altLang="en-US" dirty="0"/>
                    </a:p>
                  </a:txBody>
                  <a:tcPr/>
                </a:tc>
                <a:extLst>
                  <a:ext uri="{0D108BD9-81ED-4DB2-BD59-A6C34878D82A}">
                    <a16:rowId xmlns:a16="http://schemas.microsoft.com/office/drawing/2014/main" val="2677536273"/>
                  </a:ext>
                </a:extLst>
              </a:tr>
            </a:tbl>
          </a:graphicData>
        </a:graphic>
      </p:graphicFrame>
    </p:spTree>
    <p:extLst>
      <p:ext uri="{BB962C8B-B14F-4D97-AF65-F5344CB8AC3E}">
        <p14:creationId xmlns:p14="http://schemas.microsoft.com/office/powerpoint/2010/main" val="22093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The relationship between and HL and diabetic care outcome</a:t>
            </a:r>
            <a:endParaRPr lang="zh-TW" altLang="en-US" dirty="0"/>
          </a:p>
        </p:txBody>
      </p:sp>
      <p:sp>
        <p:nvSpPr>
          <p:cNvPr id="3" name="內容版面配置區 2"/>
          <p:cNvSpPr>
            <a:spLocks noGrp="1"/>
          </p:cNvSpPr>
          <p:nvPr>
            <p:ph idx="1"/>
          </p:nvPr>
        </p:nvSpPr>
        <p:spPr/>
        <p:txBody>
          <a:bodyPr/>
          <a:lstStyle/>
          <a:p>
            <a:r>
              <a:rPr lang="en-US" altLang="zh-TW" sz="3200" dirty="0"/>
              <a:t>Marital status, education and multiple disease condition is related to inadequate health literacy.</a:t>
            </a:r>
          </a:p>
          <a:p>
            <a:r>
              <a:rPr lang="en-US" altLang="zh-TW" sz="3200" dirty="0"/>
              <a:t>Diabetes care outcome (HbA1C) showed no obvious relationship with health literacy.</a:t>
            </a:r>
          </a:p>
          <a:p>
            <a:endParaRPr lang="en-US" altLang="zh-TW" dirty="0"/>
          </a:p>
          <a:p>
            <a:endParaRPr lang="en-US" altLang="zh-TW"/>
          </a:p>
          <a:p>
            <a:r>
              <a:rPr lang="en-US" altLang="zh-TW"/>
              <a:t>Short </a:t>
            </a:r>
            <a:r>
              <a:rPr lang="en-US" altLang="zh-TW" dirty="0"/>
              <a:t>investigation period and small numbers of </a:t>
            </a:r>
            <a:r>
              <a:rPr lang="en-US" altLang="zh-TW"/>
              <a:t>participants may limit </a:t>
            </a:r>
            <a:r>
              <a:rPr lang="en-US" altLang="zh-TW" dirty="0"/>
              <a:t>the research result to reach statistical significance.</a:t>
            </a:r>
          </a:p>
          <a:p>
            <a:endParaRPr lang="zh-TW" altLang="en-US" dirty="0"/>
          </a:p>
        </p:txBody>
      </p:sp>
    </p:spTree>
    <p:extLst>
      <p:ext uri="{BB962C8B-B14F-4D97-AF65-F5344CB8AC3E}">
        <p14:creationId xmlns:p14="http://schemas.microsoft.com/office/powerpoint/2010/main" val="306081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mj-ea"/>
              </a:rPr>
              <a:t>Background</a:t>
            </a:r>
            <a:endParaRPr lang="zh-TW" dirty="0">
              <a:latin typeface="+mj-ea"/>
            </a:endParaRPr>
          </a:p>
        </p:txBody>
      </p:sp>
      <p:sp>
        <p:nvSpPr>
          <p:cNvPr id="3" name="內容版面配置區 2"/>
          <p:cNvSpPr>
            <a:spLocks noGrp="1"/>
          </p:cNvSpPr>
          <p:nvPr>
            <p:ph idx="1"/>
          </p:nvPr>
        </p:nvSpPr>
        <p:spPr/>
        <p:txBody>
          <a:bodyPr>
            <a:normAutofit/>
          </a:bodyPr>
          <a:lstStyle/>
          <a:p>
            <a:r>
              <a:rPr lang="en-US" altLang="zh-TW" sz="3200" dirty="0">
                <a:ea typeface="+mj-ea"/>
              </a:rPr>
              <a:t>Diabetes is one of the important chronic disease in modern society, and the occurrence and prognosis of this disease is considered to be correlated with patients’ health belief and behavior. </a:t>
            </a:r>
          </a:p>
          <a:p>
            <a:r>
              <a:rPr lang="en-US" altLang="zh-TW" sz="3200" dirty="0">
                <a:ea typeface="+mj-ea"/>
              </a:rPr>
              <a:t>Since health literacy is defined as “the ability to read, filter and understand health information in order to form sound judgments” by EU, it may also play an important role in the care of diabetic patients.</a:t>
            </a:r>
            <a:endParaRPr lang="zh-TW" sz="3200" dirty="0">
              <a:ea typeface="+mj-ea"/>
            </a:endParaRPr>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Diabetes in Taiwan</a:t>
            </a:r>
            <a:endParaRPr lang="zh-TW" altLang="en-US" dirty="0"/>
          </a:p>
        </p:txBody>
      </p:sp>
      <p:sp>
        <p:nvSpPr>
          <p:cNvPr id="3" name="內容版面配置區 2"/>
          <p:cNvSpPr>
            <a:spLocks noGrp="1"/>
          </p:cNvSpPr>
          <p:nvPr>
            <p:ph idx="1"/>
          </p:nvPr>
        </p:nvSpPr>
        <p:spPr>
          <a:xfrm>
            <a:off x="1524000" y="1714500"/>
            <a:ext cx="9144000" cy="3846851"/>
          </a:xfrm>
        </p:spPr>
        <p:txBody>
          <a:bodyPr>
            <a:normAutofit lnSpcReduction="10000"/>
          </a:bodyPr>
          <a:lstStyle/>
          <a:p>
            <a:r>
              <a:rPr lang="en-US" altLang="zh-TW" sz="3600" dirty="0"/>
              <a:t>Prevalence: </a:t>
            </a:r>
            <a:r>
              <a:rPr lang="en-US" altLang="zh-TW" sz="3600" baseline="30000" dirty="0"/>
              <a:t>1</a:t>
            </a:r>
          </a:p>
          <a:p>
            <a:pPr lvl="1"/>
            <a:r>
              <a:rPr lang="en-US" altLang="zh-TW" sz="3000" dirty="0"/>
              <a:t>Male 4.7-6.5%</a:t>
            </a:r>
          </a:p>
          <a:p>
            <a:pPr lvl="1"/>
            <a:r>
              <a:rPr lang="en-US" altLang="zh-TW" sz="3000" dirty="0"/>
              <a:t>Female 5.3-6.6%</a:t>
            </a:r>
          </a:p>
          <a:p>
            <a:r>
              <a:rPr lang="en-US" altLang="zh-TW" sz="3600" dirty="0"/>
              <a:t>Insufficient ability for adequate diabetes care</a:t>
            </a:r>
            <a:r>
              <a:rPr lang="en-US" altLang="zh-TW" sz="3600" baseline="30000" dirty="0"/>
              <a:t>2</a:t>
            </a:r>
          </a:p>
          <a:p>
            <a:pPr lvl="1"/>
            <a:r>
              <a:rPr lang="en-US" altLang="zh-TW" sz="3000" dirty="0"/>
              <a:t>Lack of knowledge</a:t>
            </a:r>
          </a:p>
          <a:p>
            <a:pPr lvl="1"/>
            <a:r>
              <a:rPr lang="en-US" altLang="zh-TW" sz="3000" dirty="0"/>
              <a:t>Negative attitude</a:t>
            </a:r>
          </a:p>
          <a:p>
            <a:pPr lvl="1"/>
            <a:r>
              <a:rPr lang="en-US" altLang="zh-TW" sz="3000" dirty="0"/>
              <a:t>Inappropriate health behavior</a:t>
            </a:r>
          </a:p>
          <a:p>
            <a:endParaRPr lang="zh-TW" altLang="en-US" dirty="0"/>
          </a:p>
        </p:txBody>
      </p:sp>
      <p:sp>
        <p:nvSpPr>
          <p:cNvPr id="4" name="矩形 3"/>
          <p:cNvSpPr/>
          <p:nvPr/>
        </p:nvSpPr>
        <p:spPr>
          <a:xfrm>
            <a:off x="1289154" y="5783573"/>
            <a:ext cx="10640518" cy="400110"/>
          </a:xfrm>
          <a:prstGeom prst="rect">
            <a:avLst/>
          </a:prstGeom>
        </p:spPr>
        <p:txBody>
          <a:bodyPr wrap="square">
            <a:spAutoFit/>
          </a:bodyPr>
          <a:lstStyle/>
          <a:p>
            <a:pPr marL="228600" indent="-228600">
              <a:buAutoNum type="arabicPeriod"/>
            </a:pPr>
            <a:r>
              <a:rPr lang="en-US" altLang="zh-TW" sz="1000" dirty="0"/>
              <a:t>Chang, C.H., et al., Type 2 diabetes prevalence and incidence among adults in Taiwan during 1999–2004: a national health insurance data set study. Diabetic Medicine, 2010. 27(6): p. 636-643.</a:t>
            </a:r>
          </a:p>
          <a:p>
            <a:pPr marL="228600" indent="-228600">
              <a:buAutoNum type="arabicPeriod"/>
            </a:pPr>
            <a:r>
              <a:rPr lang="en-US" altLang="zh-TW" sz="1000" dirty="0"/>
              <a:t>Ching-I Huang, Huey-Mei </a:t>
            </a:r>
            <a:r>
              <a:rPr lang="en-US" altLang="zh-TW" sz="1000" dirty="0" err="1"/>
              <a:t>Jeng</a:t>
            </a:r>
            <a:r>
              <a:rPr lang="en-US" altLang="zh-TW" sz="1000" dirty="0"/>
              <a:t>, Der-Chung Shen. Diabetes Knowledge, Attitude, Behavior and Demands in Diabetic Patients Health Promotion &amp; Health Education Journal , 1998(18): p. 25-35.</a:t>
            </a:r>
            <a:endParaRPr lang="zh-TW" altLang="en-US" sz="1000" dirty="0"/>
          </a:p>
        </p:txBody>
      </p:sp>
    </p:spTree>
    <p:extLst>
      <p:ext uri="{BB962C8B-B14F-4D97-AF65-F5344CB8AC3E}">
        <p14:creationId xmlns:p14="http://schemas.microsoft.com/office/powerpoint/2010/main" val="136393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Research Purpose</a:t>
            </a:r>
            <a:endParaRPr lang="zh-TW" altLang="en-US" dirty="0"/>
          </a:p>
        </p:txBody>
      </p:sp>
      <p:sp>
        <p:nvSpPr>
          <p:cNvPr id="3" name="內容版面配置區 2"/>
          <p:cNvSpPr>
            <a:spLocks noGrp="1"/>
          </p:cNvSpPr>
          <p:nvPr>
            <p:ph idx="1"/>
          </p:nvPr>
        </p:nvSpPr>
        <p:spPr/>
        <p:txBody>
          <a:bodyPr/>
          <a:lstStyle/>
          <a:p>
            <a:r>
              <a:rPr lang="en-US" altLang="zh-TW" sz="2800" dirty="0"/>
              <a:t>The health literacy in newly diagnosed diabetes patients in southern Taiwan.</a:t>
            </a:r>
          </a:p>
          <a:p>
            <a:pPr lvl="1"/>
            <a:r>
              <a:rPr lang="en-US" altLang="zh-TW" sz="2800" dirty="0"/>
              <a:t>Score distribution in Health Care, Disease Prevention, Health Promotion</a:t>
            </a:r>
          </a:p>
          <a:p>
            <a:pPr lvl="1"/>
            <a:r>
              <a:rPr lang="en-US" altLang="zh-TW" sz="2800" dirty="0"/>
              <a:t>The important attributes affecting health literacy and diabetes care outcome</a:t>
            </a:r>
          </a:p>
          <a:p>
            <a:pPr lvl="1"/>
            <a:r>
              <a:rPr lang="en-US" altLang="zh-TW" sz="2800" dirty="0"/>
              <a:t>Initial health literacy and the diabetes care outcome</a:t>
            </a:r>
          </a:p>
          <a:p>
            <a:pPr lvl="1"/>
            <a:endParaRPr lang="zh-TW" altLang="en-US" dirty="0"/>
          </a:p>
        </p:txBody>
      </p:sp>
    </p:spTree>
    <p:extLst>
      <p:ext uri="{BB962C8B-B14F-4D97-AF65-F5344CB8AC3E}">
        <p14:creationId xmlns:p14="http://schemas.microsoft.com/office/powerpoint/2010/main" val="140601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theoretical Framework</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1461562" y="1973093"/>
            <a:ext cx="9532795" cy="4172874"/>
          </a:xfrm>
          <a:prstGeom prst="rect">
            <a:avLst/>
          </a:prstGeom>
        </p:spPr>
      </p:pic>
      <p:sp>
        <p:nvSpPr>
          <p:cNvPr id="5" name="矩形 4"/>
          <p:cNvSpPr/>
          <p:nvPr/>
        </p:nvSpPr>
        <p:spPr>
          <a:xfrm>
            <a:off x="3647606" y="6241861"/>
            <a:ext cx="7534128" cy="276999"/>
          </a:xfrm>
          <a:prstGeom prst="rect">
            <a:avLst/>
          </a:prstGeom>
        </p:spPr>
        <p:txBody>
          <a:bodyPr wrap="square">
            <a:spAutoFit/>
          </a:bodyPr>
          <a:lstStyle/>
          <a:p>
            <a:r>
              <a:rPr lang="en-US" altLang="zh-TW" sz="1200" dirty="0"/>
              <a:t>WHO: Health literacy. The solid facts. Copenhagen, Denmark: WHO Regional Office for Europe, 2013.</a:t>
            </a:r>
            <a:endParaRPr lang="zh-TW" altLang="en-US" sz="1200" dirty="0"/>
          </a:p>
        </p:txBody>
      </p:sp>
    </p:spTree>
    <p:extLst>
      <p:ext uri="{BB962C8B-B14F-4D97-AF65-F5344CB8AC3E}">
        <p14:creationId xmlns:p14="http://schemas.microsoft.com/office/powerpoint/2010/main" val="148557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Population</a:t>
            </a:r>
            <a:endParaRPr lang="zh-TW" altLang="en-US" dirty="0"/>
          </a:p>
        </p:txBody>
      </p:sp>
      <p:sp>
        <p:nvSpPr>
          <p:cNvPr id="3" name="內容版面配置區 2"/>
          <p:cNvSpPr>
            <a:spLocks noGrp="1"/>
          </p:cNvSpPr>
          <p:nvPr>
            <p:ph idx="1"/>
          </p:nvPr>
        </p:nvSpPr>
        <p:spPr>
          <a:xfrm>
            <a:off x="1524000" y="1918740"/>
            <a:ext cx="9144000" cy="4253459"/>
          </a:xfrm>
        </p:spPr>
        <p:txBody>
          <a:bodyPr/>
          <a:lstStyle/>
          <a:p>
            <a:r>
              <a:rPr lang="en-US" altLang="zh-TW" sz="3200" dirty="0"/>
              <a:t>Type 2 Diabetes patients</a:t>
            </a:r>
          </a:p>
          <a:p>
            <a:r>
              <a:rPr lang="en-US" altLang="zh-TW" sz="3200" dirty="0"/>
              <a:t>Adult (&gt;18 y/o)</a:t>
            </a:r>
          </a:p>
          <a:p>
            <a:r>
              <a:rPr lang="en-US" altLang="zh-TW" sz="3200" dirty="0"/>
              <a:t>Newly diagnosed (&lt;1 year)</a:t>
            </a:r>
          </a:p>
          <a:p>
            <a:r>
              <a:rPr lang="en-US" altLang="zh-TW" sz="3200" dirty="0"/>
              <a:t>No obvious cognitive impairment</a:t>
            </a:r>
          </a:p>
          <a:p>
            <a:endParaRPr lang="zh-TW" altLang="en-US" dirty="0"/>
          </a:p>
        </p:txBody>
      </p:sp>
    </p:spTree>
    <p:extLst>
      <p:ext uri="{BB962C8B-B14F-4D97-AF65-F5344CB8AC3E}">
        <p14:creationId xmlns:p14="http://schemas.microsoft.com/office/powerpoint/2010/main" val="334796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25990" y="314793"/>
            <a:ext cx="9144000" cy="1143000"/>
          </a:xfrm>
        </p:spPr>
        <p:txBody>
          <a:bodyPr/>
          <a:lstStyle/>
          <a:p>
            <a:r>
              <a:rPr lang="en-US" altLang="zh-TW"/>
              <a:t>Tool</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803702" y="1654539"/>
            <a:ext cx="3644152" cy="4457700"/>
          </a:xfrm>
          <a:prstGeom prst="rect">
            <a:avLst/>
          </a:prstGeom>
        </p:spPr>
      </p:pic>
      <p:pic>
        <p:nvPicPr>
          <p:cNvPr id="5" name="圖片 4"/>
          <p:cNvPicPr>
            <a:picLocks noChangeAspect="1"/>
          </p:cNvPicPr>
          <p:nvPr/>
        </p:nvPicPr>
        <p:blipFill>
          <a:blip r:embed="rId3"/>
          <a:stretch>
            <a:fillRect/>
          </a:stretch>
        </p:blipFill>
        <p:spPr>
          <a:xfrm>
            <a:off x="4537795" y="1654539"/>
            <a:ext cx="3399481" cy="4457700"/>
          </a:xfrm>
          <a:prstGeom prst="rect">
            <a:avLst/>
          </a:prstGeom>
        </p:spPr>
      </p:pic>
      <p:pic>
        <p:nvPicPr>
          <p:cNvPr id="6" name="圖片 5"/>
          <p:cNvPicPr>
            <a:picLocks noChangeAspect="1"/>
          </p:cNvPicPr>
          <p:nvPr/>
        </p:nvPicPr>
        <p:blipFill>
          <a:blip r:embed="rId4"/>
          <a:stretch>
            <a:fillRect/>
          </a:stretch>
        </p:blipFill>
        <p:spPr>
          <a:xfrm>
            <a:off x="8027217" y="1654539"/>
            <a:ext cx="3543804" cy="4457700"/>
          </a:xfrm>
          <a:prstGeom prst="rect">
            <a:avLst/>
          </a:prstGeom>
        </p:spPr>
      </p:pic>
    </p:spTree>
    <p:extLst>
      <p:ext uri="{BB962C8B-B14F-4D97-AF65-F5344CB8AC3E}">
        <p14:creationId xmlns:p14="http://schemas.microsoft.com/office/powerpoint/2010/main" val="9441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Methods</a:t>
            </a:r>
            <a:endParaRPr lang="zh-TW" altLang="en-US" dirty="0"/>
          </a:p>
        </p:txBody>
      </p:sp>
      <p:sp>
        <p:nvSpPr>
          <p:cNvPr id="3" name="內容版面配置區 2"/>
          <p:cNvSpPr>
            <a:spLocks noGrp="1"/>
          </p:cNvSpPr>
          <p:nvPr>
            <p:ph idx="1"/>
          </p:nvPr>
        </p:nvSpPr>
        <p:spPr/>
        <p:txBody>
          <a:bodyPr>
            <a:normAutofit/>
          </a:bodyPr>
          <a:lstStyle/>
          <a:p>
            <a:r>
              <a:rPr lang="en-US" altLang="zh-TW" sz="3200" dirty="0"/>
              <a:t>This research collects a newly diagnosed diabetes cohort in a large teaching hospital in Southern Taiwan</a:t>
            </a:r>
          </a:p>
          <a:p>
            <a:r>
              <a:rPr lang="en-US" altLang="zh-TW" sz="3200" dirty="0"/>
              <a:t>Evaluating the health literacy status in this population, and analyzing the relationship of the diabetes care outcome to the health literacy.</a:t>
            </a:r>
            <a:endParaRPr lang="zh-TW" altLang="en-US" sz="3200" dirty="0"/>
          </a:p>
        </p:txBody>
      </p:sp>
    </p:spTree>
    <p:extLst>
      <p:ext uri="{BB962C8B-B14F-4D97-AF65-F5344CB8AC3E}">
        <p14:creationId xmlns:p14="http://schemas.microsoft.com/office/powerpoint/2010/main" val="196246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Results</a:t>
            </a:r>
            <a:endParaRPr lang="zh-TW" altLang="en-US" dirty="0"/>
          </a:p>
        </p:txBody>
      </p:sp>
      <p:sp>
        <p:nvSpPr>
          <p:cNvPr id="3" name="內容版面配置區 2"/>
          <p:cNvSpPr>
            <a:spLocks noGrp="1"/>
          </p:cNvSpPr>
          <p:nvPr>
            <p:ph idx="1"/>
          </p:nvPr>
        </p:nvSpPr>
        <p:spPr/>
        <p:txBody>
          <a:bodyPr/>
          <a:lstStyle/>
          <a:p>
            <a:r>
              <a:rPr lang="en-US" altLang="zh-TW" sz="3200" dirty="0"/>
              <a:t>Initial enrolled patients: 78</a:t>
            </a:r>
          </a:p>
          <a:p>
            <a:r>
              <a:rPr lang="en-US" altLang="zh-TW" sz="3200" dirty="0"/>
              <a:t>Included in final analysis: 55</a:t>
            </a:r>
          </a:p>
          <a:p>
            <a:pPr lvl="1"/>
            <a:r>
              <a:rPr lang="en-US" altLang="zh-TW" sz="3200" dirty="0"/>
              <a:t>Inadequate (0–25) : 10 (18.2%)</a:t>
            </a:r>
          </a:p>
          <a:p>
            <a:pPr lvl="1"/>
            <a:r>
              <a:rPr lang="en-US" altLang="zh-TW" sz="3200" dirty="0"/>
              <a:t>Problematic (&gt;25–33) : 21 (38.2%)</a:t>
            </a:r>
          </a:p>
          <a:p>
            <a:pPr lvl="1"/>
            <a:r>
              <a:rPr lang="en-US" altLang="zh-TW" sz="3200" dirty="0"/>
              <a:t>Sufficient (&gt;33–42) : 10 (18.2%)</a:t>
            </a:r>
          </a:p>
          <a:p>
            <a:pPr lvl="1"/>
            <a:r>
              <a:rPr lang="en-US" altLang="zh-TW" sz="3200" dirty="0"/>
              <a:t>Excellent (&gt;42–50) : 14 (25.5%)</a:t>
            </a:r>
          </a:p>
          <a:p>
            <a:pPr lvl="1"/>
            <a:endParaRPr lang="zh-TW" altLang="en-US" dirty="0"/>
          </a:p>
        </p:txBody>
      </p:sp>
    </p:spTree>
    <p:extLst>
      <p:ext uri="{BB962C8B-B14F-4D97-AF65-F5344CB8AC3E}">
        <p14:creationId xmlns:p14="http://schemas.microsoft.com/office/powerpoint/2010/main" val="267062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382D75-6DC6-4908-8B05-64D061C4B1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健康和健身簡報 (寬螢幕)</Template>
  <TotalTime>0</TotalTime>
  <Words>692</Words>
  <Application>Microsoft Office PowerPoint</Application>
  <PresentationFormat>寬螢幕</PresentationFormat>
  <Paragraphs>132</Paragraphs>
  <Slides>13</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13</vt:i4>
      </vt:variant>
    </vt:vector>
  </HeadingPairs>
  <TitlesOfParts>
    <vt:vector size="18" baseType="lpstr">
      <vt:lpstr>微軟正黑體</vt:lpstr>
      <vt:lpstr>Arial</vt:lpstr>
      <vt:lpstr>Calibri</vt:lpstr>
      <vt:lpstr>Calibri Light</vt:lpstr>
      <vt:lpstr>Health Fitness 16x9</vt:lpstr>
      <vt:lpstr>Health literacy and the care quality of newly diagnosed diabetic patients</vt:lpstr>
      <vt:lpstr>Background</vt:lpstr>
      <vt:lpstr>Diabetes in Taiwan</vt:lpstr>
      <vt:lpstr>Research Purpose</vt:lpstr>
      <vt:lpstr>theoretical Framework</vt:lpstr>
      <vt:lpstr>Population</vt:lpstr>
      <vt:lpstr>Tool</vt:lpstr>
      <vt:lpstr>Methods</vt:lpstr>
      <vt:lpstr>Results</vt:lpstr>
      <vt:lpstr>Demographics in inadequate HL and higher HL participants</vt:lpstr>
      <vt:lpstr>clinical characteristic differences between inadequate HL and higher HL participants</vt:lpstr>
      <vt:lpstr>attributes of adequately controlled DM patients (HbA1C &lt;7%) in six months </vt:lpstr>
      <vt:lpstr>The relationship between and HL and diabetic care outcome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2016-11-05T11:24:57Z</dcterms:created>
  <dcterms:modified xsi:type="dcterms:W3CDTF">2016-11-06T17:43:12Z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