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0" r:id="rId2"/>
    <p:sldId id="269" r:id="rId3"/>
    <p:sldId id="278" r:id="rId4"/>
    <p:sldId id="284" r:id="rId5"/>
    <p:sldId id="291" r:id="rId6"/>
    <p:sldId id="279" r:id="rId7"/>
    <p:sldId id="283" r:id="rId8"/>
    <p:sldId id="285" r:id="rId9"/>
    <p:sldId id="286" r:id="rId10"/>
    <p:sldId id="281" r:id="rId11"/>
    <p:sldId id="276" r:id="rId12"/>
    <p:sldId id="273" r:id="rId13"/>
    <p:sldId id="277" r:id="rId14"/>
    <p:sldId id="274" r:id="rId15"/>
    <p:sldId id="275" r:id="rId16"/>
    <p:sldId id="265" r:id="rId17"/>
    <p:sldId id="271" r:id="rId18"/>
    <p:sldId id="289" r:id="rId19"/>
    <p:sldId id="290" r:id="rId20"/>
    <p:sldId id="292" r:id="rId21"/>
    <p:sldId id="293" r:id="rId22"/>
    <p:sldId id="264" r:id="rId2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4CECE0-C3B2-419B-97F5-7A0D8BD8CD23}">
          <p14:sldIdLst>
            <p14:sldId id="270"/>
          </p14:sldIdLst>
        </p14:section>
        <p14:section name="Untitled Section" id="{D511B50A-1990-4B9C-B3F3-A35AFF566969}">
          <p14:sldIdLst>
            <p14:sldId id="269"/>
            <p14:sldId id="278"/>
            <p14:sldId id="284"/>
            <p14:sldId id="291"/>
          </p14:sldIdLst>
        </p14:section>
        <p14:section name="Untitled Section" id="{ABC6A7EB-2EF1-41CB-B4C9-64376A9030C6}">
          <p14:sldIdLst>
            <p14:sldId id="279"/>
            <p14:sldId id="283"/>
            <p14:sldId id="285"/>
            <p14:sldId id="286"/>
            <p14:sldId id="281"/>
            <p14:sldId id="276"/>
            <p14:sldId id="273"/>
            <p14:sldId id="277"/>
            <p14:sldId id="274"/>
            <p14:sldId id="275"/>
            <p14:sldId id="265"/>
            <p14:sldId id="271"/>
            <p14:sldId id="289"/>
            <p14:sldId id="290"/>
            <p14:sldId id="292"/>
            <p14:sldId id="293"/>
            <p14:sldId id="26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1A9"/>
    <a:srgbClr val="C10803"/>
    <a:srgbClr val="F3440D"/>
    <a:srgbClr val="FAF7CC"/>
    <a:srgbClr val="FB7061"/>
    <a:srgbClr val="FC4E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0801" autoAdjust="0"/>
  </p:normalViewPr>
  <p:slideViewPr>
    <p:cSldViewPr snapToGrid="0">
      <p:cViewPr varScale="1">
        <p:scale>
          <a:sx n="66" d="100"/>
          <a:sy n="66" d="100"/>
        </p:scale>
        <p:origin x="89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Admin\Documents\Book1.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dmin\Documents\Book1.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b="1" i="0" u="none" strike="noStrike" baseline="0" dirty="0">
                <a:effectLst/>
              </a:rPr>
              <a:t>Contact with homosexuals</a:t>
            </a:r>
            <a:endParaRPr lang="en-US" sz="2000" dirty="0">
              <a:solidFill>
                <a:schemeClr val="tx1"/>
              </a:solidFill>
            </a:endParaRPr>
          </a:p>
        </c:rich>
      </c:tx>
      <c:layout>
        <c:manualLayout>
          <c:xMode val="edge"/>
          <c:yMode val="edge"/>
          <c:x val="0.30183033526298853"/>
          <c:y val="7.3854262030601747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explosion val="47"/>
          <c:dPt>
            <c:idx val="0"/>
            <c:bubble3D val="0"/>
            <c:explosion val="13"/>
            <c:spPr>
              <a:solidFill>
                <a:srgbClr val="F3440D"/>
              </a:soli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c:spPr>
            <c:extLst>
              <c:ext xmlns:c16="http://schemas.microsoft.com/office/drawing/2014/chart" uri="{C3380CC4-5D6E-409C-BE32-E72D297353CC}">
                <c16:uniqueId val="{00000003-1655-46AA-9C28-7A567F5EF35D}"/>
              </c:ext>
            </c:extLst>
          </c:dPt>
          <c:dPt>
            <c:idx val="1"/>
            <c:bubble3D val="0"/>
            <c:explosion val="13"/>
            <c:spPr>
              <a:solidFill>
                <a:srgbClr val="FFFF00"/>
              </a:soli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c:spPr>
            <c:extLst>
              <c:ext xmlns:c16="http://schemas.microsoft.com/office/drawing/2014/chart" uri="{C3380CC4-5D6E-409C-BE32-E72D297353CC}">
                <c16:uniqueId val="{00000002-1655-46AA-9C28-7A567F5EF35D}"/>
              </c:ext>
            </c:extLst>
          </c:dPt>
          <c:dPt>
            <c:idx val="2"/>
            <c:bubble3D val="0"/>
            <c:explosion val="34"/>
            <c:spPr>
              <a:gradFill rotWithShape="1">
                <a:gsLst>
                  <a:gs pos="0">
                    <a:schemeClr val="accent3"/>
                  </a:gs>
                  <a:gs pos="100000">
                    <a:schemeClr val="accent3">
                      <a:shade val="48000"/>
                      <a:satMod val="180000"/>
                      <a:lumMod val="94000"/>
                    </a:schemeClr>
                  </a:gs>
                  <a:gs pos="100000">
                    <a:schemeClr val="accent3">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c:spPr>
            <c:extLst>
              <c:ext xmlns:c16="http://schemas.microsoft.com/office/drawing/2014/chart" uri="{C3380CC4-5D6E-409C-BE32-E72D297353CC}">
                <c16:uniqueId val="{00000001-1655-46AA-9C28-7A567F5EF35D}"/>
              </c:ext>
            </c:extLst>
          </c:dPt>
          <c:dPt>
            <c:idx val="3"/>
            <c:bubble3D val="0"/>
            <c:explosion val="5"/>
            <c:spPr>
              <a:solidFill>
                <a:srgbClr val="FF0000"/>
              </a:soli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c:spPr>
            <c:extLst>
              <c:ext xmlns:c16="http://schemas.microsoft.com/office/drawing/2014/chart" uri="{C3380CC4-5D6E-409C-BE32-E72D297353CC}">
                <c16:uniqueId val="{00000004-1655-46AA-9C28-7A567F5EF35D}"/>
              </c:ext>
            </c:extLst>
          </c:dPt>
          <c:dLbls>
            <c:dLbl>
              <c:idx val="0"/>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3-1655-46AA-9C28-7A567F5EF35D}"/>
                </c:ext>
              </c:extLst>
            </c:dLbl>
            <c:dLbl>
              <c:idx val="1"/>
              <c:layout>
                <c:manualLayout>
                  <c:x val="-8.5590693826315192E-2"/>
                  <c:y val="6.1174700380830886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7.3617197306858367E-2"/>
                      <c:h val="0.10138689419971283"/>
                    </c:manualLayout>
                  </c15:layout>
                </c:ext>
                <c:ext xmlns:c16="http://schemas.microsoft.com/office/drawing/2014/chart" uri="{C3380CC4-5D6E-409C-BE32-E72D297353CC}">
                  <c16:uniqueId val="{00000002-1655-46AA-9C28-7A567F5EF35D}"/>
                </c:ext>
              </c:extLst>
            </c:dLbl>
            <c:dLbl>
              <c:idx val="2"/>
              <c:layout>
                <c:manualLayout>
                  <c:x val="-3.7274527278849676E-3"/>
                  <c:y val="-0.20713317040493784"/>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7.4879227053140096E-2"/>
                      <c:h val="7.9208511093525669E-2"/>
                    </c:manualLayout>
                  </c15:layout>
                </c:ext>
                <c:ext xmlns:c16="http://schemas.microsoft.com/office/drawing/2014/chart" uri="{C3380CC4-5D6E-409C-BE32-E72D297353CC}">
                  <c16:uniqueId val="{00000001-1655-46AA-9C28-7A567F5EF35D}"/>
                </c:ext>
              </c:extLst>
            </c:dLbl>
            <c:dLbl>
              <c:idx val="3"/>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4-1655-46AA-9C28-7A567F5EF35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Sheet1!$A$2:$A$5</c:f>
              <c:strCache>
                <c:ptCount val="4"/>
                <c:pt idx="0">
                  <c:v>Yes (Frequent)</c:v>
                </c:pt>
                <c:pt idx="1">
                  <c:v>Yes (Infrequent)</c:v>
                </c:pt>
                <c:pt idx="2">
                  <c:v>No</c:v>
                </c:pt>
                <c:pt idx="3">
                  <c:v>Not sure/ do not know</c:v>
                </c:pt>
              </c:strCache>
            </c:strRef>
          </c:cat>
          <c:val>
            <c:numRef>
              <c:f>Sheet1!$B$2:$B$5</c:f>
              <c:numCache>
                <c:formatCode>General</c:formatCode>
                <c:ptCount val="4"/>
                <c:pt idx="0">
                  <c:v>6.2</c:v>
                </c:pt>
                <c:pt idx="1">
                  <c:v>13.6</c:v>
                </c:pt>
                <c:pt idx="2">
                  <c:v>60.8</c:v>
                </c:pt>
                <c:pt idx="3">
                  <c:v>17.3</c:v>
                </c:pt>
              </c:numCache>
            </c:numRef>
          </c:val>
          <c:extLst>
            <c:ext xmlns:c16="http://schemas.microsoft.com/office/drawing/2014/chart" uri="{C3380CC4-5D6E-409C-BE32-E72D297353CC}">
              <c16:uniqueId val="{00000000-1655-46AA-9C28-7A567F5EF35D}"/>
            </c:ext>
          </c:extLst>
        </c:ser>
        <c:dLbls>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58163652905037722"/>
          <c:y val="0.36997788363881179"/>
          <c:w val="0.34255503971702084"/>
          <c:h val="0.34790415407570874"/>
        </c:manualLayout>
      </c:layout>
      <c:overlay val="0"/>
      <c:txPr>
        <a:bodyPr rot="0" vert="horz"/>
        <a:lstStyle/>
        <a:p>
          <a:pPr>
            <a:defRPr sz="1400"/>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i="0" u="none" strike="noStrike" baseline="0" dirty="0">
                <a:effectLst/>
              </a:rPr>
              <a:t>Aware of what homosexuality</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explosion val="39"/>
          <c:dPt>
            <c:idx val="0"/>
            <c:bubble3D val="0"/>
            <c:explosion val="9"/>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7A7B-4095-BBEF-0A7D0E78553D}"/>
              </c:ext>
            </c:extLst>
          </c:dPt>
          <c:dPt>
            <c:idx val="1"/>
            <c:bubble3D val="0"/>
            <c:explosion val="21"/>
            <c:spPr>
              <a:solidFill>
                <a:srgbClr val="C00000"/>
              </a:solidFill>
              <a:ln w="25400">
                <a:solidFill>
                  <a:schemeClr val="accent1"/>
                </a:solidFill>
              </a:ln>
              <a:effectLst/>
              <a:sp3d contourW="25400">
                <a:contourClr>
                  <a:schemeClr val="accent1"/>
                </a:contourClr>
              </a:sp3d>
            </c:spPr>
            <c:extLst>
              <c:ext xmlns:c16="http://schemas.microsoft.com/office/drawing/2014/chart" uri="{C3380CC4-5D6E-409C-BE32-E72D297353CC}">
                <c16:uniqueId val="{00000002-7A7B-4095-BBEF-0A7D0E78553D}"/>
              </c:ext>
            </c:extLst>
          </c:dPt>
          <c:dLbls>
            <c:delete val="1"/>
          </c:dLbls>
          <c:cat>
            <c:strRef>
              <c:f>Sheet1!$A$2:$A$3</c:f>
              <c:strCache>
                <c:ptCount val="2"/>
                <c:pt idx="0">
                  <c:v>Aware</c:v>
                </c:pt>
                <c:pt idx="1">
                  <c:v>Unaware</c:v>
                </c:pt>
              </c:strCache>
            </c:strRef>
          </c:cat>
          <c:val>
            <c:numRef>
              <c:f>Sheet1!$B$2:$B$3</c:f>
              <c:numCache>
                <c:formatCode>General</c:formatCode>
                <c:ptCount val="2"/>
                <c:pt idx="0">
                  <c:v>97.5</c:v>
                </c:pt>
                <c:pt idx="1">
                  <c:v>2.5</c:v>
                </c:pt>
              </c:numCache>
            </c:numRef>
          </c:val>
          <c:extLst>
            <c:ext xmlns:c16="http://schemas.microsoft.com/office/drawing/2014/chart" uri="{C3380CC4-5D6E-409C-BE32-E72D297353CC}">
              <c16:uniqueId val="{00000000-7A7B-4095-BBEF-0A7D0E78553D}"/>
            </c:ext>
          </c:extLst>
        </c:ser>
        <c:dLbls>
          <c:dLblPos val="ctr"/>
          <c:showLegendKey val="0"/>
          <c:showVal val="0"/>
          <c:showCatName val="0"/>
          <c:showSerName val="0"/>
          <c:showPercent val="1"/>
          <c:showBubbleSize val="0"/>
          <c:showLeaderLines val="1"/>
        </c:dLbls>
      </c:pie3DChart>
      <c:spPr>
        <a:noFill/>
        <a:ln>
          <a:noFill/>
        </a:ln>
        <a:effectLst/>
      </c:spPr>
    </c:plotArea>
    <c:legend>
      <c:legendPos val="b"/>
      <c:layout>
        <c:manualLayout>
          <c:xMode val="edge"/>
          <c:yMode val="edge"/>
          <c:x val="0.15966320362924113"/>
          <c:y val="0.77765241928022932"/>
          <c:w val="0.70909254873721506"/>
          <c:h val="6.9604496253122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b="1"/>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3519685563049698E-2"/>
          <c:y val="0.17781358285658341"/>
          <c:w val="0.66570623462233214"/>
          <c:h val="0.73312875258138988"/>
        </c:manualLayout>
      </c:layout>
      <c:pie3DChart>
        <c:varyColors val="1"/>
        <c:ser>
          <c:idx val="0"/>
          <c:order val="0"/>
          <c:tx>
            <c:strRef>
              <c:f>Sheet1!$B$1</c:f>
              <c:strCache>
                <c:ptCount val="1"/>
                <c:pt idx="0">
                  <c:v>General attitude toward homosexual</c:v>
                </c:pt>
              </c:strCache>
            </c:strRef>
          </c:tx>
          <c:explosion val="1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4-03FC-4E66-ADB7-7ABFC502154F}"/>
              </c:ext>
            </c:extLst>
          </c:dPt>
          <c:dPt>
            <c:idx val="1"/>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3FC-4E66-ADB7-7ABFC502154F}"/>
              </c:ext>
            </c:extLst>
          </c:dPt>
          <c:dLbls>
            <c:dLbl>
              <c:idx val="0"/>
              <c:layout>
                <c:manualLayout>
                  <c:x val="-0.15720128979504577"/>
                  <c:y val="-0.21131684093490324"/>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03FC-4E66-ADB7-7ABFC502154F}"/>
                </c:ext>
              </c:extLst>
            </c:dLbl>
            <c:dLbl>
              <c:idx val="1"/>
              <c:layout>
                <c:manualLayout>
                  <c:x val="0.1265873894917415"/>
                  <c:y val="6.8990273796243826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8.7847223594663529E-2"/>
                      <c:h val="5.2535564922789268E-2"/>
                    </c:manualLayout>
                  </c15:layout>
                </c:ext>
                <c:ext xmlns:c16="http://schemas.microsoft.com/office/drawing/2014/chart" uri="{C3380CC4-5D6E-409C-BE32-E72D297353CC}">
                  <c16:uniqueId val="{00000003-03FC-4E66-ADB7-7ABFC502154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Positive</c:v>
                </c:pt>
                <c:pt idx="1">
                  <c:v>Negative</c:v>
                </c:pt>
              </c:strCache>
            </c:strRef>
          </c:cat>
          <c:val>
            <c:numRef>
              <c:f>Sheet1!$B$2:$B$3</c:f>
              <c:numCache>
                <c:formatCode>0.00%</c:formatCode>
                <c:ptCount val="2"/>
                <c:pt idx="0">
                  <c:v>0.77100000000000002</c:v>
                </c:pt>
                <c:pt idx="1">
                  <c:v>0.20399999999999999</c:v>
                </c:pt>
              </c:numCache>
            </c:numRef>
          </c:val>
          <c:extLst>
            <c:ext xmlns:c16="http://schemas.microsoft.com/office/drawing/2014/chart" uri="{C3380CC4-5D6E-409C-BE32-E72D297353CC}">
              <c16:uniqueId val="{00000000-03FC-4E66-ADB7-7ABFC502154F}"/>
            </c:ext>
          </c:extLst>
        </c:ser>
        <c:dLbls>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4546551595840393"/>
          <c:y val="0.40067445921231581"/>
          <c:w val="0.189058292542468"/>
          <c:h val="0.22319663514992405"/>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Attitude toward discriminatory homosexual</c:v>
                </c:pt>
              </c:strCache>
            </c:strRef>
          </c:tx>
          <c:spPr>
            <a:solidFill>
              <a:srgbClr val="FFFF00"/>
            </a:solidFill>
          </c:spPr>
          <c:explosion val="8"/>
          <c:dPt>
            <c:idx val="0"/>
            <c:bubble3D val="0"/>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9D82-40E9-8112-09B3EDB36BDF}"/>
              </c:ext>
            </c:extLst>
          </c:dPt>
          <c:dPt>
            <c:idx val="1"/>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CFF-4CC5-9F04-E657C09C7583}"/>
              </c:ext>
            </c:extLst>
          </c:dPt>
          <c:dLbls>
            <c:dLbl>
              <c:idx val="0"/>
              <c:layout>
                <c:manualLayout>
                  <c:x val="-0.10091433969120027"/>
                  <c:y val="-0.23828429057051367"/>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D82-40E9-8112-09B3EDB36BD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Positive</c:v>
                </c:pt>
                <c:pt idx="1">
                  <c:v>Negative</c:v>
                </c:pt>
              </c:strCache>
            </c:strRef>
          </c:cat>
          <c:val>
            <c:numRef>
              <c:f>Sheet1!$B$2:$B$3</c:f>
              <c:numCache>
                <c:formatCode>General</c:formatCode>
                <c:ptCount val="2"/>
                <c:pt idx="0">
                  <c:v>87.2</c:v>
                </c:pt>
                <c:pt idx="1">
                  <c:v>12.8</c:v>
                </c:pt>
              </c:numCache>
            </c:numRef>
          </c:val>
          <c:extLst>
            <c:ext xmlns:c16="http://schemas.microsoft.com/office/drawing/2014/chart" uri="{C3380CC4-5D6E-409C-BE32-E72D297353CC}">
              <c16:uniqueId val="{00000000-9D82-40E9-8112-09B3EDB36BDF}"/>
            </c:ext>
          </c:extLst>
        </c:ser>
        <c:dLbls>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8802764534034198"/>
          <c:y val="0.41642121411790212"/>
          <c:w val="0.16413479143732729"/>
          <c:h val="0.17477243034333154"/>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07043644724027E-2"/>
          <c:y val="4.40251572327044E-2"/>
          <c:w val="0.92976985698942882"/>
          <c:h val="0.89084360917149508"/>
        </c:manualLayout>
      </c:layout>
      <c:barChart>
        <c:barDir val="col"/>
        <c:grouping val="clustered"/>
        <c:varyColors val="0"/>
        <c:dLbls>
          <c:dLblPos val="outEnd"/>
          <c:showLegendKey val="0"/>
          <c:showVal val="1"/>
          <c:showCatName val="0"/>
          <c:showSerName val="0"/>
          <c:showPercent val="0"/>
          <c:showBubbleSize val="0"/>
        </c:dLbls>
        <c:gapWidth val="150"/>
        <c:axId val="76477952"/>
        <c:axId val="76479488"/>
      </c:barChart>
      <c:catAx>
        <c:axId val="76477952"/>
        <c:scaling>
          <c:orientation val="minMax"/>
        </c:scaling>
        <c:delete val="0"/>
        <c:axPos val="b"/>
        <c:numFmt formatCode="General" sourceLinked="0"/>
        <c:majorTickMark val="out"/>
        <c:minorTickMark val="none"/>
        <c:tickLblPos val="nextTo"/>
        <c:crossAx val="76479488"/>
        <c:crosses val="autoZero"/>
        <c:auto val="1"/>
        <c:lblAlgn val="ctr"/>
        <c:lblOffset val="100"/>
        <c:noMultiLvlLbl val="0"/>
      </c:catAx>
      <c:valAx>
        <c:axId val="76479488"/>
        <c:scaling>
          <c:orientation val="minMax"/>
        </c:scaling>
        <c:delete val="0"/>
        <c:axPos val="l"/>
        <c:majorGridlines/>
        <c:numFmt formatCode="0.00%" sourceLinked="1"/>
        <c:majorTickMark val="out"/>
        <c:minorTickMark val="none"/>
        <c:tickLblPos val="nextTo"/>
        <c:crossAx val="76477952"/>
        <c:crosses val="autoZero"/>
        <c:crossBetween val="between"/>
      </c:valAx>
      <c:spPr>
        <a:noFill/>
        <a:ln w="25400">
          <a:noFill/>
        </a:ln>
      </c:spPr>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6"/>
                </a:gs>
                <a:gs pos="100000">
                  <a:schemeClr val="accent6">
                    <a:shade val="48000"/>
                    <a:satMod val="180000"/>
                    <a:lumMod val="94000"/>
                  </a:schemeClr>
                </a:gs>
                <a:gs pos="100000">
                  <a:schemeClr val="accent6">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invertIfNegative val="0"/>
          <c:dPt>
            <c:idx val="0"/>
            <c:invertIfNegative val="0"/>
            <c:bubble3D val="0"/>
            <c:spPr>
              <a:solidFill>
                <a:srgbClr val="C0000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1-39B6-4E84-BC8E-98A4AC653640}"/>
              </c:ext>
            </c:extLst>
          </c:dPt>
          <c:dPt>
            <c:idx val="1"/>
            <c:invertIfNegative val="0"/>
            <c:bubble3D val="0"/>
            <c:spPr>
              <a:solidFill>
                <a:srgbClr val="FF000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2-39B6-4E84-BC8E-98A4AC653640}"/>
              </c:ext>
            </c:extLst>
          </c:dPt>
          <c:dPt>
            <c:idx val="2"/>
            <c:invertIfNegative val="0"/>
            <c:bubble3D val="0"/>
            <c:spPr>
              <a:solidFill>
                <a:srgbClr val="FFC00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3-39B6-4E84-BC8E-98A4AC653640}"/>
              </c:ext>
            </c:extLst>
          </c:dPt>
          <c:dPt>
            <c:idx val="3"/>
            <c:invertIfNegative val="0"/>
            <c:bubble3D val="0"/>
            <c:spPr>
              <a:solidFill>
                <a:srgbClr val="92D05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4-39B6-4E84-BC8E-98A4AC653640}"/>
              </c:ext>
            </c:extLst>
          </c:dPt>
          <c:dPt>
            <c:idx val="4"/>
            <c:invertIfNegative val="0"/>
            <c:bubble3D val="0"/>
            <c:spPr>
              <a:solidFill>
                <a:srgbClr val="00B05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5-39B6-4E84-BC8E-98A4AC653640}"/>
              </c:ext>
            </c:extLst>
          </c:dPt>
          <c:dPt>
            <c:idx val="5"/>
            <c:invertIfNegative val="0"/>
            <c:bubble3D val="0"/>
            <c:spPr>
              <a:solidFill>
                <a:srgbClr val="00B0F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6-39B6-4E84-BC8E-98A4AC653640}"/>
              </c:ext>
            </c:extLst>
          </c:dPt>
          <c:dPt>
            <c:idx val="6"/>
            <c:invertIfNegative val="0"/>
            <c:bubble3D val="0"/>
            <c:spPr>
              <a:solidFill>
                <a:srgbClr val="0070C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7-39B6-4E84-BC8E-98A4AC653640}"/>
              </c:ext>
            </c:extLst>
          </c:dPt>
          <c:dPt>
            <c:idx val="7"/>
            <c:invertIfNegative val="0"/>
            <c:bubble3D val="0"/>
            <c:spPr>
              <a:solidFill>
                <a:srgbClr val="00206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8-39B6-4E84-BC8E-98A4AC653640}"/>
              </c:ext>
            </c:extLst>
          </c:dPt>
          <c:dPt>
            <c:idx val="8"/>
            <c:invertIfNegative val="0"/>
            <c:bubble3D val="0"/>
            <c:spPr>
              <a:solidFill>
                <a:srgbClr val="7030A0"/>
              </a:soli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c:spPr>
            <c:extLst>
              <c:ext xmlns:c16="http://schemas.microsoft.com/office/drawing/2014/chart" uri="{C3380CC4-5D6E-409C-BE32-E72D297353CC}">
                <c16:uniqueId val="{00000009-39B6-4E84-BC8E-98A4AC65364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Sheet1!$C$46:$C$54</c:f>
              <c:strCache>
                <c:ptCount val="9"/>
                <c:pt idx="0">
                  <c:v>Family</c:v>
                </c:pt>
                <c:pt idx="1">
                  <c:v>Friend</c:v>
                </c:pt>
                <c:pt idx="2">
                  <c:v>Neighbor</c:v>
                </c:pt>
                <c:pt idx="3">
                  <c:v>Roommate</c:v>
                </c:pt>
                <c:pt idx="4">
                  <c:v>Colleague</c:v>
                </c:pt>
                <c:pt idx="5">
                  <c:v>Artist</c:v>
                </c:pt>
                <c:pt idx="6">
                  <c:v>High position</c:v>
                </c:pt>
                <c:pt idx="7">
                  <c:v>Leader</c:v>
                </c:pt>
                <c:pt idx="8">
                  <c:v>Employer</c:v>
                </c:pt>
              </c:strCache>
            </c:strRef>
          </c:cat>
          <c:val>
            <c:numRef>
              <c:f>Sheet1!$D$46:$D$54</c:f>
              <c:numCache>
                <c:formatCode>0.00%</c:formatCode>
                <c:ptCount val="9"/>
                <c:pt idx="0">
                  <c:v>0.55700000000000005</c:v>
                </c:pt>
                <c:pt idx="1">
                  <c:v>0.59599999999999997</c:v>
                </c:pt>
                <c:pt idx="2">
                  <c:v>0.69299999999999995</c:v>
                </c:pt>
                <c:pt idx="3">
                  <c:v>0.28399999999999997</c:v>
                </c:pt>
                <c:pt idx="4">
                  <c:v>0.67100000000000004</c:v>
                </c:pt>
                <c:pt idx="5">
                  <c:v>0.70799999999999996</c:v>
                </c:pt>
                <c:pt idx="6">
                  <c:v>0.66300000000000003</c:v>
                </c:pt>
                <c:pt idx="7">
                  <c:v>0.312</c:v>
                </c:pt>
                <c:pt idx="8">
                  <c:v>0.63800000000000001</c:v>
                </c:pt>
              </c:numCache>
            </c:numRef>
          </c:val>
          <c:extLst>
            <c:ext xmlns:c16="http://schemas.microsoft.com/office/drawing/2014/chart" uri="{C3380CC4-5D6E-409C-BE32-E72D297353CC}">
              <c16:uniqueId val="{00000000-39B6-4E84-BC8E-98A4AC653640}"/>
            </c:ext>
          </c:extLst>
        </c:ser>
        <c:dLbls>
          <c:dLblPos val="outEnd"/>
          <c:showLegendKey val="0"/>
          <c:showVal val="1"/>
          <c:showCatName val="0"/>
          <c:showSerName val="0"/>
          <c:showPercent val="0"/>
          <c:showBubbleSize val="0"/>
        </c:dLbls>
        <c:gapWidth val="100"/>
        <c:overlap val="-24"/>
        <c:axId val="373074712"/>
        <c:axId val="373075040"/>
      </c:barChart>
      <c:catAx>
        <c:axId val="37307471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3075040"/>
        <c:crosses val="autoZero"/>
        <c:auto val="1"/>
        <c:lblAlgn val="ctr"/>
        <c:lblOffset val="100"/>
        <c:noMultiLvlLbl val="0"/>
      </c:catAx>
      <c:valAx>
        <c:axId val="3730750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3074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45405943081715694"/>
          <c:y val="0.10423322774159151"/>
          <c:w val="0.54594056918284306"/>
          <c:h val="0.86412548883178208"/>
        </c:manualLayout>
      </c:layout>
      <c:barChart>
        <c:barDir val="bar"/>
        <c:grouping val="stacked"/>
        <c:varyColors val="0"/>
        <c:ser>
          <c:idx val="0"/>
          <c:order val="0"/>
          <c:tx>
            <c:strRef>
              <c:f>Sheet1!$C$23</c:f>
              <c:strCache>
                <c:ptCount val="1"/>
                <c:pt idx="0">
                  <c:v>strong agree/agree</c:v>
                </c:pt>
              </c:strCache>
            </c:strRef>
          </c:tx>
          <c:spPr>
            <a:solidFill>
              <a:schemeClr val="accent2">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Sheet1!$B$24:$B$29</c:f>
              <c:strCache>
                <c:ptCount val="6"/>
                <c:pt idx="0">
                  <c:v>Homosexual people should separate from others</c:v>
                </c:pt>
                <c:pt idx="1">
                  <c:v>Lesbian having deviant sexual behavior</c:v>
                </c:pt>
                <c:pt idx="2">
                  <c:v>Homosexuality is not guilty</c:v>
                </c:pt>
                <c:pt idx="3">
                  <c:v>Homosexual thinking is disgusting</c:v>
                </c:pt>
                <c:pt idx="4">
                  <c:v>Homosexual is a mental disease</c:v>
                </c:pt>
                <c:pt idx="5">
                  <c:v>Acceptance homosexual supports reducing of merit- value</c:v>
                </c:pt>
              </c:strCache>
            </c:strRef>
          </c:cat>
          <c:val>
            <c:numRef>
              <c:f>Sheet1!$C$24:$C$29</c:f>
              <c:numCache>
                <c:formatCode>0.00%</c:formatCode>
                <c:ptCount val="6"/>
                <c:pt idx="0">
                  <c:v>2.5000000000000001E-2</c:v>
                </c:pt>
                <c:pt idx="1">
                  <c:v>0.11799999999999999</c:v>
                </c:pt>
                <c:pt idx="2">
                  <c:v>0.77400000000000002</c:v>
                </c:pt>
                <c:pt idx="3">
                  <c:v>0.39700000000000002</c:v>
                </c:pt>
                <c:pt idx="4">
                  <c:v>2.3E-2</c:v>
                </c:pt>
                <c:pt idx="5">
                  <c:v>0.10299999999999999</c:v>
                </c:pt>
              </c:numCache>
            </c:numRef>
          </c:val>
          <c:extLst>
            <c:ext xmlns:c16="http://schemas.microsoft.com/office/drawing/2014/chart" uri="{C3380CC4-5D6E-409C-BE32-E72D297353CC}">
              <c16:uniqueId val="{00000000-0507-4383-9705-F734F0640F79}"/>
            </c:ext>
          </c:extLst>
        </c:ser>
        <c:ser>
          <c:idx val="1"/>
          <c:order val="1"/>
          <c:tx>
            <c:strRef>
              <c:f>Sheet1!$D$23</c:f>
              <c:strCache>
                <c:ptCount val="1"/>
                <c:pt idx="0">
                  <c:v>stand neutral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Sheet1!$B$24:$B$29</c:f>
              <c:strCache>
                <c:ptCount val="6"/>
                <c:pt idx="0">
                  <c:v>Homosexual people should separate from others</c:v>
                </c:pt>
                <c:pt idx="1">
                  <c:v>Lesbian having deviant sexual behavior</c:v>
                </c:pt>
                <c:pt idx="2">
                  <c:v>Homosexuality is not guilty</c:v>
                </c:pt>
                <c:pt idx="3">
                  <c:v>Homosexual thinking is disgusting</c:v>
                </c:pt>
                <c:pt idx="4">
                  <c:v>Homosexual is a mental disease</c:v>
                </c:pt>
                <c:pt idx="5">
                  <c:v>Acceptance homosexual supports reducing of merit- value</c:v>
                </c:pt>
              </c:strCache>
            </c:strRef>
          </c:cat>
          <c:val>
            <c:numRef>
              <c:f>Sheet1!$D$24:$D$29</c:f>
              <c:numCache>
                <c:formatCode>0.00%</c:formatCode>
                <c:ptCount val="6"/>
                <c:pt idx="0">
                  <c:v>7.4999999999999997E-2</c:v>
                </c:pt>
                <c:pt idx="1">
                  <c:v>0.28399999999999997</c:v>
                </c:pt>
                <c:pt idx="2">
                  <c:v>0.14099999999999999</c:v>
                </c:pt>
                <c:pt idx="3">
                  <c:v>0.38900000000000001</c:v>
                </c:pt>
                <c:pt idx="4">
                  <c:v>6.8000000000000005E-2</c:v>
                </c:pt>
                <c:pt idx="5">
                  <c:v>0.156</c:v>
                </c:pt>
              </c:numCache>
            </c:numRef>
          </c:val>
          <c:extLst>
            <c:ext xmlns:c16="http://schemas.microsoft.com/office/drawing/2014/chart" uri="{C3380CC4-5D6E-409C-BE32-E72D297353CC}">
              <c16:uniqueId val="{00000001-0507-4383-9705-F734F0640F79}"/>
            </c:ext>
          </c:extLst>
        </c:ser>
        <c:ser>
          <c:idx val="2"/>
          <c:order val="2"/>
          <c:tx>
            <c:strRef>
              <c:f>Sheet1!$E$23</c:f>
              <c:strCache>
                <c:ptCount val="1"/>
                <c:pt idx="0">
                  <c:v>disagree/ strongly disagree</c:v>
                </c:pt>
              </c:strCache>
            </c:strRef>
          </c:tx>
          <c:spPr>
            <a:solidFill>
              <a:schemeClr val="accent2">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Sheet1!$B$24:$B$29</c:f>
              <c:strCache>
                <c:ptCount val="6"/>
                <c:pt idx="0">
                  <c:v>Homosexual people should separate from others</c:v>
                </c:pt>
                <c:pt idx="1">
                  <c:v>Lesbian having deviant sexual behavior</c:v>
                </c:pt>
                <c:pt idx="2">
                  <c:v>Homosexuality is not guilty</c:v>
                </c:pt>
                <c:pt idx="3">
                  <c:v>Homosexual thinking is disgusting</c:v>
                </c:pt>
                <c:pt idx="4">
                  <c:v>Homosexual is a mental disease</c:v>
                </c:pt>
                <c:pt idx="5">
                  <c:v>Acceptance homosexual supports reducing of merit- value</c:v>
                </c:pt>
              </c:strCache>
            </c:strRef>
          </c:cat>
          <c:val>
            <c:numRef>
              <c:f>Sheet1!$E$24:$E$29</c:f>
              <c:numCache>
                <c:formatCode>0.00%</c:formatCode>
                <c:ptCount val="6"/>
                <c:pt idx="0">
                  <c:v>0.874</c:v>
                </c:pt>
                <c:pt idx="1">
                  <c:v>0.57299999999999995</c:v>
                </c:pt>
                <c:pt idx="2">
                  <c:v>6.0999999999999999E-2</c:v>
                </c:pt>
                <c:pt idx="3">
                  <c:v>0.189</c:v>
                </c:pt>
                <c:pt idx="4">
                  <c:v>0.88400000000000001</c:v>
                </c:pt>
                <c:pt idx="5">
                  <c:v>0.71599999999999997</c:v>
                </c:pt>
              </c:numCache>
            </c:numRef>
          </c:val>
          <c:extLst>
            <c:ext xmlns:c16="http://schemas.microsoft.com/office/drawing/2014/chart" uri="{C3380CC4-5D6E-409C-BE32-E72D297353CC}">
              <c16:uniqueId val="{00000002-0507-4383-9705-F734F0640F79}"/>
            </c:ext>
          </c:extLst>
        </c:ser>
        <c:dLbls>
          <c:dLblPos val="ctr"/>
          <c:showLegendKey val="0"/>
          <c:showVal val="1"/>
          <c:showCatName val="0"/>
          <c:showSerName val="0"/>
          <c:showPercent val="0"/>
          <c:showBubbleSize val="0"/>
        </c:dLbls>
        <c:gapWidth val="79"/>
        <c:overlap val="100"/>
        <c:axId val="366545072"/>
        <c:axId val="366543432"/>
      </c:barChart>
      <c:catAx>
        <c:axId val="36654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cap="all" spc="120" normalizeH="0" baseline="0">
                <a:solidFill>
                  <a:schemeClr val="tx1">
                    <a:lumMod val="65000"/>
                    <a:lumOff val="35000"/>
                  </a:schemeClr>
                </a:solidFill>
                <a:latin typeface="Arial" panose="020B0604020202020204" pitchFamily="34" charset="0"/>
                <a:ea typeface="+mn-ea"/>
                <a:cs typeface="+mn-cs"/>
              </a:defRPr>
            </a:pPr>
            <a:endParaRPr lang="en-US"/>
          </a:p>
        </c:txPr>
        <c:crossAx val="366543432"/>
        <c:crosses val="autoZero"/>
        <c:auto val="1"/>
        <c:lblAlgn val="ctr"/>
        <c:lblOffset val="100"/>
        <c:noMultiLvlLbl val="0"/>
      </c:catAx>
      <c:valAx>
        <c:axId val="366543432"/>
        <c:scaling>
          <c:orientation val="minMax"/>
        </c:scaling>
        <c:delete val="1"/>
        <c:axPos val="b"/>
        <c:numFmt formatCode="0.00%" sourceLinked="1"/>
        <c:majorTickMark val="none"/>
        <c:minorTickMark val="none"/>
        <c:tickLblPos val="nextTo"/>
        <c:crossAx val="3665450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3A6A43-0D2A-4322-BB32-43ADE886450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B6145462-11D6-4E78-AFB5-A5CA088D8C90}">
      <dgm:prSet phldrT="[Text]"/>
      <dgm:spPr/>
      <dgm:t>
        <a:bodyPr/>
        <a:lstStyle/>
        <a:p>
          <a:pPr algn="just"/>
          <a:r>
            <a:rPr lang="en-US" dirty="0"/>
            <a:t>1. Assess awareness and attitudes towards homosexuality of students in the Public Health faculty, Hue University of Medicine and Pharmacy in 2016.</a:t>
          </a:r>
        </a:p>
      </dgm:t>
    </dgm:pt>
    <dgm:pt modelId="{24C31382-4B3A-422B-84D8-F87465CCFCF5}" type="parTrans" cxnId="{50BE801A-55D0-4F58-B748-2D45AAF00F33}">
      <dgm:prSet/>
      <dgm:spPr/>
      <dgm:t>
        <a:bodyPr/>
        <a:lstStyle/>
        <a:p>
          <a:endParaRPr lang="en-US"/>
        </a:p>
      </dgm:t>
    </dgm:pt>
    <dgm:pt modelId="{4BDF2FB6-6C8B-4999-9744-7ACB30573C7C}" type="sibTrans" cxnId="{50BE801A-55D0-4F58-B748-2D45AAF00F33}">
      <dgm:prSet/>
      <dgm:spPr/>
      <dgm:t>
        <a:bodyPr/>
        <a:lstStyle/>
        <a:p>
          <a:endParaRPr lang="en-US"/>
        </a:p>
      </dgm:t>
    </dgm:pt>
    <dgm:pt modelId="{F664EA4E-7309-4B8F-825F-7C902BF07315}">
      <dgm:prSet phldrT="[Text]"/>
      <dgm:spPr/>
      <dgm:t>
        <a:bodyPr/>
        <a:lstStyle/>
        <a:p>
          <a:pPr algn="just"/>
          <a:r>
            <a:rPr lang="en-US" dirty="0"/>
            <a:t>2. Find some factors related to awareness and attitudes towards homosexuality in study population.</a:t>
          </a:r>
        </a:p>
      </dgm:t>
    </dgm:pt>
    <dgm:pt modelId="{DE0EB469-3529-4B6E-A3D3-68889B51F663}" type="parTrans" cxnId="{1795C538-D14B-4BB1-A4C6-5747876748ED}">
      <dgm:prSet/>
      <dgm:spPr/>
      <dgm:t>
        <a:bodyPr/>
        <a:lstStyle/>
        <a:p>
          <a:endParaRPr lang="en-US"/>
        </a:p>
      </dgm:t>
    </dgm:pt>
    <dgm:pt modelId="{A487F463-D0F2-4DA3-9773-0293228BF481}" type="sibTrans" cxnId="{1795C538-D14B-4BB1-A4C6-5747876748ED}">
      <dgm:prSet/>
      <dgm:spPr/>
      <dgm:t>
        <a:bodyPr/>
        <a:lstStyle/>
        <a:p>
          <a:endParaRPr lang="en-US"/>
        </a:p>
      </dgm:t>
    </dgm:pt>
    <dgm:pt modelId="{8AA92388-A41F-4BAC-A41F-06275DC26094}" type="pres">
      <dgm:prSet presAssocID="{693A6A43-0D2A-4322-BB32-43ADE8864500}" presName="linear" presStyleCnt="0">
        <dgm:presLayoutVars>
          <dgm:animLvl val="lvl"/>
          <dgm:resizeHandles val="exact"/>
        </dgm:presLayoutVars>
      </dgm:prSet>
      <dgm:spPr/>
    </dgm:pt>
    <dgm:pt modelId="{92F0E97F-8736-478B-AD71-B53E4F970ABE}" type="pres">
      <dgm:prSet presAssocID="{B6145462-11D6-4E78-AFB5-A5CA088D8C90}" presName="parentText" presStyleLbl="node1" presStyleIdx="0" presStyleCnt="2" custLinFactY="-11510" custLinFactNeighborX="-1004" custLinFactNeighborY="-100000">
        <dgm:presLayoutVars>
          <dgm:chMax val="0"/>
          <dgm:bulletEnabled val="1"/>
        </dgm:presLayoutVars>
      </dgm:prSet>
      <dgm:spPr/>
    </dgm:pt>
    <dgm:pt modelId="{6EF44D7A-100E-4223-A2D3-40C0B2D0FF49}" type="pres">
      <dgm:prSet presAssocID="{4BDF2FB6-6C8B-4999-9744-7ACB30573C7C}" presName="spacer" presStyleCnt="0"/>
      <dgm:spPr/>
    </dgm:pt>
    <dgm:pt modelId="{BB6D82E9-30A9-4D68-91A4-FF98AC502D7F}" type="pres">
      <dgm:prSet presAssocID="{F664EA4E-7309-4B8F-825F-7C902BF07315}" presName="parentText" presStyleLbl="node1" presStyleIdx="1" presStyleCnt="2" custLinFactNeighborY="-53094">
        <dgm:presLayoutVars>
          <dgm:chMax val="0"/>
          <dgm:bulletEnabled val="1"/>
        </dgm:presLayoutVars>
      </dgm:prSet>
      <dgm:spPr/>
    </dgm:pt>
  </dgm:ptLst>
  <dgm:cxnLst>
    <dgm:cxn modelId="{3C3EA2A2-8EB7-4C4E-B55E-C1894FF466ED}" type="presOf" srcId="{F664EA4E-7309-4B8F-825F-7C902BF07315}" destId="{BB6D82E9-30A9-4D68-91A4-FF98AC502D7F}" srcOrd="0" destOrd="0" presId="urn:microsoft.com/office/officeart/2005/8/layout/vList2"/>
    <dgm:cxn modelId="{A2B58E2C-FDAE-425D-BD28-EB0B57231128}" type="presOf" srcId="{B6145462-11D6-4E78-AFB5-A5CA088D8C90}" destId="{92F0E97F-8736-478B-AD71-B53E4F970ABE}" srcOrd="0" destOrd="0" presId="urn:microsoft.com/office/officeart/2005/8/layout/vList2"/>
    <dgm:cxn modelId="{1795C538-D14B-4BB1-A4C6-5747876748ED}" srcId="{693A6A43-0D2A-4322-BB32-43ADE8864500}" destId="{F664EA4E-7309-4B8F-825F-7C902BF07315}" srcOrd="1" destOrd="0" parTransId="{DE0EB469-3529-4B6E-A3D3-68889B51F663}" sibTransId="{A487F463-D0F2-4DA3-9773-0293228BF481}"/>
    <dgm:cxn modelId="{50BE801A-55D0-4F58-B748-2D45AAF00F33}" srcId="{693A6A43-0D2A-4322-BB32-43ADE8864500}" destId="{B6145462-11D6-4E78-AFB5-A5CA088D8C90}" srcOrd="0" destOrd="0" parTransId="{24C31382-4B3A-422B-84D8-F87465CCFCF5}" sibTransId="{4BDF2FB6-6C8B-4999-9744-7ACB30573C7C}"/>
    <dgm:cxn modelId="{F098E19C-58F5-4518-9CFD-04AFAB791B8B}" type="presOf" srcId="{693A6A43-0D2A-4322-BB32-43ADE8864500}" destId="{8AA92388-A41F-4BAC-A41F-06275DC26094}" srcOrd="0" destOrd="0" presId="urn:microsoft.com/office/officeart/2005/8/layout/vList2"/>
    <dgm:cxn modelId="{315602B5-6203-4259-8200-76C1871C2198}" type="presParOf" srcId="{8AA92388-A41F-4BAC-A41F-06275DC26094}" destId="{92F0E97F-8736-478B-AD71-B53E4F970ABE}" srcOrd="0" destOrd="0" presId="urn:microsoft.com/office/officeart/2005/8/layout/vList2"/>
    <dgm:cxn modelId="{770F26E5-6C06-44D6-9481-57E5EA4D1D1A}" type="presParOf" srcId="{8AA92388-A41F-4BAC-A41F-06275DC26094}" destId="{6EF44D7A-100E-4223-A2D3-40C0B2D0FF49}" srcOrd="1" destOrd="0" presId="urn:microsoft.com/office/officeart/2005/8/layout/vList2"/>
    <dgm:cxn modelId="{735D6B5D-E2AA-4C43-AE54-716EB0499E1B}" type="presParOf" srcId="{8AA92388-A41F-4BAC-A41F-06275DC26094}" destId="{BB6D82E9-30A9-4D68-91A4-FF98AC502D7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BC3CA0-C468-4596-80E5-0DB9E8AAEEC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7CF448F-B7FD-4F9F-A321-4A782FDFEBAF}">
      <dgm:prSet phldrT="[Text]" custT="1"/>
      <dgm:spPr/>
      <dgm:t>
        <a:bodyPr/>
        <a:lstStyle/>
        <a:p>
          <a:pPr algn="just"/>
          <a:r>
            <a:rPr lang="en-US" sz="2400" b="1" dirty="0"/>
            <a:t>AWARENESS OF HOMOSEXUALITY</a:t>
          </a:r>
          <a:endParaRPr lang="en-US" sz="2400" dirty="0"/>
        </a:p>
      </dgm:t>
    </dgm:pt>
    <dgm:pt modelId="{8E8C8526-EFB7-4234-B664-7DDC5D2DA29D}" type="parTrans" cxnId="{6DB311C2-BD49-41BD-941B-351011D255B8}">
      <dgm:prSet/>
      <dgm:spPr/>
      <dgm:t>
        <a:bodyPr/>
        <a:lstStyle/>
        <a:p>
          <a:endParaRPr lang="en-US" sz="2000"/>
        </a:p>
      </dgm:t>
    </dgm:pt>
    <dgm:pt modelId="{1AEBBAEF-D26C-4F6B-BBCB-CCB3DE8E5B12}" type="sibTrans" cxnId="{6DB311C2-BD49-41BD-941B-351011D255B8}">
      <dgm:prSet/>
      <dgm:spPr/>
      <dgm:t>
        <a:bodyPr/>
        <a:lstStyle/>
        <a:p>
          <a:endParaRPr lang="en-US" sz="2000"/>
        </a:p>
      </dgm:t>
    </dgm:pt>
    <dgm:pt modelId="{BFB31712-12B2-4CB8-AD7F-8DBBFC75564B}">
      <dgm:prSet phldrT="[Text]" custT="1"/>
      <dgm:spPr/>
      <dgm:t>
        <a:bodyPr/>
        <a:lstStyle/>
        <a:p>
          <a:r>
            <a:rPr lang="en-US" sz="2400" b="1" dirty="0"/>
            <a:t>ATTITUDES TOWARDS HOMOSEXUALS </a:t>
          </a:r>
          <a:endParaRPr lang="en-US" sz="2400" dirty="0"/>
        </a:p>
      </dgm:t>
    </dgm:pt>
    <dgm:pt modelId="{D79DB8F2-9C6B-4768-BA9F-9B679F04D4D9}" type="parTrans" cxnId="{8F054664-6C65-4E79-9825-EB4DF10258BF}">
      <dgm:prSet/>
      <dgm:spPr/>
      <dgm:t>
        <a:bodyPr/>
        <a:lstStyle/>
        <a:p>
          <a:endParaRPr lang="en-US" sz="2000"/>
        </a:p>
      </dgm:t>
    </dgm:pt>
    <dgm:pt modelId="{9BCAD849-7552-45FF-AEF6-F77C552DB6D6}" type="sibTrans" cxnId="{8F054664-6C65-4E79-9825-EB4DF10258BF}">
      <dgm:prSet/>
      <dgm:spPr/>
      <dgm:t>
        <a:bodyPr/>
        <a:lstStyle/>
        <a:p>
          <a:endParaRPr lang="en-US" sz="2000"/>
        </a:p>
      </dgm:t>
    </dgm:pt>
    <dgm:pt modelId="{06175857-B9D4-4E90-9FF1-557CEF036EDD}">
      <dgm:prSet custT="1"/>
      <dgm:spPr/>
      <dgm:t>
        <a:bodyPr/>
        <a:lstStyle/>
        <a:p>
          <a:r>
            <a:rPr lang="en-US" sz="1800" dirty="0">
              <a:cs typeface="Times New Roman" panose="02020603050405020304" pitchFamily="18" charset="0"/>
            </a:rPr>
            <a:t>97,5% participant</a:t>
          </a:r>
          <a:r>
            <a:rPr lang="en-US" sz="1800" dirty="0"/>
            <a:t>s were aware of homosexuality</a:t>
          </a:r>
        </a:p>
      </dgm:t>
    </dgm:pt>
    <dgm:pt modelId="{FA61698D-B722-4E22-9CB5-65782A26B25F}" type="parTrans" cxnId="{1BEAF4A9-0723-41D9-883E-3D344D3395CB}">
      <dgm:prSet/>
      <dgm:spPr/>
      <dgm:t>
        <a:bodyPr/>
        <a:lstStyle/>
        <a:p>
          <a:endParaRPr lang="en-US" sz="2000"/>
        </a:p>
      </dgm:t>
    </dgm:pt>
    <dgm:pt modelId="{D293959D-4B7A-4027-B7FC-EB59B05E2D80}" type="sibTrans" cxnId="{1BEAF4A9-0723-41D9-883E-3D344D3395CB}">
      <dgm:prSet/>
      <dgm:spPr/>
      <dgm:t>
        <a:bodyPr/>
        <a:lstStyle/>
        <a:p>
          <a:endParaRPr lang="en-US" sz="2000"/>
        </a:p>
      </dgm:t>
    </dgm:pt>
    <dgm:pt modelId="{0B246714-78CF-4A7E-94F6-543DEA840442}">
      <dgm:prSet custT="1"/>
      <dgm:spPr/>
      <dgm:t>
        <a:bodyPr/>
        <a:lstStyle/>
        <a:p>
          <a:r>
            <a:rPr lang="en-US" sz="1800" dirty="0"/>
            <a:t>The percentage of those who had positive attitudes towards homosexuals is 79%</a:t>
          </a:r>
        </a:p>
      </dgm:t>
    </dgm:pt>
    <dgm:pt modelId="{B67D2EC6-51B3-4036-808E-081292332852}" type="parTrans" cxnId="{AC9391EC-91DA-4130-B175-F3EC87843D6E}">
      <dgm:prSet/>
      <dgm:spPr/>
      <dgm:t>
        <a:bodyPr/>
        <a:lstStyle/>
        <a:p>
          <a:endParaRPr lang="en-US" sz="2000"/>
        </a:p>
      </dgm:t>
    </dgm:pt>
    <dgm:pt modelId="{8034C271-F40B-488D-84AB-E530C21ADCAD}" type="sibTrans" cxnId="{AC9391EC-91DA-4130-B175-F3EC87843D6E}">
      <dgm:prSet/>
      <dgm:spPr/>
      <dgm:t>
        <a:bodyPr/>
        <a:lstStyle/>
        <a:p>
          <a:endParaRPr lang="en-US" sz="2000"/>
        </a:p>
      </dgm:t>
    </dgm:pt>
    <dgm:pt modelId="{B1CB3735-E57B-40C5-99D8-DF9090C100B1}">
      <dgm:prSet custT="1"/>
      <dgm:spPr/>
      <dgm:t>
        <a:bodyPr/>
        <a:lstStyle/>
        <a:p>
          <a:r>
            <a:rPr lang="en-US" sz="1800" dirty="0"/>
            <a:t>There are 20% participants had contact with homosexuals, including 14% had infrequent contact with homosexuals and only 6% had frequent contact</a:t>
          </a:r>
        </a:p>
      </dgm:t>
    </dgm:pt>
    <dgm:pt modelId="{A1570657-9808-4E4A-AF64-9E0D91799748}" type="parTrans" cxnId="{1B7C01AF-975E-4E4C-80CB-EA586622A83D}">
      <dgm:prSet/>
      <dgm:spPr/>
      <dgm:t>
        <a:bodyPr/>
        <a:lstStyle/>
        <a:p>
          <a:endParaRPr lang="en-US" sz="2000"/>
        </a:p>
      </dgm:t>
    </dgm:pt>
    <dgm:pt modelId="{2E0521E9-1D7C-4254-89EF-279337421B30}" type="sibTrans" cxnId="{1B7C01AF-975E-4E4C-80CB-EA586622A83D}">
      <dgm:prSet/>
      <dgm:spPr/>
      <dgm:t>
        <a:bodyPr/>
        <a:lstStyle/>
        <a:p>
          <a:endParaRPr lang="en-US" sz="2000"/>
        </a:p>
      </dgm:t>
    </dgm:pt>
    <dgm:pt modelId="{FF6525B6-2700-4C32-86A6-5946031312A6}">
      <dgm:prSet custT="1"/>
      <dgm:spPr/>
      <dgm:t>
        <a:bodyPr/>
        <a:lstStyle/>
        <a:p>
          <a:r>
            <a:rPr lang="en-US" sz="1800" dirty="0"/>
            <a:t>69,9% students agreed with tended to view homosexuality positively.</a:t>
          </a:r>
        </a:p>
      </dgm:t>
    </dgm:pt>
    <dgm:pt modelId="{3E07BBCB-BA93-45E4-9BEB-358243F4ACD6}" type="parTrans" cxnId="{9BF82013-D7B2-44FA-8B78-3A1B4CA8B69F}">
      <dgm:prSet/>
      <dgm:spPr/>
      <dgm:t>
        <a:bodyPr/>
        <a:lstStyle/>
        <a:p>
          <a:endParaRPr lang="en-US" sz="2000"/>
        </a:p>
      </dgm:t>
    </dgm:pt>
    <dgm:pt modelId="{FAAC3A2A-7DBF-40F7-9832-1318AE930DD9}" type="sibTrans" cxnId="{9BF82013-D7B2-44FA-8B78-3A1B4CA8B69F}">
      <dgm:prSet/>
      <dgm:spPr/>
      <dgm:t>
        <a:bodyPr/>
        <a:lstStyle/>
        <a:p>
          <a:endParaRPr lang="en-US" sz="2000"/>
        </a:p>
      </dgm:t>
    </dgm:pt>
    <dgm:pt modelId="{209AEE54-9945-42CC-84EF-C1660D609994}">
      <dgm:prSet custT="1"/>
      <dgm:spPr/>
      <dgm:t>
        <a:bodyPr/>
        <a:lstStyle/>
        <a:p>
          <a:r>
            <a:rPr lang="en-US" sz="1800" dirty="0"/>
            <a:t>77,4% of  participants agreed that homosexual acts disgusting </a:t>
          </a:r>
        </a:p>
      </dgm:t>
    </dgm:pt>
    <dgm:pt modelId="{11CAB835-6ED1-41BF-9B6F-46523BCBEE04}" type="parTrans" cxnId="{B4C5E367-6705-43D6-BFAC-D0CEDBBAC9ED}">
      <dgm:prSet/>
      <dgm:spPr/>
      <dgm:t>
        <a:bodyPr/>
        <a:lstStyle/>
        <a:p>
          <a:endParaRPr lang="en-US" sz="2000"/>
        </a:p>
      </dgm:t>
    </dgm:pt>
    <dgm:pt modelId="{E6DE91B7-5BED-455F-A6F6-DD5F5739F442}" type="sibTrans" cxnId="{B4C5E367-6705-43D6-BFAC-D0CEDBBAC9ED}">
      <dgm:prSet/>
      <dgm:spPr/>
      <dgm:t>
        <a:bodyPr/>
        <a:lstStyle/>
        <a:p>
          <a:endParaRPr lang="en-US" sz="2000"/>
        </a:p>
      </dgm:t>
    </dgm:pt>
    <dgm:pt modelId="{7044D157-B5A0-4A27-8BC8-141925A362C8}">
      <dgm:prSet custT="1"/>
      <dgm:spPr/>
      <dgm:t>
        <a:bodyPr/>
        <a:lstStyle/>
        <a:p>
          <a:r>
            <a:rPr lang="en-US" sz="1800" dirty="0"/>
            <a:t>77,8% of participants did not agree that homosexuals should be forced into psychiatric treatment.</a:t>
          </a:r>
        </a:p>
      </dgm:t>
    </dgm:pt>
    <dgm:pt modelId="{D2533470-3D7F-48A1-B481-5563D62EE5C0}" type="parTrans" cxnId="{8B8C285C-B94D-4FB6-BCFA-8117236212E2}">
      <dgm:prSet/>
      <dgm:spPr/>
      <dgm:t>
        <a:bodyPr/>
        <a:lstStyle/>
        <a:p>
          <a:endParaRPr lang="en-US" sz="2000"/>
        </a:p>
      </dgm:t>
    </dgm:pt>
    <dgm:pt modelId="{2868CF71-7681-4116-9781-4D15061E9ADF}" type="sibTrans" cxnId="{8B8C285C-B94D-4FB6-BCFA-8117236212E2}">
      <dgm:prSet/>
      <dgm:spPr/>
      <dgm:t>
        <a:bodyPr/>
        <a:lstStyle/>
        <a:p>
          <a:endParaRPr lang="en-US" sz="2000"/>
        </a:p>
      </dgm:t>
    </dgm:pt>
    <dgm:pt modelId="{77D61244-793B-46BB-B075-C8BEC2F97328}">
      <dgm:prSet custT="1"/>
      <dgm:spPr/>
      <dgm:t>
        <a:bodyPr/>
        <a:lstStyle/>
        <a:p>
          <a:r>
            <a:rPr lang="en-US" sz="1800" dirty="0"/>
            <a:t> 59,6% of interviews agreed that they continued to make friends with a  homosexuals.</a:t>
          </a:r>
        </a:p>
      </dgm:t>
    </dgm:pt>
    <dgm:pt modelId="{8B166E26-E843-43EB-A9C2-A4F249B88D46}" type="parTrans" cxnId="{F92FECF0-2C2E-42AE-A56F-3F7AD7F55B59}">
      <dgm:prSet/>
      <dgm:spPr/>
      <dgm:t>
        <a:bodyPr/>
        <a:lstStyle/>
        <a:p>
          <a:endParaRPr lang="en-US" sz="2000"/>
        </a:p>
      </dgm:t>
    </dgm:pt>
    <dgm:pt modelId="{B0904844-2069-441B-8442-CB129B2BA059}" type="sibTrans" cxnId="{F92FECF0-2C2E-42AE-A56F-3F7AD7F55B59}">
      <dgm:prSet/>
      <dgm:spPr/>
      <dgm:t>
        <a:bodyPr/>
        <a:lstStyle/>
        <a:p>
          <a:endParaRPr lang="en-US" sz="2000"/>
        </a:p>
      </dgm:t>
    </dgm:pt>
    <dgm:pt modelId="{51BE182A-8703-4A8D-B907-7E598DD0B54F}">
      <dgm:prSet custT="1"/>
      <dgm:spPr/>
      <dgm:t>
        <a:bodyPr/>
        <a:lstStyle/>
        <a:p>
          <a:r>
            <a:rPr lang="en-US" sz="1800" dirty="0"/>
            <a:t>Including:</a:t>
          </a:r>
        </a:p>
      </dgm:t>
    </dgm:pt>
    <dgm:pt modelId="{E56CC26B-0D80-48DB-90D1-B7FA0FDFC87A}" type="parTrans" cxnId="{9098EAF2-B6A8-4F9B-8880-60222FFCEEBB}">
      <dgm:prSet/>
      <dgm:spPr/>
      <dgm:t>
        <a:bodyPr/>
        <a:lstStyle/>
        <a:p>
          <a:endParaRPr lang="en-US" sz="2000"/>
        </a:p>
      </dgm:t>
    </dgm:pt>
    <dgm:pt modelId="{CD64C276-C53B-47C5-93A8-70DF70A42AC9}" type="sibTrans" cxnId="{9098EAF2-B6A8-4F9B-8880-60222FFCEEBB}">
      <dgm:prSet/>
      <dgm:spPr/>
      <dgm:t>
        <a:bodyPr/>
        <a:lstStyle/>
        <a:p>
          <a:endParaRPr lang="en-US" sz="2000"/>
        </a:p>
      </dgm:t>
    </dgm:pt>
    <dgm:pt modelId="{2B42BCE1-8FCC-452C-89FB-3A1A88701552}" type="pres">
      <dgm:prSet presAssocID="{13BC3CA0-C468-4596-80E5-0DB9E8AAEECB}" presName="linear" presStyleCnt="0">
        <dgm:presLayoutVars>
          <dgm:dir/>
          <dgm:animLvl val="lvl"/>
          <dgm:resizeHandles val="exact"/>
        </dgm:presLayoutVars>
      </dgm:prSet>
      <dgm:spPr/>
    </dgm:pt>
    <dgm:pt modelId="{D36D58DE-EC3B-40F8-AB05-A392D632A860}" type="pres">
      <dgm:prSet presAssocID="{C7CF448F-B7FD-4F9F-A321-4A782FDFEBAF}" presName="parentLin" presStyleCnt="0"/>
      <dgm:spPr/>
    </dgm:pt>
    <dgm:pt modelId="{5B65352C-7EB1-412C-A60D-4BE0DD88FA27}" type="pres">
      <dgm:prSet presAssocID="{C7CF448F-B7FD-4F9F-A321-4A782FDFEBAF}" presName="parentLeftMargin" presStyleLbl="node1" presStyleIdx="0" presStyleCnt="2"/>
      <dgm:spPr/>
    </dgm:pt>
    <dgm:pt modelId="{081815D0-E1AB-45A4-A319-D10AEDE06CB8}" type="pres">
      <dgm:prSet presAssocID="{C7CF448F-B7FD-4F9F-A321-4A782FDFEBAF}" presName="parentText" presStyleLbl="node1" presStyleIdx="0" presStyleCnt="2" custScaleX="110744" custLinFactNeighborX="2786" custLinFactNeighborY="-5581">
        <dgm:presLayoutVars>
          <dgm:chMax val="0"/>
          <dgm:bulletEnabled val="1"/>
        </dgm:presLayoutVars>
      </dgm:prSet>
      <dgm:spPr/>
    </dgm:pt>
    <dgm:pt modelId="{40E8231B-ECD4-4578-B249-8BAAACD8B6DF}" type="pres">
      <dgm:prSet presAssocID="{C7CF448F-B7FD-4F9F-A321-4A782FDFEBAF}" presName="negativeSpace" presStyleCnt="0"/>
      <dgm:spPr/>
    </dgm:pt>
    <dgm:pt modelId="{81D30D04-E51E-4694-9C53-BE4F96AAE91B}" type="pres">
      <dgm:prSet presAssocID="{C7CF448F-B7FD-4F9F-A321-4A782FDFEBAF}" presName="childText" presStyleLbl="conFgAcc1" presStyleIdx="0" presStyleCnt="2" custScaleY="111617">
        <dgm:presLayoutVars>
          <dgm:bulletEnabled val="1"/>
        </dgm:presLayoutVars>
      </dgm:prSet>
      <dgm:spPr/>
    </dgm:pt>
    <dgm:pt modelId="{56E8ECB8-2495-4A4C-BB34-9D1C52BD7CA0}" type="pres">
      <dgm:prSet presAssocID="{1AEBBAEF-D26C-4F6B-BBCB-CCB3DE8E5B12}" presName="spaceBetweenRectangles" presStyleCnt="0"/>
      <dgm:spPr/>
    </dgm:pt>
    <dgm:pt modelId="{65D7579C-76C2-4C4F-B4D1-42E3BA84C0FA}" type="pres">
      <dgm:prSet presAssocID="{BFB31712-12B2-4CB8-AD7F-8DBBFC75564B}" presName="parentLin" presStyleCnt="0"/>
      <dgm:spPr/>
    </dgm:pt>
    <dgm:pt modelId="{1403580D-8507-4782-B16C-3F1BDD2F4EB6}" type="pres">
      <dgm:prSet presAssocID="{BFB31712-12B2-4CB8-AD7F-8DBBFC75564B}" presName="parentLeftMargin" presStyleLbl="node1" presStyleIdx="0" presStyleCnt="2"/>
      <dgm:spPr/>
    </dgm:pt>
    <dgm:pt modelId="{3D477586-8924-48E7-8AA7-B055DA427E2F}" type="pres">
      <dgm:prSet presAssocID="{BFB31712-12B2-4CB8-AD7F-8DBBFC75564B}" presName="parentText" presStyleLbl="node1" presStyleIdx="1" presStyleCnt="2" custScaleX="108755" custScaleY="90909" custLinFactNeighborX="-7313" custLinFactNeighborY="15835">
        <dgm:presLayoutVars>
          <dgm:chMax val="0"/>
          <dgm:bulletEnabled val="1"/>
        </dgm:presLayoutVars>
      </dgm:prSet>
      <dgm:spPr/>
    </dgm:pt>
    <dgm:pt modelId="{A0C1C7CA-9811-4046-8BCA-B7BDD0B11856}" type="pres">
      <dgm:prSet presAssocID="{BFB31712-12B2-4CB8-AD7F-8DBBFC75564B}" presName="negativeSpace" presStyleCnt="0"/>
      <dgm:spPr/>
    </dgm:pt>
    <dgm:pt modelId="{8F2E8AA5-3692-4D7D-BD32-D117E6D5E689}" type="pres">
      <dgm:prSet presAssocID="{BFB31712-12B2-4CB8-AD7F-8DBBFC75564B}" presName="childText" presStyleLbl="conFgAcc1" presStyleIdx="1" presStyleCnt="2" custScaleY="120888" custLinFactNeighborY="-1569">
        <dgm:presLayoutVars>
          <dgm:bulletEnabled val="1"/>
        </dgm:presLayoutVars>
      </dgm:prSet>
      <dgm:spPr/>
    </dgm:pt>
  </dgm:ptLst>
  <dgm:cxnLst>
    <dgm:cxn modelId="{1BEAF4A9-0723-41D9-883E-3D344D3395CB}" srcId="{C7CF448F-B7FD-4F9F-A321-4A782FDFEBAF}" destId="{06175857-B9D4-4E90-9FF1-557CEF036EDD}" srcOrd="0" destOrd="0" parTransId="{FA61698D-B722-4E22-9CB5-65782A26B25F}" sibTransId="{D293959D-4B7A-4027-B7FC-EB59B05E2D80}"/>
    <dgm:cxn modelId="{8B8C285C-B94D-4FB6-BCFA-8117236212E2}" srcId="{BFB31712-12B2-4CB8-AD7F-8DBBFC75564B}" destId="{7044D157-B5A0-4A27-8BC8-141925A362C8}" srcOrd="4" destOrd="0" parTransId="{D2533470-3D7F-48A1-B481-5563D62EE5C0}" sibTransId="{2868CF71-7681-4116-9781-4D15061E9ADF}"/>
    <dgm:cxn modelId="{6DB311C2-BD49-41BD-941B-351011D255B8}" srcId="{13BC3CA0-C468-4596-80E5-0DB9E8AAEECB}" destId="{C7CF448F-B7FD-4F9F-A321-4A782FDFEBAF}" srcOrd="0" destOrd="0" parTransId="{8E8C8526-EFB7-4234-B664-7DDC5D2DA29D}" sibTransId="{1AEBBAEF-D26C-4F6B-BBCB-CCB3DE8E5B12}"/>
    <dgm:cxn modelId="{F84A4D10-C210-4B82-A5A2-6E8138226940}" type="presOf" srcId="{C7CF448F-B7FD-4F9F-A321-4A782FDFEBAF}" destId="{5B65352C-7EB1-412C-A60D-4BE0DD88FA27}" srcOrd="0" destOrd="0" presId="urn:microsoft.com/office/officeart/2005/8/layout/list1"/>
    <dgm:cxn modelId="{B3DA0283-B65E-41A2-A997-2AC70E0DA42F}" type="presOf" srcId="{BFB31712-12B2-4CB8-AD7F-8DBBFC75564B}" destId="{1403580D-8507-4782-B16C-3F1BDD2F4EB6}" srcOrd="0" destOrd="0" presId="urn:microsoft.com/office/officeart/2005/8/layout/list1"/>
    <dgm:cxn modelId="{1B7C01AF-975E-4E4C-80CB-EA586622A83D}" srcId="{C7CF448F-B7FD-4F9F-A321-4A782FDFEBAF}" destId="{B1CB3735-E57B-40C5-99D8-DF9090C100B1}" srcOrd="1" destOrd="0" parTransId="{A1570657-9808-4E4A-AF64-9E0D91799748}" sibTransId="{2E0521E9-1D7C-4254-89EF-279337421B30}"/>
    <dgm:cxn modelId="{84A1E5C6-3203-46B2-8FCB-EC5BFAAF4AA1}" type="presOf" srcId="{51BE182A-8703-4A8D-B907-7E598DD0B54F}" destId="{8F2E8AA5-3692-4D7D-BD32-D117E6D5E689}" srcOrd="0" destOrd="1" presId="urn:microsoft.com/office/officeart/2005/8/layout/list1"/>
    <dgm:cxn modelId="{F92FECF0-2C2E-42AE-A56F-3F7AD7F55B59}" srcId="{BFB31712-12B2-4CB8-AD7F-8DBBFC75564B}" destId="{77D61244-793B-46BB-B075-C8BEC2F97328}" srcOrd="5" destOrd="0" parTransId="{8B166E26-E843-43EB-A9C2-A4F249B88D46}" sibTransId="{B0904844-2069-441B-8442-CB129B2BA059}"/>
    <dgm:cxn modelId="{9098EAF2-B6A8-4F9B-8880-60222FFCEEBB}" srcId="{BFB31712-12B2-4CB8-AD7F-8DBBFC75564B}" destId="{51BE182A-8703-4A8D-B907-7E598DD0B54F}" srcOrd="1" destOrd="0" parTransId="{E56CC26B-0D80-48DB-90D1-B7FA0FDFC87A}" sibTransId="{CD64C276-C53B-47C5-93A8-70DF70A42AC9}"/>
    <dgm:cxn modelId="{F79FB2A6-2E18-4A40-8BFF-39119910F30D}" type="presOf" srcId="{7044D157-B5A0-4A27-8BC8-141925A362C8}" destId="{8F2E8AA5-3692-4D7D-BD32-D117E6D5E689}" srcOrd="0" destOrd="4" presId="urn:microsoft.com/office/officeart/2005/8/layout/list1"/>
    <dgm:cxn modelId="{13344DEB-12B1-46B9-BEC6-4266EDDED2C0}" type="presOf" srcId="{06175857-B9D4-4E90-9FF1-557CEF036EDD}" destId="{81D30D04-E51E-4694-9C53-BE4F96AAE91B}" srcOrd="0" destOrd="0" presId="urn:microsoft.com/office/officeart/2005/8/layout/list1"/>
    <dgm:cxn modelId="{B96864A7-F25B-44EF-8338-63B7A88757A1}" type="presOf" srcId="{BFB31712-12B2-4CB8-AD7F-8DBBFC75564B}" destId="{3D477586-8924-48E7-8AA7-B055DA427E2F}" srcOrd="1" destOrd="0" presId="urn:microsoft.com/office/officeart/2005/8/layout/list1"/>
    <dgm:cxn modelId="{FAB50DCA-3457-4794-B115-B8F14303AAB6}" type="presOf" srcId="{B1CB3735-E57B-40C5-99D8-DF9090C100B1}" destId="{81D30D04-E51E-4694-9C53-BE4F96AAE91B}" srcOrd="0" destOrd="1" presId="urn:microsoft.com/office/officeart/2005/8/layout/list1"/>
    <dgm:cxn modelId="{5CD2C309-C87B-43AF-842A-8B480CD4CFDB}" type="presOf" srcId="{209AEE54-9945-42CC-84EF-C1660D609994}" destId="{8F2E8AA5-3692-4D7D-BD32-D117E6D5E689}" srcOrd="0" destOrd="3" presId="urn:microsoft.com/office/officeart/2005/8/layout/list1"/>
    <dgm:cxn modelId="{552D8376-0DEE-4DB4-ABD5-5EF7868D1471}" type="presOf" srcId="{77D61244-793B-46BB-B075-C8BEC2F97328}" destId="{8F2E8AA5-3692-4D7D-BD32-D117E6D5E689}" srcOrd="0" destOrd="5" presId="urn:microsoft.com/office/officeart/2005/8/layout/list1"/>
    <dgm:cxn modelId="{B4C5E367-6705-43D6-BFAC-D0CEDBBAC9ED}" srcId="{BFB31712-12B2-4CB8-AD7F-8DBBFC75564B}" destId="{209AEE54-9945-42CC-84EF-C1660D609994}" srcOrd="3" destOrd="0" parTransId="{11CAB835-6ED1-41BF-9B6F-46523BCBEE04}" sibTransId="{E6DE91B7-5BED-455F-A6F6-DD5F5739F442}"/>
    <dgm:cxn modelId="{0836929E-D07F-4222-8B72-81704A3584A5}" type="presOf" srcId="{C7CF448F-B7FD-4F9F-A321-4A782FDFEBAF}" destId="{081815D0-E1AB-45A4-A319-D10AEDE06CB8}" srcOrd="1" destOrd="0" presId="urn:microsoft.com/office/officeart/2005/8/layout/list1"/>
    <dgm:cxn modelId="{AC9391EC-91DA-4130-B175-F3EC87843D6E}" srcId="{BFB31712-12B2-4CB8-AD7F-8DBBFC75564B}" destId="{0B246714-78CF-4A7E-94F6-543DEA840442}" srcOrd="0" destOrd="0" parTransId="{B67D2EC6-51B3-4036-808E-081292332852}" sibTransId="{8034C271-F40B-488D-84AB-E530C21ADCAD}"/>
    <dgm:cxn modelId="{8F054664-6C65-4E79-9825-EB4DF10258BF}" srcId="{13BC3CA0-C468-4596-80E5-0DB9E8AAEECB}" destId="{BFB31712-12B2-4CB8-AD7F-8DBBFC75564B}" srcOrd="1" destOrd="0" parTransId="{D79DB8F2-9C6B-4768-BA9F-9B679F04D4D9}" sibTransId="{9BCAD849-7552-45FF-AEF6-F77C552DB6D6}"/>
    <dgm:cxn modelId="{3ECD9C65-6243-4711-9E8C-6B0325E0C36F}" type="presOf" srcId="{13BC3CA0-C468-4596-80E5-0DB9E8AAEECB}" destId="{2B42BCE1-8FCC-452C-89FB-3A1A88701552}" srcOrd="0" destOrd="0" presId="urn:microsoft.com/office/officeart/2005/8/layout/list1"/>
    <dgm:cxn modelId="{D4115A77-40CE-4FC5-A48C-2E4FC72ADB91}" type="presOf" srcId="{FF6525B6-2700-4C32-86A6-5946031312A6}" destId="{8F2E8AA5-3692-4D7D-BD32-D117E6D5E689}" srcOrd="0" destOrd="2" presId="urn:microsoft.com/office/officeart/2005/8/layout/list1"/>
    <dgm:cxn modelId="{9BF82013-D7B2-44FA-8B78-3A1B4CA8B69F}" srcId="{BFB31712-12B2-4CB8-AD7F-8DBBFC75564B}" destId="{FF6525B6-2700-4C32-86A6-5946031312A6}" srcOrd="2" destOrd="0" parTransId="{3E07BBCB-BA93-45E4-9BEB-358243F4ACD6}" sibTransId="{FAAC3A2A-7DBF-40F7-9832-1318AE930DD9}"/>
    <dgm:cxn modelId="{A326D392-7F8A-4DD2-8B5B-D797EA13A7B8}" type="presOf" srcId="{0B246714-78CF-4A7E-94F6-543DEA840442}" destId="{8F2E8AA5-3692-4D7D-BD32-D117E6D5E689}" srcOrd="0" destOrd="0" presId="urn:microsoft.com/office/officeart/2005/8/layout/list1"/>
    <dgm:cxn modelId="{F53FBA52-CCA4-4874-A1E4-6AB2E5A04444}" type="presParOf" srcId="{2B42BCE1-8FCC-452C-89FB-3A1A88701552}" destId="{D36D58DE-EC3B-40F8-AB05-A392D632A860}" srcOrd="0" destOrd="0" presId="urn:microsoft.com/office/officeart/2005/8/layout/list1"/>
    <dgm:cxn modelId="{CA49E7A9-FED1-4942-A574-0F773A415E8F}" type="presParOf" srcId="{D36D58DE-EC3B-40F8-AB05-A392D632A860}" destId="{5B65352C-7EB1-412C-A60D-4BE0DD88FA27}" srcOrd="0" destOrd="0" presId="urn:microsoft.com/office/officeart/2005/8/layout/list1"/>
    <dgm:cxn modelId="{8C49DD4A-A7B5-4A65-AAA9-9D704E50731F}" type="presParOf" srcId="{D36D58DE-EC3B-40F8-AB05-A392D632A860}" destId="{081815D0-E1AB-45A4-A319-D10AEDE06CB8}" srcOrd="1" destOrd="0" presId="urn:microsoft.com/office/officeart/2005/8/layout/list1"/>
    <dgm:cxn modelId="{D5643DE8-692A-4559-9674-52343B2B648C}" type="presParOf" srcId="{2B42BCE1-8FCC-452C-89FB-3A1A88701552}" destId="{40E8231B-ECD4-4578-B249-8BAAACD8B6DF}" srcOrd="1" destOrd="0" presId="urn:microsoft.com/office/officeart/2005/8/layout/list1"/>
    <dgm:cxn modelId="{AA0C8328-16AC-4F22-BD01-B21CFBBFA232}" type="presParOf" srcId="{2B42BCE1-8FCC-452C-89FB-3A1A88701552}" destId="{81D30D04-E51E-4694-9C53-BE4F96AAE91B}" srcOrd="2" destOrd="0" presId="urn:microsoft.com/office/officeart/2005/8/layout/list1"/>
    <dgm:cxn modelId="{6B862DAE-51D1-4741-8A4C-E8308ACE668C}" type="presParOf" srcId="{2B42BCE1-8FCC-452C-89FB-3A1A88701552}" destId="{56E8ECB8-2495-4A4C-BB34-9D1C52BD7CA0}" srcOrd="3" destOrd="0" presId="urn:microsoft.com/office/officeart/2005/8/layout/list1"/>
    <dgm:cxn modelId="{BAA1333D-4512-4EBB-BDCB-CCF02338B2F7}" type="presParOf" srcId="{2B42BCE1-8FCC-452C-89FB-3A1A88701552}" destId="{65D7579C-76C2-4C4F-B4D1-42E3BA84C0FA}" srcOrd="4" destOrd="0" presId="urn:microsoft.com/office/officeart/2005/8/layout/list1"/>
    <dgm:cxn modelId="{AF91E785-D667-41FF-AF24-49AD9ADE4027}" type="presParOf" srcId="{65D7579C-76C2-4C4F-B4D1-42E3BA84C0FA}" destId="{1403580D-8507-4782-B16C-3F1BDD2F4EB6}" srcOrd="0" destOrd="0" presId="urn:microsoft.com/office/officeart/2005/8/layout/list1"/>
    <dgm:cxn modelId="{695C49A8-9ECE-447C-9A75-892B5E7042CC}" type="presParOf" srcId="{65D7579C-76C2-4C4F-B4D1-42E3BA84C0FA}" destId="{3D477586-8924-48E7-8AA7-B055DA427E2F}" srcOrd="1" destOrd="0" presId="urn:microsoft.com/office/officeart/2005/8/layout/list1"/>
    <dgm:cxn modelId="{E4FA4761-5540-4D8B-AC31-37E73534E75E}" type="presParOf" srcId="{2B42BCE1-8FCC-452C-89FB-3A1A88701552}" destId="{A0C1C7CA-9811-4046-8BCA-B7BDD0B11856}" srcOrd="5" destOrd="0" presId="urn:microsoft.com/office/officeart/2005/8/layout/list1"/>
    <dgm:cxn modelId="{BC0F4256-5092-484D-B386-F838CB38EAD1}" type="presParOf" srcId="{2B42BCE1-8FCC-452C-89FB-3A1A88701552}" destId="{8F2E8AA5-3692-4D7D-BD32-D117E6D5E68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542E4E-B861-4CFE-BFB7-F2B896244D0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75E1681-235D-429A-809E-19CEA68E88BF}">
      <dgm:prSet phldrT="[Text]"/>
      <dgm:spPr/>
      <dgm:t>
        <a:bodyPr/>
        <a:lstStyle/>
        <a:p>
          <a:r>
            <a:rPr lang="en-US" b="1" dirty="0">
              <a:cs typeface="Times New Roman" panose="02020603050405020304" pitchFamily="18" charset="0"/>
            </a:rPr>
            <a:t> </a:t>
          </a:r>
          <a:r>
            <a:rPr lang="en-US" b="1" dirty="0"/>
            <a:t>Some factors related to awareness and attitudes towards homosexuality</a:t>
          </a:r>
          <a:endParaRPr lang="en-US" dirty="0"/>
        </a:p>
      </dgm:t>
    </dgm:pt>
    <dgm:pt modelId="{8CEAC40B-241D-422B-B423-299448F6CEA5}" type="parTrans" cxnId="{E586105E-1343-4F52-9C0B-53D7ED4AF721}">
      <dgm:prSet/>
      <dgm:spPr/>
      <dgm:t>
        <a:bodyPr/>
        <a:lstStyle/>
        <a:p>
          <a:endParaRPr lang="en-US"/>
        </a:p>
      </dgm:t>
    </dgm:pt>
    <dgm:pt modelId="{CCA0F585-E4AD-4FA4-9037-59E77C103B04}" type="sibTrans" cxnId="{E586105E-1343-4F52-9C0B-53D7ED4AF721}">
      <dgm:prSet/>
      <dgm:spPr/>
      <dgm:t>
        <a:bodyPr/>
        <a:lstStyle/>
        <a:p>
          <a:endParaRPr lang="en-US"/>
        </a:p>
      </dgm:t>
    </dgm:pt>
    <dgm:pt modelId="{F331DE5F-B441-43F9-B1DF-0A9A4A89B2C2}">
      <dgm:prSet/>
      <dgm:spPr/>
      <dgm:t>
        <a:bodyPr/>
        <a:lstStyle/>
        <a:p>
          <a:endParaRPr lang="en-US" dirty="0"/>
        </a:p>
      </dgm:t>
    </dgm:pt>
    <dgm:pt modelId="{97E32517-D05F-4287-B51D-7AD3099FC628}" type="parTrans" cxnId="{A8F0BB7A-DC68-4A34-9AD6-23797BF289E4}">
      <dgm:prSet/>
      <dgm:spPr/>
      <dgm:t>
        <a:bodyPr/>
        <a:lstStyle/>
        <a:p>
          <a:endParaRPr lang="en-US"/>
        </a:p>
      </dgm:t>
    </dgm:pt>
    <dgm:pt modelId="{B504F242-A66B-4E03-B7AD-94430A5AA7AF}" type="sibTrans" cxnId="{A8F0BB7A-DC68-4A34-9AD6-23797BF289E4}">
      <dgm:prSet/>
      <dgm:spPr/>
      <dgm:t>
        <a:bodyPr/>
        <a:lstStyle/>
        <a:p>
          <a:endParaRPr lang="en-US"/>
        </a:p>
      </dgm:t>
    </dgm:pt>
    <dgm:pt modelId="{3ED61983-C7DA-4F5A-8A37-9C0C557CCDBB}">
      <dgm:prSet/>
      <dgm:spPr/>
      <dgm:t>
        <a:bodyPr/>
        <a:lstStyle/>
        <a:p>
          <a:r>
            <a:rPr lang="en-US" dirty="0"/>
            <a:t> Awareness of homosexuals is related with faculty of the participants. </a:t>
          </a:r>
          <a:endParaRPr lang="en-US" dirty="0">
            <a:cs typeface="Times New Roman" panose="02020603050405020304" pitchFamily="18" charset="0"/>
          </a:endParaRPr>
        </a:p>
      </dgm:t>
    </dgm:pt>
    <dgm:pt modelId="{B2B95524-D61B-44BF-BE38-16E833DAAD5F}" type="parTrans" cxnId="{938873B5-E60E-4EB5-B67E-F0DA7A1F12A1}">
      <dgm:prSet/>
      <dgm:spPr/>
      <dgm:t>
        <a:bodyPr/>
        <a:lstStyle/>
        <a:p>
          <a:endParaRPr lang="en-US"/>
        </a:p>
      </dgm:t>
    </dgm:pt>
    <dgm:pt modelId="{60BC08E2-F7B1-4E2E-BFC4-A6B8FB06F416}" type="sibTrans" cxnId="{938873B5-E60E-4EB5-B67E-F0DA7A1F12A1}">
      <dgm:prSet/>
      <dgm:spPr/>
      <dgm:t>
        <a:bodyPr/>
        <a:lstStyle/>
        <a:p>
          <a:endParaRPr lang="en-US"/>
        </a:p>
      </dgm:t>
    </dgm:pt>
    <dgm:pt modelId="{D759ED46-7414-44F3-8778-78498078EB41}">
      <dgm:prSet/>
      <dgm:spPr/>
      <dgm:t>
        <a:bodyPr/>
        <a:lstStyle/>
        <a:p>
          <a:endParaRPr lang="en-US" dirty="0">
            <a:cs typeface="Times New Roman" panose="02020603050405020304" pitchFamily="18" charset="0"/>
          </a:endParaRPr>
        </a:p>
      </dgm:t>
    </dgm:pt>
    <dgm:pt modelId="{686495A7-EBB9-4189-9925-418F3128D8CF}" type="parTrans" cxnId="{A179C829-E69C-4A35-9151-3784B33170E6}">
      <dgm:prSet/>
      <dgm:spPr/>
      <dgm:t>
        <a:bodyPr/>
        <a:lstStyle/>
        <a:p>
          <a:endParaRPr lang="en-US"/>
        </a:p>
      </dgm:t>
    </dgm:pt>
    <dgm:pt modelId="{CC3EC3F6-026A-4CB6-8515-33C8FFA09B14}" type="sibTrans" cxnId="{A179C829-E69C-4A35-9151-3784B33170E6}">
      <dgm:prSet/>
      <dgm:spPr/>
      <dgm:t>
        <a:bodyPr/>
        <a:lstStyle/>
        <a:p>
          <a:endParaRPr lang="en-US"/>
        </a:p>
      </dgm:t>
    </dgm:pt>
    <dgm:pt modelId="{682368C4-16B3-427B-96D3-6696B7E117A6}">
      <dgm:prSet/>
      <dgm:spPr/>
      <dgm:t>
        <a:bodyPr/>
        <a:lstStyle/>
        <a:p>
          <a:r>
            <a:rPr lang="en-US" dirty="0"/>
            <a:t>Attitude toward homosexuals in general is related with having contact with them.</a:t>
          </a:r>
        </a:p>
      </dgm:t>
    </dgm:pt>
    <dgm:pt modelId="{F1165132-E4C5-40FF-87F2-D812922FAA79}" type="parTrans" cxnId="{028BE8DD-A0E7-4683-90D6-B5D02A54EC87}">
      <dgm:prSet/>
      <dgm:spPr/>
      <dgm:t>
        <a:bodyPr/>
        <a:lstStyle/>
        <a:p>
          <a:endParaRPr lang="en-US"/>
        </a:p>
      </dgm:t>
    </dgm:pt>
    <dgm:pt modelId="{C56E280C-FE66-4136-A3E0-02AEA1239B91}" type="sibTrans" cxnId="{028BE8DD-A0E7-4683-90D6-B5D02A54EC87}">
      <dgm:prSet/>
      <dgm:spPr/>
      <dgm:t>
        <a:bodyPr/>
        <a:lstStyle/>
        <a:p>
          <a:endParaRPr lang="en-US"/>
        </a:p>
      </dgm:t>
    </dgm:pt>
    <dgm:pt modelId="{8F71D8BC-9E64-4FB4-BF5A-3ED497886B95}">
      <dgm:prSet/>
      <dgm:spPr/>
      <dgm:t>
        <a:bodyPr/>
        <a:lstStyle/>
        <a:p>
          <a:r>
            <a:rPr lang="en-US" dirty="0"/>
            <a:t>Gender and average income are also related with general attitude.</a:t>
          </a:r>
        </a:p>
      </dgm:t>
    </dgm:pt>
    <dgm:pt modelId="{26AA2F1C-261D-44D0-BF2B-2F1DDC8FA962}" type="parTrans" cxnId="{37A80E5B-9CC3-4E4D-A3A6-44FB0E3648E9}">
      <dgm:prSet/>
      <dgm:spPr/>
      <dgm:t>
        <a:bodyPr/>
        <a:lstStyle/>
        <a:p>
          <a:endParaRPr lang="en-US"/>
        </a:p>
      </dgm:t>
    </dgm:pt>
    <dgm:pt modelId="{7ED57F57-6276-4EA7-9597-538A93770F56}" type="sibTrans" cxnId="{37A80E5B-9CC3-4E4D-A3A6-44FB0E3648E9}">
      <dgm:prSet/>
      <dgm:spPr/>
      <dgm:t>
        <a:bodyPr/>
        <a:lstStyle/>
        <a:p>
          <a:endParaRPr lang="en-US"/>
        </a:p>
      </dgm:t>
    </dgm:pt>
    <dgm:pt modelId="{96177BBD-9088-4C15-8E07-B5531875AC42}" type="pres">
      <dgm:prSet presAssocID="{1E542E4E-B861-4CFE-BFB7-F2B896244D05}" presName="linear" presStyleCnt="0">
        <dgm:presLayoutVars>
          <dgm:dir/>
          <dgm:animLvl val="lvl"/>
          <dgm:resizeHandles val="exact"/>
        </dgm:presLayoutVars>
      </dgm:prSet>
      <dgm:spPr/>
    </dgm:pt>
    <dgm:pt modelId="{5F234082-2E9E-4BC1-BDC6-794B032304DF}" type="pres">
      <dgm:prSet presAssocID="{E75E1681-235D-429A-809E-19CEA68E88BF}" presName="parentLin" presStyleCnt="0"/>
      <dgm:spPr/>
    </dgm:pt>
    <dgm:pt modelId="{649D5CCD-A251-4997-9941-D1E53645D32A}" type="pres">
      <dgm:prSet presAssocID="{E75E1681-235D-429A-809E-19CEA68E88BF}" presName="parentLeftMargin" presStyleLbl="node1" presStyleIdx="0" presStyleCnt="1"/>
      <dgm:spPr/>
    </dgm:pt>
    <dgm:pt modelId="{3DA4598A-4EC5-4263-9B7E-906F7CC4B625}" type="pres">
      <dgm:prSet presAssocID="{E75E1681-235D-429A-809E-19CEA68E88BF}" presName="parentText" presStyleLbl="node1" presStyleIdx="0" presStyleCnt="1" custScaleX="149576">
        <dgm:presLayoutVars>
          <dgm:chMax val="0"/>
          <dgm:bulletEnabled val="1"/>
        </dgm:presLayoutVars>
      </dgm:prSet>
      <dgm:spPr/>
    </dgm:pt>
    <dgm:pt modelId="{33FEE9CA-D316-4934-ADD0-164A3FE7D302}" type="pres">
      <dgm:prSet presAssocID="{E75E1681-235D-429A-809E-19CEA68E88BF}" presName="negativeSpace" presStyleCnt="0"/>
      <dgm:spPr/>
    </dgm:pt>
    <dgm:pt modelId="{1C9D448D-028E-448F-8530-EF803486539D}" type="pres">
      <dgm:prSet presAssocID="{E75E1681-235D-429A-809E-19CEA68E88BF}" presName="childText" presStyleLbl="conFgAcc1" presStyleIdx="0" presStyleCnt="1">
        <dgm:presLayoutVars>
          <dgm:bulletEnabled val="1"/>
        </dgm:presLayoutVars>
      </dgm:prSet>
      <dgm:spPr/>
    </dgm:pt>
  </dgm:ptLst>
  <dgm:cxnLst>
    <dgm:cxn modelId="{0D0CDC13-1B45-48FF-838B-94067293E60C}" type="presOf" srcId="{1E542E4E-B861-4CFE-BFB7-F2B896244D05}" destId="{96177BBD-9088-4C15-8E07-B5531875AC42}" srcOrd="0" destOrd="0" presId="urn:microsoft.com/office/officeart/2005/8/layout/list1"/>
    <dgm:cxn modelId="{938873B5-E60E-4EB5-B67E-F0DA7A1F12A1}" srcId="{E75E1681-235D-429A-809E-19CEA68E88BF}" destId="{3ED61983-C7DA-4F5A-8A37-9C0C557CCDBB}" srcOrd="1" destOrd="0" parTransId="{B2B95524-D61B-44BF-BE38-16E833DAAD5F}" sibTransId="{60BC08E2-F7B1-4E2E-BFC4-A6B8FB06F416}"/>
    <dgm:cxn modelId="{A179C829-E69C-4A35-9151-3784B33170E6}" srcId="{E75E1681-235D-429A-809E-19CEA68E88BF}" destId="{D759ED46-7414-44F3-8778-78498078EB41}" srcOrd="4" destOrd="0" parTransId="{686495A7-EBB9-4189-9925-418F3128D8CF}" sibTransId="{CC3EC3F6-026A-4CB6-8515-33C8FFA09B14}"/>
    <dgm:cxn modelId="{4A47F43E-9CDA-4CAC-BA33-E7A587A0E230}" type="presOf" srcId="{F331DE5F-B441-43F9-B1DF-0A9A4A89B2C2}" destId="{1C9D448D-028E-448F-8530-EF803486539D}" srcOrd="0" destOrd="0" presId="urn:microsoft.com/office/officeart/2005/8/layout/list1"/>
    <dgm:cxn modelId="{9D70D353-C55B-43B9-B056-24F9999ACA48}" type="presOf" srcId="{D759ED46-7414-44F3-8778-78498078EB41}" destId="{1C9D448D-028E-448F-8530-EF803486539D}" srcOrd="0" destOrd="4" presId="urn:microsoft.com/office/officeart/2005/8/layout/list1"/>
    <dgm:cxn modelId="{FC9D192C-AB1C-41B2-91F6-6F1EB3259A40}" type="presOf" srcId="{8F71D8BC-9E64-4FB4-BF5A-3ED497886B95}" destId="{1C9D448D-028E-448F-8530-EF803486539D}" srcOrd="0" destOrd="3" presId="urn:microsoft.com/office/officeart/2005/8/layout/list1"/>
    <dgm:cxn modelId="{FF811DB6-88C1-4FC1-97F2-7BEC5D19BF6C}" type="presOf" srcId="{3ED61983-C7DA-4F5A-8A37-9C0C557CCDBB}" destId="{1C9D448D-028E-448F-8530-EF803486539D}" srcOrd="0" destOrd="1" presId="urn:microsoft.com/office/officeart/2005/8/layout/list1"/>
    <dgm:cxn modelId="{B7B4FC0F-5085-4646-95E6-BB8B77111A80}" type="presOf" srcId="{682368C4-16B3-427B-96D3-6696B7E117A6}" destId="{1C9D448D-028E-448F-8530-EF803486539D}" srcOrd="0" destOrd="2" presId="urn:microsoft.com/office/officeart/2005/8/layout/list1"/>
    <dgm:cxn modelId="{37A80E5B-9CC3-4E4D-A3A6-44FB0E3648E9}" srcId="{E75E1681-235D-429A-809E-19CEA68E88BF}" destId="{8F71D8BC-9E64-4FB4-BF5A-3ED497886B95}" srcOrd="3" destOrd="0" parTransId="{26AA2F1C-261D-44D0-BF2B-2F1DDC8FA962}" sibTransId="{7ED57F57-6276-4EA7-9597-538A93770F56}"/>
    <dgm:cxn modelId="{FD356E9F-932E-4EA0-9260-8DDB74B35C50}" type="presOf" srcId="{E75E1681-235D-429A-809E-19CEA68E88BF}" destId="{649D5CCD-A251-4997-9941-D1E53645D32A}" srcOrd="0" destOrd="0" presId="urn:microsoft.com/office/officeart/2005/8/layout/list1"/>
    <dgm:cxn modelId="{A8F0BB7A-DC68-4A34-9AD6-23797BF289E4}" srcId="{E75E1681-235D-429A-809E-19CEA68E88BF}" destId="{F331DE5F-B441-43F9-B1DF-0A9A4A89B2C2}" srcOrd="0" destOrd="0" parTransId="{97E32517-D05F-4287-B51D-7AD3099FC628}" sibTransId="{B504F242-A66B-4E03-B7AD-94430A5AA7AF}"/>
    <dgm:cxn modelId="{4C2CAC95-8CC5-471E-ABAC-EBCC1616EE81}" type="presOf" srcId="{E75E1681-235D-429A-809E-19CEA68E88BF}" destId="{3DA4598A-4EC5-4263-9B7E-906F7CC4B625}" srcOrd="1" destOrd="0" presId="urn:microsoft.com/office/officeart/2005/8/layout/list1"/>
    <dgm:cxn modelId="{028BE8DD-A0E7-4683-90D6-B5D02A54EC87}" srcId="{E75E1681-235D-429A-809E-19CEA68E88BF}" destId="{682368C4-16B3-427B-96D3-6696B7E117A6}" srcOrd="2" destOrd="0" parTransId="{F1165132-E4C5-40FF-87F2-D812922FAA79}" sibTransId="{C56E280C-FE66-4136-A3E0-02AEA1239B91}"/>
    <dgm:cxn modelId="{E586105E-1343-4F52-9C0B-53D7ED4AF721}" srcId="{1E542E4E-B861-4CFE-BFB7-F2B896244D05}" destId="{E75E1681-235D-429A-809E-19CEA68E88BF}" srcOrd="0" destOrd="0" parTransId="{8CEAC40B-241D-422B-B423-299448F6CEA5}" sibTransId="{CCA0F585-E4AD-4FA4-9037-59E77C103B04}"/>
    <dgm:cxn modelId="{5D20F812-00FB-464C-B5DA-EBD01D8B6EAB}" type="presParOf" srcId="{96177BBD-9088-4C15-8E07-B5531875AC42}" destId="{5F234082-2E9E-4BC1-BDC6-794B032304DF}" srcOrd="0" destOrd="0" presId="urn:microsoft.com/office/officeart/2005/8/layout/list1"/>
    <dgm:cxn modelId="{6E462FD4-B043-4E08-9882-40A3794DEFBA}" type="presParOf" srcId="{5F234082-2E9E-4BC1-BDC6-794B032304DF}" destId="{649D5CCD-A251-4997-9941-D1E53645D32A}" srcOrd="0" destOrd="0" presId="urn:microsoft.com/office/officeart/2005/8/layout/list1"/>
    <dgm:cxn modelId="{75331247-2F42-44B6-A9BD-38286A63666F}" type="presParOf" srcId="{5F234082-2E9E-4BC1-BDC6-794B032304DF}" destId="{3DA4598A-4EC5-4263-9B7E-906F7CC4B625}" srcOrd="1" destOrd="0" presId="urn:microsoft.com/office/officeart/2005/8/layout/list1"/>
    <dgm:cxn modelId="{9474B00D-4048-426D-A8F5-61EC1D3B1004}" type="presParOf" srcId="{96177BBD-9088-4C15-8E07-B5531875AC42}" destId="{33FEE9CA-D316-4934-ADD0-164A3FE7D302}" srcOrd="1" destOrd="0" presId="urn:microsoft.com/office/officeart/2005/8/layout/list1"/>
    <dgm:cxn modelId="{F9F4ACD6-2255-4829-9016-38527AF660C5}" type="presParOf" srcId="{96177BBD-9088-4C15-8E07-B5531875AC42}" destId="{1C9D448D-028E-448F-8530-EF803486539D}" srcOrd="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0E97F-8736-478B-AD71-B53E4F970ABE}">
      <dsp:nvSpPr>
        <dsp:cNvPr id="0" name=""/>
        <dsp:cNvSpPr/>
      </dsp:nvSpPr>
      <dsp:spPr>
        <a:xfrm>
          <a:off x="0" y="0"/>
          <a:ext cx="10401300" cy="168480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en-US" sz="3200" kern="1200" dirty="0"/>
            <a:t>1. Assess awareness and attitudes towards homosexuality of students in the Public Health faculty, Hue University of Medicine and Pharmacy in 2016.</a:t>
          </a:r>
        </a:p>
      </dsp:txBody>
      <dsp:txXfrm>
        <a:off x="82245" y="82245"/>
        <a:ext cx="10236810" cy="1520310"/>
      </dsp:txXfrm>
    </dsp:sp>
    <dsp:sp modelId="{BB6D82E9-30A9-4D68-91A4-FF98AC502D7F}">
      <dsp:nvSpPr>
        <dsp:cNvPr id="0" name=""/>
        <dsp:cNvSpPr/>
      </dsp:nvSpPr>
      <dsp:spPr>
        <a:xfrm>
          <a:off x="0" y="1959298"/>
          <a:ext cx="10401300" cy="168480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en-US" sz="3200" kern="1200" dirty="0"/>
            <a:t>2. Find some factors related to awareness and attitudes towards homosexuality in study population.</a:t>
          </a:r>
        </a:p>
      </dsp:txBody>
      <dsp:txXfrm>
        <a:off x="82245" y="2041543"/>
        <a:ext cx="10236810" cy="1520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30D04-E51E-4694-9C53-BE4F96AAE91B}">
      <dsp:nvSpPr>
        <dsp:cNvPr id="0" name=""/>
        <dsp:cNvSpPr/>
      </dsp:nvSpPr>
      <dsp:spPr>
        <a:xfrm>
          <a:off x="0" y="386125"/>
          <a:ext cx="10744200" cy="1561075"/>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3869" tIns="499872" rIns="833869"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cs typeface="Times New Roman" panose="02020603050405020304" pitchFamily="18" charset="0"/>
            </a:rPr>
            <a:t>97,5% participant</a:t>
          </a:r>
          <a:r>
            <a:rPr lang="en-US" sz="1800" kern="1200" dirty="0"/>
            <a:t>s were aware of homosexuality</a:t>
          </a:r>
        </a:p>
        <a:p>
          <a:pPr marL="171450" lvl="1" indent="-171450" algn="l" defTabSz="800100">
            <a:lnSpc>
              <a:spcPct val="90000"/>
            </a:lnSpc>
            <a:spcBef>
              <a:spcPct val="0"/>
            </a:spcBef>
            <a:spcAft>
              <a:spcPct val="15000"/>
            </a:spcAft>
            <a:buChar char="•"/>
          </a:pPr>
          <a:r>
            <a:rPr lang="en-US" sz="1800" kern="1200" dirty="0"/>
            <a:t>There are 20% participants had contact with homosexuals, including 14% had infrequent contact with homosexuals and only 6% had frequent contact</a:t>
          </a:r>
        </a:p>
      </dsp:txBody>
      <dsp:txXfrm>
        <a:off x="0" y="386125"/>
        <a:ext cx="10744200" cy="1561075"/>
      </dsp:txXfrm>
    </dsp:sp>
    <dsp:sp modelId="{081815D0-E1AB-45A4-A319-D10AEDE06CB8}">
      <dsp:nvSpPr>
        <dsp:cNvPr id="0" name=""/>
        <dsp:cNvSpPr/>
      </dsp:nvSpPr>
      <dsp:spPr>
        <a:xfrm>
          <a:off x="552176" y="0"/>
          <a:ext cx="8328989" cy="7084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274" tIns="0" rIns="284274" bIns="0" numCol="1" spcCol="1270" anchor="ctr" anchorCtr="0">
          <a:noAutofit/>
        </a:bodyPr>
        <a:lstStyle/>
        <a:p>
          <a:pPr marL="0" lvl="0" indent="0" algn="just" defTabSz="1066800">
            <a:lnSpc>
              <a:spcPct val="90000"/>
            </a:lnSpc>
            <a:spcBef>
              <a:spcPct val="0"/>
            </a:spcBef>
            <a:spcAft>
              <a:spcPct val="35000"/>
            </a:spcAft>
            <a:buNone/>
          </a:pPr>
          <a:r>
            <a:rPr lang="en-US" sz="2400" b="1" kern="1200" dirty="0"/>
            <a:t>AWARENESS OF HOMOSEXUALITY</a:t>
          </a:r>
          <a:endParaRPr lang="en-US" sz="2400" kern="1200" dirty="0"/>
        </a:p>
      </dsp:txBody>
      <dsp:txXfrm>
        <a:off x="586761" y="34585"/>
        <a:ext cx="8259819" cy="639310"/>
      </dsp:txXfrm>
    </dsp:sp>
    <dsp:sp modelId="{8F2E8AA5-3692-4D7D-BD32-D117E6D5E689}">
      <dsp:nvSpPr>
        <dsp:cNvPr id="0" name=""/>
        <dsp:cNvSpPr/>
      </dsp:nvSpPr>
      <dsp:spPr>
        <a:xfrm>
          <a:off x="0" y="2361075"/>
          <a:ext cx="10744200" cy="3015913"/>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3869" tIns="499872" rIns="833869"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The percentage of those who had positive attitudes towards homosexuals is 79%</a:t>
          </a:r>
        </a:p>
        <a:p>
          <a:pPr marL="171450" lvl="1" indent="-171450" algn="l" defTabSz="800100">
            <a:lnSpc>
              <a:spcPct val="90000"/>
            </a:lnSpc>
            <a:spcBef>
              <a:spcPct val="0"/>
            </a:spcBef>
            <a:spcAft>
              <a:spcPct val="15000"/>
            </a:spcAft>
            <a:buChar char="•"/>
          </a:pPr>
          <a:r>
            <a:rPr lang="en-US" sz="1800" kern="1200" dirty="0"/>
            <a:t>Including:</a:t>
          </a:r>
        </a:p>
        <a:p>
          <a:pPr marL="171450" lvl="1" indent="-171450" algn="l" defTabSz="800100">
            <a:lnSpc>
              <a:spcPct val="90000"/>
            </a:lnSpc>
            <a:spcBef>
              <a:spcPct val="0"/>
            </a:spcBef>
            <a:spcAft>
              <a:spcPct val="15000"/>
            </a:spcAft>
            <a:buChar char="•"/>
          </a:pPr>
          <a:r>
            <a:rPr lang="en-US" sz="1800" kern="1200" dirty="0"/>
            <a:t>69,9% students agreed with tended to view homosexuality positively.</a:t>
          </a:r>
        </a:p>
        <a:p>
          <a:pPr marL="171450" lvl="1" indent="-171450" algn="l" defTabSz="800100">
            <a:lnSpc>
              <a:spcPct val="90000"/>
            </a:lnSpc>
            <a:spcBef>
              <a:spcPct val="0"/>
            </a:spcBef>
            <a:spcAft>
              <a:spcPct val="15000"/>
            </a:spcAft>
            <a:buChar char="•"/>
          </a:pPr>
          <a:r>
            <a:rPr lang="en-US" sz="1800" kern="1200" dirty="0"/>
            <a:t>77,4% of  participants agreed that homosexual acts disgusting </a:t>
          </a:r>
        </a:p>
        <a:p>
          <a:pPr marL="171450" lvl="1" indent="-171450" algn="l" defTabSz="800100">
            <a:lnSpc>
              <a:spcPct val="90000"/>
            </a:lnSpc>
            <a:spcBef>
              <a:spcPct val="0"/>
            </a:spcBef>
            <a:spcAft>
              <a:spcPct val="15000"/>
            </a:spcAft>
            <a:buChar char="•"/>
          </a:pPr>
          <a:r>
            <a:rPr lang="en-US" sz="1800" kern="1200" dirty="0"/>
            <a:t>77,8% of participants did not agree that homosexuals should be forced into psychiatric treatment.</a:t>
          </a:r>
        </a:p>
        <a:p>
          <a:pPr marL="171450" lvl="1" indent="-171450" algn="l" defTabSz="800100">
            <a:lnSpc>
              <a:spcPct val="90000"/>
            </a:lnSpc>
            <a:spcBef>
              <a:spcPct val="0"/>
            </a:spcBef>
            <a:spcAft>
              <a:spcPct val="15000"/>
            </a:spcAft>
            <a:buChar char="•"/>
          </a:pPr>
          <a:r>
            <a:rPr lang="en-US" sz="1800" kern="1200" dirty="0"/>
            <a:t> 59,6% of interviews agreed that they continued to make friends with a  homosexuals.</a:t>
          </a:r>
        </a:p>
      </dsp:txBody>
      <dsp:txXfrm>
        <a:off x="0" y="2361075"/>
        <a:ext cx="10744200" cy="3015913"/>
      </dsp:txXfrm>
    </dsp:sp>
    <dsp:sp modelId="{3D477586-8924-48E7-8AA7-B055DA427E2F}">
      <dsp:nvSpPr>
        <dsp:cNvPr id="0" name=""/>
        <dsp:cNvSpPr/>
      </dsp:nvSpPr>
      <dsp:spPr>
        <a:xfrm>
          <a:off x="497923" y="2188989"/>
          <a:ext cx="8179398" cy="64407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274" tIns="0" rIns="284274" bIns="0" numCol="1" spcCol="1270" anchor="ctr" anchorCtr="0">
          <a:noAutofit/>
        </a:bodyPr>
        <a:lstStyle/>
        <a:p>
          <a:pPr marL="0" lvl="0" indent="0" algn="l" defTabSz="1066800">
            <a:lnSpc>
              <a:spcPct val="90000"/>
            </a:lnSpc>
            <a:spcBef>
              <a:spcPct val="0"/>
            </a:spcBef>
            <a:spcAft>
              <a:spcPct val="35000"/>
            </a:spcAft>
            <a:buNone/>
          </a:pPr>
          <a:r>
            <a:rPr lang="en-US" sz="2400" b="1" kern="1200" dirty="0"/>
            <a:t>ATTITUDES TOWARDS HOMOSEXUALS </a:t>
          </a:r>
          <a:endParaRPr lang="en-US" sz="2400" kern="1200" dirty="0"/>
        </a:p>
      </dsp:txBody>
      <dsp:txXfrm>
        <a:off x="529364" y="2220430"/>
        <a:ext cx="8116516" cy="581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D448D-028E-448F-8530-EF803486539D}">
      <dsp:nvSpPr>
        <dsp:cNvPr id="0" name=""/>
        <dsp:cNvSpPr/>
      </dsp:nvSpPr>
      <dsp:spPr>
        <a:xfrm>
          <a:off x="0" y="562023"/>
          <a:ext cx="10375900" cy="47817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5285" tIns="687324" rIns="805285" bIns="234696" numCol="1" spcCol="1270" anchor="t" anchorCtr="0">
          <a:noAutofit/>
        </a:bodyPr>
        <a:lstStyle/>
        <a:p>
          <a:pPr marL="285750" lvl="1" indent="-285750" algn="l" defTabSz="1466850">
            <a:lnSpc>
              <a:spcPct val="90000"/>
            </a:lnSpc>
            <a:spcBef>
              <a:spcPct val="0"/>
            </a:spcBef>
            <a:spcAft>
              <a:spcPct val="15000"/>
            </a:spcAft>
            <a:buChar char="•"/>
          </a:pPr>
          <a:endParaRPr lang="en-US" sz="3300" kern="1200" dirty="0"/>
        </a:p>
        <a:p>
          <a:pPr marL="285750" lvl="1" indent="-285750" algn="l" defTabSz="1466850">
            <a:lnSpc>
              <a:spcPct val="90000"/>
            </a:lnSpc>
            <a:spcBef>
              <a:spcPct val="0"/>
            </a:spcBef>
            <a:spcAft>
              <a:spcPct val="15000"/>
            </a:spcAft>
            <a:buChar char="•"/>
          </a:pPr>
          <a:r>
            <a:rPr lang="en-US" sz="3300" kern="1200" dirty="0"/>
            <a:t> Awareness of homosexuals is related with faculty of the participants. </a:t>
          </a:r>
          <a:endParaRPr lang="en-US" sz="3300" kern="1200" dirty="0">
            <a:cs typeface="Times New Roman" panose="02020603050405020304" pitchFamily="18" charset="0"/>
          </a:endParaRPr>
        </a:p>
        <a:p>
          <a:pPr marL="285750" lvl="1" indent="-285750" algn="l" defTabSz="1466850">
            <a:lnSpc>
              <a:spcPct val="90000"/>
            </a:lnSpc>
            <a:spcBef>
              <a:spcPct val="0"/>
            </a:spcBef>
            <a:spcAft>
              <a:spcPct val="15000"/>
            </a:spcAft>
            <a:buChar char="•"/>
          </a:pPr>
          <a:r>
            <a:rPr lang="en-US" sz="3300" kern="1200" dirty="0"/>
            <a:t>Attitude toward homosexuals in general is related with having contact with them.</a:t>
          </a:r>
        </a:p>
        <a:p>
          <a:pPr marL="285750" lvl="1" indent="-285750" algn="l" defTabSz="1466850">
            <a:lnSpc>
              <a:spcPct val="90000"/>
            </a:lnSpc>
            <a:spcBef>
              <a:spcPct val="0"/>
            </a:spcBef>
            <a:spcAft>
              <a:spcPct val="15000"/>
            </a:spcAft>
            <a:buChar char="•"/>
          </a:pPr>
          <a:r>
            <a:rPr lang="en-US" sz="3300" kern="1200" dirty="0"/>
            <a:t>Gender and average income are also related with general attitude.</a:t>
          </a:r>
        </a:p>
        <a:p>
          <a:pPr marL="285750" lvl="1" indent="-285750" algn="l" defTabSz="1466850">
            <a:lnSpc>
              <a:spcPct val="90000"/>
            </a:lnSpc>
            <a:spcBef>
              <a:spcPct val="0"/>
            </a:spcBef>
            <a:spcAft>
              <a:spcPct val="15000"/>
            </a:spcAft>
            <a:buChar char="•"/>
          </a:pPr>
          <a:endParaRPr lang="en-US" sz="3300" kern="1200" dirty="0">
            <a:cs typeface="Times New Roman" panose="02020603050405020304" pitchFamily="18" charset="0"/>
          </a:endParaRPr>
        </a:p>
      </dsp:txBody>
      <dsp:txXfrm>
        <a:off x="0" y="562023"/>
        <a:ext cx="10375900" cy="4781700"/>
      </dsp:txXfrm>
    </dsp:sp>
    <dsp:sp modelId="{3DA4598A-4EC5-4263-9B7E-906F7CC4B625}">
      <dsp:nvSpPr>
        <dsp:cNvPr id="0" name=""/>
        <dsp:cNvSpPr/>
      </dsp:nvSpPr>
      <dsp:spPr>
        <a:xfrm>
          <a:off x="472691" y="74943"/>
          <a:ext cx="9898455" cy="974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529" tIns="0" rIns="274529" bIns="0" numCol="1" spcCol="1270" anchor="ctr" anchorCtr="0">
          <a:noAutofit/>
        </a:bodyPr>
        <a:lstStyle/>
        <a:p>
          <a:pPr marL="0" lvl="0" indent="0" algn="l" defTabSz="1466850">
            <a:lnSpc>
              <a:spcPct val="90000"/>
            </a:lnSpc>
            <a:spcBef>
              <a:spcPct val="0"/>
            </a:spcBef>
            <a:spcAft>
              <a:spcPct val="35000"/>
            </a:spcAft>
            <a:buNone/>
          </a:pPr>
          <a:r>
            <a:rPr lang="en-US" sz="3300" b="1" kern="1200" dirty="0">
              <a:cs typeface="Times New Roman" panose="02020603050405020304" pitchFamily="18" charset="0"/>
            </a:rPr>
            <a:t> </a:t>
          </a:r>
          <a:r>
            <a:rPr lang="en-US" sz="3300" b="1" kern="1200" dirty="0"/>
            <a:t>Some factors related to awareness and attitudes towards homosexuality</a:t>
          </a:r>
          <a:endParaRPr lang="en-US" sz="3300" kern="1200" dirty="0"/>
        </a:p>
      </dsp:txBody>
      <dsp:txXfrm>
        <a:off x="520246" y="122498"/>
        <a:ext cx="9803345" cy="879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0.42771</cdr:x>
      <cdr:y>0.48241</cdr:y>
    </cdr:from>
    <cdr:to>
      <cdr:x>0.63233</cdr:x>
      <cdr:y>0.58155</cdr:y>
    </cdr:to>
    <cdr:sp macro="" textlink="">
      <cdr:nvSpPr>
        <cdr:cNvPr id="2" name="TextBox 1"/>
        <cdr:cNvSpPr txBox="1"/>
      </cdr:nvSpPr>
      <cdr:spPr>
        <a:xfrm xmlns:a="http://schemas.openxmlformats.org/drawingml/2006/main">
          <a:off x="1911350" y="2085754"/>
          <a:ext cx="914400" cy="428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97.5%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9FB34-3E18-4FB4-B877-0B530AABAE87}"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F5709D-4ACB-4ED4-B6F5-99E62191DB75}" type="slidenum">
              <a:rPr lang="en-US" smtClean="0"/>
              <a:t>‹#›</a:t>
            </a:fld>
            <a:endParaRPr lang="en-US"/>
          </a:p>
        </p:txBody>
      </p:sp>
    </p:spTree>
    <p:extLst>
      <p:ext uri="{BB962C8B-B14F-4D97-AF65-F5344CB8AC3E}">
        <p14:creationId xmlns:p14="http://schemas.microsoft.com/office/powerpoint/2010/main" val="130547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Since 1973, American Psychiatric Association (APA) has removed homosexuality from the list of mental disorders in their diagnostic manuals and according to the World Health Organization (WHO) since 1990, has also removed homosexuality from the disease list [Institute of Social, economic and Environmental (</a:t>
            </a:r>
            <a:r>
              <a:rPr lang="en-US" sz="1200" kern="1200" dirty="0" err="1">
                <a:solidFill>
                  <a:schemeClr val="tx1"/>
                </a:solidFill>
                <a:effectLst/>
                <a:latin typeface="+mn-lt"/>
                <a:ea typeface="+mn-ea"/>
                <a:cs typeface="+mn-cs"/>
              </a:rPr>
              <a:t>iSEE</a:t>
            </a:r>
            <a:r>
              <a:rPr lang="en-US" sz="1200" kern="1200" dirty="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accent2"/>
                </a:solidFill>
                <a:effectLst/>
                <a:latin typeface="+mn-lt"/>
                <a:ea typeface="+mn-ea"/>
                <a:cs typeface="+mn-cs"/>
              </a:rPr>
              <a:t> Some countries such as the Netherlands, Belgium, Spain and Sweden have allowed gay marriage.</a:t>
            </a:r>
            <a:endParaRPr lang="en-US" sz="1200" dirty="0">
              <a:solidFill>
                <a:schemeClr val="accent2"/>
              </a:solidFill>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Students are a vital part of society, representing the younger generation today. For those who are students studying at the Department of Public Health- Medical University, the correct understanding of this community is very important. Because more than anyone else, the future of medical staff will contribute significantly to the impact on the orientation of the community media through health education, thereby improving understanding as well as social attitudes to this issue, and also making healthcare for all in society are more effective.</a:t>
            </a:r>
          </a:p>
          <a:p>
            <a:endParaRPr lang="en-US" dirty="0"/>
          </a:p>
        </p:txBody>
      </p:sp>
      <p:sp>
        <p:nvSpPr>
          <p:cNvPr id="4" name="Slide Number Placeholder 3"/>
          <p:cNvSpPr>
            <a:spLocks noGrp="1"/>
          </p:cNvSpPr>
          <p:nvPr>
            <p:ph type="sldNum" sz="quarter" idx="10"/>
          </p:nvPr>
        </p:nvSpPr>
        <p:spPr/>
        <p:txBody>
          <a:bodyPr/>
          <a:lstStyle/>
          <a:p>
            <a:fld id="{EFF5709D-4ACB-4ED4-B6F5-99E62191DB75}" type="slidenum">
              <a:rPr lang="en-US" smtClean="0"/>
              <a:t>4</a:t>
            </a:fld>
            <a:endParaRPr lang="en-US"/>
          </a:p>
        </p:txBody>
      </p:sp>
    </p:spTree>
    <p:extLst>
      <p:ext uri="{BB962C8B-B14F-4D97-AF65-F5344CB8AC3E}">
        <p14:creationId xmlns:p14="http://schemas.microsoft.com/office/powerpoint/2010/main" val="1743540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Attitude toward homosexuals in general is related with having contact with them (p&lt;0.05). Participants who have regular or even rare contact with homosexual people express positive attitude respectively 91.7% and 90.6%. Meanwhile, those who do not have any contact with homosexual people only 78.3% have positive feelings. This may explain the great contribution of exposure to achieve more understanding and empathy toward homosexual community. Gender and average income are also related with general attitude in this perspective (p&lt;0.05); women with possitive attitude are 85.7% of the participants while men are 63.5%; those with average monthly income below 50</a:t>
            </a:r>
            <a:r>
              <a:rPr lang="en-US" sz="1200" kern="1200" baseline="0" dirty="0">
                <a:solidFill>
                  <a:schemeClr val="tx1"/>
                </a:solidFill>
                <a:effectLst/>
                <a:latin typeface="+mn-lt"/>
                <a:ea typeface="+mn-ea"/>
                <a:cs typeface="+mn-cs"/>
              </a:rPr>
              <a:t> USD</a:t>
            </a:r>
            <a:r>
              <a:rPr lang="en-US" sz="1200" kern="1200" dirty="0">
                <a:solidFill>
                  <a:schemeClr val="tx1"/>
                </a:solidFill>
                <a:effectLst/>
                <a:latin typeface="+mn-lt"/>
                <a:ea typeface="+mn-ea"/>
                <a:cs typeface="+mn-cs"/>
              </a:rPr>
              <a:t>, 50-</a:t>
            </a:r>
            <a:r>
              <a:rPr lang="en-US" sz="1200" kern="1200" baseline="0" dirty="0">
                <a:solidFill>
                  <a:schemeClr val="tx1"/>
                </a:solidFill>
                <a:effectLst/>
                <a:latin typeface="+mn-lt"/>
                <a:ea typeface="+mn-ea"/>
                <a:cs typeface="+mn-cs"/>
              </a:rPr>
              <a:t> 150 USD</a:t>
            </a:r>
            <a:r>
              <a:rPr lang="en-US" sz="1200" kern="1200" dirty="0">
                <a:solidFill>
                  <a:schemeClr val="tx1"/>
                </a:solidFill>
                <a:effectLst/>
                <a:latin typeface="+mn-lt"/>
                <a:ea typeface="+mn-ea"/>
                <a:cs typeface="+mn-cs"/>
              </a:rPr>
              <a:t> and above 150</a:t>
            </a:r>
            <a:r>
              <a:rPr lang="en-US" sz="1200" kern="1200" baseline="0" dirty="0">
                <a:solidFill>
                  <a:schemeClr val="tx1"/>
                </a:solidFill>
                <a:effectLst/>
                <a:latin typeface="+mn-lt"/>
                <a:ea typeface="+mn-ea"/>
                <a:cs typeface="+mn-cs"/>
              </a:rPr>
              <a:t> USD</a:t>
            </a:r>
            <a:r>
              <a:rPr lang="en-US" sz="1200" kern="1200" dirty="0">
                <a:solidFill>
                  <a:schemeClr val="tx1"/>
                </a:solidFill>
                <a:effectLst/>
                <a:latin typeface="+mn-lt"/>
                <a:ea typeface="+mn-ea"/>
                <a:cs typeface="+mn-cs"/>
              </a:rPr>
              <a:t> show positive feelings in percentage of 69.5%, 82.6% and 76.5% respectively. There is no connection among other variables.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FF5709D-4ACB-4ED4-B6F5-99E62191DB75}" type="slidenum">
              <a:rPr lang="en-US" smtClean="0"/>
              <a:t>17</a:t>
            </a:fld>
            <a:endParaRPr lang="en-US"/>
          </a:p>
        </p:txBody>
      </p:sp>
    </p:spTree>
    <p:extLst>
      <p:ext uri="{BB962C8B-B14F-4D97-AF65-F5344CB8AC3E}">
        <p14:creationId xmlns:p14="http://schemas.microsoft.com/office/powerpoint/2010/main" val="612535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Awareness</a:t>
            </a:r>
          </a:p>
          <a:p>
            <a:r>
              <a:rPr lang="en-US" sz="1200" kern="1200" dirty="0">
                <a:solidFill>
                  <a:schemeClr val="tx1"/>
                </a:solidFill>
                <a:effectLst/>
                <a:latin typeface="+mn-lt"/>
                <a:ea typeface="+mn-ea"/>
                <a:cs typeface="+mn-cs"/>
              </a:rPr>
              <a:t>47.0% of respondents "strongly agree / agree" that homosexuals are psychologically normal, while 41.9% thought otherwise.</a:t>
            </a:r>
          </a:p>
          <a:p>
            <a:r>
              <a:rPr lang="en-US" sz="1200" kern="1200" dirty="0">
                <a:solidFill>
                  <a:schemeClr val="tx1"/>
                </a:solidFill>
                <a:effectLst/>
                <a:latin typeface="+mn-lt"/>
                <a:ea typeface="+mn-ea"/>
                <a:cs typeface="+mn-cs"/>
              </a:rPr>
              <a:t>Attitude:</a:t>
            </a:r>
          </a:p>
          <a:p>
            <a:r>
              <a:rPr lang="en-US" sz="1200" kern="1200" dirty="0">
                <a:solidFill>
                  <a:schemeClr val="tx1"/>
                </a:solidFill>
                <a:effectLst/>
                <a:latin typeface="+mn-lt"/>
                <a:ea typeface="+mn-ea"/>
                <a:cs typeface="+mn-cs"/>
              </a:rPr>
              <a:t>49.1% of respondents said that there is a conflict between homosexuals and family values, 41.2% of people have the opposite view.</a:t>
            </a:r>
          </a:p>
        </p:txBody>
      </p:sp>
      <p:sp>
        <p:nvSpPr>
          <p:cNvPr id="4" name="Slide Number Placeholder 3"/>
          <p:cNvSpPr>
            <a:spLocks noGrp="1"/>
          </p:cNvSpPr>
          <p:nvPr>
            <p:ph type="sldNum" sz="quarter" idx="10"/>
          </p:nvPr>
        </p:nvSpPr>
        <p:spPr/>
        <p:txBody>
          <a:bodyPr/>
          <a:lstStyle/>
          <a:p>
            <a:fld id="{EFF5709D-4ACB-4ED4-B6F5-99E62191DB75}" type="slidenum">
              <a:rPr lang="en-US" smtClean="0"/>
              <a:t>8</a:t>
            </a:fld>
            <a:endParaRPr lang="en-US"/>
          </a:p>
        </p:txBody>
      </p:sp>
    </p:spTree>
    <p:extLst>
      <p:ext uri="{BB962C8B-B14F-4D97-AF65-F5344CB8AC3E}">
        <p14:creationId xmlns:p14="http://schemas.microsoft.com/office/powerpoint/2010/main" val="1597911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FF5709D-4ACB-4ED4-B6F5-99E62191DB75}" type="slidenum">
              <a:rPr lang="en-US" smtClean="0"/>
              <a:t>9</a:t>
            </a:fld>
            <a:endParaRPr lang="en-US"/>
          </a:p>
        </p:txBody>
      </p:sp>
    </p:spTree>
    <p:extLst>
      <p:ext uri="{BB962C8B-B14F-4D97-AF65-F5344CB8AC3E}">
        <p14:creationId xmlns:p14="http://schemas.microsoft.com/office/powerpoint/2010/main" val="4272313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According to figure 1, we can see almost 70,4% of the respondents were female and 29,6% were male. </a:t>
            </a:r>
          </a:p>
          <a:p>
            <a:r>
              <a:rPr lang="en-US" sz="1200" kern="1200" dirty="0">
                <a:solidFill>
                  <a:schemeClr val="tx1"/>
                </a:solidFill>
                <a:effectLst/>
                <a:latin typeface="+mn-lt"/>
                <a:ea typeface="+mn-ea"/>
                <a:cs typeface="+mn-cs"/>
              </a:rPr>
              <a:t>An overwhelming majority (97,5%) of the respondents were Vietnamese.</a:t>
            </a:r>
          </a:p>
          <a:p>
            <a:r>
              <a:rPr lang="en-US" sz="1200" kern="1200" dirty="0">
                <a:solidFill>
                  <a:schemeClr val="tx1"/>
                </a:solidFill>
                <a:effectLst/>
                <a:latin typeface="+mn-lt"/>
                <a:ea typeface="+mn-ea"/>
                <a:cs typeface="+mn-cs"/>
              </a:rPr>
              <a:t>The majority (70,1%) lived far from home, 40,2% of them lived alone, 31,4% lived with friends, only a small percentage of students lived with their partners (3,8%).</a:t>
            </a:r>
          </a:p>
          <a:p>
            <a:r>
              <a:rPr lang="en-US" sz="1200" kern="1200" dirty="0">
                <a:solidFill>
                  <a:schemeClr val="tx1"/>
                </a:solidFill>
                <a:effectLst/>
                <a:latin typeface="+mn-lt"/>
                <a:ea typeface="+mn-ea"/>
                <a:cs typeface="+mn-cs"/>
              </a:rPr>
              <a:t>About one-quarter (24,6%) of the respondents had monthly personal income of</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less than 50 USD, 71,1% earned 50- 150 USD and just merely 4,3% earned more than 150 USD a month.</a:t>
            </a:r>
          </a:p>
          <a:p>
            <a:endParaRPr lang="en-US" dirty="0"/>
          </a:p>
        </p:txBody>
      </p:sp>
      <p:sp>
        <p:nvSpPr>
          <p:cNvPr id="4" name="Slide Number Placeholder 3"/>
          <p:cNvSpPr>
            <a:spLocks noGrp="1"/>
          </p:cNvSpPr>
          <p:nvPr>
            <p:ph type="sldNum" sz="quarter" idx="10"/>
          </p:nvPr>
        </p:nvSpPr>
        <p:spPr/>
        <p:txBody>
          <a:bodyPr/>
          <a:lstStyle/>
          <a:p>
            <a:fld id="{EFF5709D-4ACB-4ED4-B6F5-99E62191DB75}" type="slidenum">
              <a:rPr lang="en-US" smtClean="0"/>
              <a:t>11</a:t>
            </a:fld>
            <a:endParaRPr lang="en-US"/>
          </a:p>
        </p:txBody>
      </p:sp>
    </p:spTree>
    <p:extLst>
      <p:ext uri="{BB962C8B-B14F-4D97-AF65-F5344CB8AC3E}">
        <p14:creationId xmlns:p14="http://schemas.microsoft.com/office/powerpoint/2010/main" val="2000995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Regarding awareness, only a very small number of the respondents (10 out of 488) were not aware of what homosexuality is (2,5%).</a:t>
            </a:r>
          </a:p>
          <a:p>
            <a:r>
              <a:rPr lang="en-US" sz="1200" kern="1200" dirty="0">
                <a:solidFill>
                  <a:schemeClr val="tx1"/>
                </a:solidFill>
                <a:effectLst/>
                <a:latin typeface="+mn-lt"/>
                <a:ea typeface="+mn-ea"/>
                <a:cs typeface="+mn-cs"/>
              </a:rPr>
              <a:t>There are 62% students had no contact with homosexuals. 14% had infrequent contact with homosexuals, while only 6% had frequent contact. These rates are similar to Hongkong’s Survey.</a:t>
            </a:r>
            <a:endParaRPr lang="en-US" dirty="0"/>
          </a:p>
        </p:txBody>
      </p:sp>
      <p:sp>
        <p:nvSpPr>
          <p:cNvPr id="4" name="Slide Number Placeholder 3"/>
          <p:cNvSpPr>
            <a:spLocks noGrp="1"/>
          </p:cNvSpPr>
          <p:nvPr>
            <p:ph type="sldNum" sz="quarter" idx="10"/>
          </p:nvPr>
        </p:nvSpPr>
        <p:spPr/>
        <p:txBody>
          <a:bodyPr/>
          <a:lstStyle/>
          <a:p>
            <a:fld id="{EFF5709D-4ACB-4ED4-B6F5-99E62191DB75}" type="slidenum">
              <a:rPr lang="en-US" smtClean="0"/>
              <a:t>12</a:t>
            </a:fld>
            <a:endParaRPr lang="en-US"/>
          </a:p>
        </p:txBody>
      </p:sp>
    </p:spTree>
    <p:extLst>
      <p:ext uri="{BB962C8B-B14F-4D97-AF65-F5344CB8AC3E}">
        <p14:creationId xmlns:p14="http://schemas.microsoft.com/office/powerpoint/2010/main" val="2576385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table 2 illustrates general attitude of students about homosexual, which includes 79% positive attitude and 21% negative one. </a:t>
            </a:r>
          </a:p>
          <a:p>
            <a:r>
              <a:rPr lang="en-US" sz="1200" kern="1200" dirty="0">
                <a:solidFill>
                  <a:schemeClr val="tx1"/>
                </a:solidFill>
                <a:effectLst/>
                <a:latin typeface="+mn-lt"/>
                <a:ea typeface="+mn-ea"/>
                <a:cs typeface="+mn-cs"/>
              </a:rPr>
              <a:t>About discriminatory toward lesbian, the vast of 87% students have positive attitude in the contrary 13% students have negative attitude.  </a:t>
            </a:r>
          </a:p>
          <a:p>
            <a:endParaRPr lang="en-US" dirty="0"/>
          </a:p>
        </p:txBody>
      </p:sp>
      <p:sp>
        <p:nvSpPr>
          <p:cNvPr id="4" name="Slide Number Placeholder 3"/>
          <p:cNvSpPr>
            <a:spLocks noGrp="1"/>
          </p:cNvSpPr>
          <p:nvPr>
            <p:ph type="sldNum" sz="quarter" idx="10"/>
          </p:nvPr>
        </p:nvSpPr>
        <p:spPr/>
        <p:txBody>
          <a:bodyPr/>
          <a:lstStyle/>
          <a:p>
            <a:fld id="{EFF5709D-4ACB-4ED4-B6F5-99E62191DB75}" type="slidenum">
              <a:rPr lang="en-US" smtClean="0"/>
              <a:t>13</a:t>
            </a:fld>
            <a:endParaRPr lang="en-US"/>
          </a:p>
        </p:txBody>
      </p:sp>
    </p:spTree>
    <p:extLst>
      <p:ext uri="{BB962C8B-B14F-4D97-AF65-F5344CB8AC3E}">
        <p14:creationId xmlns:p14="http://schemas.microsoft.com/office/powerpoint/2010/main" val="1446409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first graph shows up the permission about homosexual people in variety roles in sociality- about 50-70% students. However, the proportion of acceptance homosexual people as a roommate and a leader is quietly low, 28,4% and 31,2% respectively. Compare to Hong Kong research, citizens consent a homosexual leader is significant higher with 77%.</a:t>
            </a:r>
          </a:p>
          <a:p>
            <a:endParaRPr lang="en-US" dirty="0"/>
          </a:p>
        </p:txBody>
      </p:sp>
      <p:sp>
        <p:nvSpPr>
          <p:cNvPr id="4" name="Slide Number Placeholder 3"/>
          <p:cNvSpPr>
            <a:spLocks noGrp="1"/>
          </p:cNvSpPr>
          <p:nvPr>
            <p:ph type="sldNum" sz="quarter" idx="10"/>
          </p:nvPr>
        </p:nvSpPr>
        <p:spPr/>
        <p:txBody>
          <a:bodyPr/>
          <a:lstStyle/>
          <a:p>
            <a:fld id="{EFF5709D-4ACB-4ED4-B6F5-99E62191DB75}" type="slidenum">
              <a:rPr lang="en-US" smtClean="0"/>
              <a:t>14</a:t>
            </a:fld>
            <a:endParaRPr lang="en-US"/>
          </a:p>
        </p:txBody>
      </p:sp>
    </p:spTree>
    <p:extLst>
      <p:ext uri="{BB962C8B-B14F-4D97-AF65-F5344CB8AC3E}">
        <p14:creationId xmlns:p14="http://schemas.microsoft.com/office/powerpoint/2010/main" val="1610938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graph presents some of standpoint related to homosexual. 87,4% students disagree or disagree exponentially with a viewpoint about homosexuals that they should be separated from community like their accommodation or limited career.  There is 57,3% strongly disagreement or disagreement to statement that lesbian having deviant sexual behavior (such as child molestation, rape or hobbyists saw the pictures depraved) than heterosexuals; 28,4% students did not have any opinion about this issue. According to statement, 88,4% students disagree or extremely disagree with the idea that homosexual is a mental disease while the rate in </a:t>
            </a:r>
            <a:r>
              <a:rPr lang="en-US" sz="1200" i="1" kern="1200" dirty="0">
                <a:solidFill>
                  <a:schemeClr val="tx1"/>
                </a:solidFill>
                <a:effectLst/>
                <a:latin typeface="+mn-lt"/>
                <a:ea typeface="+mn-ea"/>
                <a:cs typeface="+mn-cs"/>
              </a:rPr>
              <a:t>Attitudes of British medical students towards male homosexuality (2000)</a:t>
            </a:r>
            <a:r>
              <a:rPr lang="en-US" sz="1200" kern="1200" dirty="0">
                <a:solidFill>
                  <a:schemeClr val="tx1"/>
                </a:solidFill>
                <a:effectLst/>
                <a:latin typeface="+mn-lt"/>
                <a:ea typeface="+mn-ea"/>
                <a:cs typeface="+mn-cs"/>
              </a:rPr>
              <a:t> is 60,4%. </a:t>
            </a:r>
            <a:r>
              <a:rPr lang="en-US" sz="1200" i="1" kern="1200" dirty="0">
                <a:solidFill>
                  <a:schemeClr val="tx1"/>
                </a:solidFill>
                <a:effectLst/>
                <a:latin typeface="+mn-lt"/>
                <a:ea typeface="+mn-ea"/>
                <a:cs typeface="+mn-cs"/>
              </a:rPr>
              <a:t>Adolescents’ and Young Adults’ Perception of Homosexualityand Related Factors in Three Asian Cities (2007)</a:t>
            </a:r>
            <a:r>
              <a:rPr lang="en-US" sz="1200" kern="1200" dirty="0">
                <a:solidFill>
                  <a:schemeClr val="tx1"/>
                </a:solidFill>
                <a:effectLst/>
                <a:latin typeface="+mn-lt"/>
                <a:ea typeface="+mn-ea"/>
                <a:cs typeface="+mn-cs"/>
              </a:rPr>
              <a:t> Research indicated the rate of thinking lesbian is normally exceeding low in both male and female in Hanoi , at 13,5% and 15% respectively.</a:t>
            </a:r>
          </a:p>
        </p:txBody>
      </p:sp>
      <p:sp>
        <p:nvSpPr>
          <p:cNvPr id="4" name="Slide Number Placeholder 3"/>
          <p:cNvSpPr>
            <a:spLocks noGrp="1"/>
          </p:cNvSpPr>
          <p:nvPr>
            <p:ph type="sldNum" sz="quarter" idx="10"/>
          </p:nvPr>
        </p:nvSpPr>
        <p:spPr/>
        <p:txBody>
          <a:bodyPr/>
          <a:lstStyle/>
          <a:p>
            <a:fld id="{EFF5709D-4ACB-4ED4-B6F5-99E62191DB75}" type="slidenum">
              <a:rPr lang="en-US" smtClean="0"/>
              <a:t>15</a:t>
            </a:fld>
            <a:endParaRPr lang="en-US"/>
          </a:p>
        </p:txBody>
      </p:sp>
    </p:spTree>
    <p:extLst>
      <p:ext uri="{BB962C8B-B14F-4D97-AF65-F5344CB8AC3E}">
        <p14:creationId xmlns:p14="http://schemas.microsoft.com/office/powerpoint/2010/main" val="3167670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Awareness of homosexuals is related with faculty of the participants. 98.5% students of Preventive Medicine faculty are aware of homosexuals while it is only 92.4% in faculty of Public Health. This phenomenon can be traced back to the duration of educational training program (6 years of Preventive Medicine and 4 years of Public Health). Moreover, Preventive Medicine program is various in extra activities including intership, community experiences in comparison with Public Health program. There is no relatedness between awareness of homosexuals and other variables (Age, Religion, Ethnic group…)</a:t>
            </a:r>
            <a:endParaRPr lang="en-US" dirty="0"/>
          </a:p>
        </p:txBody>
      </p:sp>
      <p:sp>
        <p:nvSpPr>
          <p:cNvPr id="4" name="Slide Number Placeholder 3"/>
          <p:cNvSpPr>
            <a:spLocks noGrp="1"/>
          </p:cNvSpPr>
          <p:nvPr>
            <p:ph type="sldNum" sz="quarter" idx="10"/>
          </p:nvPr>
        </p:nvSpPr>
        <p:spPr/>
        <p:txBody>
          <a:bodyPr/>
          <a:lstStyle/>
          <a:p>
            <a:fld id="{EFF5709D-4ACB-4ED4-B6F5-99E62191DB75}" type="slidenum">
              <a:rPr lang="en-US" smtClean="0"/>
              <a:t>16</a:t>
            </a:fld>
            <a:endParaRPr lang="en-US"/>
          </a:p>
        </p:txBody>
      </p:sp>
    </p:spTree>
    <p:extLst>
      <p:ext uri="{BB962C8B-B14F-4D97-AF65-F5344CB8AC3E}">
        <p14:creationId xmlns:p14="http://schemas.microsoft.com/office/powerpoint/2010/main" val="170095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80F7EE5B-D451-48E8-959A-E73A14FD7A9D}" type="datetimeFigureOut">
              <a:rPr lang="vi-VN" smtClean="0"/>
              <a:t>07/11/2016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3339139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0F7EE5B-D451-48E8-959A-E73A14FD7A9D}" type="datetimeFigureOut">
              <a:rPr lang="vi-VN" smtClean="0"/>
              <a:t>07/11/2016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164146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0F7EE5B-D451-48E8-959A-E73A14FD7A9D}" type="datetimeFigureOut">
              <a:rPr lang="vi-VN" smtClean="0"/>
              <a:t>07/11/2016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231031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0F7EE5B-D451-48E8-959A-E73A14FD7A9D}" type="datetimeFigureOut">
              <a:rPr lang="vi-VN" smtClean="0"/>
              <a:t>07/11/2016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48909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7EE5B-D451-48E8-959A-E73A14FD7A9D}" type="datetimeFigureOut">
              <a:rPr lang="vi-VN" smtClean="0"/>
              <a:t>07/11/2016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217987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80F7EE5B-D451-48E8-959A-E73A14FD7A9D}" type="datetimeFigureOut">
              <a:rPr lang="vi-VN" smtClean="0"/>
              <a:t>07/11/2016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423996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80F7EE5B-D451-48E8-959A-E73A14FD7A9D}" type="datetimeFigureOut">
              <a:rPr lang="vi-VN" smtClean="0"/>
              <a:t>07/11/2016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267027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80F7EE5B-D451-48E8-959A-E73A14FD7A9D}" type="datetimeFigureOut">
              <a:rPr lang="vi-VN" smtClean="0"/>
              <a:t>07/11/2016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320934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7EE5B-D451-48E8-959A-E73A14FD7A9D}" type="datetimeFigureOut">
              <a:rPr lang="vi-VN" smtClean="0"/>
              <a:t>07/11/2016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111396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F7EE5B-D451-48E8-959A-E73A14FD7A9D}" type="datetimeFigureOut">
              <a:rPr lang="vi-VN" smtClean="0"/>
              <a:t>07/11/2016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3306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F7EE5B-D451-48E8-959A-E73A14FD7A9D}" type="datetimeFigureOut">
              <a:rPr lang="vi-VN" smtClean="0"/>
              <a:t>07/11/2016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DBD16F4F-EA40-46B6-8FDB-5A0663DCA28D}" type="slidenum">
              <a:rPr lang="vi-VN" smtClean="0"/>
              <a:t>‹#›</a:t>
            </a:fld>
            <a:endParaRPr lang="vi-VN"/>
          </a:p>
        </p:txBody>
      </p:sp>
    </p:spTree>
    <p:extLst>
      <p:ext uri="{BB962C8B-B14F-4D97-AF65-F5344CB8AC3E}">
        <p14:creationId xmlns:p14="http://schemas.microsoft.com/office/powerpoint/2010/main" val="386064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423850"/>
          </a:xfrm>
          <a:prstGeom prst="rect">
            <a:avLst/>
          </a:prstGeom>
        </p:spPr>
        <p:style>
          <a:lnRef idx="0">
            <a:schemeClr val="accent1"/>
          </a:lnRef>
          <a:fillRef idx="3">
            <a:schemeClr val="accent1"/>
          </a:fillRef>
          <a:effectRef idx="3">
            <a:schemeClr val="accent1"/>
          </a:effectRef>
          <a:fontRef idx="none"/>
        </p:style>
        <p:txBody>
          <a:bodyPr vert="horz" lIns="91440" tIns="45720" rIns="91440" bIns="45720" rtlCol="0" anchor="ctr">
            <a:normAutofit/>
          </a:bodyPr>
          <a:lstStyle/>
          <a:p>
            <a:r>
              <a:rPr lang="en-US" dirty="0"/>
              <a:t>Click to edit Master title style</a:t>
            </a:r>
            <a:endParaRPr lang="vi-VN"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vi-VN"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7EE5B-D451-48E8-959A-E73A14FD7A9D}" type="datetimeFigureOut">
              <a:rPr lang="vi-VN" smtClean="0"/>
              <a:t>07/11/2016</a:t>
            </a:fld>
            <a:endParaRPr lang="vi-VN"/>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16F4F-EA40-46B6-8FDB-5A0663DCA28D}" type="slidenum">
              <a:rPr lang="vi-VN" smtClean="0"/>
              <a:t>‹#›</a:t>
            </a:fld>
            <a:endParaRPr lang="vi-VN"/>
          </a:p>
        </p:txBody>
      </p:sp>
    </p:spTree>
    <p:extLst>
      <p:ext uri="{BB962C8B-B14F-4D97-AF65-F5344CB8AC3E}">
        <p14:creationId xmlns:p14="http://schemas.microsoft.com/office/powerpoint/2010/main" val="95498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7" rtl="0" eaLnBrk="1" latinLnBrk="0" hangingPunct="1">
        <a:lnSpc>
          <a:spcPct val="90000"/>
        </a:lnSpc>
        <a:spcBef>
          <a:spcPct val="0"/>
        </a:spcBef>
        <a:buNone/>
        <a:defRPr sz="4800" b="0" kern="1200" cap="none" spc="0">
          <a:ln>
            <a:noFill/>
          </a:ln>
          <a:solidFill>
            <a:schemeClr val="bg1"/>
          </a:solidFill>
          <a:effectLst/>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g"/><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dirty="0"/>
          </a:p>
        </p:txBody>
      </p:sp>
      <p:sp>
        <p:nvSpPr>
          <p:cNvPr id="3" name="Subtitle 2"/>
          <p:cNvSpPr>
            <a:spLocks noGrp="1"/>
          </p:cNvSpPr>
          <p:nvPr>
            <p:ph type="subTitle" idx="1"/>
          </p:nvPr>
        </p:nvSpPr>
        <p:spPr/>
        <p:txBody>
          <a:bodyPr/>
          <a:lstStyle/>
          <a:p>
            <a:endParaRPr lang="vi-V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a:ln>
            <a:solidFill>
              <a:schemeClr val="bg1"/>
            </a:solidFill>
          </a:ln>
        </p:spPr>
      </p:pic>
      <p:sp>
        <p:nvSpPr>
          <p:cNvPr id="5" name="Rectangle 4"/>
          <p:cNvSpPr/>
          <p:nvPr/>
        </p:nvSpPr>
        <p:spPr>
          <a:xfrm flipH="1">
            <a:off x="0" y="971550"/>
            <a:ext cx="12192000" cy="2914650"/>
          </a:xfrm>
          <a:prstGeom prst="rect">
            <a:avLst/>
          </a:prstGeom>
          <a:solidFill>
            <a:srgbClr val="C02A1E">
              <a:alpha val="51000"/>
            </a:srgbClr>
          </a:solidFill>
          <a:ln>
            <a:noFill/>
          </a:ln>
          <a:effectLst>
            <a:outerShdw blurRad="50800" dist="38100" dir="18900000" algn="bl" rotWithShape="0">
              <a:schemeClr val="tx1">
                <a:alpha val="51000"/>
              </a:schemeClr>
            </a:outerShdw>
            <a:softEdge rad="31750"/>
          </a:effectLst>
          <a:scene3d>
            <a:camera prst="orthographicFront"/>
            <a:lightRig rig="morning"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AWARENESS AND ATTITUDES TOWARDS HOMOSEXUALITY AND RELATED-FACTORS OF STUDENTS IN THE PUBLIC HEALTH FACULTY, </a:t>
            </a:r>
            <a:br>
              <a:rPr lang="en-US" sz="3600" b="1" dirty="0">
                <a:solidFill>
                  <a:schemeClr val="bg1"/>
                </a:solidFill>
              </a:rPr>
            </a:br>
            <a:r>
              <a:rPr lang="en-US" sz="3600" b="1" dirty="0">
                <a:solidFill>
                  <a:schemeClr val="bg1"/>
                </a:solidFill>
              </a:rPr>
              <a:t>HUE UNIVERSITY OF MEDICINE AND PHARMACY, 2016</a:t>
            </a:r>
            <a:endParaRPr lang="en-US" sz="3600" dirty="0">
              <a:solidFill>
                <a:schemeClr val="bg1"/>
              </a:solidFill>
            </a:endParaRPr>
          </a:p>
        </p:txBody>
      </p:sp>
      <p:sp>
        <p:nvSpPr>
          <p:cNvPr id="7" name="Rounded Rectangle 6"/>
          <p:cNvSpPr/>
          <p:nvPr/>
        </p:nvSpPr>
        <p:spPr>
          <a:xfrm>
            <a:off x="5638800" y="4559300"/>
            <a:ext cx="6400800" cy="1993900"/>
          </a:xfrm>
          <a:prstGeom prst="roundRect">
            <a:avLst/>
          </a:prstGeom>
          <a:solidFill>
            <a:srgbClr val="C0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en-US" b="1" i="1" dirty="0">
                <a:solidFill>
                  <a:schemeClr val="bg1"/>
                </a:solidFill>
              </a:rPr>
              <a:t>Research group</a:t>
            </a:r>
            <a:r>
              <a:rPr lang="en-US" i="1" dirty="0">
                <a:solidFill>
                  <a:schemeClr val="bg1"/>
                </a:solidFill>
              </a:rPr>
              <a:t>:Nguyen Thi Minh Trang, Nguyen Dao Thien An, Ho Thi Hao, Nguyen Que Chau, Vo Thi Linh Dan, Pham Ngoc Hung, Le Nhat Quynh.</a:t>
            </a:r>
          </a:p>
          <a:p>
            <a:pPr algn="just">
              <a:spcBef>
                <a:spcPts val="600"/>
              </a:spcBef>
            </a:pPr>
            <a:r>
              <a:rPr lang="en-US" b="1" dirty="0">
                <a:solidFill>
                  <a:schemeClr val="bg1"/>
                </a:solidFill>
              </a:rPr>
              <a:t>Faculty advisor</a:t>
            </a:r>
            <a:r>
              <a:rPr lang="en-US" i="1" dirty="0">
                <a:solidFill>
                  <a:schemeClr val="bg1"/>
                </a:solidFill>
              </a:rPr>
              <a:t>: Luong Thanh Bao Yen, Ph.D.</a:t>
            </a:r>
          </a:p>
          <a:p>
            <a:pPr>
              <a:spcBef>
                <a:spcPts val="600"/>
              </a:spcBef>
            </a:pPr>
            <a:r>
              <a:rPr lang="en-US" b="1" dirty="0">
                <a:solidFill>
                  <a:schemeClr val="bg1"/>
                </a:solidFill>
              </a:rPr>
              <a:t>Institution: </a:t>
            </a:r>
            <a:r>
              <a:rPr lang="en-US" dirty="0">
                <a:solidFill>
                  <a:schemeClr val="bg1"/>
                </a:solidFill>
              </a:rPr>
              <a:t>Faculty of Public Health, </a:t>
            </a:r>
            <a:r>
              <a:rPr lang="en-US" i="1" dirty="0">
                <a:solidFill>
                  <a:schemeClr val="bg1"/>
                </a:solidFill>
              </a:rPr>
              <a:t>Hue University of Medicine and Pharmacy, VietNam </a:t>
            </a:r>
          </a:p>
        </p:txBody>
      </p:sp>
    </p:spTree>
    <p:extLst>
      <p:ext uri="{BB962C8B-B14F-4D97-AF65-F5344CB8AC3E}">
        <p14:creationId xmlns:p14="http://schemas.microsoft.com/office/powerpoint/2010/main" val="2907441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60318" y="2369127"/>
            <a:ext cx="9850581" cy="2036617"/>
          </a:xfrm>
          <a:prstGeom prst="roundRect">
            <a:avLst/>
          </a:prstGeom>
          <a:solidFill>
            <a:srgbClr val="C00000"/>
          </a:solidFill>
          <a:ln>
            <a:solidFill>
              <a:srgbClr val="00206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RESULTS AND DISCUSSION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6646" y="3644900"/>
            <a:ext cx="1899139" cy="760844"/>
          </a:xfrm>
          <a:prstGeom prst="rect">
            <a:avLst/>
          </a:prstGeom>
        </p:spPr>
      </p:pic>
    </p:spTree>
    <p:extLst>
      <p:ext uri="{BB962C8B-B14F-4D97-AF65-F5344CB8AC3E}">
        <p14:creationId xmlns:p14="http://schemas.microsoft.com/office/powerpoint/2010/main" val="342363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
            <a:ext cx="12192000" cy="1188027"/>
          </a:xfrm>
        </p:spPr>
        <p:txBody>
          <a:bodyPr>
            <a:normAutofit/>
          </a:bodyPr>
          <a:lstStyle/>
          <a:p>
            <a:r>
              <a:rPr lang="en-US" sz="3200" dirty="0">
                <a:latin typeface="+mn-lt"/>
              </a:rPr>
              <a:t> General Information </a:t>
            </a:r>
          </a:p>
        </p:txBody>
      </p:sp>
      <p:graphicFrame>
        <p:nvGraphicFramePr>
          <p:cNvPr id="4" name="Table 3"/>
          <p:cNvGraphicFramePr>
            <a:graphicFrameLocks noGrp="1"/>
          </p:cNvGraphicFramePr>
          <p:nvPr>
            <p:extLst>
              <p:ext uri="{D42A27DB-BD31-4B8C-83A1-F6EECF244321}">
                <p14:modId xmlns:p14="http://schemas.microsoft.com/office/powerpoint/2010/main" val="314800196"/>
              </p:ext>
            </p:extLst>
          </p:nvPr>
        </p:nvGraphicFramePr>
        <p:xfrm>
          <a:off x="0" y="628294"/>
          <a:ext cx="12192000" cy="6991706"/>
        </p:xfrm>
        <a:graphic>
          <a:graphicData uri="http://schemas.openxmlformats.org/drawingml/2006/table">
            <a:tbl>
              <a:tblPr firstRow="1" firstCol="1" bandRow="1">
                <a:tableStyleId>{5C22544A-7EE6-4342-B048-85BDC9FD1C3A}</a:tableStyleId>
              </a:tblPr>
              <a:tblGrid>
                <a:gridCol w="3219778">
                  <a:extLst>
                    <a:ext uri="{9D8B030D-6E8A-4147-A177-3AD203B41FA5}">
                      <a16:colId xmlns:a16="http://schemas.microsoft.com/office/drawing/2014/main" val="48151906"/>
                    </a:ext>
                  </a:extLst>
                </a:gridCol>
                <a:gridCol w="3553858">
                  <a:extLst>
                    <a:ext uri="{9D8B030D-6E8A-4147-A177-3AD203B41FA5}">
                      <a16:colId xmlns:a16="http://schemas.microsoft.com/office/drawing/2014/main" val="3566436211"/>
                    </a:ext>
                  </a:extLst>
                </a:gridCol>
                <a:gridCol w="2544535">
                  <a:extLst>
                    <a:ext uri="{9D8B030D-6E8A-4147-A177-3AD203B41FA5}">
                      <a16:colId xmlns:a16="http://schemas.microsoft.com/office/drawing/2014/main" val="2898468836"/>
                    </a:ext>
                  </a:extLst>
                </a:gridCol>
                <a:gridCol w="2873829">
                  <a:extLst>
                    <a:ext uri="{9D8B030D-6E8A-4147-A177-3AD203B41FA5}">
                      <a16:colId xmlns:a16="http://schemas.microsoft.com/office/drawing/2014/main" val="575714079"/>
                    </a:ext>
                  </a:extLst>
                </a:gridCol>
              </a:tblGrid>
              <a:tr h="551322">
                <a:tc gridSpan="2">
                  <a:txBody>
                    <a:bodyPr/>
                    <a:lstStyle/>
                    <a:p>
                      <a:pPr marL="0" marR="0" algn="ctr">
                        <a:lnSpc>
                          <a:spcPct val="115000"/>
                        </a:lnSpc>
                        <a:spcBef>
                          <a:spcPts val="0"/>
                        </a:spcBef>
                        <a:spcAft>
                          <a:spcPts val="400"/>
                        </a:spcAft>
                      </a:pPr>
                      <a:r>
                        <a:rPr lang="en-US" sz="1600" dirty="0">
                          <a:effectLst/>
                          <a:latin typeface="+mn-lt"/>
                          <a:ea typeface="Times New Roman"/>
                        </a:rPr>
                        <a:t>Information  </a:t>
                      </a: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Frequency (n)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Percentage (%)</a:t>
                      </a:r>
                    </a:p>
                    <a:p>
                      <a:pPr marL="0" marR="0" algn="ctr">
                        <a:lnSpc>
                          <a:spcPct val="115000"/>
                        </a:lnSpc>
                        <a:spcBef>
                          <a:spcPts val="0"/>
                        </a:spcBef>
                        <a:spcAft>
                          <a:spcPts val="400"/>
                        </a:spcAft>
                      </a:pPr>
                      <a:endParaRPr lang="en-US" sz="1600" dirty="0">
                        <a:effectLst/>
                        <a:latin typeface="+mn-lt"/>
                        <a:ea typeface="Times New Roman"/>
                      </a:endParaRPr>
                    </a:p>
                  </a:txBody>
                  <a:tcPr marL="68580" marR="68580" marT="0" marB="0" anchor="ctr"/>
                </a:tc>
                <a:extLst>
                  <a:ext uri="{0D108BD9-81ED-4DB2-BD59-A6C34878D82A}">
                    <a16:rowId xmlns:a16="http://schemas.microsoft.com/office/drawing/2014/main" val="2586373828"/>
                  </a:ext>
                </a:extLst>
              </a:tr>
              <a:tr h="241656">
                <a:tc rowSpan="2">
                  <a:txBody>
                    <a:bodyPr/>
                    <a:lstStyle/>
                    <a:p>
                      <a:pPr marL="0" marR="0" algn="ctr">
                        <a:lnSpc>
                          <a:spcPct val="115000"/>
                        </a:lnSpc>
                        <a:spcBef>
                          <a:spcPts val="0"/>
                        </a:spcBef>
                        <a:spcAft>
                          <a:spcPts val="400"/>
                        </a:spcAft>
                      </a:pPr>
                      <a:r>
                        <a:rPr lang="en-US" sz="1600">
                          <a:effectLst/>
                          <a:latin typeface="+mn-lt"/>
                          <a:ea typeface="Times New Roman"/>
                        </a:rPr>
                        <a:t>Gender</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Male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118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29,6 </a:t>
                      </a:r>
                    </a:p>
                  </a:txBody>
                  <a:tcPr marL="68580" marR="68580" marT="0" marB="0" anchor="ctr"/>
                </a:tc>
                <a:extLst>
                  <a:ext uri="{0D108BD9-81ED-4DB2-BD59-A6C34878D82A}">
                    <a16:rowId xmlns:a16="http://schemas.microsoft.com/office/drawing/2014/main" val="1869530871"/>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Female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280 </a:t>
                      </a:r>
                    </a:p>
                  </a:txBody>
                  <a:tcPr marL="68580" marR="68580" marT="0" marB="0" anchor="ctr"/>
                </a:tc>
                <a:tc>
                  <a:txBody>
                    <a:bodyPr/>
                    <a:lstStyle/>
                    <a:p>
                      <a:pPr marL="0" marR="0" algn="ctr">
                        <a:lnSpc>
                          <a:spcPct val="115000"/>
                        </a:lnSpc>
                        <a:spcBef>
                          <a:spcPts val="0"/>
                        </a:spcBef>
                        <a:spcAft>
                          <a:spcPts val="400"/>
                        </a:spcAft>
                      </a:pPr>
                      <a:r>
                        <a:rPr lang="en-US" sz="1600" b="1" dirty="0">
                          <a:effectLst/>
                          <a:latin typeface="+mn-lt"/>
                          <a:ea typeface="Times New Roman"/>
                        </a:rPr>
                        <a:t>70,4 </a:t>
                      </a:r>
                    </a:p>
                  </a:txBody>
                  <a:tcPr marL="68580" marR="68580" marT="0" marB="0" anchor="ctr"/>
                </a:tc>
                <a:extLst>
                  <a:ext uri="{0D108BD9-81ED-4DB2-BD59-A6C34878D82A}">
                    <a16:rowId xmlns:a16="http://schemas.microsoft.com/office/drawing/2014/main" val="1435958173"/>
                  </a:ext>
                </a:extLst>
              </a:tr>
              <a:tr h="241656">
                <a:tc rowSpan="2">
                  <a:txBody>
                    <a:bodyPr/>
                    <a:lstStyle/>
                    <a:p>
                      <a:pPr marL="0" marR="0" algn="ctr">
                        <a:lnSpc>
                          <a:spcPct val="115000"/>
                        </a:lnSpc>
                        <a:spcBef>
                          <a:spcPts val="0"/>
                        </a:spcBef>
                        <a:spcAft>
                          <a:spcPts val="400"/>
                        </a:spcAft>
                      </a:pPr>
                      <a:r>
                        <a:rPr lang="en-US" sz="1600" dirty="0">
                          <a:effectLst/>
                          <a:latin typeface="+mn-lt"/>
                          <a:ea typeface="Times New Roman"/>
                        </a:rPr>
                        <a:t>Ethnic</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Kinh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388 </a:t>
                      </a:r>
                    </a:p>
                  </a:txBody>
                  <a:tcPr marL="68580" marR="68580" marT="0" marB="0" anchor="ctr"/>
                </a:tc>
                <a:tc>
                  <a:txBody>
                    <a:bodyPr/>
                    <a:lstStyle/>
                    <a:p>
                      <a:pPr marL="0" marR="0" algn="ctr">
                        <a:lnSpc>
                          <a:spcPct val="115000"/>
                        </a:lnSpc>
                        <a:spcBef>
                          <a:spcPts val="0"/>
                        </a:spcBef>
                        <a:spcAft>
                          <a:spcPts val="400"/>
                        </a:spcAft>
                      </a:pPr>
                      <a:r>
                        <a:rPr lang="en-US" sz="1600" b="1" dirty="0">
                          <a:effectLst/>
                          <a:latin typeface="+mn-lt"/>
                          <a:ea typeface="Times New Roman"/>
                        </a:rPr>
                        <a:t>97,5 </a:t>
                      </a:r>
                    </a:p>
                  </a:txBody>
                  <a:tcPr marL="68580" marR="68580" marT="0" marB="0" anchor="ctr"/>
                </a:tc>
                <a:extLst>
                  <a:ext uri="{0D108BD9-81ED-4DB2-BD59-A6C34878D82A}">
                    <a16:rowId xmlns:a16="http://schemas.microsoft.com/office/drawing/2014/main" val="4059759342"/>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Others  (…)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10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2,5 </a:t>
                      </a:r>
                    </a:p>
                  </a:txBody>
                  <a:tcPr marL="68580" marR="68580" marT="0" marB="0" anchor="ctr"/>
                </a:tc>
                <a:extLst>
                  <a:ext uri="{0D108BD9-81ED-4DB2-BD59-A6C34878D82A}">
                    <a16:rowId xmlns:a16="http://schemas.microsoft.com/office/drawing/2014/main" val="3689434859"/>
                  </a:ext>
                </a:extLst>
              </a:tr>
              <a:tr h="241656">
                <a:tc rowSpan="3">
                  <a:txBody>
                    <a:bodyPr/>
                    <a:lstStyle/>
                    <a:p>
                      <a:pPr marL="0" marR="0" algn="ctr">
                        <a:lnSpc>
                          <a:spcPct val="115000"/>
                        </a:lnSpc>
                        <a:spcBef>
                          <a:spcPts val="0"/>
                        </a:spcBef>
                        <a:spcAft>
                          <a:spcPts val="400"/>
                        </a:spcAft>
                      </a:pPr>
                      <a:r>
                        <a:rPr lang="en-US" sz="1600" dirty="0">
                          <a:effectLst/>
                          <a:latin typeface="+mn-lt"/>
                          <a:ea typeface="Times New Roman"/>
                        </a:rPr>
                        <a:t>Age</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18-19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80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20.1 </a:t>
                      </a:r>
                    </a:p>
                  </a:txBody>
                  <a:tcPr marL="68580" marR="68580" marT="0" marB="0" anchor="ctr"/>
                </a:tc>
                <a:extLst>
                  <a:ext uri="{0D108BD9-81ED-4DB2-BD59-A6C34878D82A}">
                    <a16:rowId xmlns:a16="http://schemas.microsoft.com/office/drawing/2014/main" val="691322619"/>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20-22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256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64.3 </a:t>
                      </a:r>
                    </a:p>
                  </a:txBody>
                  <a:tcPr marL="68580" marR="68580" marT="0" marB="0" anchor="ctr"/>
                </a:tc>
                <a:extLst>
                  <a:ext uri="{0D108BD9-81ED-4DB2-BD59-A6C34878D82A}">
                    <a16:rowId xmlns:a16="http://schemas.microsoft.com/office/drawing/2014/main" val="4175303271"/>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dirty="0">
                          <a:effectLst/>
                          <a:latin typeface="+mn-lt"/>
                          <a:ea typeface="Times New Roman"/>
                        </a:rPr>
                        <a:t>&gt;=23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62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15..6 </a:t>
                      </a:r>
                    </a:p>
                  </a:txBody>
                  <a:tcPr marL="68580" marR="68580" marT="0" marB="0" anchor="ctr"/>
                </a:tc>
                <a:extLst>
                  <a:ext uri="{0D108BD9-81ED-4DB2-BD59-A6C34878D82A}">
                    <a16:rowId xmlns:a16="http://schemas.microsoft.com/office/drawing/2014/main" val="708802981"/>
                  </a:ext>
                </a:extLst>
              </a:tr>
              <a:tr h="241656">
                <a:tc rowSpan="4">
                  <a:txBody>
                    <a:bodyPr/>
                    <a:lstStyle/>
                    <a:p>
                      <a:pPr marL="0" marR="0" algn="ctr">
                        <a:lnSpc>
                          <a:spcPct val="115000"/>
                        </a:lnSpc>
                        <a:spcBef>
                          <a:spcPts val="0"/>
                        </a:spcBef>
                        <a:spcAft>
                          <a:spcPts val="400"/>
                        </a:spcAft>
                      </a:pPr>
                      <a:r>
                        <a:rPr lang="en-US" sz="1600" dirty="0">
                          <a:effectLst/>
                          <a:latin typeface="+mn-lt"/>
                          <a:ea typeface="Times New Roman"/>
                        </a:rPr>
                        <a:t>Religion</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Buddhism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60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15,1 </a:t>
                      </a:r>
                    </a:p>
                  </a:txBody>
                  <a:tcPr marL="68580" marR="68580" marT="0" marB="0" anchor="ctr"/>
                </a:tc>
                <a:extLst>
                  <a:ext uri="{0D108BD9-81ED-4DB2-BD59-A6C34878D82A}">
                    <a16:rowId xmlns:a16="http://schemas.microsoft.com/office/drawing/2014/main" val="1072781953"/>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Catholic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16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4 </a:t>
                      </a:r>
                    </a:p>
                  </a:txBody>
                  <a:tcPr marL="68580" marR="68580" marT="0" marB="0" anchor="ctr"/>
                </a:tc>
                <a:extLst>
                  <a:ext uri="{0D108BD9-81ED-4DB2-BD59-A6C34878D82A}">
                    <a16:rowId xmlns:a16="http://schemas.microsoft.com/office/drawing/2014/main" val="3781040797"/>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Christianity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1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0,3 </a:t>
                      </a:r>
                    </a:p>
                  </a:txBody>
                  <a:tcPr marL="68580" marR="68580" marT="0" marB="0" anchor="ctr"/>
                </a:tc>
                <a:extLst>
                  <a:ext uri="{0D108BD9-81ED-4DB2-BD59-A6C34878D82A}">
                    <a16:rowId xmlns:a16="http://schemas.microsoft.com/office/drawing/2014/main" val="598382558"/>
                  </a:ext>
                </a:extLst>
              </a:tr>
              <a:tr h="491338">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No religion belief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321 </a:t>
                      </a:r>
                    </a:p>
                  </a:txBody>
                  <a:tcPr marL="68580" marR="68580" marT="0" marB="0" anchor="ctr"/>
                </a:tc>
                <a:tc>
                  <a:txBody>
                    <a:bodyPr/>
                    <a:lstStyle/>
                    <a:p>
                      <a:pPr marL="0" marR="0" algn="ctr">
                        <a:lnSpc>
                          <a:spcPct val="115000"/>
                        </a:lnSpc>
                        <a:spcBef>
                          <a:spcPts val="0"/>
                        </a:spcBef>
                        <a:spcAft>
                          <a:spcPts val="400"/>
                        </a:spcAft>
                      </a:pPr>
                      <a:r>
                        <a:rPr lang="en-US" sz="1600" b="0" dirty="0">
                          <a:effectLst/>
                          <a:latin typeface="+mn-lt"/>
                          <a:ea typeface="Times New Roman"/>
                        </a:rPr>
                        <a:t>80,7</a:t>
                      </a:r>
                      <a:r>
                        <a:rPr lang="en-US" sz="1600" b="1" dirty="0">
                          <a:effectLst/>
                          <a:latin typeface="+mn-lt"/>
                          <a:ea typeface="Times New Roman"/>
                        </a:rPr>
                        <a:t> </a:t>
                      </a:r>
                    </a:p>
                  </a:txBody>
                  <a:tcPr marL="68580" marR="68580" marT="0" marB="0" anchor="ctr"/>
                </a:tc>
                <a:extLst>
                  <a:ext uri="{0D108BD9-81ED-4DB2-BD59-A6C34878D82A}">
                    <a16:rowId xmlns:a16="http://schemas.microsoft.com/office/drawing/2014/main" val="3315896490"/>
                  </a:ext>
                </a:extLst>
              </a:tr>
              <a:tr h="241656">
                <a:tc rowSpan="2">
                  <a:txBody>
                    <a:bodyPr/>
                    <a:lstStyle/>
                    <a:p>
                      <a:pPr marL="0" marR="0" algn="ctr">
                        <a:lnSpc>
                          <a:spcPct val="115000"/>
                        </a:lnSpc>
                        <a:spcBef>
                          <a:spcPts val="0"/>
                        </a:spcBef>
                        <a:spcAft>
                          <a:spcPts val="400"/>
                        </a:spcAft>
                      </a:pPr>
                      <a:r>
                        <a:rPr lang="en-US" sz="1600">
                          <a:effectLst/>
                          <a:latin typeface="+mn-lt"/>
                          <a:ea typeface="Times New Roman"/>
                        </a:rPr>
                        <a:t>Discipline</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Preventive Medicine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332 </a:t>
                      </a:r>
                    </a:p>
                  </a:txBody>
                  <a:tcPr marL="68580" marR="68580" marT="0" marB="0" anchor="ctr"/>
                </a:tc>
                <a:tc>
                  <a:txBody>
                    <a:bodyPr/>
                    <a:lstStyle/>
                    <a:p>
                      <a:pPr marL="0" marR="0" algn="ctr">
                        <a:lnSpc>
                          <a:spcPct val="115000"/>
                        </a:lnSpc>
                        <a:spcBef>
                          <a:spcPts val="0"/>
                        </a:spcBef>
                        <a:spcAft>
                          <a:spcPts val="400"/>
                        </a:spcAft>
                      </a:pPr>
                      <a:r>
                        <a:rPr lang="en-US" sz="1600" b="0" dirty="0">
                          <a:effectLst/>
                          <a:latin typeface="+mn-lt"/>
                          <a:ea typeface="Times New Roman"/>
                        </a:rPr>
                        <a:t>83.4</a:t>
                      </a:r>
                      <a:r>
                        <a:rPr lang="en-US" sz="1600" b="1" dirty="0">
                          <a:effectLst/>
                          <a:latin typeface="+mn-lt"/>
                          <a:ea typeface="Times New Roman"/>
                        </a:rPr>
                        <a:t> </a:t>
                      </a:r>
                    </a:p>
                  </a:txBody>
                  <a:tcPr marL="68580" marR="68580" marT="0" marB="0" anchor="ctr"/>
                </a:tc>
                <a:extLst>
                  <a:ext uri="{0D108BD9-81ED-4DB2-BD59-A6C34878D82A}">
                    <a16:rowId xmlns:a16="http://schemas.microsoft.com/office/drawing/2014/main" val="340816626"/>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Public Health</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66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16.6 </a:t>
                      </a:r>
                    </a:p>
                  </a:txBody>
                  <a:tcPr marL="68580" marR="68580" marT="0" marB="0" anchor="ctr"/>
                </a:tc>
                <a:extLst>
                  <a:ext uri="{0D108BD9-81ED-4DB2-BD59-A6C34878D82A}">
                    <a16:rowId xmlns:a16="http://schemas.microsoft.com/office/drawing/2014/main" val="1968601472"/>
                  </a:ext>
                </a:extLst>
              </a:tr>
              <a:tr h="241656">
                <a:tc rowSpan="2">
                  <a:txBody>
                    <a:bodyPr/>
                    <a:lstStyle/>
                    <a:p>
                      <a:pPr marL="0" marR="0" algn="ctr">
                        <a:lnSpc>
                          <a:spcPct val="115000"/>
                        </a:lnSpc>
                        <a:spcBef>
                          <a:spcPts val="0"/>
                        </a:spcBef>
                        <a:spcAft>
                          <a:spcPts val="400"/>
                        </a:spcAft>
                      </a:pPr>
                      <a:r>
                        <a:rPr lang="en-US" sz="1600">
                          <a:effectLst/>
                          <a:latin typeface="+mn-lt"/>
                          <a:ea typeface="Times New Roman"/>
                        </a:rPr>
                        <a:t>Permanent residence</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Rural area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256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64.3 </a:t>
                      </a:r>
                    </a:p>
                  </a:txBody>
                  <a:tcPr marL="68580" marR="68580" marT="0" marB="0" anchor="ctr"/>
                </a:tc>
                <a:extLst>
                  <a:ext uri="{0D108BD9-81ED-4DB2-BD59-A6C34878D82A}">
                    <a16:rowId xmlns:a16="http://schemas.microsoft.com/office/drawing/2014/main" val="1635360133"/>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Urban area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142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35.7 </a:t>
                      </a:r>
                    </a:p>
                  </a:txBody>
                  <a:tcPr marL="68580" marR="68580" marT="0" marB="0" anchor="ctr"/>
                </a:tc>
                <a:extLst>
                  <a:ext uri="{0D108BD9-81ED-4DB2-BD59-A6C34878D82A}">
                    <a16:rowId xmlns:a16="http://schemas.microsoft.com/office/drawing/2014/main" val="2722268450"/>
                  </a:ext>
                </a:extLst>
              </a:tr>
              <a:tr h="241656">
                <a:tc rowSpan="4">
                  <a:txBody>
                    <a:bodyPr/>
                    <a:lstStyle/>
                    <a:p>
                      <a:pPr marL="0" marR="0" algn="ctr">
                        <a:lnSpc>
                          <a:spcPct val="115000"/>
                        </a:lnSpc>
                        <a:spcBef>
                          <a:spcPts val="0"/>
                        </a:spcBef>
                        <a:spcAft>
                          <a:spcPts val="400"/>
                        </a:spcAft>
                      </a:pPr>
                      <a:r>
                        <a:rPr lang="en-US" sz="1600" dirty="0">
                          <a:effectLst/>
                          <a:latin typeface="+mn-lt"/>
                          <a:ea typeface="Times New Roman"/>
                        </a:rPr>
                        <a:t>Current living place</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Live with family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66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16.6 </a:t>
                      </a:r>
                    </a:p>
                  </a:txBody>
                  <a:tcPr marL="68580" marR="68580" marT="0" marB="0" anchor="ctr"/>
                </a:tc>
                <a:extLst>
                  <a:ext uri="{0D108BD9-81ED-4DB2-BD59-A6C34878D82A}">
                    <a16:rowId xmlns:a16="http://schemas.microsoft.com/office/drawing/2014/main" val="3230933093"/>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dirty="0">
                          <a:effectLst/>
                          <a:latin typeface="+mn-lt"/>
                          <a:ea typeface="Times New Roman"/>
                        </a:rPr>
                        <a:t>Renting a flat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279 </a:t>
                      </a:r>
                    </a:p>
                  </a:txBody>
                  <a:tcPr marL="68580" marR="68580" marT="0" marB="0" anchor="ctr"/>
                </a:tc>
                <a:tc>
                  <a:txBody>
                    <a:bodyPr/>
                    <a:lstStyle/>
                    <a:p>
                      <a:pPr marL="0" marR="0" algn="ctr">
                        <a:lnSpc>
                          <a:spcPct val="115000"/>
                        </a:lnSpc>
                        <a:spcBef>
                          <a:spcPts val="0"/>
                        </a:spcBef>
                        <a:spcAft>
                          <a:spcPts val="400"/>
                        </a:spcAft>
                      </a:pPr>
                      <a:r>
                        <a:rPr lang="en-US" sz="1600" b="1" dirty="0">
                          <a:effectLst/>
                          <a:latin typeface="+mn-lt"/>
                          <a:ea typeface="Times New Roman"/>
                        </a:rPr>
                        <a:t>70.1 </a:t>
                      </a:r>
                    </a:p>
                  </a:txBody>
                  <a:tcPr marL="68580" marR="68580" marT="0" marB="0" anchor="ctr"/>
                </a:tc>
                <a:extLst>
                  <a:ext uri="{0D108BD9-81ED-4DB2-BD59-A6C34878D82A}">
                    <a16:rowId xmlns:a16="http://schemas.microsoft.com/office/drawing/2014/main" val="1572095936"/>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Dormitary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27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6.8 </a:t>
                      </a:r>
                    </a:p>
                  </a:txBody>
                  <a:tcPr marL="68580" marR="68580" marT="0" marB="0" anchor="ctr"/>
                </a:tc>
                <a:extLst>
                  <a:ext uri="{0D108BD9-81ED-4DB2-BD59-A6C34878D82A}">
                    <a16:rowId xmlns:a16="http://schemas.microsoft.com/office/drawing/2014/main" val="1813289694"/>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a:effectLst/>
                          <a:latin typeface="+mn-lt"/>
                          <a:ea typeface="Times New Roman"/>
                        </a:rPr>
                        <a:t>Relatives house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26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6.5 </a:t>
                      </a:r>
                    </a:p>
                  </a:txBody>
                  <a:tcPr marL="68580" marR="68580" marT="0" marB="0" anchor="ctr"/>
                </a:tc>
                <a:extLst>
                  <a:ext uri="{0D108BD9-81ED-4DB2-BD59-A6C34878D82A}">
                    <a16:rowId xmlns:a16="http://schemas.microsoft.com/office/drawing/2014/main" val="682167234"/>
                  </a:ext>
                </a:extLst>
              </a:tr>
              <a:tr h="241656">
                <a:tc rowSpan="3">
                  <a:txBody>
                    <a:bodyPr/>
                    <a:lstStyle/>
                    <a:p>
                      <a:pPr marL="0" marR="0" algn="ctr">
                        <a:lnSpc>
                          <a:spcPct val="115000"/>
                        </a:lnSpc>
                        <a:spcBef>
                          <a:spcPts val="0"/>
                        </a:spcBef>
                        <a:spcAft>
                          <a:spcPts val="400"/>
                        </a:spcAft>
                      </a:pPr>
                      <a:r>
                        <a:rPr lang="en-US" sz="1600" dirty="0">
                          <a:effectLst/>
                          <a:latin typeface="+mn-lt"/>
                          <a:ea typeface="Times New Roman"/>
                        </a:rPr>
                        <a:t>Monthly personal income</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&lt; 50</a:t>
                      </a:r>
                      <a:r>
                        <a:rPr lang="en-US" sz="1600" baseline="0" dirty="0">
                          <a:effectLst/>
                          <a:latin typeface="+mn-lt"/>
                          <a:ea typeface="Times New Roman"/>
                        </a:rPr>
                        <a:t> USD</a:t>
                      </a:r>
                      <a:r>
                        <a:rPr lang="en-US" sz="1600" dirty="0">
                          <a:effectLst/>
                          <a:latin typeface="+mn-lt"/>
                          <a:ea typeface="Times New Roman"/>
                        </a:rPr>
                        <a:t>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98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24.6 </a:t>
                      </a:r>
                    </a:p>
                  </a:txBody>
                  <a:tcPr marL="68580" marR="68580" marT="0" marB="0" anchor="ctr"/>
                </a:tc>
                <a:extLst>
                  <a:ext uri="{0D108BD9-81ED-4DB2-BD59-A6C34878D82A}">
                    <a16:rowId xmlns:a16="http://schemas.microsoft.com/office/drawing/2014/main" val="1506421954"/>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dirty="0">
                          <a:effectLst/>
                          <a:latin typeface="+mn-lt"/>
                          <a:ea typeface="Times New Roman"/>
                        </a:rPr>
                        <a:t>50-150</a:t>
                      </a:r>
                      <a:r>
                        <a:rPr lang="en-US" sz="1600" baseline="0" dirty="0">
                          <a:effectLst/>
                          <a:latin typeface="+mn-lt"/>
                          <a:ea typeface="Times New Roman"/>
                        </a:rPr>
                        <a:t> USD</a:t>
                      </a:r>
                      <a:r>
                        <a:rPr lang="en-US" sz="1600" dirty="0">
                          <a:effectLst/>
                          <a:latin typeface="+mn-lt"/>
                          <a:ea typeface="Times New Roman"/>
                        </a:rPr>
                        <a:t> </a:t>
                      </a: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283 </a:t>
                      </a:r>
                    </a:p>
                  </a:txBody>
                  <a:tcPr marL="68580" marR="68580" marT="0" marB="0" anchor="ctr"/>
                </a:tc>
                <a:tc>
                  <a:txBody>
                    <a:bodyPr/>
                    <a:lstStyle/>
                    <a:p>
                      <a:pPr marL="0" marR="0" algn="ctr">
                        <a:lnSpc>
                          <a:spcPct val="115000"/>
                        </a:lnSpc>
                        <a:spcBef>
                          <a:spcPts val="0"/>
                        </a:spcBef>
                        <a:spcAft>
                          <a:spcPts val="400"/>
                        </a:spcAft>
                      </a:pPr>
                      <a:r>
                        <a:rPr lang="en-US" sz="1600" b="1" dirty="0">
                          <a:effectLst/>
                          <a:latin typeface="+mn-lt"/>
                          <a:ea typeface="Times New Roman"/>
                        </a:rPr>
                        <a:t>71.1 </a:t>
                      </a:r>
                    </a:p>
                  </a:txBody>
                  <a:tcPr marL="68580" marR="68580" marT="0" marB="0" anchor="ctr"/>
                </a:tc>
                <a:extLst>
                  <a:ext uri="{0D108BD9-81ED-4DB2-BD59-A6C34878D82A}">
                    <a16:rowId xmlns:a16="http://schemas.microsoft.com/office/drawing/2014/main" val="1504221882"/>
                  </a:ext>
                </a:extLst>
              </a:tr>
              <a:tr h="241656">
                <a:tc vMerge="1">
                  <a:txBody>
                    <a:bodyPr/>
                    <a:lstStyle/>
                    <a:p>
                      <a:endParaRPr lang="en-US"/>
                    </a:p>
                  </a:txBody>
                  <a:tcPr/>
                </a:tc>
                <a:tc>
                  <a:txBody>
                    <a:bodyPr/>
                    <a:lstStyle/>
                    <a:p>
                      <a:pPr marL="0" marR="0" algn="ctr">
                        <a:lnSpc>
                          <a:spcPct val="115000"/>
                        </a:lnSpc>
                        <a:spcBef>
                          <a:spcPts val="0"/>
                        </a:spcBef>
                        <a:spcAft>
                          <a:spcPts val="400"/>
                        </a:spcAft>
                      </a:pPr>
                      <a:r>
                        <a:rPr lang="en-US" sz="1600" dirty="0">
                          <a:effectLst/>
                          <a:latin typeface="+mn-lt"/>
                          <a:ea typeface="Times New Roman"/>
                        </a:rPr>
                        <a:t>&gt;</a:t>
                      </a:r>
                      <a:r>
                        <a:rPr lang="en-US" sz="1600" baseline="0" dirty="0">
                          <a:effectLst/>
                          <a:latin typeface="+mn-lt"/>
                          <a:ea typeface="Times New Roman"/>
                        </a:rPr>
                        <a:t> 150 USD</a:t>
                      </a:r>
                      <a:endParaRPr lang="en-US" sz="1600" dirty="0">
                        <a:effectLst/>
                        <a:latin typeface="+mn-lt"/>
                        <a:ea typeface="Times New Roman"/>
                      </a:endParaRPr>
                    </a:p>
                  </a:txBody>
                  <a:tcPr marL="68580" marR="68580" marT="0" marB="0" anchor="ctr"/>
                </a:tc>
                <a:tc>
                  <a:txBody>
                    <a:bodyPr/>
                    <a:lstStyle/>
                    <a:p>
                      <a:pPr marL="0" marR="0" algn="ctr">
                        <a:lnSpc>
                          <a:spcPct val="115000"/>
                        </a:lnSpc>
                        <a:spcBef>
                          <a:spcPts val="0"/>
                        </a:spcBef>
                        <a:spcAft>
                          <a:spcPts val="400"/>
                        </a:spcAft>
                      </a:pPr>
                      <a:r>
                        <a:rPr lang="en-US" sz="1600">
                          <a:effectLst/>
                          <a:latin typeface="+mn-lt"/>
                          <a:ea typeface="Times New Roman"/>
                        </a:rPr>
                        <a:t>17 </a:t>
                      </a:r>
                    </a:p>
                  </a:txBody>
                  <a:tcPr marL="68580" marR="68580" marT="0" marB="0" anchor="ctr"/>
                </a:tc>
                <a:tc>
                  <a:txBody>
                    <a:bodyPr/>
                    <a:lstStyle/>
                    <a:p>
                      <a:pPr marL="0" marR="0" algn="ctr">
                        <a:lnSpc>
                          <a:spcPct val="115000"/>
                        </a:lnSpc>
                        <a:spcBef>
                          <a:spcPts val="0"/>
                        </a:spcBef>
                        <a:spcAft>
                          <a:spcPts val="400"/>
                        </a:spcAft>
                      </a:pPr>
                      <a:r>
                        <a:rPr lang="en-US" sz="1600" dirty="0">
                          <a:effectLst/>
                          <a:latin typeface="+mn-lt"/>
                          <a:ea typeface="Times New Roman"/>
                        </a:rPr>
                        <a:t>4.3 </a:t>
                      </a:r>
                    </a:p>
                  </a:txBody>
                  <a:tcPr marL="68580" marR="68580" marT="0" marB="0" anchor="ctr"/>
                </a:tc>
                <a:extLst>
                  <a:ext uri="{0D108BD9-81ED-4DB2-BD59-A6C34878D82A}">
                    <a16:rowId xmlns:a16="http://schemas.microsoft.com/office/drawing/2014/main" val="704417727"/>
                  </a:ext>
                </a:extLst>
              </a:tr>
            </a:tbl>
          </a:graphicData>
        </a:graphic>
      </p:graphicFrame>
    </p:spTree>
    <p:extLst>
      <p:ext uri="{BB962C8B-B14F-4D97-AF65-F5344CB8AC3E}">
        <p14:creationId xmlns:p14="http://schemas.microsoft.com/office/powerpoint/2010/main" val="3523408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4069"/>
            <a:ext cx="12192000" cy="1659987"/>
          </a:xfrm>
          <a:gradFill flip="none" rotWithShape="1">
            <a:gsLst>
              <a:gs pos="99933">
                <a:srgbClr val="CEE1F2"/>
              </a:gs>
              <a:gs pos="99932">
                <a:srgbClr val="D2D3E3"/>
              </a:gs>
              <a:gs pos="99932">
                <a:srgbClr val="D5C5D4"/>
              </a:gs>
              <a:gs pos="99931">
                <a:srgbClr val="DBA9B6"/>
              </a:gs>
              <a:gs pos="99930">
                <a:srgbClr val="E77179"/>
              </a:gs>
              <a:gs pos="99928">
                <a:srgbClr val="FF0000"/>
              </a:gs>
              <a:gs pos="99924">
                <a:srgbClr val="C00000">
                  <a:alpha val="70000"/>
                  <a:lumMod val="90000"/>
                  <a:lumOff val="10000"/>
                </a:srgbClr>
              </a:gs>
              <a:gs pos="32000">
                <a:srgbClr val="C00000"/>
              </a:gs>
              <a:gs pos="73000">
                <a:srgbClr val="C00000"/>
              </a:gs>
              <a:gs pos="54000">
                <a:srgbClr val="C00000"/>
              </a:gs>
            </a:gsLst>
            <a:lin ang="6000000" scaled="0"/>
            <a:tileRect/>
          </a:gradFill>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effectLst>
            <a:outerShdw blurRad="50800" dist="38100" dir="10800000" algn="r" rotWithShape="0">
              <a:srgbClr val="C00000">
                <a:alpha val="40000"/>
              </a:srgbClr>
            </a:outerShdw>
          </a:effectLst>
        </p:spPr>
        <p:txBody>
          <a:bodyPr>
            <a:normAutofit/>
          </a:bodyPr>
          <a:lstStyle/>
          <a:p>
            <a:r>
              <a:rPr lang="en-US" sz="4000" b="1" dirty="0">
                <a:latin typeface="+mn-lt"/>
              </a:rPr>
              <a:t>AWARENESS OF HOMOSEXUALITY</a:t>
            </a:r>
            <a:endParaRPr lang="vi-VN" sz="4000" dirty="0">
              <a:latin typeface="+mn-lt"/>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9249" y="1009650"/>
            <a:ext cx="1899139" cy="664406"/>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4212314921"/>
              </p:ext>
            </p:extLst>
          </p:nvPr>
        </p:nvGraphicFramePr>
        <p:xfrm>
          <a:off x="5016500" y="1674055"/>
          <a:ext cx="7433409" cy="518394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extLst>
              <p:ext uri="{D42A27DB-BD31-4B8C-83A1-F6EECF244321}">
                <p14:modId xmlns:p14="http://schemas.microsoft.com/office/powerpoint/2010/main" val="145394560"/>
              </p:ext>
            </p:extLst>
          </p:nvPr>
        </p:nvGraphicFramePr>
        <p:xfrm>
          <a:off x="488950" y="1939423"/>
          <a:ext cx="4725988" cy="5140249"/>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p:cNvSpPr txBox="1"/>
          <p:nvPr/>
        </p:nvSpPr>
        <p:spPr>
          <a:xfrm>
            <a:off x="2409031" y="2807277"/>
            <a:ext cx="885825" cy="369332"/>
          </a:xfrm>
          <a:prstGeom prst="rect">
            <a:avLst/>
          </a:prstGeom>
          <a:noFill/>
        </p:spPr>
        <p:txBody>
          <a:bodyPr wrap="square" rtlCol="0">
            <a:spAutoFit/>
          </a:bodyPr>
          <a:lstStyle/>
          <a:p>
            <a:r>
              <a:rPr lang="en-US" dirty="0"/>
              <a:t>2.5%</a:t>
            </a:r>
          </a:p>
        </p:txBody>
      </p:sp>
    </p:spTree>
    <p:extLst>
      <p:ext uri="{BB962C8B-B14F-4D97-AF65-F5344CB8AC3E}">
        <p14:creationId xmlns:p14="http://schemas.microsoft.com/office/powerpoint/2010/main" val="315328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2000"/>
                                        <p:tgtEl>
                                          <p:spTgt spid="20"/>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ircle(in)">
                                      <p:cBhvr>
                                        <p:cTn id="10" dur="2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6" grpId="0">
        <p:bldAsOne/>
      </p:bldGraphic>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4069"/>
            <a:ext cx="12192000" cy="1548031"/>
          </a:xfrm>
          <a:gradFill flip="none" rotWithShape="1">
            <a:gsLst>
              <a:gs pos="99933">
                <a:srgbClr val="CEE1F2"/>
              </a:gs>
              <a:gs pos="99932">
                <a:srgbClr val="D2D3E3"/>
              </a:gs>
              <a:gs pos="99932">
                <a:srgbClr val="D5C5D4"/>
              </a:gs>
              <a:gs pos="99931">
                <a:srgbClr val="DBA9B6"/>
              </a:gs>
              <a:gs pos="99930">
                <a:srgbClr val="E77179"/>
              </a:gs>
              <a:gs pos="99928">
                <a:srgbClr val="FF0000"/>
              </a:gs>
              <a:gs pos="99924">
                <a:srgbClr val="C00000">
                  <a:alpha val="70000"/>
                  <a:lumMod val="90000"/>
                  <a:lumOff val="10000"/>
                </a:srgbClr>
              </a:gs>
              <a:gs pos="32000">
                <a:srgbClr val="C00000"/>
              </a:gs>
              <a:gs pos="73000">
                <a:srgbClr val="C00000"/>
              </a:gs>
              <a:gs pos="54000">
                <a:srgbClr val="C00000"/>
              </a:gs>
            </a:gsLst>
            <a:lin ang="6000000" scaled="0"/>
            <a:tileRect/>
          </a:gradFill>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effectLst>
            <a:outerShdw blurRad="50800" dist="38100" dir="10800000" algn="r" rotWithShape="0">
              <a:srgbClr val="C00000">
                <a:alpha val="40000"/>
              </a:srgbClr>
            </a:outerShdw>
          </a:effectLst>
        </p:spPr>
        <p:txBody>
          <a:bodyPr>
            <a:normAutofit/>
          </a:bodyPr>
          <a:lstStyle/>
          <a:p>
            <a:r>
              <a:rPr lang="en-US" sz="4000" b="1" dirty="0">
                <a:latin typeface="+mn-lt"/>
              </a:rPr>
              <a:t>ATITTUDES OF HOMOSEXUALITY </a:t>
            </a:r>
            <a:endParaRPr lang="vi-VN" sz="4000" b="1" dirty="0">
              <a:latin typeface="+mn-lt"/>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3317" y="641078"/>
            <a:ext cx="1899139" cy="915693"/>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3243300692"/>
              </p:ext>
            </p:extLst>
          </p:nvPr>
        </p:nvGraphicFramePr>
        <p:xfrm>
          <a:off x="-179294" y="1825624"/>
          <a:ext cx="5998203" cy="43513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3257608649"/>
              </p:ext>
            </p:extLst>
          </p:nvPr>
        </p:nvGraphicFramePr>
        <p:xfrm>
          <a:off x="5360895" y="1825624"/>
          <a:ext cx="6371562" cy="450290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6897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11"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23850"/>
          </a:xfrm>
        </p:spPr>
        <p:txBody>
          <a:bodyPr/>
          <a:lstStyle/>
          <a:p>
            <a:r>
              <a:rPr lang="en-US" sz="3200" b="1" dirty="0">
                <a:latin typeface="+mn-lt"/>
              </a:rPr>
              <a:t>GENERAL ATTITUDES TOWARDS HOMOSEXUALS </a:t>
            </a:r>
            <a:endParaRPr lang="en-US" sz="3200" dirty="0">
              <a:latin typeface="+mn-lt"/>
            </a:endParaRPr>
          </a:p>
        </p:txBody>
      </p:sp>
      <p:graphicFrame>
        <p:nvGraphicFramePr>
          <p:cNvPr id="5" name="Chart 4"/>
          <p:cNvGraphicFramePr>
            <a:graphicFrameLocks/>
          </p:cNvGraphicFramePr>
          <p:nvPr>
            <p:extLst>
              <p:ext uri="{D42A27DB-BD31-4B8C-83A1-F6EECF244321}">
                <p14:modId xmlns:p14="http://schemas.microsoft.com/office/powerpoint/2010/main" val="2356003475"/>
              </p:ext>
            </p:extLst>
          </p:nvPr>
        </p:nvGraphicFramePr>
        <p:xfrm>
          <a:off x="990601" y="2057400"/>
          <a:ext cx="10852904" cy="4038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D6D6D4A6-2F10-4669-832D-CCFB51DFF33F}"/>
              </a:ext>
            </a:extLst>
          </p:cNvPr>
          <p:cNvGraphicFramePr>
            <a:graphicFrameLocks/>
          </p:cNvGraphicFramePr>
          <p:nvPr>
            <p:extLst>
              <p:ext uri="{D42A27DB-BD31-4B8C-83A1-F6EECF244321}">
                <p14:modId xmlns:p14="http://schemas.microsoft.com/office/powerpoint/2010/main" val="3976678622"/>
              </p:ext>
            </p:extLst>
          </p:nvPr>
        </p:nvGraphicFramePr>
        <p:xfrm>
          <a:off x="1282891" y="2057400"/>
          <a:ext cx="9771796" cy="37019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60681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mn-lt"/>
              </a:rPr>
              <a:t>DISCRIMINATORY ATTITUDES TOWARDS HOMOSEXUAL</a:t>
            </a:r>
            <a:r>
              <a:rPr lang="en-US" sz="3200" dirty="0">
                <a:latin typeface="+mn-lt"/>
              </a:rPr>
              <a:t> </a:t>
            </a:r>
          </a:p>
        </p:txBody>
      </p:sp>
      <p:graphicFrame>
        <p:nvGraphicFramePr>
          <p:cNvPr id="5" name="Chart 4">
            <a:extLst>
              <a:ext uri="{FF2B5EF4-FFF2-40B4-BE49-F238E27FC236}">
                <a16:creationId xmlns:a16="http://schemas.microsoft.com/office/drawing/2014/main" id="{1E269CCC-E63B-4912-8A7D-756ABD1EBDB0}"/>
              </a:ext>
            </a:extLst>
          </p:cNvPr>
          <p:cNvGraphicFramePr>
            <a:graphicFrameLocks/>
          </p:cNvGraphicFramePr>
          <p:nvPr>
            <p:extLst>
              <p:ext uri="{D42A27DB-BD31-4B8C-83A1-F6EECF244321}">
                <p14:modId xmlns:p14="http://schemas.microsoft.com/office/powerpoint/2010/main" val="3219632257"/>
              </p:ext>
            </p:extLst>
          </p:nvPr>
        </p:nvGraphicFramePr>
        <p:xfrm>
          <a:off x="268942" y="2057400"/>
          <a:ext cx="11485736" cy="44151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0421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25527303"/>
              </p:ext>
            </p:extLst>
          </p:nvPr>
        </p:nvGraphicFramePr>
        <p:xfrm>
          <a:off x="544284" y="2038352"/>
          <a:ext cx="10988040" cy="3619497"/>
        </p:xfrm>
        <a:graphic>
          <a:graphicData uri="http://schemas.openxmlformats.org/drawingml/2006/table">
            <a:tbl>
              <a:tblPr firstRow="1" bandRow="1">
                <a:tableStyleId>{21E4AEA4-8DFA-4A89-87EB-49C32662AFE0}</a:tableStyleId>
              </a:tblPr>
              <a:tblGrid>
                <a:gridCol w="1831340">
                  <a:extLst>
                    <a:ext uri="{9D8B030D-6E8A-4147-A177-3AD203B41FA5}">
                      <a16:colId xmlns:a16="http://schemas.microsoft.com/office/drawing/2014/main" val="20000"/>
                    </a:ext>
                  </a:extLst>
                </a:gridCol>
                <a:gridCol w="1831340">
                  <a:extLst>
                    <a:ext uri="{9D8B030D-6E8A-4147-A177-3AD203B41FA5}">
                      <a16:colId xmlns:a16="http://schemas.microsoft.com/office/drawing/2014/main" val="609234731"/>
                    </a:ext>
                  </a:extLst>
                </a:gridCol>
                <a:gridCol w="1831340">
                  <a:extLst>
                    <a:ext uri="{9D8B030D-6E8A-4147-A177-3AD203B41FA5}">
                      <a16:colId xmlns:a16="http://schemas.microsoft.com/office/drawing/2014/main" val="20001"/>
                    </a:ext>
                  </a:extLst>
                </a:gridCol>
                <a:gridCol w="1878148">
                  <a:extLst>
                    <a:ext uri="{9D8B030D-6E8A-4147-A177-3AD203B41FA5}">
                      <a16:colId xmlns:a16="http://schemas.microsoft.com/office/drawing/2014/main" val="20002"/>
                    </a:ext>
                  </a:extLst>
                </a:gridCol>
                <a:gridCol w="1784532">
                  <a:extLst>
                    <a:ext uri="{9D8B030D-6E8A-4147-A177-3AD203B41FA5}">
                      <a16:colId xmlns:a16="http://schemas.microsoft.com/office/drawing/2014/main" val="20003"/>
                    </a:ext>
                  </a:extLst>
                </a:gridCol>
                <a:gridCol w="1831340">
                  <a:extLst>
                    <a:ext uri="{9D8B030D-6E8A-4147-A177-3AD203B41FA5}">
                      <a16:colId xmlns:a16="http://schemas.microsoft.com/office/drawing/2014/main" val="20004"/>
                    </a:ext>
                  </a:extLst>
                </a:gridCol>
              </a:tblGrid>
              <a:tr h="517071">
                <a:tc rowSpan="2" gridSpan="2">
                  <a:txBody>
                    <a:bodyPr/>
                    <a:lstStyle/>
                    <a:p>
                      <a:endParaRPr lang="vi-VN" sz="20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C10803"/>
                    </a:solidFill>
                  </a:tcPr>
                </a:tc>
                <a:tc rowSpan="2" hMerge="1">
                  <a:txBody>
                    <a:bodyPr/>
                    <a:lstStyle/>
                    <a:p>
                      <a:endParaRPr lang="vi-V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C10803"/>
                    </a:solidFill>
                  </a:tcPr>
                </a:tc>
                <a:tc gridSpan="2">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Homosexual</a:t>
                      </a:r>
                      <a:r>
                        <a:rPr lang="en-US" sz="2000" baseline="0" dirty="0">
                          <a:effectLst/>
                          <a:latin typeface="+mn-lt"/>
                          <a:ea typeface="Times New Roman" panose="02020603050405020304" pitchFamily="18" charset="0"/>
                        </a:rPr>
                        <a:t>  </a:t>
                      </a:r>
                      <a:r>
                        <a:rPr lang="en-US" sz="2000" dirty="0">
                          <a:effectLst/>
                          <a:latin typeface="+mn-lt"/>
                          <a:ea typeface="Times New Roman" panose="02020603050405020304" pitchFamily="18" charset="0"/>
                        </a:rPr>
                        <a:t>Awareness</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solidFill>
                      <a:srgbClr val="C10803"/>
                    </a:solidFill>
                  </a:tcPr>
                </a:tc>
                <a:tc hMerge="1">
                  <a:txBody>
                    <a:bodyPr/>
                    <a:lstStyle/>
                    <a:p>
                      <a:pPr marL="0" marR="0" algn="ctr">
                        <a:lnSpc>
                          <a:spcPct val="115000"/>
                        </a:lnSpc>
                        <a:spcBef>
                          <a:spcPts val="0"/>
                        </a:spcBef>
                        <a:spcAft>
                          <a:spcPts val="0"/>
                        </a:spcAft>
                        <a:tabLst>
                          <a:tab pos="4391025" algn="l"/>
                        </a:tabLst>
                      </a:pPr>
                      <a:endParaRPr lang="en-US" sz="1000" dirty="0">
                        <a:effectLst/>
                        <a:latin typeface="Times New Roman" panose="02020603050405020304" pitchFamily="18" charset="0"/>
                        <a:ea typeface="Times New Roman" panose="02020603050405020304" pitchFamily="18" charset="0"/>
                      </a:endParaRPr>
                    </a:p>
                  </a:txBody>
                  <a:tcPr marL="68580" marR="68580" marT="0" marB="0" anchor="ctr">
                    <a:solidFill>
                      <a:srgbClr val="C10803"/>
                    </a:solidFill>
                  </a:tcPr>
                </a:tc>
                <a:tc rowSpan="2">
                  <a:txBody>
                    <a:bodyPr/>
                    <a:lstStyle/>
                    <a:p>
                      <a:pPr marL="0" marR="0" algn="ctr">
                        <a:lnSpc>
                          <a:spcPct val="115000"/>
                        </a:lnSpc>
                        <a:spcBef>
                          <a:spcPts val="0"/>
                        </a:spcBef>
                        <a:spcAft>
                          <a:spcPts val="0"/>
                        </a:spcAft>
                        <a:tabLst>
                          <a:tab pos="4391025" algn="l"/>
                        </a:tabLst>
                      </a:pPr>
                      <a:r>
                        <a:rPr lang="en-US" sz="2000" b="1" kern="1200" dirty="0">
                          <a:solidFill>
                            <a:schemeClr val="lt1"/>
                          </a:solidFill>
                          <a:effectLst/>
                          <a:latin typeface="+mn-lt"/>
                          <a:ea typeface="+mn-ea"/>
                          <a:cs typeface="+mn-cs"/>
                        </a:rPr>
                        <a:t>Sum</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solidFill>
                      <a:srgbClr val="C10803"/>
                    </a:solidFill>
                  </a:tcPr>
                </a:tc>
                <a:tc rowSpan="2">
                  <a:txBody>
                    <a:bodyPr/>
                    <a:lstStyle/>
                    <a:p>
                      <a:pPr marL="0" marR="0" algn="ctr">
                        <a:lnSpc>
                          <a:spcPct val="115000"/>
                        </a:lnSpc>
                        <a:spcBef>
                          <a:spcPts val="0"/>
                        </a:spcBef>
                        <a:spcAft>
                          <a:spcPts val="0"/>
                        </a:spcAft>
                        <a:tabLst>
                          <a:tab pos="4391025" algn="l"/>
                        </a:tabLst>
                      </a:pPr>
                      <a:r>
                        <a:rPr lang="en-US" sz="2000" b="1" kern="1200" dirty="0">
                          <a:solidFill>
                            <a:schemeClr val="lt1"/>
                          </a:solidFill>
                          <a:effectLst/>
                          <a:latin typeface="+mn-lt"/>
                          <a:ea typeface="+mn-ea"/>
                          <a:cs typeface="+mn-cs"/>
                        </a:rPr>
                        <a:t>p- value</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solidFill>
                      <a:srgbClr val="C10803"/>
                    </a:solidFill>
                  </a:tcPr>
                </a:tc>
                <a:extLst>
                  <a:ext uri="{0D108BD9-81ED-4DB2-BD59-A6C34878D82A}">
                    <a16:rowId xmlns:a16="http://schemas.microsoft.com/office/drawing/2014/main" val="10000"/>
                  </a:ext>
                </a:extLst>
              </a:tr>
              <a:tr h="517071">
                <a:tc gridSpan="2" vMerge="1">
                  <a:txBody>
                    <a:bodyPr/>
                    <a:lstStyle/>
                    <a:p>
                      <a:endParaRPr lang="vi-VN" dirty="0"/>
                    </a:p>
                  </a:txBody>
                  <a:tcPr/>
                </a:tc>
                <a:tc hMerge="1" vMerge="1">
                  <a:txBody>
                    <a:bodyPr/>
                    <a:lstStyle/>
                    <a:p>
                      <a:endParaRPr lang="en-US"/>
                    </a:p>
                  </a:txBody>
                  <a:tcPr/>
                </a:tc>
                <a:tc>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Aware</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Un</a:t>
                      </a:r>
                      <a:r>
                        <a:rPr lang="en-US" sz="2000" baseline="0" dirty="0">
                          <a:effectLst/>
                          <a:latin typeface="+mn-lt"/>
                          <a:ea typeface="Times New Roman" panose="02020603050405020304" pitchFamily="18" charset="0"/>
                        </a:rPr>
                        <a:t>aware</a:t>
                      </a:r>
                      <a:endParaRPr lang="en-US" sz="20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17071">
                <a:tc rowSpan="5">
                  <a:txBody>
                    <a:bodyPr/>
                    <a:lstStyle/>
                    <a:p>
                      <a:pPr marL="0" marR="0" algn="ctr">
                        <a:lnSpc>
                          <a:spcPct val="115000"/>
                        </a:lnSpc>
                        <a:spcBef>
                          <a:spcPts val="0"/>
                        </a:spcBef>
                        <a:spcAft>
                          <a:spcPts val="0"/>
                        </a:spcAft>
                        <a:tabLst>
                          <a:tab pos="4391025" algn="l"/>
                        </a:tabLst>
                      </a:pPr>
                      <a:r>
                        <a:rPr lang="en-US" sz="2000" b="1" dirty="0">
                          <a:effectLst/>
                          <a:latin typeface="+mn-lt"/>
                          <a:ea typeface="Times New Roman" panose="02020603050405020304" pitchFamily="18" charset="0"/>
                        </a:rPr>
                        <a:t>Major</a:t>
                      </a:r>
                      <a:endParaRPr lang="en-US" sz="20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Public</a:t>
                      </a:r>
                      <a:r>
                        <a:rPr lang="en-US" sz="2000" baseline="0" dirty="0">
                          <a:effectLst/>
                          <a:latin typeface="+mn-lt"/>
                          <a:ea typeface="Times New Roman" panose="02020603050405020304" pitchFamily="18" charset="0"/>
                        </a:rPr>
                        <a:t> Health </a:t>
                      </a:r>
                      <a:endParaRPr lang="en-US" sz="20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61</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66</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ctr"/>
                      <a:r>
                        <a:rPr lang="en-US" sz="2000" kern="1200" dirty="0">
                          <a:solidFill>
                            <a:schemeClr val="dk1"/>
                          </a:solidFill>
                          <a:effectLst/>
                          <a:latin typeface="+mn-lt"/>
                          <a:ea typeface="+mn-ea"/>
                          <a:cs typeface="+mn-cs"/>
                        </a:rPr>
                        <a:t>P&lt; 0,05</a:t>
                      </a:r>
                    </a:p>
                    <a:p>
                      <a:pPr algn="ctr"/>
                      <a:r>
                        <a:rPr lang="en-US" sz="2000" b="1" kern="1200" dirty="0">
                          <a:solidFill>
                            <a:schemeClr val="dk1"/>
                          </a:solidFill>
                          <a:effectLst/>
                          <a:latin typeface="+mn-lt"/>
                          <a:ea typeface="+mn-ea"/>
                          <a:cs typeface="+mn-cs"/>
                        </a:rPr>
                        <a:t>related</a:t>
                      </a:r>
                      <a:endParaRPr lang="vi-VN" sz="2000" dirty="0">
                        <a:latin typeface="+mn-lt"/>
                      </a:endParaRPr>
                    </a:p>
                  </a:txBody>
                  <a:tcPr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17071">
                <a:tc v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US"/>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92,4%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7,6%</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dirty="0"/>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17071">
                <a:tc v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rowSpan="3">
                  <a:txBody>
                    <a:bodyPr/>
                    <a:lstStyle/>
                    <a:p>
                      <a:pPr marL="0" marR="0">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Preventive</a:t>
                      </a:r>
                      <a:r>
                        <a:rPr lang="en-US" sz="2000" baseline="0" dirty="0">
                          <a:effectLst/>
                          <a:latin typeface="+mn-lt"/>
                          <a:ea typeface="Times New Roman" panose="02020603050405020304" pitchFamily="18" charset="0"/>
                        </a:rPr>
                        <a:t> medicine</a:t>
                      </a:r>
                      <a:endParaRPr lang="en-US" sz="20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327</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332</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dirty="0"/>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17071">
                <a:tc v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US"/>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98,5%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1,5%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dirty="0"/>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17071">
                <a:tc v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US"/>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dirty="0"/>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6133057"/>
                  </a:ext>
                </a:extLst>
              </a:tr>
            </a:tbl>
          </a:graphicData>
        </a:graphic>
      </p:graphicFrame>
      <p:sp>
        <p:nvSpPr>
          <p:cNvPr id="7" name="Title 1"/>
          <p:cNvSpPr>
            <a:spLocks noGrp="1"/>
          </p:cNvSpPr>
          <p:nvPr>
            <p:ph type="title"/>
          </p:nvPr>
        </p:nvSpPr>
        <p:spPr>
          <a:xfrm>
            <a:off x="0" y="14069"/>
            <a:ext cx="12192000" cy="1421031"/>
          </a:xfrm>
          <a:gradFill flip="none" rotWithShape="1">
            <a:gsLst>
              <a:gs pos="99933">
                <a:srgbClr val="CEE1F2"/>
              </a:gs>
              <a:gs pos="99932">
                <a:srgbClr val="D2D3E3"/>
              </a:gs>
              <a:gs pos="99932">
                <a:srgbClr val="D5C5D4"/>
              </a:gs>
              <a:gs pos="99931">
                <a:srgbClr val="DBA9B6"/>
              </a:gs>
              <a:gs pos="99930">
                <a:srgbClr val="E77179"/>
              </a:gs>
              <a:gs pos="99928">
                <a:srgbClr val="FF0000"/>
              </a:gs>
              <a:gs pos="99924">
                <a:srgbClr val="C00000">
                  <a:alpha val="70000"/>
                  <a:lumMod val="90000"/>
                  <a:lumOff val="10000"/>
                </a:srgbClr>
              </a:gs>
              <a:gs pos="32000">
                <a:srgbClr val="C00000"/>
              </a:gs>
              <a:gs pos="73000">
                <a:srgbClr val="C00000"/>
              </a:gs>
              <a:gs pos="54000">
                <a:srgbClr val="C00000"/>
              </a:gs>
            </a:gsLst>
            <a:lin ang="6000000" scaled="0"/>
            <a:tileRect/>
          </a:gradFill>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effectLst>
            <a:outerShdw blurRad="50800" dist="38100" dir="10800000" algn="r" rotWithShape="0">
              <a:srgbClr val="C00000">
                <a:alpha val="40000"/>
              </a:srgbClr>
            </a:outerShdw>
          </a:effectLst>
        </p:spPr>
        <p:txBody>
          <a:bodyPr>
            <a:normAutofit/>
          </a:bodyPr>
          <a:lstStyle/>
          <a:p>
            <a:r>
              <a:rPr lang="en-US" sz="2800" b="1" dirty="0">
                <a:latin typeface="+mn-lt"/>
              </a:rPr>
              <a:t>SOME FACTORS RELATED TO AWARENESS TOWARDS HOMOSEXUALITY</a:t>
            </a:r>
            <a:endParaRPr lang="vi-VN" sz="2800" dirty="0">
              <a:latin typeface="+mn-lt"/>
            </a:endParaRPr>
          </a:p>
        </p:txBody>
      </p:sp>
    </p:spTree>
    <p:extLst>
      <p:ext uri="{BB962C8B-B14F-4D97-AF65-F5344CB8AC3E}">
        <p14:creationId xmlns:p14="http://schemas.microsoft.com/office/powerpoint/2010/main" val="2868657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p:cNvGraphicFramePr>
          <p:nvPr>
            <p:extLst>
              <p:ext uri="{D42A27DB-BD31-4B8C-83A1-F6EECF244321}">
                <p14:modId xmlns:p14="http://schemas.microsoft.com/office/powerpoint/2010/main" val="2284080295"/>
              </p:ext>
            </p:extLst>
          </p:nvPr>
        </p:nvGraphicFramePr>
        <p:xfrm>
          <a:off x="304800" y="848170"/>
          <a:ext cx="11556026" cy="6083808"/>
        </p:xfrm>
        <a:graphic>
          <a:graphicData uri="http://schemas.openxmlformats.org/drawingml/2006/table">
            <a:tbl>
              <a:tblPr firstRow="1" bandRow="1">
                <a:tableStyleId>{21E4AEA4-8DFA-4A89-87EB-49C32662AFE0}</a:tableStyleId>
              </a:tblPr>
              <a:tblGrid>
                <a:gridCol w="1926005">
                  <a:extLst>
                    <a:ext uri="{9D8B030D-6E8A-4147-A177-3AD203B41FA5}">
                      <a16:colId xmlns:a16="http://schemas.microsoft.com/office/drawing/2014/main" val="20000"/>
                    </a:ext>
                  </a:extLst>
                </a:gridCol>
                <a:gridCol w="1926005">
                  <a:extLst>
                    <a:ext uri="{9D8B030D-6E8A-4147-A177-3AD203B41FA5}">
                      <a16:colId xmlns:a16="http://schemas.microsoft.com/office/drawing/2014/main" val="609234731"/>
                    </a:ext>
                  </a:extLst>
                </a:gridCol>
                <a:gridCol w="1926005">
                  <a:extLst>
                    <a:ext uri="{9D8B030D-6E8A-4147-A177-3AD203B41FA5}">
                      <a16:colId xmlns:a16="http://schemas.microsoft.com/office/drawing/2014/main" val="20001"/>
                    </a:ext>
                  </a:extLst>
                </a:gridCol>
                <a:gridCol w="1975229">
                  <a:extLst>
                    <a:ext uri="{9D8B030D-6E8A-4147-A177-3AD203B41FA5}">
                      <a16:colId xmlns:a16="http://schemas.microsoft.com/office/drawing/2014/main" val="20002"/>
                    </a:ext>
                  </a:extLst>
                </a:gridCol>
                <a:gridCol w="1876777">
                  <a:extLst>
                    <a:ext uri="{9D8B030D-6E8A-4147-A177-3AD203B41FA5}">
                      <a16:colId xmlns:a16="http://schemas.microsoft.com/office/drawing/2014/main" val="20003"/>
                    </a:ext>
                  </a:extLst>
                </a:gridCol>
                <a:gridCol w="1926005">
                  <a:extLst>
                    <a:ext uri="{9D8B030D-6E8A-4147-A177-3AD203B41FA5}">
                      <a16:colId xmlns:a16="http://schemas.microsoft.com/office/drawing/2014/main" val="20004"/>
                    </a:ext>
                  </a:extLst>
                </a:gridCol>
              </a:tblGrid>
              <a:tr h="538533">
                <a:tc rowSpan="2" gridSpan="2">
                  <a:txBody>
                    <a:bodyPr/>
                    <a:lstStyle/>
                    <a:p>
                      <a:pPr algn="ctr">
                        <a:lnSpc>
                          <a:spcPct val="200000"/>
                        </a:lnSpc>
                      </a:pPr>
                      <a:endParaRPr lang="vi-VN" sz="16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C10803"/>
                    </a:solidFill>
                  </a:tcPr>
                </a:tc>
                <a:tc rowSpan="2" hMerge="1">
                  <a:txBody>
                    <a:bodyPr/>
                    <a:lstStyle/>
                    <a:p>
                      <a:endParaRPr lang="vi-V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rgbClr val="C10803"/>
                    </a:solidFill>
                  </a:tcPr>
                </a:tc>
                <a:tc gridSpan="2">
                  <a:txBody>
                    <a:bodyPr/>
                    <a:lstStyle/>
                    <a:p>
                      <a:pPr marL="0" marR="0" algn="ctr" defTabSz="914400" rtl="0" eaLnBrk="1" latinLnBrk="0" hangingPunct="1">
                        <a:lnSpc>
                          <a:spcPct val="200000"/>
                        </a:lnSpc>
                        <a:spcBef>
                          <a:spcPts val="0"/>
                        </a:spcBef>
                        <a:spcAft>
                          <a:spcPts val="0"/>
                        </a:spcAft>
                        <a:tabLst>
                          <a:tab pos="4391025" algn="l"/>
                        </a:tabLst>
                      </a:pPr>
                      <a:r>
                        <a:rPr lang="en-US" sz="1800" b="1" kern="1200" dirty="0">
                          <a:solidFill>
                            <a:schemeClr val="lt1"/>
                          </a:solidFill>
                          <a:effectLst/>
                          <a:latin typeface="+mn-lt"/>
                          <a:ea typeface="+mn-ea"/>
                          <a:cs typeface="+mn-cs"/>
                        </a:rPr>
                        <a:t>Atittude</a:t>
                      </a:r>
                      <a:r>
                        <a:rPr lang="en-US" sz="1800" b="1" kern="1200" baseline="0" dirty="0">
                          <a:solidFill>
                            <a:schemeClr val="lt1"/>
                          </a:solidFill>
                          <a:effectLst/>
                          <a:latin typeface="+mn-lt"/>
                          <a:ea typeface="+mn-ea"/>
                          <a:cs typeface="+mn-cs"/>
                        </a:rPr>
                        <a:t> towards homosexual</a:t>
                      </a:r>
                      <a:endParaRPr lang="en-US" sz="1800" b="1" kern="1200" dirty="0">
                        <a:solidFill>
                          <a:schemeClr val="lt1"/>
                        </a:solidFill>
                        <a:effectLst/>
                        <a:latin typeface="+mn-lt"/>
                        <a:ea typeface="+mn-ea"/>
                        <a:cs typeface="+mn-cs"/>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solidFill>
                      <a:srgbClr val="C10803"/>
                    </a:solidFill>
                  </a:tcPr>
                </a:tc>
                <a:tc hMerge="1">
                  <a:txBody>
                    <a:bodyPr/>
                    <a:lstStyle/>
                    <a:p>
                      <a:endParaRPr lang="en-US"/>
                    </a:p>
                  </a:txBody>
                  <a:tcPr>
                    <a:solidFill>
                      <a:srgbClr val="C10803"/>
                    </a:solidFill>
                  </a:tcPr>
                </a:tc>
                <a:tc rowSpan="2">
                  <a:txBody>
                    <a:bodyPr/>
                    <a:lstStyle/>
                    <a:p>
                      <a:pPr marL="0" marR="0" algn="ctr">
                        <a:lnSpc>
                          <a:spcPct val="200000"/>
                        </a:lnSpc>
                        <a:spcBef>
                          <a:spcPts val="0"/>
                        </a:spcBef>
                        <a:spcAft>
                          <a:spcPts val="0"/>
                        </a:spcAft>
                        <a:tabLst>
                          <a:tab pos="4391025" algn="l"/>
                        </a:tabLst>
                      </a:pPr>
                      <a:r>
                        <a:rPr lang="en-US" sz="1600" b="1" kern="1200" dirty="0">
                          <a:solidFill>
                            <a:schemeClr val="lt1"/>
                          </a:solidFill>
                          <a:effectLst/>
                          <a:latin typeface="+mn-lt"/>
                          <a:ea typeface="+mn-ea"/>
                          <a:cs typeface="+mn-cs"/>
                        </a:rPr>
                        <a:t>Sum</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solidFill>
                      <a:srgbClr val="C10803"/>
                    </a:solidFill>
                  </a:tcPr>
                </a:tc>
                <a:tc rowSpan="2">
                  <a:txBody>
                    <a:bodyPr/>
                    <a:lstStyle/>
                    <a:p>
                      <a:pPr marL="0" marR="0" algn="ctr">
                        <a:lnSpc>
                          <a:spcPct val="115000"/>
                        </a:lnSpc>
                        <a:spcBef>
                          <a:spcPts val="0"/>
                        </a:spcBef>
                        <a:spcAft>
                          <a:spcPts val="0"/>
                        </a:spcAft>
                        <a:tabLst>
                          <a:tab pos="4391025" algn="l"/>
                        </a:tabLst>
                      </a:pPr>
                      <a:r>
                        <a:rPr lang="en-US" sz="1600" b="1" kern="1200" dirty="0">
                          <a:solidFill>
                            <a:schemeClr val="lt1"/>
                          </a:solidFill>
                          <a:effectLst/>
                          <a:latin typeface="+mn-lt"/>
                          <a:ea typeface="+mn-ea"/>
                          <a:cs typeface="+mn-cs"/>
                        </a:rPr>
                        <a:t>p- value</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solidFill>
                      <a:srgbClr val="C10803"/>
                    </a:solidFill>
                  </a:tcPr>
                </a:tc>
                <a:extLst>
                  <a:ext uri="{0D108BD9-81ED-4DB2-BD59-A6C34878D82A}">
                    <a16:rowId xmlns:a16="http://schemas.microsoft.com/office/drawing/2014/main" val="10000"/>
                  </a:ext>
                </a:extLst>
              </a:tr>
              <a:tr h="478696">
                <a:tc gridSpan="2" vMerge="1">
                  <a:txBody>
                    <a:bodyPr/>
                    <a:lstStyle/>
                    <a:p>
                      <a:endParaRPr lang="vi-VN" dirty="0"/>
                    </a:p>
                  </a:txBody>
                  <a:tcPr/>
                </a:tc>
                <a:tc hMerge="1" vMerge="1">
                  <a:txBody>
                    <a:bodyPr/>
                    <a:lstStyle/>
                    <a:p>
                      <a:endParaRPr lang="en-US"/>
                    </a:p>
                  </a:txBody>
                  <a:tcPr/>
                </a:tc>
                <a:tc>
                  <a:txBody>
                    <a:bodyPr/>
                    <a:lstStyle/>
                    <a:p>
                      <a:pPr marL="0" marR="0" algn="ctr" defTabSz="914400" rtl="0" eaLnBrk="1" latinLnBrk="0" hangingPunct="1">
                        <a:lnSpc>
                          <a:spcPct val="200000"/>
                        </a:lnSpc>
                        <a:spcBef>
                          <a:spcPts val="0"/>
                        </a:spcBef>
                        <a:spcAft>
                          <a:spcPts val="0"/>
                        </a:spcAft>
                        <a:tabLst>
                          <a:tab pos="4391025" algn="l"/>
                        </a:tabLst>
                      </a:pPr>
                      <a:r>
                        <a:rPr lang="en-US" sz="1600" b="1" kern="1200" dirty="0">
                          <a:solidFill>
                            <a:schemeClr val="tx1"/>
                          </a:solidFill>
                          <a:effectLst/>
                          <a:latin typeface="+mn-lt"/>
                          <a:ea typeface="+mn-ea"/>
                          <a:cs typeface="+mn-cs"/>
                        </a:rPr>
                        <a:t>Positive</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914400" rtl="0" eaLnBrk="1" latinLnBrk="0" hangingPunct="1">
                        <a:lnSpc>
                          <a:spcPct val="200000"/>
                        </a:lnSpc>
                        <a:spcBef>
                          <a:spcPts val="0"/>
                        </a:spcBef>
                        <a:spcAft>
                          <a:spcPts val="0"/>
                        </a:spcAft>
                        <a:tabLst>
                          <a:tab pos="4391025" algn="l"/>
                        </a:tabLst>
                      </a:pPr>
                      <a:r>
                        <a:rPr lang="en-US" sz="1600" b="1" kern="1200" dirty="0">
                          <a:solidFill>
                            <a:schemeClr val="tx1"/>
                          </a:solidFill>
                          <a:effectLst/>
                          <a:latin typeface="+mn-lt"/>
                          <a:ea typeface="+mn-ea"/>
                          <a:cs typeface="+mn-cs"/>
                        </a:rPr>
                        <a:t>Negative</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vMerge="1">
                  <a:txBody>
                    <a:bodyPr/>
                    <a:lstStyle/>
                    <a:p>
                      <a:endParaRPr lang="en-US"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75250">
                <a:tc rowSpan="4">
                  <a:txBody>
                    <a:bodyPr/>
                    <a:lstStyle/>
                    <a:p>
                      <a:pPr marL="0" marR="0" algn="ctr">
                        <a:lnSpc>
                          <a:spcPct val="115000"/>
                        </a:lnSpc>
                        <a:spcBef>
                          <a:spcPts val="0"/>
                        </a:spcBef>
                        <a:spcAft>
                          <a:spcPts val="0"/>
                        </a:spcAft>
                        <a:tabLst>
                          <a:tab pos="4391025" algn="l"/>
                        </a:tabLst>
                      </a:pPr>
                      <a:r>
                        <a:rPr lang="en-US" sz="2000" dirty="0">
                          <a:effectLst/>
                          <a:latin typeface="+mn-lt"/>
                          <a:ea typeface="Times New Roman" panose="02020603050405020304" pitchFamily="18" charset="0"/>
                        </a:rPr>
                        <a:t> </a:t>
                      </a:r>
                    </a:p>
                    <a:p>
                      <a:pPr marL="0" marR="0" algn="ctr">
                        <a:lnSpc>
                          <a:spcPct val="115000"/>
                        </a:lnSpc>
                        <a:spcBef>
                          <a:spcPts val="0"/>
                        </a:spcBef>
                        <a:spcAft>
                          <a:spcPts val="0"/>
                        </a:spcAft>
                        <a:tabLst>
                          <a:tab pos="4391025" algn="l"/>
                        </a:tabLst>
                      </a:pPr>
                      <a:r>
                        <a:rPr lang="en-US" sz="2000" b="1" dirty="0">
                          <a:effectLst/>
                          <a:latin typeface="+mn-lt"/>
                          <a:ea typeface="Times New Roman" panose="02020603050405020304" pitchFamily="18" charset="0"/>
                        </a:rPr>
                        <a:t>Gender</a:t>
                      </a:r>
                      <a:endParaRPr lang="en-US" sz="20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Male</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73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42</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115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a:r>
                        <a:rPr lang="en-US" sz="1600" kern="1200" dirty="0">
                          <a:solidFill>
                            <a:schemeClr val="dk1"/>
                          </a:solidFill>
                          <a:effectLst/>
                          <a:latin typeface="+mn-lt"/>
                          <a:ea typeface="+mn-ea"/>
                          <a:cs typeface="+mn-cs"/>
                        </a:rPr>
                        <a:t>p&lt;0,05</a:t>
                      </a:r>
                    </a:p>
                    <a:p>
                      <a:pPr algn="ctr"/>
                      <a:r>
                        <a:rPr lang="en-US" sz="1600" b="1" kern="1200" dirty="0">
                          <a:solidFill>
                            <a:schemeClr val="dk1"/>
                          </a:solidFill>
                          <a:effectLst/>
                          <a:latin typeface="+mn-lt"/>
                          <a:ea typeface="+mn-ea"/>
                          <a:cs typeface="+mn-cs"/>
                        </a:rPr>
                        <a:t>related</a:t>
                      </a:r>
                      <a:endParaRPr lang="vi-VN" sz="1600" dirty="0">
                        <a:latin typeface="+mn-lt"/>
                      </a:endParaRPr>
                    </a:p>
                  </a:txBody>
                  <a:tcPr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75250">
                <a:tc v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US"/>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b="1" dirty="0">
                          <a:effectLst/>
                          <a:latin typeface="+mn-lt"/>
                          <a:ea typeface="Times New Roman" panose="02020603050405020304" pitchFamily="18" charset="0"/>
                        </a:rPr>
                        <a:t>63,5%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36,5%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dirty="0"/>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75250">
                <a:tc v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Female</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234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39</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273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dirty="0"/>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75250">
                <a:tc v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vMerge="1">
                  <a:txBody>
                    <a:bodyPr/>
                    <a:lstStyle/>
                    <a:p>
                      <a:endParaRPr lang="en-US"/>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b="1" dirty="0">
                          <a:effectLst/>
                          <a:latin typeface="+mn-lt"/>
                          <a:ea typeface="Times New Roman" panose="02020603050405020304" pitchFamily="18" charset="0"/>
                        </a:rPr>
                        <a:t>85,7%</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14,3%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dirty="0"/>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75250">
                <a:tc rowSpan="6">
                  <a:txBody>
                    <a:bodyPr/>
                    <a:lstStyle/>
                    <a:p>
                      <a:pPr marL="0" marR="0" algn="ctr">
                        <a:lnSpc>
                          <a:spcPct val="115000"/>
                        </a:lnSpc>
                        <a:spcBef>
                          <a:spcPts val="0"/>
                        </a:spcBef>
                        <a:spcAft>
                          <a:spcPts val="0"/>
                        </a:spcAft>
                        <a:tabLst>
                          <a:tab pos="4391025" algn="l"/>
                        </a:tabLst>
                      </a:pPr>
                      <a:r>
                        <a:rPr lang="en-US" sz="2000" b="1" kern="1200" dirty="0">
                          <a:solidFill>
                            <a:schemeClr val="dk1"/>
                          </a:solidFill>
                          <a:effectLst/>
                          <a:latin typeface="+mn-lt"/>
                          <a:ea typeface="+mn-ea"/>
                          <a:cs typeface="+mn-cs"/>
                        </a:rPr>
                        <a:t>Average monthly income</a:t>
                      </a:r>
                      <a:endParaRPr lang="en-US" sz="20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&lt; 50</a:t>
                      </a:r>
                      <a:r>
                        <a:rPr lang="en-US" sz="1600" baseline="0" dirty="0">
                          <a:effectLst/>
                          <a:latin typeface="+mn-lt"/>
                          <a:ea typeface="Times New Roman" panose="02020603050405020304" pitchFamily="18" charset="0"/>
                        </a:rPr>
                        <a:t> USD</a:t>
                      </a:r>
                      <a:endParaRPr lang="en-US" sz="16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66</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29</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95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gn="ctr"/>
                      <a:r>
                        <a:rPr lang="en-US" sz="1600" kern="1200" dirty="0">
                          <a:solidFill>
                            <a:schemeClr val="dk1"/>
                          </a:solidFill>
                          <a:effectLst/>
                          <a:latin typeface="+mn-lt"/>
                          <a:ea typeface="+mn-ea"/>
                          <a:cs typeface="+mn-cs"/>
                        </a:rPr>
                        <a:t>p&lt;0,05</a:t>
                      </a:r>
                    </a:p>
                    <a:p>
                      <a:pPr algn="ctr"/>
                      <a:r>
                        <a:rPr lang="en-US" sz="1600" b="1" kern="1200" dirty="0">
                          <a:solidFill>
                            <a:schemeClr val="dk1"/>
                          </a:solidFill>
                          <a:effectLst/>
                          <a:latin typeface="+mn-lt"/>
                          <a:ea typeface="+mn-ea"/>
                          <a:cs typeface="+mn-cs"/>
                        </a:rPr>
                        <a:t>related</a:t>
                      </a:r>
                      <a:endParaRPr lang="vi-VN" sz="1600" dirty="0">
                        <a:latin typeface="+mn-lt"/>
                      </a:endParaRPr>
                    </a:p>
                    <a:p>
                      <a:pPr algn="ctr"/>
                      <a:endParaRPr lang="vi-VN" sz="1600" dirty="0">
                        <a:latin typeface="+mn-lt"/>
                      </a:endParaRPr>
                    </a:p>
                  </a:txBody>
                  <a:tcPr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6111972"/>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69,5%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30,5%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0702678"/>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50-</a:t>
                      </a:r>
                      <a:r>
                        <a:rPr lang="en-US" sz="1600" baseline="0" dirty="0">
                          <a:effectLst/>
                          <a:latin typeface="+mn-lt"/>
                          <a:ea typeface="Times New Roman" panose="02020603050405020304" pitchFamily="18" charset="0"/>
                        </a:rPr>
                        <a:t> 150 USD</a:t>
                      </a:r>
                      <a:endParaRPr lang="en-US" sz="16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228</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48</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276</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41208911"/>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82,6%</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17,4%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1435533"/>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&gt;150</a:t>
                      </a:r>
                      <a:r>
                        <a:rPr lang="en-US" sz="1600" baseline="0" dirty="0">
                          <a:effectLst/>
                          <a:latin typeface="+mn-lt"/>
                          <a:ea typeface="Times New Roman" panose="02020603050405020304" pitchFamily="18" charset="0"/>
                        </a:rPr>
                        <a:t> USD</a:t>
                      </a:r>
                      <a:endParaRPr lang="en-US" sz="16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17</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7121498"/>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76,5%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23,5%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9004301"/>
                  </a:ext>
                </a:extLst>
              </a:tr>
              <a:tr h="275250">
                <a:tc rowSpan="8">
                  <a:txBody>
                    <a:bodyPr/>
                    <a:lstStyle/>
                    <a:p>
                      <a:pPr marL="0" marR="0" algn="ctr">
                        <a:lnSpc>
                          <a:spcPct val="115000"/>
                        </a:lnSpc>
                        <a:spcBef>
                          <a:spcPts val="0"/>
                        </a:spcBef>
                        <a:spcAft>
                          <a:spcPts val="0"/>
                        </a:spcAft>
                        <a:tabLst>
                          <a:tab pos="4391025" algn="l"/>
                        </a:tabLst>
                      </a:pPr>
                      <a:r>
                        <a:rPr lang="en-US" sz="2000" b="1" kern="1200" dirty="0">
                          <a:solidFill>
                            <a:schemeClr val="dk1"/>
                          </a:solidFill>
                          <a:effectLst/>
                          <a:latin typeface="+mn-lt"/>
                          <a:ea typeface="+mn-ea"/>
                          <a:cs typeface="+mn-cs"/>
                        </a:rPr>
                        <a:t>Having contact with homosexual people</a:t>
                      </a:r>
                      <a:endParaRPr lang="en-US" sz="20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Yes (Frequent)</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22</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24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8">
                  <a:txBody>
                    <a:bodyPr/>
                    <a:lstStyle/>
                    <a:p>
                      <a:pPr algn="ctr"/>
                      <a:r>
                        <a:rPr lang="en-US" sz="1600" kern="1200" dirty="0">
                          <a:solidFill>
                            <a:schemeClr val="dk1"/>
                          </a:solidFill>
                          <a:effectLst/>
                          <a:latin typeface="+mn-lt"/>
                          <a:ea typeface="+mn-ea"/>
                          <a:cs typeface="+mn-cs"/>
                        </a:rPr>
                        <a:t>p&lt;0,05</a:t>
                      </a:r>
                    </a:p>
                    <a:p>
                      <a:pPr algn="ctr"/>
                      <a:r>
                        <a:rPr lang="en-US" sz="1600" b="1" kern="1200" dirty="0">
                          <a:solidFill>
                            <a:schemeClr val="dk1"/>
                          </a:solidFill>
                          <a:effectLst/>
                          <a:latin typeface="+mn-lt"/>
                          <a:ea typeface="+mn-ea"/>
                          <a:cs typeface="+mn-cs"/>
                        </a:rPr>
                        <a:t>related</a:t>
                      </a:r>
                      <a:endParaRPr lang="vi-VN" sz="1600" dirty="0">
                        <a:latin typeface="+mn-lt"/>
                      </a:endParaRPr>
                    </a:p>
                    <a:p>
                      <a:pPr algn="ctr"/>
                      <a:endParaRPr lang="vi-VN" sz="1600" dirty="0">
                        <a:latin typeface="+mn-lt"/>
                      </a:endParaRPr>
                    </a:p>
                  </a:txBody>
                  <a:tcPr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8946700"/>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91,7%</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8,3%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2648510"/>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Yes (Infrequent)</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48</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53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1682595"/>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90,6%</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9,4%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3383418"/>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No</a:t>
                      </a:r>
                      <a:r>
                        <a:rPr lang="en-US" sz="1600" baseline="0" dirty="0">
                          <a:effectLst/>
                          <a:latin typeface="+mn-lt"/>
                          <a:ea typeface="Times New Roman" panose="02020603050405020304" pitchFamily="18" charset="0"/>
                        </a:rPr>
                        <a:t> </a:t>
                      </a:r>
                      <a:r>
                        <a:rPr lang="en-US" sz="1600" dirty="0">
                          <a:effectLst/>
                          <a:latin typeface="+mn-lt"/>
                          <a:ea typeface="Times New Roman" panose="02020603050405020304" pitchFamily="18" charset="0"/>
                        </a:rPr>
                        <a:t> </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183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59</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242</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0534632"/>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75,6%</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24,4%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4206951"/>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Not sure/</a:t>
                      </a:r>
                      <a:r>
                        <a:rPr lang="en-US" sz="1600" baseline="0" dirty="0">
                          <a:effectLst/>
                          <a:latin typeface="+mn-lt"/>
                          <a:ea typeface="Times New Roman" panose="02020603050405020304" pitchFamily="18" charset="0"/>
                        </a:rPr>
                        <a:t> d</a:t>
                      </a:r>
                      <a:r>
                        <a:rPr lang="en-US" sz="1600" dirty="0">
                          <a:effectLst/>
                          <a:latin typeface="+mn-lt"/>
                          <a:ea typeface="Times New Roman" panose="02020603050405020304" pitchFamily="18" charset="0"/>
                        </a:rPr>
                        <a:t>o</a:t>
                      </a:r>
                      <a:r>
                        <a:rPr lang="en-US" sz="1600" baseline="0" dirty="0">
                          <a:effectLst/>
                          <a:latin typeface="+mn-lt"/>
                          <a:ea typeface="Times New Roman" panose="02020603050405020304" pitchFamily="18" charset="0"/>
                        </a:rPr>
                        <a:t> not know</a:t>
                      </a:r>
                      <a:endParaRPr lang="en-US" sz="1600" dirty="0">
                        <a:effectLst/>
                        <a:latin typeface="+mn-lt"/>
                        <a:ea typeface="Times New Roman" panose="02020603050405020304" pitchFamily="18" charset="0"/>
                      </a:endParaRP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54</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15</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a:effectLst/>
                          <a:latin typeface="+mn-lt"/>
                          <a:ea typeface="Times New Roman" panose="02020603050405020304" pitchFamily="18" charset="0"/>
                        </a:rPr>
                        <a:t>69</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5173180"/>
                  </a:ext>
                </a:extLst>
              </a:tr>
              <a:tr h="275250">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78,3%</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21,7%</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tabLst>
                          <a:tab pos="4391025" algn="l"/>
                        </a:tabLst>
                      </a:pPr>
                      <a:r>
                        <a:rPr lang="en-US" sz="1600" dirty="0">
                          <a:effectLst/>
                          <a:latin typeface="+mn-lt"/>
                          <a:ea typeface="Times New Roman" panose="02020603050405020304" pitchFamily="18" charset="0"/>
                        </a:rPr>
                        <a:t>100%</a:t>
                      </a:r>
                    </a:p>
                  </a:txBody>
                  <a:tcPr marL="68580" marR="68580" marT="0" marB="0" anchor="ct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vi-VN" sz="1800" dirty="0">
                        <a:latin typeface="+mn-lt"/>
                      </a:endParaRPr>
                    </a:p>
                  </a:txBody>
                  <a:tcPr>
                    <a:lnL w="12700" cap="flat" cmpd="sng" algn="ctr">
                      <a:solidFill>
                        <a:srgbClr val="FB7061"/>
                      </a:solidFill>
                      <a:prstDash val="solid"/>
                      <a:round/>
                      <a:headEnd type="none" w="med" len="med"/>
                      <a:tailEnd type="none" w="med" len="med"/>
                    </a:lnL>
                    <a:lnR w="12700" cap="flat" cmpd="sng" algn="ctr">
                      <a:solidFill>
                        <a:srgbClr val="FB7061"/>
                      </a:solidFill>
                      <a:prstDash val="solid"/>
                      <a:round/>
                      <a:headEnd type="none" w="med" len="med"/>
                      <a:tailEnd type="none" w="med" len="med"/>
                    </a:lnR>
                    <a:lnT w="12700" cap="flat" cmpd="sng" algn="ctr">
                      <a:solidFill>
                        <a:srgbClr val="FB7061"/>
                      </a:solidFill>
                      <a:prstDash val="solid"/>
                      <a:round/>
                      <a:headEnd type="none" w="med" len="med"/>
                      <a:tailEnd type="none" w="med" len="med"/>
                    </a:lnT>
                    <a:lnB w="12700" cap="flat" cmpd="sng" algn="ctr">
                      <a:solidFill>
                        <a:srgbClr val="FB706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7295994"/>
                  </a:ext>
                </a:extLst>
              </a:tr>
            </a:tbl>
          </a:graphicData>
        </a:graphic>
      </p:graphicFrame>
      <p:sp>
        <p:nvSpPr>
          <p:cNvPr id="9" name="Title 1"/>
          <p:cNvSpPr>
            <a:spLocks noGrp="1"/>
          </p:cNvSpPr>
          <p:nvPr>
            <p:ph type="title"/>
          </p:nvPr>
        </p:nvSpPr>
        <p:spPr>
          <a:xfrm>
            <a:off x="0" y="1"/>
            <a:ext cx="12192000" cy="886265"/>
          </a:xfrm>
          <a:gradFill flip="none" rotWithShape="1">
            <a:gsLst>
              <a:gs pos="99933">
                <a:srgbClr val="CEE1F2"/>
              </a:gs>
              <a:gs pos="99932">
                <a:srgbClr val="D2D3E3"/>
              </a:gs>
              <a:gs pos="99932">
                <a:srgbClr val="D5C5D4"/>
              </a:gs>
              <a:gs pos="99931">
                <a:srgbClr val="DBA9B6"/>
              </a:gs>
              <a:gs pos="99930">
                <a:srgbClr val="E77179"/>
              </a:gs>
              <a:gs pos="99928">
                <a:srgbClr val="FF0000"/>
              </a:gs>
              <a:gs pos="99924">
                <a:srgbClr val="C00000">
                  <a:alpha val="70000"/>
                  <a:lumMod val="90000"/>
                  <a:lumOff val="10000"/>
                </a:srgbClr>
              </a:gs>
              <a:gs pos="32000">
                <a:srgbClr val="C00000"/>
              </a:gs>
              <a:gs pos="73000">
                <a:srgbClr val="C00000"/>
              </a:gs>
              <a:gs pos="54000">
                <a:srgbClr val="C00000"/>
              </a:gs>
            </a:gsLst>
            <a:lin ang="6000000" scaled="0"/>
            <a:tileRect/>
          </a:gradFill>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effectLst>
            <a:outerShdw blurRad="50800" dist="38100" dir="10800000" algn="r" rotWithShape="0">
              <a:srgbClr val="C00000">
                <a:alpha val="40000"/>
              </a:srgbClr>
            </a:outerShdw>
          </a:effectLst>
        </p:spPr>
        <p:txBody>
          <a:bodyPr>
            <a:normAutofit/>
          </a:bodyPr>
          <a:lstStyle/>
          <a:p>
            <a:r>
              <a:rPr lang="en-US" sz="2400" b="1" dirty="0">
                <a:latin typeface="+mn-lt"/>
              </a:rPr>
              <a:t>SOME FACTORS RELATED TO ATITTUDE TOWARDS HOMOSEXUALITY</a:t>
            </a:r>
            <a:endParaRPr lang="vi-VN" sz="2400" dirty="0">
              <a:latin typeface="+mn-lt"/>
            </a:endParaRPr>
          </a:p>
        </p:txBody>
      </p:sp>
    </p:spTree>
    <p:extLst>
      <p:ext uri="{BB962C8B-B14F-4D97-AF65-F5344CB8AC3E}">
        <p14:creationId xmlns:p14="http://schemas.microsoft.com/office/powerpoint/2010/main" val="1532894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CONCLUSION</a:t>
            </a:r>
            <a:br>
              <a:rPr lang="en-US" dirty="0">
                <a:latin typeface="Times New Roman" panose="02020603050405020304" pitchFamily="18" charset="0"/>
                <a:cs typeface="Times New Roman" panose="02020603050405020304" pitchFamily="18" charset="0"/>
              </a:rPr>
            </a:br>
            <a:endParaRPr lang="en-US" dirty="0"/>
          </a:p>
        </p:txBody>
      </p:sp>
      <p:graphicFrame>
        <p:nvGraphicFramePr>
          <p:cNvPr id="4" name="Diagram 3"/>
          <p:cNvGraphicFramePr/>
          <p:nvPr>
            <p:extLst>
              <p:ext uri="{D42A27DB-BD31-4B8C-83A1-F6EECF244321}">
                <p14:modId xmlns:p14="http://schemas.microsoft.com/office/powerpoint/2010/main" val="2410481876"/>
              </p:ext>
            </p:extLst>
          </p:nvPr>
        </p:nvGraphicFramePr>
        <p:xfrm>
          <a:off x="685800" y="1390650"/>
          <a:ext cx="10744200" cy="5414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646815" y="537301"/>
            <a:ext cx="1899139" cy="915693"/>
          </a:xfrm>
          <a:prstGeom prst="rect">
            <a:avLst/>
          </a:prstGeom>
        </p:spPr>
      </p:pic>
    </p:spTree>
    <p:extLst>
      <p:ext uri="{BB962C8B-B14F-4D97-AF65-F5344CB8AC3E}">
        <p14:creationId xmlns:p14="http://schemas.microsoft.com/office/powerpoint/2010/main" val="4140637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1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endParaRPr lang="en-US" sz="2600" dirty="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3154899689"/>
              </p:ext>
            </p:extLst>
          </p:nvPr>
        </p:nvGraphicFramePr>
        <p:xfrm>
          <a:off x="838200" y="719666"/>
          <a:ext cx="103759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8716969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674056"/>
            <a:ext cx="12192000" cy="5183945"/>
          </a:xfrm>
          <a:solidFill>
            <a:srgbClr val="FDB1A9">
              <a:alpha val="9000"/>
            </a:srgbClr>
          </a:solidFill>
        </p:spPr>
        <p:txBody>
          <a:bodyPr/>
          <a:lstStyle/>
          <a:p>
            <a:endParaRPr lang="vi-VN" dirty="0"/>
          </a:p>
        </p:txBody>
      </p:sp>
      <p:sp>
        <p:nvSpPr>
          <p:cNvPr id="5" name="Block Arc 4"/>
          <p:cNvSpPr/>
          <p:nvPr/>
        </p:nvSpPr>
        <p:spPr>
          <a:xfrm rot="5400000">
            <a:off x="-415001" y="2792445"/>
            <a:ext cx="4093694" cy="2672849"/>
          </a:xfrm>
          <a:prstGeom prst="blockArc">
            <a:avLst>
              <a:gd name="adj1" fmla="val 10796076"/>
              <a:gd name="adj2" fmla="val 37019"/>
              <a:gd name="adj3" fmla="val 1773"/>
            </a:avLst>
          </a:prstGeom>
          <a:solidFill>
            <a:srgbClr val="C00000">
              <a:alpha val="84000"/>
            </a:srgbClr>
          </a:solidFill>
          <a:ln w="38100">
            <a:gradFill flip="none" rotWithShape="1">
              <a:gsLst>
                <a:gs pos="0">
                  <a:schemeClr val="bg1">
                    <a:alpha val="0"/>
                  </a:schemeClr>
                </a:gs>
                <a:gs pos="50000">
                  <a:schemeClr val="tx1">
                    <a:alpha val="70000"/>
                  </a:schemeClr>
                </a:gs>
                <a:gs pos="100000">
                  <a:schemeClr val="bg1">
                    <a:alpha val="0"/>
                  </a:schemeClr>
                </a:gs>
              </a:gsLst>
              <a:lin ang="0" scaled="1"/>
              <a:tileRect/>
            </a:gradFill>
          </a:ln>
          <a:effectLst>
            <a:outerShdw blurRad="50800" dist="38100" dir="5400000" algn="t"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Rounded Rectangle 5"/>
          <p:cNvSpPr/>
          <p:nvPr/>
        </p:nvSpPr>
        <p:spPr bwMode="gray">
          <a:xfrm>
            <a:off x="2170980" y="2532186"/>
            <a:ext cx="8151656" cy="558487"/>
          </a:xfrm>
          <a:prstGeom prst="roundRect">
            <a:avLst>
              <a:gd name="adj" fmla="val 45935"/>
            </a:avLst>
          </a:prstGeom>
          <a:solidFill>
            <a:srgbClr val="FB7061">
              <a:alpha val="83922"/>
            </a:srgbClr>
          </a:solidFill>
          <a:ln w="76200">
            <a:solidFill>
              <a:srgbClr val="C00000"/>
            </a:solidFill>
          </a:ln>
          <a:effectLst>
            <a:outerShdw blurRad="50800" dist="38100" dir="5400000" algn="t" rotWithShape="0">
              <a:prstClr val="black">
                <a:alpha val="13000"/>
              </a:prstClr>
            </a:outerShdw>
          </a:effectLst>
          <a:scene3d>
            <a:camera prst="orthographicFront"/>
            <a:lightRig rig="threePt" dir="t">
              <a:rot lat="0" lon="0" rev="1800000"/>
            </a:lightRig>
          </a:scene3d>
          <a:sp3d prstMaterial="plastic">
            <a:bevelT w="101600" h="101600"/>
            <a:bevelB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7654" lvl="1" indent="-347654" algn="ctr" eaLnBrk="0" fontAlgn="base" hangingPunct="0">
              <a:spcBef>
                <a:spcPct val="0"/>
              </a:spcBef>
              <a:spcAft>
                <a:spcPct val="0"/>
              </a:spcAft>
            </a:pPr>
            <a:r>
              <a:rPr lang="en-US" altLang="en-US" sz="2600" b="1" i="1" dirty="0">
                <a:solidFill>
                  <a:srgbClr val="FFFFFF"/>
                </a:solidFill>
                <a:effectLst>
                  <a:outerShdw blurRad="38100" dist="38100" dir="2700000" algn="tl">
                    <a:srgbClr val="000000">
                      <a:alpha val="43137"/>
                    </a:srgbClr>
                  </a:outerShdw>
                </a:effectLst>
                <a:cs typeface="Arial" pitchFamily="34" charset="0"/>
              </a:rPr>
              <a:t>INTRODUCTION</a:t>
            </a:r>
          </a:p>
        </p:txBody>
      </p:sp>
      <p:sp>
        <p:nvSpPr>
          <p:cNvPr id="7" name="Rounded Rectangle 6"/>
          <p:cNvSpPr/>
          <p:nvPr/>
        </p:nvSpPr>
        <p:spPr bwMode="gray">
          <a:xfrm>
            <a:off x="2469443" y="3231934"/>
            <a:ext cx="8151656" cy="558487"/>
          </a:xfrm>
          <a:prstGeom prst="roundRect">
            <a:avLst>
              <a:gd name="adj" fmla="val 45935"/>
            </a:avLst>
          </a:prstGeom>
          <a:solidFill>
            <a:srgbClr val="FB7061">
              <a:alpha val="83922"/>
            </a:srgbClr>
          </a:solidFill>
          <a:ln w="76200">
            <a:solidFill>
              <a:srgbClr val="C00000"/>
            </a:solidFill>
          </a:ln>
          <a:effectLst>
            <a:outerShdw blurRad="50800" dist="38100" dir="5400000" algn="t" rotWithShape="0">
              <a:prstClr val="black">
                <a:alpha val="13000"/>
              </a:prstClr>
            </a:outerShdw>
          </a:effectLst>
          <a:scene3d>
            <a:camera prst="orthographicFront"/>
            <a:lightRig rig="threePt" dir="t">
              <a:rot lat="0" lon="0" rev="1800000"/>
            </a:lightRig>
          </a:scene3d>
          <a:sp3d prstMaterial="plastic">
            <a:bevelT w="101600" h="101600"/>
            <a:bevelB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7654" lvl="1" indent="-347654" algn="ctr" eaLnBrk="0" fontAlgn="base" hangingPunct="0">
              <a:spcBef>
                <a:spcPct val="0"/>
              </a:spcBef>
              <a:spcAft>
                <a:spcPct val="0"/>
              </a:spcAft>
            </a:pPr>
            <a:r>
              <a:rPr lang="en-US" altLang="en-US" sz="2600" b="1" i="1" dirty="0">
                <a:solidFill>
                  <a:srgbClr val="FFFFFF"/>
                </a:solidFill>
                <a:effectLst>
                  <a:outerShdw blurRad="38100" dist="38100" dir="2700000" algn="tl">
                    <a:srgbClr val="000000">
                      <a:alpha val="43137"/>
                    </a:srgbClr>
                  </a:outerShdw>
                </a:effectLst>
                <a:cs typeface="Arial" pitchFamily="34" charset="0"/>
              </a:rPr>
              <a:t>MATERIAL AND METHODS</a:t>
            </a:r>
          </a:p>
        </p:txBody>
      </p:sp>
      <p:sp>
        <p:nvSpPr>
          <p:cNvPr id="8" name="Rounded Rectangle 7"/>
          <p:cNvSpPr/>
          <p:nvPr/>
        </p:nvSpPr>
        <p:spPr bwMode="gray">
          <a:xfrm>
            <a:off x="2603705" y="3935086"/>
            <a:ext cx="8151656" cy="558487"/>
          </a:xfrm>
          <a:prstGeom prst="roundRect">
            <a:avLst>
              <a:gd name="adj" fmla="val 45935"/>
            </a:avLst>
          </a:prstGeom>
          <a:solidFill>
            <a:srgbClr val="FB7061">
              <a:alpha val="83922"/>
            </a:srgbClr>
          </a:solidFill>
          <a:ln w="76200">
            <a:solidFill>
              <a:srgbClr val="C00000"/>
            </a:solidFill>
          </a:ln>
          <a:effectLst>
            <a:outerShdw blurRad="50800" dist="38100" dir="5400000" algn="t" rotWithShape="0">
              <a:prstClr val="black">
                <a:alpha val="13000"/>
              </a:prstClr>
            </a:outerShdw>
          </a:effectLst>
          <a:scene3d>
            <a:camera prst="orthographicFront"/>
            <a:lightRig rig="threePt" dir="t">
              <a:rot lat="0" lon="0" rev="1800000"/>
            </a:lightRig>
          </a:scene3d>
          <a:sp3d prstMaterial="plastic">
            <a:bevelT w="101600" h="101600"/>
            <a:bevelB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7654" lvl="1" indent="-347654" algn="ctr" eaLnBrk="0" fontAlgn="base" hangingPunct="0">
              <a:spcBef>
                <a:spcPct val="0"/>
              </a:spcBef>
              <a:spcAft>
                <a:spcPct val="0"/>
              </a:spcAft>
            </a:pPr>
            <a:r>
              <a:rPr lang="en-US" altLang="en-US" sz="2600" b="1" i="1" dirty="0">
                <a:solidFill>
                  <a:srgbClr val="FFFFFF"/>
                </a:solidFill>
                <a:effectLst>
                  <a:outerShdw blurRad="38100" dist="38100" dir="2700000" algn="tl">
                    <a:srgbClr val="000000">
                      <a:alpha val="43137"/>
                    </a:srgbClr>
                  </a:outerShdw>
                </a:effectLst>
                <a:cs typeface="Arial" pitchFamily="34" charset="0"/>
              </a:rPr>
              <a:t>RESULTS AND DISCUSSION</a:t>
            </a:r>
          </a:p>
        </p:txBody>
      </p:sp>
      <p:sp>
        <p:nvSpPr>
          <p:cNvPr id="9" name="Oval 8"/>
          <p:cNvSpPr/>
          <p:nvPr/>
        </p:nvSpPr>
        <p:spPr bwMode="gray">
          <a:xfrm>
            <a:off x="1963456" y="2405605"/>
            <a:ext cx="884829" cy="685091"/>
          </a:xfrm>
          <a:prstGeom prst="ellipse">
            <a:avLst/>
          </a:prstGeom>
          <a:solidFill>
            <a:srgbClr val="C00000">
              <a:alpha val="84000"/>
            </a:srgbClr>
          </a:solidFill>
          <a:ln w="38100">
            <a:solidFill>
              <a:srgbClr val="FFFFFF"/>
            </a:solidFill>
          </a:ln>
          <a:effectLst>
            <a:outerShdw blurRad="50800" dist="38100" dir="5400000" algn="t" rotWithShape="0">
              <a:prstClr val="black">
                <a:alpha val="13000"/>
              </a:prstClr>
            </a:outerShdw>
          </a:effectLst>
          <a:scene3d>
            <a:camera prst="orthographicFront"/>
            <a:lightRig rig="flat" dir="t">
              <a:rot lat="0" lon="0" rev="5400000"/>
            </a:lightRig>
          </a:scene3d>
          <a:sp3d prstMaterial="flat">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b="1" dirty="0">
                <a:solidFill>
                  <a:srgbClr val="FFFFFF"/>
                </a:solidFill>
                <a:effectLst>
                  <a:outerShdw blurRad="38100" dist="38100" dir="2700000" algn="tl">
                    <a:srgbClr val="000000">
                      <a:alpha val="43137"/>
                    </a:srgbClr>
                  </a:outerShdw>
                </a:effectLst>
              </a:rPr>
              <a:t>1</a:t>
            </a:r>
          </a:p>
        </p:txBody>
      </p:sp>
      <p:sp>
        <p:nvSpPr>
          <p:cNvPr id="10" name="Rounded Rectangle 9"/>
          <p:cNvSpPr/>
          <p:nvPr/>
        </p:nvSpPr>
        <p:spPr bwMode="gray">
          <a:xfrm>
            <a:off x="2518244" y="4665658"/>
            <a:ext cx="8151656" cy="558487"/>
          </a:xfrm>
          <a:prstGeom prst="roundRect">
            <a:avLst>
              <a:gd name="adj" fmla="val 45935"/>
            </a:avLst>
          </a:prstGeom>
          <a:solidFill>
            <a:srgbClr val="FB7061">
              <a:alpha val="83922"/>
            </a:srgbClr>
          </a:solidFill>
          <a:ln w="76200">
            <a:solidFill>
              <a:srgbClr val="C00000"/>
            </a:solidFill>
          </a:ln>
          <a:effectLst>
            <a:outerShdw blurRad="50800" dist="38100" dir="5400000" algn="t" rotWithShape="0">
              <a:prstClr val="black">
                <a:alpha val="13000"/>
              </a:prstClr>
            </a:outerShdw>
          </a:effectLst>
          <a:scene3d>
            <a:camera prst="orthographicFront"/>
            <a:lightRig rig="threePt" dir="t">
              <a:rot lat="0" lon="0" rev="1800000"/>
            </a:lightRig>
          </a:scene3d>
          <a:sp3d prstMaterial="plastic">
            <a:bevelT w="101600" h="101600"/>
            <a:bevelB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7654" lvl="1" indent="-347654" algn="ctr" eaLnBrk="0" fontAlgn="base" hangingPunct="0">
              <a:spcBef>
                <a:spcPct val="0"/>
              </a:spcBef>
              <a:spcAft>
                <a:spcPct val="0"/>
              </a:spcAft>
            </a:pPr>
            <a:r>
              <a:rPr lang="en-US" altLang="en-US" sz="2600" b="1" i="1" dirty="0">
                <a:solidFill>
                  <a:srgbClr val="FFFFFF"/>
                </a:solidFill>
                <a:effectLst>
                  <a:outerShdw blurRad="38100" dist="38100" dir="2700000" algn="tl">
                    <a:srgbClr val="000000">
                      <a:alpha val="43137"/>
                    </a:srgbClr>
                  </a:outerShdw>
                </a:effectLst>
                <a:cs typeface="Arial" pitchFamily="34" charset="0"/>
              </a:rPr>
              <a:t>CONCLUSION</a:t>
            </a:r>
          </a:p>
        </p:txBody>
      </p:sp>
      <p:sp>
        <p:nvSpPr>
          <p:cNvPr id="11" name="Rounded Rectangle 10"/>
          <p:cNvSpPr/>
          <p:nvPr/>
        </p:nvSpPr>
        <p:spPr bwMode="gray">
          <a:xfrm>
            <a:off x="2165527" y="5406217"/>
            <a:ext cx="8151656" cy="558487"/>
          </a:xfrm>
          <a:prstGeom prst="roundRect">
            <a:avLst>
              <a:gd name="adj" fmla="val 45935"/>
            </a:avLst>
          </a:prstGeom>
          <a:solidFill>
            <a:srgbClr val="FB7061">
              <a:alpha val="83922"/>
            </a:srgbClr>
          </a:solidFill>
          <a:ln w="76200">
            <a:solidFill>
              <a:srgbClr val="C00000"/>
            </a:solidFill>
          </a:ln>
          <a:effectLst>
            <a:outerShdw blurRad="50800" dist="38100" dir="5400000" algn="t" rotWithShape="0">
              <a:prstClr val="black">
                <a:alpha val="13000"/>
              </a:prstClr>
            </a:outerShdw>
          </a:effectLst>
          <a:scene3d>
            <a:camera prst="orthographicFront"/>
            <a:lightRig rig="threePt" dir="t">
              <a:rot lat="0" lon="0" rev="1800000"/>
            </a:lightRig>
          </a:scene3d>
          <a:sp3d prstMaterial="plastic">
            <a:bevelT w="101600" h="101600"/>
            <a:bevelB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7654" lvl="1" indent="-347654" algn="ctr" eaLnBrk="0" fontAlgn="base" hangingPunct="0">
              <a:spcBef>
                <a:spcPct val="0"/>
              </a:spcBef>
              <a:spcAft>
                <a:spcPct val="0"/>
              </a:spcAft>
            </a:pPr>
            <a:r>
              <a:rPr lang="en-US" altLang="en-US" sz="2600" b="1" i="1" dirty="0">
                <a:solidFill>
                  <a:srgbClr val="FFFFFF"/>
                </a:solidFill>
                <a:effectLst>
                  <a:outerShdw blurRad="38100" dist="38100" dir="2700000" algn="tl">
                    <a:srgbClr val="000000">
                      <a:alpha val="43137"/>
                    </a:srgbClr>
                  </a:outerShdw>
                </a:effectLst>
                <a:cs typeface="Arial" pitchFamily="34" charset="0"/>
              </a:rPr>
              <a:t>RECOMMENDATION AND REFERENCES</a:t>
            </a:r>
          </a:p>
        </p:txBody>
      </p:sp>
      <p:sp>
        <p:nvSpPr>
          <p:cNvPr id="12" name="Oval 11"/>
          <p:cNvSpPr/>
          <p:nvPr/>
        </p:nvSpPr>
        <p:spPr bwMode="gray">
          <a:xfrm>
            <a:off x="2261918" y="3125324"/>
            <a:ext cx="884829" cy="685091"/>
          </a:xfrm>
          <a:prstGeom prst="ellipse">
            <a:avLst/>
          </a:prstGeom>
          <a:solidFill>
            <a:srgbClr val="C00000">
              <a:alpha val="84000"/>
            </a:srgbClr>
          </a:solidFill>
          <a:ln w="38100">
            <a:solidFill>
              <a:srgbClr val="FFFFFF"/>
            </a:solidFill>
          </a:ln>
          <a:effectLst>
            <a:outerShdw blurRad="50800" dist="38100" dir="5400000" algn="t" rotWithShape="0">
              <a:prstClr val="black">
                <a:alpha val="13000"/>
              </a:prstClr>
            </a:outerShdw>
          </a:effectLst>
          <a:scene3d>
            <a:camera prst="orthographicFront"/>
            <a:lightRig rig="flat" dir="t">
              <a:rot lat="0" lon="0" rev="5400000"/>
            </a:lightRig>
          </a:scene3d>
          <a:sp3d prstMaterial="flat">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b="1" dirty="0">
                <a:solidFill>
                  <a:srgbClr val="FFFFFF"/>
                </a:solidFill>
                <a:effectLst>
                  <a:outerShdw blurRad="38100" dist="38100" dir="2700000" algn="tl">
                    <a:srgbClr val="000000">
                      <a:alpha val="43137"/>
                    </a:srgbClr>
                  </a:outerShdw>
                </a:effectLst>
              </a:rPr>
              <a:t>2</a:t>
            </a:r>
          </a:p>
        </p:txBody>
      </p:sp>
      <p:sp>
        <p:nvSpPr>
          <p:cNvPr id="13" name="Oval 12"/>
          <p:cNvSpPr/>
          <p:nvPr/>
        </p:nvSpPr>
        <p:spPr bwMode="gray">
          <a:xfrm>
            <a:off x="2396180" y="3828475"/>
            <a:ext cx="884829" cy="685091"/>
          </a:xfrm>
          <a:prstGeom prst="ellipse">
            <a:avLst/>
          </a:prstGeom>
          <a:solidFill>
            <a:srgbClr val="C00000">
              <a:alpha val="84000"/>
            </a:srgbClr>
          </a:solidFill>
          <a:ln w="38100">
            <a:solidFill>
              <a:srgbClr val="FFFFFF"/>
            </a:solidFill>
          </a:ln>
          <a:effectLst>
            <a:outerShdw blurRad="50800" dist="38100" dir="5400000" algn="t" rotWithShape="0">
              <a:prstClr val="black">
                <a:alpha val="13000"/>
              </a:prstClr>
            </a:outerShdw>
          </a:effectLst>
          <a:scene3d>
            <a:camera prst="orthographicFront"/>
            <a:lightRig rig="flat" dir="t">
              <a:rot lat="0" lon="0" rev="5400000"/>
            </a:lightRig>
          </a:scene3d>
          <a:sp3d prstMaterial="flat">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b="1" dirty="0">
                <a:solidFill>
                  <a:srgbClr val="FFFFFF"/>
                </a:solidFill>
                <a:effectLst>
                  <a:outerShdw blurRad="38100" dist="38100" dir="2700000" algn="tl">
                    <a:srgbClr val="000000">
                      <a:alpha val="43137"/>
                    </a:srgbClr>
                  </a:outerShdw>
                </a:effectLst>
              </a:rPr>
              <a:t>3</a:t>
            </a:r>
          </a:p>
        </p:txBody>
      </p:sp>
      <p:sp>
        <p:nvSpPr>
          <p:cNvPr id="14" name="Oval 13"/>
          <p:cNvSpPr/>
          <p:nvPr/>
        </p:nvSpPr>
        <p:spPr bwMode="gray">
          <a:xfrm>
            <a:off x="2310720" y="4559048"/>
            <a:ext cx="884829" cy="685091"/>
          </a:xfrm>
          <a:prstGeom prst="ellipse">
            <a:avLst/>
          </a:prstGeom>
          <a:solidFill>
            <a:srgbClr val="C00000">
              <a:alpha val="84000"/>
            </a:srgbClr>
          </a:solidFill>
          <a:ln w="38100">
            <a:solidFill>
              <a:srgbClr val="FFFFFF"/>
            </a:solidFill>
          </a:ln>
          <a:effectLst>
            <a:outerShdw blurRad="50800" dist="38100" dir="5400000" algn="t" rotWithShape="0">
              <a:prstClr val="black">
                <a:alpha val="13000"/>
              </a:prstClr>
            </a:outerShdw>
          </a:effectLst>
          <a:scene3d>
            <a:camera prst="orthographicFront"/>
            <a:lightRig rig="flat" dir="t">
              <a:rot lat="0" lon="0" rev="5400000"/>
            </a:lightRig>
          </a:scene3d>
          <a:sp3d prstMaterial="flat">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b="1" dirty="0">
                <a:solidFill>
                  <a:srgbClr val="FFFFFF"/>
                </a:solidFill>
                <a:effectLst>
                  <a:outerShdw blurRad="38100" dist="38100" dir="2700000" algn="tl">
                    <a:srgbClr val="000000">
                      <a:alpha val="43137"/>
                    </a:srgbClr>
                  </a:outerShdw>
                </a:effectLst>
              </a:rPr>
              <a:t>4</a:t>
            </a:r>
          </a:p>
        </p:txBody>
      </p:sp>
      <p:sp>
        <p:nvSpPr>
          <p:cNvPr id="15" name="Oval 14"/>
          <p:cNvSpPr/>
          <p:nvPr/>
        </p:nvSpPr>
        <p:spPr bwMode="gray">
          <a:xfrm>
            <a:off x="1958000" y="5299605"/>
            <a:ext cx="884829" cy="685091"/>
          </a:xfrm>
          <a:prstGeom prst="ellipse">
            <a:avLst/>
          </a:prstGeom>
          <a:solidFill>
            <a:srgbClr val="C00000">
              <a:alpha val="84000"/>
            </a:srgbClr>
          </a:solidFill>
          <a:ln w="38100">
            <a:solidFill>
              <a:srgbClr val="FFFFFF"/>
            </a:solidFill>
          </a:ln>
          <a:effectLst>
            <a:outerShdw blurRad="50800" dist="38100" dir="5400000" algn="t" rotWithShape="0">
              <a:prstClr val="black">
                <a:alpha val="13000"/>
              </a:prstClr>
            </a:outerShdw>
          </a:effectLst>
          <a:scene3d>
            <a:camera prst="orthographicFront"/>
            <a:lightRig rig="flat" dir="t">
              <a:rot lat="0" lon="0" rev="5400000"/>
            </a:lightRig>
          </a:scene3d>
          <a:sp3d prstMaterial="flat">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400" b="1" dirty="0">
                <a:solidFill>
                  <a:srgbClr val="FFFFFF"/>
                </a:solidFill>
                <a:effectLst>
                  <a:outerShdw blurRad="38100" dist="38100" dir="2700000" algn="tl">
                    <a:srgbClr val="000000">
                      <a:alpha val="43137"/>
                    </a:srgbClr>
                  </a:outerShdw>
                </a:effectLst>
              </a:rPr>
              <a:t>5</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350401" y="3192074"/>
            <a:ext cx="2658799" cy="1957999"/>
          </a:xfrm>
          <a:prstGeom prst="rect">
            <a:avLst/>
          </a:prstGeom>
        </p:spPr>
      </p:pic>
      <p:sp>
        <p:nvSpPr>
          <p:cNvPr id="22" name="Title 1"/>
          <p:cNvSpPr>
            <a:spLocks noGrp="1"/>
          </p:cNvSpPr>
          <p:nvPr>
            <p:ph type="title"/>
          </p:nvPr>
        </p:nvSpPr>
        <p:spPr>
          <a:xfrm>
            <a:off x="0" y="14069"/>
            <a:ext cx="12192000" cy="1659987"/>
          </a:xfrm>
          <a:gradFill flip="none" rotWithShape="1">
            <a:gsLst>
              <a:gs pos="99933">
                <a:srgbClr val="CEE1F2"/>
              </a:gs>
              <a:gs pos="99932">
                <a:srgbClr val="D2D3E3"/>
              </a:gs>
              <a:gs pos="99932">
                <a:srgbClr val="D5C5D4"/>
              </a:gs>
              <a:gs pos="99931">
                <a:srgbClr val="DBA9B6"/>
              </a:gs>
              <a:gs pos="99930">
                <a:srgbClr val="E77179"/>
              </a:gs>
              <a:gs pos="99928">
                <a:srgbClr val="FF0000"/>
              </a:gs>
              <a:gs pos="99924">
                <a:srgbClr val="C00000">
                  <a:alpha val="70000"/>
                  <a:lumMod val="90000"/>
                  <a:lumOff val="10000"/>
                </a:srgbClr>
              </a:gs>
              <a:gs pos="32000">
                <a:srgbClr val="C00000"/>
              </a:gs>
              <a:gs pos="73000">
                <a:srgbClr val="C00000"/>
              </a:gs>
              <a:gs pos="54000">
                <a:srgbClr val="C00000"/>
              </a:gs>
            </a:gsLst>
            <a:lin ang="6000000" scaled="0"/>
            <a:tileRect/>
          </a:gradFill>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effectLst>
            <a:outerShdw blurRad="50800" dist="38100" dir="10800000" algn="r" rotWithShape="0">
              <a:srgbClr val="C00000">
                <a:alpha val="40000"/>
              </a:srgbClr>
            </a:outerShdw>
          </a:effectLst>
        </p:spPr>
        <p:txBody>
          <a:bodyPr>
            <a:normAutofit/>
          </a:bodyPr>
          <a:lstStyle/>
          <a:p>
            <a:r>
              <a:rPr lang="en-US" b="1" dirty="0">
                <a:latin typeface="+mn-lt"/>
              </a:rPr>
              <a:t>OUTLINE</a:t>
            </a:r>
          </a:p>
        </p:txBody>
      </p:sp>
    </p:spTree>
    <p:extLst>
      <p:ext uri="{BB962C8B-B14F-4D97-AF65-F5344CB8AC3E}">
        <p14:creationId xmlns:p14="http://schemas.microsoft.com/office/powerpoint/2010/main" val="1650697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6000" dirty="0">
                <a:solidFill>
                  <a:srgbClr val="FFFFFF"/>
                </a:solidFill>
                <a:cs typeface="Arial" pitchFamily="34" charset="0"/>
              </a:rPr>
              <a:t>RECOMMENDATION</a:t>
            </a:r>
            <a:endParaRPr lang="en-US" sz="6000" dirty="0"/>
          </a:p>
        </p:txBody>
      </p:sp>
      <p:sp>
        <p:nvSpPr>
          <p:cNvPr id="4" name="Rectangle 3"/>
          <p:cNvSpPr/>
          <p:nvPr/>
        </p:nvSpPr>
        <p:spPr>
          <a:xfrm>
            <a:off x="571500" y="2151787"/>
            <a:ext cx="11106150" cy="3539430"/>
          </a:xfrm>
          <a:prstGeom prst="rect">
            <a:avLst/>
          </a:prstGeom>
        </p:spPr>
        <p:txBody>
          <a:bodyPr wrap="square">
            <a:spAutoFit/>
          </a:bodyPr>
          <a:lstStyle/>
          <a:p>
            <a:pPr marL="457200" indent="-457200" algn="just">
              <a:buFont typeface="Wingdings" pitchFamily="2" charset="2"/>
              <a:buChar char="q"/>
            </a:pPr>
            <a:r>
              <a:rPr lang="en-US" sz="3200" dirty="0"/>
              <a:t>Related subjects should be expanded in research.</a:t>
            </a:r>
          </a:p>
          <a:p>
            <a:pPr marL="457200" indent="-457200" algn="just">
              <a:buFont typeface="Wingdings" pitchFamily="2" charset="2"/>
              <a:buChar char="q"/>
            </a:pPr>
            <a:r>
              <a:rPr lang="en-US" sz="3200" dirty="0"/>
              <a:t>It is necessary to conduct a depth qualitative study to find out why the negative attitude of men is higher than women.</a:t>
            </a:r>
          </a:p>
          <a:p>
            <a:pPr marL="457200" lvl="0" indent="-457200" algn="just">
              <a:buFont typeface="Wingdings" pitchFamily="2" charset="2"/>
              <a:buChar char="q"/>
            </a:pPr>
            <a:r>
              <a:rPr lang="en-US" sz="3200" dirty="0"/>
              <a:t>University should establish of clubs and supporters, which connect to the homosexuality organization to share and improve knowledge related to homosexual.</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3046" y="556351"/>
            <a:ext cx="1899139" cy="915693"/>
          </a:xfrm>
          <a:prstGeom prst="rect">
            <a:avLst/>
          </a:prstGeom>
        </p:spPr>
      </p:pic>
    </p:spTree>
    <p:extLst>
      <p:ext uri="{BB962C8B-B14F-4D97-AF65-F5344CB8AC3E}">
        <p14:creationId xmlns:p14="http://schemas.microsoft.com/office/powerpoint/2010/main" val="2999293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6000" dirty="0">
                <a:solidFill>
                  <a:srgbClr val="FFFFFF"/>
                </a:solidFill>
                <a:cs typeface="Arial" pitchFamily="34" charset="0"/>
              </a:rPr>
              <a:t>REFERENCES</a:t>
            </a:r>
            <a:endParaRPr lang="en-US" sz="6000" dirty="0"/>
          </a:p>
        </p:txBody>
      </p:sp>
      <p:sp>
        <p:nvSpPr>
          <p:cNvPr id="3" name="Content Placeholder 2"/>
          <p:cNvSpPr>
            <a:spLocks noGrp="1"/>
          </p:cNvSpPr>
          <p:nvPr>
            <p:ph idx="1"/>
          </p:nvPr>
        </p:nvSpPr>
        <p:spPr>
          <a:xfrm>
            <a:off x="666750" y="1825625"/>
            <a:ext cx="10877550" cy="4351338"/>
          </a:xfrm>
        </p:spPr>
        <p:txBody>
          <a:bodyPr>
            <a:noAutofit/>
          </a:bodyPr>
          <a:lstStyle/>
          <a:p>
            <a:pPr marL="0" lvl="0" indent="0" algn="just">
              <a:buNone/>
            </a:pPr>
            <a:r>
              <a:rPr lang="en-US" sz="2400" dirty="0"/>
              <a:t>1. Institute of Social, economic and Environmental (</a:t>
            </a:r>
            <a:r>
              <a:rPr lang="en-US" sz="2400" dirty="0" err="1"/>
              <a:t>iSEE</a:t>
            </a:r>
            <a:r>
              <a:rPr lang="en-US" sz="2400" dirty="0"/>
              <a:t>).</a:t>
            </a:r>
          </a:p>
          <a:p>
            <a:pPr marL="0" lvl="0" indent="0" algn="just">
              <a:buNone/>
            </a:pPr>
            <a:r>
              <a:rPr lang="en-US" sz="2400" dirty="0"/>
              <a:t>2. Organization to protect and promote the rights of LGBT people in Vietnam (ICS).</a:t>
            </a:r>
          </a:p>
          <a:p>
            <a:pPr marL="0" lvl="0" indent="0" algn="just">
              <a:buNone/>
            </a:pPr>
            <a:r>
              <a:rPr lang="en-US" dirty="0"/>
              <a:t>3."</a:t>
            </a:r>
            <a:r>
              <a:rPr lang="en-US" sz="2400" dirty="0"/>
              <a:t>Survey of public attitudes towards homosexuals" of MVA Hong Kong Limited in Hong Kong in 2006.</a:t>
            </a:r>
          </a:p>
          <a:p>
            <a:pPr marL="0" indent="0">
              <a:buNone/>
            </a:pPr>
            <a:r>
              <a:rPr lang="en-US" sz="2400" dirty="0"/>
              <a:t>4. </a:t>
            </a:r>
            <a:r>
              <a:rPr lang="en-US" altLang="en-US" sz="2400" dirty="0"/>
              <a:t>Attitudes Toward Homosexuality :Assessment and  Behavioral Consequences Mary E. Kite and Kay </a:t>
            </a:r>
            <a:r>
              <a:rPr lang="en-US" altLang="en-US" sz="2400" dirty="0" err="1"/>
              <a:t>Deaux</a:t>
            </a:r>
            <a:r>
              <a:rPr lang="en-US" altLang="en-US" sz="2400" dirty="0"/>
              <a:t> Purdue University.</a:t>
            </a:r>
          </a:p>
          <a:p>
            <a:pPr marL="0" indent="0" algn="just">
              <a:buNone/>
            </a:pPr>
            <a:r>
              <a:rPr lang="en-US" sz="2400" dirty="0"/>
              <a:t>5. Attitudes of British medical students towards male homosexuality Andrew Parker and Dinesh Bhugra Institut e of Psychiatry, De Crespigny Park, London, United Kingdom.</a:t>
            </a:r>
          </a:p>
          <a:p>
            <a:pPr marL="0" lvl="0" indent="0" algn="just">
              <a:buNone/>
            </a:pPr>
            <a:r>
              <a:rPr lang="en-US" sz="2400" dirty="0"/>
              <a:t>6.Attitudes Towards Homosexuality: A Literature Review Gail Mason &amp; Mischa Barr Sydney Institute of Criminology, Sydney Law School, University of Sydney January 2006.</a:t>
            </a:r>
          </a:p>
          <a:p>
            <a:pPr marL="514350" indent="-514350" algn="just">
              <a:buFont typeface="+mj-lt"/>
              <a:buAutoNum type="arabicPeriod"/>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2096" y="579300"/>
            <a:ext cx="1899139" cy="915693"/>
          </a:xfrm>
          <a:prstGeom prst="rect">
            <a:avLst/>
          </a:prstGeom>
        </p:spPr>
      </p:pic>
    </p:spTree>
    <p:extLst>
      <p:ext uri="{BB962C8B-B14F-4D97-AF65-F5344CB8AC3E}">
        <p14:creationId xmlns:p14="http://schemas.microsoft.com/office/powerpoint/2010/main" val="850453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vi-VN" dirty="0"/>
          </a:p>
        </p:txBody>
      </p:sp>
      <p:sp>
        <p:nvSpPr>
          <p:cNvPr id="3" name="Subtitle 2"/>
          <p:cNvSpPr>
            <a:spLocks noGrp="1"/>
          </p:cNvSpPr>
          <p:nvPr>
            <p:ph type="subTitle" idx="1"/>
          </p:nvPr>
        </p:nvSpPr>
        <p:spPr/>
        <p:txBody>
          <a:bodyPr/>
          <a:lstStyle/>
          <a:p>
            <a:endParaRPr lang="vi-V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a:ln>
            <a:solidFill>
              <a:schemeClr val="bg1"/>
            </a:solidFill>
          </a:ln>
        </p:spPr>
      </p:pic>
      <p:sp>
        <p:nvSpPr>
          <p:cNvPr id="5" name="Rectangle 4"/>
          <p:cNvSpPr/>
          <p:nvPr/>
        </p:nvSpPr>
        <p:spPr>
          <a:xfrm flipH="1">
            <a:off x="2" y="2878429"/>
            <a:ext cx="12191999" cy="1883487"/>
          </a:xfrm>
          <a:prstGeom prst="rect">
            <a:avLst/>
          </a:prstGeom>
          <a:solidFill>
            <a:srgbClr val="C02A1E">
              <a:alpha val="51000"/>
            </a:srgbClr>
          </a:solidFill>
          <a:ln>
            <a:noFill/>
          </a:ln>
          <a:effectLst>
            <a:outerShdw blurRad="50800" dist="38100" dir="18900000" algn="bl" rotWithShape="0">
              <a:schemeClr val="tx1">
                <a:alpha val="51000"/>
              </a:schemeClr>
            </a:outerShdw>
            <a:softEdge rad="31750"/>
          </a:effectLst>
          <a:scene3d>
            <a:camera prst="orthographicFront"/>
            <a:lightRig rig="morning" dir="t"/>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6" name="Rectangle 5"/>
          <p:cNvSpPr/>
          <p:nvPr/>
        </p:nvSpPr>
        <p:spPr>
          <a:xfrm>
            <a:off x="1085589" y="3214985"/>
            <a:ext cx="1002082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a:ln w="50800"/>
                <a:solidFill>
                  <a:schemeClr val="bg1">
                    <a:shade val="50000"/>
                  </a:schemeClr>
                </a:solidFill>
              </a:rPr>
              <a:t>THANK YOU FOR ATTENTION</a:t>
            </a:r>
            <a:endParaRPr lang="vi-VN" sz="5400" b="1" dirty="0">
              <a:ln w="50800"/>
              <a:solidFill>
                <a:schemeClr val="bg1">
                  <a:shade val="50000"/>
                </a:schemeClr>
              </a:solidFill>
            </a:endParaRPr>
          </a:p>
        </p:txBody>
      </p:sp>
    </p:spTree>
    <p:extLst>
      <p:ext uri="{BB962C8B-B14F-4D97-AF65-F5344CB8AC3E}">
        <p14:creationId xmlns:p14="http://schemas.microsoft.com/office/powerpoint/2010/main" val="118659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22218" y="2369127"/>
            <a:ext cx="9850581" cy="2036617"/>
          </a:xfrm>
          <a:prstGeom prst="roundRect">
            <a:avLst/>
          </a:prstGeom>
          <a:solidFill>
            <a:srgbClr val="C00000"/>
          </a:solidFill>
          <a:ln>
            <a:solidFill>
              <a:srgbClr val="00206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INTRODUCTION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7246" y="3490051"/>
            <a:ext cx="1899139" cy="915693"/>
          </a:xfrm>
          <a:prstGeom prst="rect">
            <a:avLst/>
          </a:prstGeom>
        </p:spPr>
      </p:pic>
    </p:spTree>
    <p:extLst>
      <p:ext uri="{BB962C8B-B14F-4D97-AF65-F5344CB8AC3E}">
        <p14:creationId xmlns:p14="http://schemas.microsoft.com/office/powerpoint/2010/main" val="111817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79449" y="0"/>
            <a:ext cx="11207749" cy="2304289"/>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b="100000"/>
            </a:path>
            <a:tileRect t="-100000" r="-100000"/>
          </a:gradFill>
          <a:ln>
            <a:solidFill>
              <a:srgbClr val="FDB1A9"/>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200" dirty="0"/>
              <a:t>Scientists estimate that 3-5% of the world population is homosexual, or about 100 million people.</a:t>
            </a:r>
            <a:endParaRPr lang="en-US" sz="2200" dirty="0">
              <a:solidFill>
                <a:schemeClr val="tx2"/>
              </a:solidFill>
              <a:cs typeface="Times New Roman" panose="02020603050405020304" pitchFamily="18" charset="0"/>
            </a:endParaRPr>
          </a:p>
          <a:p>
            <a:pPr algn="just"/>
            <a:r>
              <a:rPr lang="en-US" sz="2200" dirty="0"/>
              <a:t>The iSEE Research Institute estimated that the number of homosexuals in Vietnam is 1.65 million, equivalent to approximately 2% of the population.</a:t>
            </a:r>
          </a:p>
          <a:p>
            <a:pPr algn="just"/>
            <a:r>
              <a:rPr lang="en-US" sz="2200" dirty="0">
                <a:solidFill>
                  <a:schemeClr val="bg1"/>
                </a:solidFill>
              </a:rPr>
              <a:t>However, the attitude of community towards homosexuals is largely prejudicial and wary. </a:t>
            </a:r>
          </a:p>
          <a:p>
            <a:pPr algn="just"/>
            <a:endParaRPr lang="en-US" sz="2400" dirty="0">
              <a:solidFill>
                <a:schemeClr val="tx2"/>
              </a:solidFill>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450" y="2571748"/>
            <a:ext cx="3592299" cy="371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4578" y="2571748"/>
            <a:ext cx="3708898" cy="371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9416" y="2571748"/>
            <a:ext cx="3667783" cy="371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4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74800"/>
          </a:xfrm>
        </p:spPr>
        <p:txBody>
          <a:bodyPr>
            <a:normAutofit/>
          </a:bodyPr>
          <a:lstStyle/>
          <a:p>
            <a:r>
              <a:rPr lang="en-US" sz="4400" b="1" dirty="0">
                <a:latin typeface="+mn-lt"/>
              </a:rPr>
              <a:t>OBJECTIVES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7150" y="857250"/>
            <a:ext cx="1663700" cy="685800"/>
          </a:xfrm>
          <a:prstGeom prst="rect">
            <a:avLst/>
          </a:prstGeom>
        </p:spPr>
      </p:pic>
      <p:graphicFrame>
        <p:nvGraphicFramePr>
          <p:cNvPr id="6" name="Diagram 5"/>
          <p:cNvGraphicFramePr/>
          <p:nvPr>
            <p:extLst>
              <p:ext uri="{D42A27DB-BD31-4B8C-83A1-F6EECF244321}">
                <p14:modId xmlns:p14="http://schemas.microsoft.com/office/powerpoint/2010/main" val="3169440057"/>
              </p:ext>
            </p:extLst>
          </p:nvPr>
        </p:nvGraphicFramePr>
        <p:xfrm>
          <a:off x="952500" y="2120900"/>
          <a:ext cx="10401300" cy="3924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042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22218" y="2369127"/>
            <a:ext cx="9850581" cy="2036617"/>
          </a:xfrm>
          <a:prstGeom prst="roundRect">
            <a:avLst/>
          </a:prstGeom>
          <a:solidFill>
            <a:srgbClr val="C00000"/>
          </a:solidFill>
          <a:ln>
            <a:solidFill>
              <a:srgbClr val="00206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MATERIAL AND METHODS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38809" y="3782291"/>
            <a:ext cx="1899139" cy="623453"/>
          </a:xfrm>
          <a:prstGeom prst="rect">
            <a:avLst/>
          </a:prstGeom>
        </p:spPr>
      </p:pic>
    </p:spTree>
    <p:extLst>
      <p:ext uri="{BB962C8B-B14F-4D97-AF65-F5344CB8AC3E}">
        <p14:creationId xmlns:p14="http://schemas.microsoft.com/office/powerpoint/2010/main" val="269549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Rectangle 5"/>
          <p:cNvSpPr/>
          <p:nvPr/>
        </p:nvSpPr>
        <p:spPr>
          <a:xfrm>
            <a:off x="819150" y="2589937"/>
            <a:ext cx="10896600" cy="2677656"/>
          </a:xfrm>
          <a:prstGeom prst="rect">
            <a:avLst/>
          </a:prstGeom>
        </p:spPr>
        <p:txBody>
          <a:bodyPr wrap="square">
            <a:spAutoFit/>
          </a:bodyPr>
          <a:lstStyle/>
          <a:p>
            <a:pPr marL="457200" lvl="0" indent="-457200" algn="just">
              <a:buFont typeface="Wingdings" pitchFamily="2" charset="2"/>
              <a:buChar char="q"/>
            </a:pPr>
            <a:r>
              <a:rPr lang="en-US" sz="2800" dirty="0"/>
              <a:t>Study design: Cross sectional study</a:t>
            </a:r>
          </a:p>
          <a:p>
            <a:pPr marL="457200" lvl="0" indent="-457200" algn="just">
              <a:buFont typeface="Wingdings" pitchFamily="2" charset="2"/>
              <a:buChar char="q"/>
            </a:pPr>
            <a:r>
              <a:rPr lang="en-US" sz="2800" dirty="0"/>
              <a:t>Location: Department of Public Health, Hue University of Medicine and Pharmacy</a:t>
            </a:r>
          </a:p>
          <a:p>
            <a:pPr marL="457200" lvl="0" indent="-457200" algn="just">
              <a:buFont typeface="Wingdings" pitchFamily="2" charset="2"/>
              <a:buChar char="q"/>
            </a:pPr>
            <a:r>
              <a:rPr lang="en-US" sz="2800" dirty="0"/>
              <a:t>Duration: March, 2016 – July, 2016</a:t>
            </a:r>
          </a:p>
          <a:p>
            <a:pPr marL="457200" lvl="0" indent="-457200" algn="just">
              <a:buFont typeface="Wingdings" pitchFamily="2" charset="2"/>
              <a:buChar char="q"/>
            </a:pPr>
            <a:r>
              <a:rPr lang="en-US" sz="2800" dirty="0"/>
              <a:t>Object of study: Students in faculty of Public Health, Hue University of Medicine and Pharmacy</a:t>
            </a:r>
          </a:p>
        </p:txBody>
      </p:sp>
    </p:spTree>
    <p:extLst>
      <p:ext uri="{BB962C8B-B14F-4D97-AF65-F5344CB8AC3E}">
        <p14:creationId xmlns:p14="http://schemas.microsoft.com/office/powerpoint/2010/main" val="2567109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357100" cy="1314449"/>
          </a:xfrm>
        </p:spPr>
        <p:txBody>
          <a:bodyPr>
            <a:normAutofit/>
          </a:bodyPr>
          <a:lstStyle/>
          <a:p>
            <a:endParaRPr lang="en-US" dirty="0"/>
          </a:p>
        </p:txBody>
      </p:sp>
      <p:sp>
        <p:nvSpPr>
          <p:cNvPr id="3" name="Content Placeholder 2"/>
          <p:cNvSpPr>
            <a:spLocks noGrp="1"/>
          </p:cNvSpPr>
          <p:nvPr>
            <p:ph idx="1"/>
          </p:nvPr>
        </p:nvSpPr>
        <p:spPr>
          <a:xfrm>
            <a:off x="514350" y="1529306"/>
            <a:ext cx="11125200" cy="4791409"/>
          </a:xfrm>
        </p:spPr>
        <p:txBody>
          <a:bodyPr>
            <a:normAutofit/>
          </a:bodyPr>
          <a:lstStyle/>
          <a:p>
            <a:r>
              <a:rPr lang="en-US" sz="3200" dirty="0">
                <a:cs typeface="Times New Roman" panose="02020603050405020304" pitchFamily="18" charset="0"/>
              </a:rPr>
              <a:t>Formula:</a:t>
            </a:r>
            <a:endParaRPr lang="en-US" sz="3200" dirty="0"/>
          </a:p>
          <a:p>
            <a:endParaRPr lang="en-US" sz="2300" dirty="0"/>
          </a:p>
          <a:p>
            <a:endParaRPr lang="en-US" sz="2300" dirty="0">
              <a:cs typeface="Times New Roman" panose="02020603050405020304" pitchFamily="18" charset="0"/>
            </a:endParaRPr>
          </a:p>
          <a:p>
            <a:endParaRPr lang="en-US" sz="2300" dirty="0">
              <a:cs typeface="Times New Roman" panose="02020603050405020304" pitchFamily="18" charset="0"/>
            </a:endParaRPr>
          </a:p>
          <a:p>
            <a:endParaRPr lang="en-US" sz="2300" dirty="0">
              <a:cs typeface="Times New Roman" panose="02020603050405020304" pitchFamily="18" charset="0"/>
            </a:endParaRPr>
          </a:p>
          <a:p>
            <a:pPr algn="just"/>
            <a:endParaRPr lang="en-US" sz="2300" dirty="0">
              <a:cs typeface="Times New Roman" panose="02020603050405020304" pitchFamily="18" charset="0"/>
            </a:endParaRPr>
          </a:p>
          <a:p>
            <a:pPr marL="0" indent="0" algn="just" defTabSz="914400">
              <a:buNone/>
            </a:pPr>
            <a:endParaRPr lang="en-US" sz="2400" dirty="0"/>
          </a:p>
          <a:p>
            <a:pPr algn="just" defTabSz="914400"/>
            <a:r>
              <a:rPr lang="en-US" sz="2500" dirty="0"/>
              <a:t>According to the study "Survey of public attitudes towards homosexuals" of MVA Hong Kong Limited in 2006, should we choose p = 0,491.The calculated sample size n = 384. To increase the representation, we estimate that 10% error. </a:t>
            </a:r>
            <a:r>
              <a:rPr lang="en-US" sz="2500" b="1" dirty="0"/>
              <a:t>Thus,</a:t>
            </a:r>
            <a:r>
              <a:rPr lang="en-US" sz="2500" dirty="0"/>
              <a:t> </a:t>
            </a:r>
            <a:r>
              <a:rPr lang="en-US" sz="2500" b="1" dirty="0"/>
              <a:t>the sample size is 423.</a:t>
            </a:r>
          </a:p>
        </p:txBody>
      </p:sp>
      <p:sp>
        <p:nvSpPr>
          <p:cNvPr id="12" name="Rectangle 11"/>
          <p:cNvSpPr/>
          <p:nvPr/>
        </p:nvSpPr>
        <p:spPr>
          <a:xfrm>
            <a:off x="5695950" y="1529306"/>
            <a:ext cx="6115050" cy="3170099"/>
          </a:xfrm>
          <a:prstGeom prst="rect">
            <a:avLst/>
          </a:prstGeom>
        </p:spPr>
        <p:txBody>
          <a:bodyPr wrap="square">
            <a:spAutoFit/>
          </a:bodyPr>
          <a:lstStyle/>
          <a:p>
            <a:r>
              <a:rPr lang="en-US" sz="2500" dirty="0"/>
              <a:t>Include:</a:t>
            </a:r>
          </a:p>
          <a:p>
            <a:r>
              <a:rPr lang="en-US" sz="2500" dirty="0"/>
              <a:t>N: sample size.</a:t>
            </a:r>
          </a:p>
          <a:p>
            <a:r>
              <a:rPr lang="en-US" sz="2500" dirty="0">
                <a:ea typeface="Calibri" panose="020F0502020204030204" pitchFamily="34" charset="0"/>
                <a:cs typeface="Calibri" panose="020F0502020204030204" pitchFamily="34" charset="0"/>
              </a:rPr>
              <a:t>Z</a:t>
            </a:r>
            <a:r>
              <a:rPr lang="en-US" sz="2500" baseline="30000" dirty="0">
                <a:ea typeface="Calibri" panose="020F0502020204030204" pitchFamily="34" charset="0"/>
                <a:cs typeface="Calibri" panose="020F0502020204030204" pitchFamily="34" charset="0"/>
              </a:rPr>
              <a:t>2</a:t>
            </a:r>
            <a:r>
              <a:rPr lang="en-US" sz="2500" baseline="-25000" dirty="0">
                <a:ea typeface="Calibri" panose="020F0502020204030204" pitchFamily="34" charset="0"/>
                <a:cs typeface="Calibri" panose="020F0502020204030204" pitchFamily="34" charset="0"/>
              </a:rPr>
              <a:t>α/2</a:t>
            </a:r>
            <a:r>
              <a:rPr lang="en-US" sz="2500" dirty="0"/>
              <a:t>: confidence interval limit at 95% probability, 1.96 respectively.</a:t>
            </a:r>
          </a:p>
          <a:p>
            <a:r>
              <a:rPr lang="en-US" sz="2500" dirty="0"/>
              <a:t>p: estimating unknown parameters of the population.</a:t>
            </a:r>
          </a:p>
          <a:p>
            <a:r>
              <a:rPr lang="en-US" sz="2500" dirty="0"/>
              <a:t>e: exact level.</a:t>
            </a:r>
            <a:br>
              <a:rPr lang="en-US" sz="2500" dirty="0">
                <a:ea typeface="Calibri" panose="020F0502020204030204" pitchFamily="34" charset="0"/>
                <a:cs typeface="Calibri" panose="020F0502020204030204" pitchFamily="34" charset="0"/>
              </a:rPr>
            </a:br>
            <a:endParaRPr lang="en-US" sz="2500" dirty="0">
              <a:effectLst/>
              <a:ea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4" name="Flowchart: Alternate Process 3"/>
              <p:cNvSpPr/>
              <p:nvPr/>
            </p:nvSpPr>
            <p:spPr>
              <a:xfrm>
                <a:off x="704850" y="2305050"/>
                <a:ext cx="4381500" cy="1752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3200" i="1">
                          <a:latin typeface="Cambria Math"/>
                        </a:rPr>
                        <m:t>𝑁</m:t>
                      </m:r>
                      <m:r>
                        <a:rPr lang="en-US" sz="3200" i="1">
                          <a:latin typeface="Cambria Math"/>
                        </a:rPr>
                        <m:t>=</m:t>
                      </m:r>
                      <m:f>
                        <m:fPr>
                          <m:ctrlPr>
                            <a:rPr lang="en-US" sz="3200" i="1">
                              <a:latin typeface="Cambria Math" panose="02040503050406030204" pitchFamily="18" charset="0"/>
                            </a:rPr>
                          </m:ctrlPr>
                        </m:fPr>
                        <m:num>
                          <m:sSubSup>
                            <m:sSubSupPr>
                              <m:ctrlPr>
                                <a:rPr lang="en-US" sz="3200" i="1">
                                  <a:latin typeface="Cambria Math" panose="02040503050406030204" pitchFamily="18" charset="0"/>
                                </a:rPr>
                              </m:ctrlPr>
                            </m:sSubSupPr>
                            <m:e>
                              <m:r>
                                <a:rPr lang="en-US" sz="3200" i="1">
                                  <a:latin typeface="Cambria Math"/>
                                </a:rPr>
                                <m:t>𝑧</m:t>
                              </m:r>
                            </m:e>
                            <m:sub>
                              <m:r>
                                <a:rPr lang="en-US" sz="3200" i="1">
                                  <a:latin typeface="Cambria Math"/>
                                </a:rPr>
                                <m:t>∝/2</m:t>
                              </m:r>
                            </m:sub>
                            <m:sup>
                              <m:r>
                                <a:rPr lang="en-US" sz="3200" i="1">
                                  <a:latin typeface="Cambria Math"/>
                                </a:rPr>
                                <m:t>2</m:t>
                              </m:r>
                            </m:sup>
                          </m:sSubSup>
                          <m:r>
                            <a:rPr lang="en-US" sz="3200" i="1">
                              <a:latin typeface="Cambria Math"/>
                            </a:rPr>
                            <m:t>×</m:t>
                          </m:r>
                          <m:r>
                            <a:rPr lang="en-US" sz="3200" i="1">
                              <a:latin typeface="Cambria Math"/>
                            </a:rPr>
                            <m:t>𝑝</m:t>
                          </m:r>
                          <m:r>
                            <a:rPr lang="en-US" sz="3200" i="1">
                              <a:latin typeface="Cambria Math"/>
                            </a:rPr>
                            <m:t>(1−</m:t>
                          </m:r>
                          <m:r>
                            <a:rPr lang="en-US" sz="3200" i="1">
                              <a:latin typeface="Cambria Math"/>
                            </a:rPr>
                            <m:t>𝑝</m:t>
                          </m:r>
                          <m:r>
                            <a:rPr lang="en-US" sz="3200" i="1">
                              <a:latin typeface="Cambria Math"/>
                            </a:rPr>
                            <m:t>)</m:t>
                          </m:r>
                        </m:num>
                        <m:den>
                          <m:sSup>
                            <m:sSupPr>
                              <m:ctrlPr>
                                <a:rPr lang="en-US" sz="3200" i="1">
                                  <a:latin typeface="Cambria Math" panose="02040503050406030204" pitchFamily="18" charset="0"/>
                                </a:rPr>
                              </m:ctrlPr>
                            </m:sSupPr>
                            <m:e>
                              <m:r>
                                <a:rPr lang="en-US" sz="3200" i="1">
                                  <a:latin typeface="Cambria Math"/>
                                </a:rPr>
                                <m:t>𝑒</m:t>
                              </m:r>
                            </m:e>
                            <m:sup>
                              <m:r>
                                <a:rPr lang="en-US" sz="3200" i="1">
                                  <a:latin typeface="Cambria Math"/>
                                </a:rPr>
                                <m:t>2</m:t>
                              </m:r>
                            </m:sup>
                          </m:sSup>
                        </m:den>
                      </m:f>
                    </m:oMath>
                  </m:oMathPara>
                </a14:m>
                <a:endParaRPr lang="en-US" dirty="0"/>
              </a:p>
            </p:txBody>
          </p:sp>
        </mc:Choice>
        <mc:Fallback xmlns="">
          <p:sp>
            <p:nvSpPr>
              <p:cNvPr id="4" name="Flowchart: Alternate Process 3"/>
              <p:cNvSpPr>
                <a:spLocks noRot="1" noChangeAspect="1" noMove="1" noResize="1" noEditPoints="1" noAdjustHandles="1" noChangeArrowheads="1" noChangeShapeType="1" noTextEdit="1"/>
              </p:cNvSpPr>
              <p:nvPr/>
            </p:nvSpPr>
            <p:spPr>
              <a:xfrm>
                <a:off x="704850" y="2305050"/>
                <a:ext cx="4381500" cy="1752600"/>
              </a:xfrm>
              <a:prstGeom prst="flowChartAlternateProcess">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453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09700"/>
          </a:xfrm>
        </p:spPr>
        <p:txBody>
          <a:bodyPr>
            <a:noAutofit/>
          </a:bodyPr>
          <a:lstStyle/>
          <a:p>
            <a:br>
              <a:rPr lang="en-US" sz="5400" dirty="0"/>
            </a:br>
            <a:r>
              <a:rPr lang="en-US" sz="5400" dirty="0"/>
              <a:t>SAMPLING METHODOLOGY</a:t>
            </a:r>
            <a:br>
              <a:rPr lang="en-US" sz="3200" dirty="0"/>
            </a:br>
            <a:endParaRPr lang="en-US" sz="3200" dirty="0"/>
          </a:p>
        </p:txBody>
      </p:sp>
      <p:sp>
        <p:nvSpPr>
          <p:cNvPr id="4" name="Rounded Rectangle 3"/>
          <p:cNvSpPr/>
          <p:nvPr/>
        </p:nvSpPr>
        <p:spPr>
          <a:xfrm>
            <a:off x="228600" y="2442865"/>
            <a:ext cx="5429250" cy="3505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1178 students of  Faculty of Public Health, </a:t>
            </a:r>
            <a:br>
              <a:rPr lang="en-US" sz="3200" dirty="0"/>
            </a:br>
            <a:r>
              <a:rPr lang="en-US" sz="3200" dirty="0"/>
              <a:t>Hue University of Medicine and Pharmacy</a:t>
            </a:r>
          </a:p>
        </p:txBody>
      </p:sp>
      <p:sp>
        <p:nvSpPr>
          <p:cNvPr id="5" name="Right Arrow 4"/>
          <p:cNvSpPr/>
          <p:nvPr/>
        </p:nvSpPr>
        <p:spPr>
          <a:xfrm>
            <a:off x="5848350" y="4248150"/>
            <a:ext cx="2476500" cy="171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572250" y="3733800"/>
            <a:ext cx="1413792" cy="461665"/>
          </a:xfrm>
          <a:prstGeom prst="rect">
            <a:avLst/>
          </a:prstGeom>
        </p:spPr>
        <p:txBody>
          <a:bodyPr wrap="square">
            <a:spAutoFit/>
          </a:bodyPr>
          <a:lstStyle/>
          <a:p>
            <a:r>
              <a:rPr lang="en-US" sz="2400" b="1" dirty="0"/>
              <a:t>Using</a:t>
            </a:r>
          </a:p>
        </p:txBody>
      </p:sp>
      <p:sp>
        <p:nvSpPr>
          <p:cNvPr id="8" name="Rectangle 7"/>
          <p:cNvSpPr/>
          <p:nvPr/>
        </p:nvSpPr>
        <p:spPr>
          <a:xfrm>
            <a:off x="5679159" y="4482584"/>
            <a:ext cx="2850460" cy="461665"/>
          </a:xfrm>
          <a:prstGeom prst="rect">
            <a:avLst/>
          </a:prstGeom>
        </p:spPr>
        <p:txBody>
          <a:bodyPr wrap="none">
            <a:spAutoFit/>
          </a:bodyPr>
          <a:lstStyle/>
          <a:p>
            <a:r>
              <a:rPr lang="en-US" sz="2400" b="1" dirty="0"/>
              <a:t>a random method </a:t>
            </a:r>
          </a:p>
        </p:txBody>
      </p:sp>
      <p:sp>
        <p:nvSpPr>
          <p:cNvPr id="13" name="Flowchart: Alternate Process 12"/>
          <p:cNvSpPr/>
          <p:nvPr/>
        </p:nvSpPr>
        <p:spPr>
          <a:xfrm>
            <a:off x="8401050" y="3101206"/>
            <a:ext cx="3600493" cy="218851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423 students </a:t>
            </a:r>
            <a:r>
              <a:rPr lang="en-US" sz="3200" dirty="0">
                <a:solidFill>
                  <a:schemeClr val="bg1"/>
                </a:solidFill>
              </a:rPr>
              <a:t>were selected </a:t>
            </a:r>
            <a:endParaRPr lang="en-US" sz="3200" dirty="0"/>
          </a:p>
        </p:txBody>
      </p:sp>
    </p:spTree>
    <p:extLst>
      <p:ext uri="{BB962C8B-B14F-4D97-AF65-F5344CB8AC3E}">
        <p14:creationId xmlns:p14="http://schemas.microsoft.com/office/powerpoint/2010/main" val="2269241366"/>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FFFFFF"/>
      </a:dk2>
      <a:lt2>
        <a:srgbClr val="EEECE1"/>
      </a:lt2>
      <a:accent1>
        <a:srgbClr val="C00000"/>
      </a:accent1>
      <a:accent2>
        <a:srgbClr val="FF0000"/>
      </a:accent2>
      <a:accent3>
        <a:srgbClr val="8F0000"/>
      </a:accent3>
      <a:accent4>
        <a:srgbClr val="7F0000"/>
      </a:accent4>
      <a:accent5>
        <a:srgbClr val="FE3F3F"/>
      </a:accent5>
      <a:accent6>
        <a:srgbClr val="FF6566"/>
      </a:accent6>
      <a:hlink>
        <a:srgbClr val="CF7875"/>
      </a:hlink>
      <a:folHlink>
        <a:srgbClr val="6F2926"/>
      </a:folHlink>
    </a:clrScheme>
    <a:fontScheme name="Custom 1">
      <a:majorFont>
        <a:latin typeface="Calibri Light"/>
        <a:ea typeface=""/>
        <a:cs typeface=""/>
      </a:majorFont>
      <a:minorFont>
        <a:latin typeface="Arial"/>
        <a:ea typeface=""/>
        <a:cs typeface=""/>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000000"/>
    </a:dk1>
    <a:lt1>
      <a:sysClr val="window" lastClr="FFFFFF"/>
    </a:lt1>
    <a:dk2>
      <a:srgbClr val="FFFFFF"/>
    </a:dk2>
    <a:lt2>
      <a:srgbClr val="EEECE1"/>
    </a:lt2>
    <a:accent1>
      <a:srgbClr val="C00000"/>
    </a:accent1>
    <a:accent2>
      <a:srgbClr val="FF0000"/>
    </a:accent2>
    <a:accent3>
      <a:srgbClr val="8F0000"/>
    </a:accent3>
    <a:accent4>
      <a:srgbClr val="7F0000"/>
    </a:accent4>
    <a:accent5>
      <a:srgbClr val="FE3F3F"/>
    </a:accent5>
    <a:accent6>
      <a:srgbClr val="FF6566"/>
    </a:accent6>
    <a:hlink>
      <a:srgbClr val="CF7875"/>
    </a:hlink>
    <a:folHlink>
      <a:srgbClr val="6F2926"/>
    </a:folHlink>
  </a:clrScheme>
</a:themeOverride>
</file>

<file path=docProps/app.xml><?xml version="1.0" encoding="utf-8"?>
<Properties xmlns="http://schemas.openxmlformats.org/officeDocument/2006/extended-properties" xmlns:vt="http://schemas.openxmlformats.org/officeDocument/2006/docPropsVTypes">
  <Template/>
  <TotalTime>1500</TotalTime>
  <Words>1941</Words>
  <Application>Microsoft Office PowerPoint</Application>
  <PresentationFormat>Widescreen</PresentationFormat>
  <Paragraphs>304</Paragraphs>
  <Slides>22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Cambria Math</vt:lpstr>
      <vt:lpstr>Times New Roman</vt:lpstr>
      <vt:lpstr>Wingdings</vt:lpstr>
      <vt:lpstr>Office Theme</vt:lpstr>
      <vt:lpstr>PowerPoint Presentation</vt:lpstr>
      <vt:lpstr>OUTLINE</vt:lpstr>
      <vt:lpstr>PowerPoint Presentation</vt:lpstr>
      <vt:lpstr>PowerPoint Presentation</vt:lpstr>
      <vt:lpstr>OBJECTIVES</vt:lpstr>
      <vt:lpstr>PowerPoint Presentation</vt:lpstr>
      <vt:lpstr>PowerPoint Presentation</vt:lpstr>
      <vt:lpstr>PowerPoint Presentation</vt:lpstr>
      <vt:lpstr> SAMPLING METHODOLOGY </vt:lpstr>
      <vt:lpstr>PowerPoint Presentation</vt:lpstr>
      <vt:lpstr> General Information </vt:lpstr>
      <vt:lpstr>AWARENESS OF HOMOSEXUALITY</vt:lpstr>
      <vt:lpstr>ATITTUDES OF HOMOSEXUALITY </vt:lpstr>
      <vt:lpstr>GENERAL ATTITUDES TOWARDS HOMOSEXUALS </vt:lpstr>
      <vt:lpstr>DISCRIMINATORY ATTITUDES TOWARDS HOMOSEXUAL </vt:lpstr>
      <vt:lpstr>SOME FACTORS RELATED TO AWARENESS TOWARDS HOMOSEXUALITY</vt:lpstr>
      <vt:lpstr>SOME FACTORS RELATED TO ATITTUDE TOWARDS HOMOSEXUALITY</vt:lpstr>
      <vt:lpstr> CONCLUSION </vt:lpstr>
      <vt:lpstr>PowerPoint Presentation</vt:lpstr>
      <vt:lpstr>RECOMMENDATION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Nghia Truong</dc:creator>
  <cp:lastModifiedBy>Admin</cp:lastModifiedBy>
  <cp:revision>107</cp:revision>
  <dcterms:created xsi:type="dcterms:W3CDTF">2016-10-14T05:25:36Z</dcterms:created>
  <dcterms:modified xsi:type="dcterms:W3CDTF">2016-11-07T08:01:04Z</dcterms:modified>
</cp:coreProperties>
</file>