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7" r:id="rId4"/>
    <p:sldId id="258" r:id="rId5"/>
    <p:sldId id="272" r:id="rId6"/>
    <p:sldId id="269" r:id="rId7"/>
    <p:sldId id="261" r:id="rId8"/>
    <p:sldId id="262" r:id="rId9"/>
    <p:sldId id="264" r:id="rId10"/>
    <p:sldId id="268" r:id="rId11"/>
    <p:sldId id="267" r:id="rId12"/>
    <p:sldId id="266" r:id="rId13"/>
    <p:sldId id="260" r:id="rId14"/>
    <p:sldId id="265" r:id="rId15"/>
    <p:sldId id="276" r:id="rId16"/>
    <p:sldId id="274" r:id="rId17"/>
    <p:sldId id="275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4022" autoAdjust="0"/>
  </p:normalViewPr>
  <p:slideViewPr>
    <p:cSldViewPr snapToGrid="0">
      <p:cViewPr varScale="1">
        <p:scale>
          <a:sx n="59" d="100"/>
          <a:sy n="59" d="100"/>
        </p:scale>
        <p:origin x="15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184A2-16F5-463A-8544-503DF03163C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9E600A-B157-48A9-944D-F02107FF6E64}">
      <dgm:prSet phldrT="[Text]" custT="1"/>
      <dgm:spPr>
        <a:solidFill>
          <a:srgbClr val="92D05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HLS-EU-Q validated in Taiwan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22E2C-A7A3-43E1-9276-7A838D1544E0}" type="parTrans" cxnId="{E72FE778-84AD-4110-9A38-5EDF00E14DAD}">
      <dgm:prSet/>
      <dgm:spPr/>
      <dgm:t>
        <a:bodyPr/>
        <a:lstStyle/>
        <a:p>
          <a:endParaRPr lang="en-US"/>
        </a:p>
      </dgm:t>
    </dgm:pt>
    <dgm:pt modelId="{0A1FCB46-E523-4DAD-8A0C-B712969C2012}" type="sibTrans" cxnId="{E72FE778-84AD-4110-9A38-5EDF00E14DAD}">
      <dgm:prSet/>
      <dgm:spPr/>
      <dgm:t>
        <a:bodyPr/>
        <a:lstStyle/>
        <a:p>
          <a:endParaRPr lang="en-US"/>
        </a:p>
      </dgm:t>
    </dgm:pt>
    <dgm:pt modelId="{D8BDE9A0-86AD-43FD-9D0B-660204F1AE6C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HLS-EU-Q validated and used in Asia</a:t>
          </a:r>
          <a:endParaRPr lang="en-US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04CC0-D198-4584-978B-B5FAB5A5C829}" type="parTrans" cxnId="{F8B61F5B-29D1-4E7A-B0C8-36DDB5975862}">
      <dgm:prSet/>
      <dgm:spPr/>
      <dgm:t>
        <a:bodyPr/>
        <a:lstStyle/>
        <a:p>
          <a:endParaRPr lang="en-US"/>
        </a:p>
      </dgm:t>
    </dgm:pt>
    <dgm:pt modelId="{1225353D-1A58-4634-A1D5-43C9FE776055}" type="sibTrans" cxnId="{F8B61F5B-29D1-4E7A-B0C8-36DDB5975862}">
      <dgm:prSet/>
      <dgm:spPr/>
      <dgm:t>
        <a:bodyPr/>
        <a:lstStyle/>
        <a:p>
          <a:endParaRPr lang="en-US"/>
        </a:p>
      </dgm:t>
    </dgm:pt>
    <dgm:pt modelId="{CAD089CB-53DF-4895-B8B5-B11A34D6FDCF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and validated HL-SF12 in Asia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AD46C-7F41-4EE7-9599-BC22DFCEA592}" type="parTrans" cxnId="{8FC00523-4BA9-4519-83D8-076081D642E6}">
      <dgm:prSet/>
      <dgm:spPr/>
      <dgm:t>
        <a:bodyPr/>
        <a:lstStyle/>
        <a:p>
          <a:endParaRPr lang="en-US"/>
        </a:p>
      </dgm:t>
    </dgm:pt>
    <dgm:pt modelId="{FF52A1A4-FC51-412D-9640-6BD230F1FE5D}" type="sibTrans" cxnId="{8FC00523-4BA9-4519-83D8-076081D642E6}">
      <dgm:prSet/>
      <dgm:spPr/>
      <dgm:t>
        <a:bodyPr/>
        <a:lstStyle/>
        <a:p>
          <a:endParaRPr lang="en-US"/>
        </a:p>
      </dgm:t>
    </dgm:pt>
    <dgm:pt modelId="{0A5FC286-C71F-49FE-9DA4-8C6830F11E3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rPr>
            <a:t> HL among DM patients in Vietnam (Conducting)</a:t>
          </a:r>
          <a:endParaRPr lang="en-US" sz="1800" b="1" dirty="0" smtClean="0">
            <a:solidFill>
              <a:srgbClr val="FF0000"/>
            </a:solidFill>
            <a:latin typeface="+mn-lt"/>
            <a:cs typeface="Times New Roman" panose="02020603050405020304" pitchFamily="18" charset="0"/>
          </a:endParaRPr>
        </a:p>
        <a:p>
          <a:r>
            <a:rPr lang="en-US" sz="18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18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HL among CKD patients in Asia (Submitting)</a:t>
          </a:r>
        </a:p>
        <a:p>
          <a:r>
            <a:rPr lang="en-US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Expected to use in different types of diseases, hospitals, countries</a:t>
          </a:r>
          <a:endParaRPr lang="en-US" sz="18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9DCB61-65BC-47C8-91A7-7F61126B37C6}" type="parTrans" cxnId="{BC282C82-16B6-45E1-B2FC-F8A39DD4277A}">
      <dgm:prSet/>
      <dgm:spPr/>
      <dgm:t>
        <a:bodyPr/>
        <a:lstStyle/>
        <a:p>
          <a:endParaRPr lang="en-US"/>
        </a:p>
      </dgm:t>
    </dgm:pt>
    <dgm:pt modelId="{5CEC0DE5-7CE1-4C7B-BB88-B273BD6A0121}" type="sibTrans" cxnId="{BC282C82-16B6-45E1-B2FC-F8A39DD4277A}">
      <dgm:prSet/>
      <dgm:spPr/>
      <dgm:t>
        <a:bodyPr/>
        <a:lstStyle/>
        <a:p>
          <a:endParaRPr lang="en-US"/>
        </a:p>
      </dgm:t>
    </dgm:pt>
    <dgm:pt modelId="{BA5D2B4A-04DA-410C-ABF3-E89CA3A591FE}">
      <dgm:prSet phldrT="[Text]" custT="1"/>
      <dgm:spPr>
        <a:solidFill>
          <a:srgbClr val="0070C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Tested the HL-SF12 in Patients</a:t>
          </a:r>
          <a:endParaRPr lang="en-US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65F6E-A845-4407-9A7F-9BB66FB9EEBE}" type="parTrans" cxnId="{BB277585-7D23-4522-8794-950A1BBADE39}">
      <dgm:prSet/>
      <dgm:spPr/>
      <dgm:t>
        <a:bodyPr/>
        <a:lstStyle/>
        <a:p>
          <a:endParaRPr lang="en-US"/>
        </a:p>
      </dgm:t>
    </dgm:pt>
    <dgm:pt modelId="{B817814D-2A5A-400C-A8D2-871856F8A2EB}" type="sibTrans" cxnId="{BB277585-7D23-4522-8794-950A1BBADE39}">
      <dgm:prSet/>
      <dgm:spPr/>
      <dgm:t>
        <a:bodyPr/>
        <a:lstStyle/>
        <a:p>
          <a:endParaRPr lang="en-US"/>
        </a:p>
      </dgm:t>
    </dgm:pt>
    <dgm:pt modelId="{6DBBBFB8-9487-4E37-9DD3-4FB64F348EB7}" type="pres">
      <dgm:prSet presAssocID="{781184A2-16F5-463A-8544-503DF03163C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477F0-F244-4BB8-85E1-8E5F5A0336C5}" type="pres">
      <dgm:prSet presAssocID="{781184A2-16F5-463A-8544-503DF03163CF}" presName="arrow" presStyleLbl="bgShp" presStyleIdx="0" presStyleCnt="1" custAng="20919562" custLinFactNeighborX="318" custLinFactNeighborY="-1423"/>
      <dgm:spPr/>
      <dgm:t>
        <a:bodyPr/>
        <a:lstStyle/>
        <a:p>
          <a:endParaRPr lang="en-US"/>
        </a:p>
      </dgm:t>
    </dgm:pt>
    <dgm:pt modelId="{442DC73D-F2D5-4C8C-9496-822144F05C98}" type="pres">
      <dgm:prSet presAssocID="{781184A2-16F5-463A-8544-503DF03163CF}" presName="arrowDiagram5" presStyleCnt="0"/>
      <dgm:spPr/>
    </dgm:pt>
    <dgm:pt modelId="{7FFA1ED6-56A4-4CD2-A318-ACBE5C6AE2B0}" type="pres">
      <dgm:prSet presAssocID="{609E600A-B157-48A9-944D-F02107FF6E64}" presName="bullet5a" presStyleLbl="node1" presStyleIdx="0" presStyleCnt="5" custLinFactY="287701" custLinFactNeighborX="7733" custLinFactNeighborY="300000"/>
      <dgm:spPr>
        <a:solidFill>
          <a:srgbClr val="92D050"/>
        </a:solidFill>
      </dgm:spPr>
    </dgm:pt>
    <dgm:pt modelId="{5296B57B-2BEC-4263-A1F7-D47FBDCC0D3A}" type="pres">
      <dgm:prSet presAssocID="{609E600A-B157-48A9-944D-F02107FF6E64}" presName="textBox5a" presStyleLbl="revTx" presStyleIdx="0" presStyleCnt="5" custScaleX="380266" custScaleY="35627" custLinFactX="55302" custLinFactNeighborX="100000" custLinFactNeighborY="49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8F0DE-DE43-4484-BD54-0396E6C58A5F}" type="pres">
      <dgm:prSet presAssocID="{D8BDE9A0-86AD-43FD-9D0B-660204F1AE6C}" presName="bullet5b" presStyleLbl="node1" presStyleIdx="1" presStyleCnt="5" custLinFactX="-100000" custLinFactY="223111" custLinFactNeighborX="-163472" custLinFactNeighborY="300000"/>
      <dgm:spPr>
        <a:solidFill>
          <a:srgbClr val="00B050"/>
        </a:solidFill>
      </dgm:spPr>
    </dgm:pt>
    <dgm:pt modelId="{F8732763-FA58-4605-99B0-5BCE9398EEE0}" type="pres">
      <dgm:prSet presAssocID="{D8BDE9A0-86AD-43FD-9D0B-660204F1AE6C}" presName="textBox5b" presStyleLbl="revTx" presStyleIdx="1" presStyleCnt="5" custScaleX="363128" custScaleY="20741" custLinFactNeighborX="87311" custLinFactNeighborY="18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08795-160E-42A9-BD25-6FC554885C9A}" type="pres">
      <dgm:prSet presAssocID="{CAD089CB-53DF-4895-B8B5-B11A34D6FDCF}" presName="bullet5c" presStyleLbl="node1" presStyleIdx="2" presStyleCnt="5" custLinFactX="-193791" custLinFactY="151610" custLinFactNeighborX="-200000" custLinFactNeighborY="200000"/>
      <dgm:spPr>
        <a:solidFill>
          <a:srgbClr val="00B0F0"/>
        </a:solidFill>
      </dgm:spPr>
    </dgm:pt>
    <dgm:pt modelId="{6B906ED8-B89D-41A4-AC57-897785047BE7}" type="pres">
      <dgm:prSet presAssocID="{CAD089CB-53DF-4895-B8B5-B11A34D6FDCF}" presName="textBox5c" presStyleLbl="revTx" presStyleIdx="2" presStyleCnt="5" custScaleX="329386" custScaleY="15003" custLinFactNeighborX="30812" custLinFactNeighborY="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E7F13-C719-42A8-B19B-1F5EC6368844}" type="pres">
      <dgm:prSet presAssocID="{BA5D2B4A-04DA-410C-ABF3-E89CA3A591FE}" presName="bullet5d" presStyleLbl="node1" presStyleIdx="3" presStyleCnt="5" custLinFactX="-200000" custLinFactY="100000" custLinFactNeighborX="-263417" custLinFactNeighborY="144133"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EAFCB206-9BDE-471A-AAB1-35E29A4C0C17}" type="pres">
      <dgm:prSet presAssocID="{BA5D2B4A-04DA-410C-ABF3-E89CA3A591FE}" presName="textBox5d" presStyleLbl="revTx" presStyleIdx="3" presStyleCnt="5" custScaleX="262064" custScaleY="13485" custLinFactNeighborX="-41937" custLinFactNeighborY="-1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616BD-24AE-426E-A5A6-F47D4C472D67}" type="pres">
      <dgm:prSet presAssocID="{0A5FC286-C71F-49FE-9DA4-8C6830F11E34}" presName="bullet5e" presStyleLbl="node1" presStyleIdx="4" presStyleCnt="5" custLinFactX="-153164" custLinFactNeighborX="-200000" custLinFactNeighborY="50876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8471F2D4-2EC2-4456-906E-66F0FA960FC0}" type="pres">
      <dgm:prSet presAssocID="{0A5FC286-C71F-49FE-9DA4-8C6830F11E34}" presName="textBox5e" presStyleLbl="revTx" presStyleIdx="4" presStyleCnt="5" custScaleX="259443" custScaleY="53955" custLinFactNeighborX="-42818" custLinFactNeighborY="-44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A0657-DC2D-4933-A0F7-E5A08BB51486}" type="presOf" srcId="{D8BDE9A0-86AD-43FD-9D0B-660204F1AE6C}" destId="{F8732763-FA58-4605-99B0-5BCE9398EEE0}" srcOrd="0" destOrd="0" presId="urn:microsoft.com/office/officeart/2005/8/layout/arrow2"/>
    <dgm:cxn modelId="{FF83A38A-B10E-44FD-BC0D-E5762697C3B2}" type="presOf" srcId="{609E600A-B157-48A9-944D-F02107FF6E64}" destId="{5296B57B-2BEC-4263-A1F7-D47FBDCC0D3A}" srcOrd="0" destOrd="0" presId="urn:microsoft.com/office/officeart/2005/8/layout/arrow2"/>
    <dgm:cxn modelId="{E72FE778-84AD-4110-9A38-5EDF00E14DAD}" srcId="{781184A2-16F5-463A-8544-503DF03163CF}" destId="{609E600A-B157-48A9-944D-F02107FF6E64}" srcOrd="0" destOrd="0" parTransId="{27B22E2C-A7A3-43E1-9276-7A838D1544E0}" sibTransId="{0A1FCB46-E523-4DAD-8A0C-B712969C2012}"/>
    <dgm:cxn modelId="{27B48154-869D-4949-B10F-09BB358AAAA4}" type="presOf" srcId="{0A5FC286-C71F-49FE-9DA4-8C6830F11E34}" destId="{8471F2D4-2EC2-4456-906E-66F0FA960FC0}" srcOrd="0" destOrd="0" presId="urn:microsoft.com/office/officeart/2005/8/layout/arrow2"/>
    <dgm:cxn modelId="{6C11F086-4430-4963-9DB7-ADC43C746196}" type="presOf" srcId="{CAD089CB-53DF-4895-B8B5-B11A34D6FDCF}" destId="{6B906ED8-B89D-41A4-AC57-897785047BE7}" srcOrd="0" destOrd="0" presId="urn:microsoft.com/office/officeart/2005/8/layout/arrow2"/>
    <dgm:cxn modelId="{F8B61F5B-29D1-4E7A-B0C8-36DDB5975862}" srcId="{781184A2-16F5-463A-8544-503DF03163CF}" destId="{D8BDE9A0-86AD-43FD-9D0B-660204F1AE6C}" srcOrd="1" destOrd="0" parTransId="{90004CC0-D198-4584-978B-B5FAB5A5C829}" sibTransId="{1225353D-1A58-4634-A1D5-43C9FE776055}"/>
    <dgm:cxn modelId="{BB277585-7D23-4522-8794-950A1BBADE39}" srcId="{781184A2-16F5-463A-8544-503DF03163CF}" destId="{BA5D2B4A-04DA-410C-ABF3-E89CA3A591FE}" srcOrd="3" destOrd="0" parTransId="{25865F6E-A845-4407-9A7F-9BB66FB9EEBE}" sibTransId="{B817814D-2A5A-400C-A8D2-871856F8A2EB}"/>
    <dgm:cxn modelId="{AD722EE4-2AA1-4C87-A48B-DC710E8F21D1}" type="presOf" srcId="{781184A2-16F5-463A-8544-503DF03163CF}" destId="{6DBBBFB8-9487-4E37-9DD3-4FB64F348EB7}" srcOrd="0" destOrd="0" presId="urn:microsoft.com/office/officeart/2005/8/layout/arrow2"/>
    <dgm:cxn modelId="{BC282C82-16B6-45E1-B2FC-F8A39DD4277A}" srcId="{781184A2-16F5-463A-8544-503DF03163CF}" destId="{0A5FC286-C71F-49FE-9DA4-8C6830F11E34}" srcOrd="4" destOrd="0" parTransId="{399DCB61-65BC-47C8-91A7-7F61126B37C6}" sibTransId="{5CEC0DE5-7CE1-4C7B-BB88-B273BD6A0121}"/>
    <dgm:cxn modelId="{508E6300-F8DE-42E9-B3FA-BDBE9A1EA7F4}" type="presOf" srcId="{BA5D2B4A-04DA-410C-ABF3-E89CA3A591FE}" destId="{EAFCB206-9BDE-471A-AAB1-35E29A4C0C17}" srcOrd="0" destOrd="0" presId="urn:microsoft.com/office/officeart/2005/8/layout/arrow2"/>
    <dgm:cxn modelId="{8FC00523-4BA9-4519-83D8-076081D642E6}" srcId="{781184A2-16F5-463A-8544-503DF03163CF}" destId="{CAD089CB-53DF-4895-B8B5-B11A34D6FDCF}" srcOrd="2" destOrd="0" parTransId="{4FFAD46C-7F41-4EE7-9599-BC22DFCEA592}" sibTransId="{FF52A1A4-FC51-412D-9640-6BD230F1FE5D}"/>
    <dgm:cxn modelId="{3AFFF0D5-35E3-4FD2-B159-8CFEC196C6E2}" type="presParOf" srcId="{6DBBBFB8-9487-4E37-9DD3-4FB64F348EB7}" destId="{F49477F0-F244-4BB8-85E1-8E5F5A0336C5}" srcOrd="0" destOrd="0" presId="urn:microsoft.com/office/officeart/2005/8/layout/arrow2"/>
    <dgm:cxn modelId="{66FDEA62-369F-4FD7-8C0A-CF5B9A66AC04}" type="presParOf" srcId="{6DBBBFB8-9487-4E37-9DD3-4FB64F348EB7}" destId="{442DC73D-F2D5-4C8C-9496-822144F05C98}" srcOrd="1" destOrd="0" presId="urn:microsoft.com/office/officeart/2005/8/layout/arrow2"/>
    <dgm:cxn modelId="{04D90E7E-12E7-4354-9B2B-29590DB8C5B5}" type="presParOf" srcId="{442DC73D-F2D5-4C8C-9496-822144F05C98}" destId="{7FFA1ED6-56A4-4CD2-A318-ACBE5C6AE2B0}" srcOrd="0" destOrd="0" presId="urn:microsoft.com/office/officeart/2005/8/layout/arrow2"/>
    <dgm:cxn modelId="{4CAF64D5-57BE-4569-B655-C36DE9E49959}" type="presParOf" srcId="{442DC73D-F2D5-4C8C-9496-822144F05C98}" destId="{5296B57B-2BEC-4263-A1F7-D47FBDCC0D3A}" srcOrd="1" destOrd="0" presId="urn:microsoft.com/office/officeart/2005/8/layout/arrow2"/>
    <dgm:cxn modelId="{E404F835-2318-46B7-B51A-50899300BD29}" type="presParOf" srcId="{442DC73D-F2D5-4C8C-9496-822144F05C98}" destId="{4FA8F0DE-DE43-4484-BD54-0396E6C58A5F}" srcOrd="2" destOrd="0" presId="urn:microsoft.com/office/officeart/2005/8/layout/arrow2"/>
    <dgm:cxn modelId="{55B53DC8-B126-4E5A-B272-FD3ACDFFF0F5}" type="presParOf" srcId="{442DC73D-F2D5-4C8C-9496-822144F05C98}" destId="{F8732763-FA58-4605-99B0-5BCE9398EEE0}" srcOrd="3" destOrd="0" presId="urn:microsoft.com/office/officeart/2005/8/layout/arrow2"/>
    <dgm:cxn modelId="{63AF9982-E70C-4C30-A408-55166253D20D}" type="presParOf" srcId="{442DC73D-F2D5-4C8C-9496-822144F05C98}" destId="{DC608795-160E-42A9-BD25-6FC554885C9A}" srcOrd="4" destOrd="0" presId="urn:microsoft.com/office/officeart/2005/8/layout/arrow2"/>
    <dgm:cxn modelId="{CF85F805-9AF3-49EF-B227-48AF75A905E1}" type="presParOf" srcId="{442DC73D-F2D5-4C8C-9496-822144F05C98}" destId="{6B906ED8-B89D-41A4-AC57-897785047BE7}" srcOrd="5" destOrd="0" presId="urn:microsoft.com/office/officeart/2005/8/layout/arrow2"/>
    <dgm:cxn modelId="{C24B4E6F-F42F-4619-826B-A6BA17438A98}" type="presParOf" srcId="{442DC73D-F2D5-4C8C-9496-822144F05C98}" destId="{781E7F13-C719-42A8-B19B-1F5EC6368844}" srcOrd="6" destOrd="0" presId="urn:microsoft.com/office/officeart/2005/8/layout/arrow2"/>
    <dgm:cxn modelId="{2E32B395-7112-4295-86E3-15B801C36250}" type="presParOf" srcId="{442DC73D-F2D5-4C8C-9496-822144F05C98}" destId="{EAFCB206-9BDE-471A-AAB1-35E29A4C0C17}" srcOrd="7" destOrd="0" presId="urn:microsoft.com/office/officeart/2005/8/layout/arrow2"/>
    <dgm:cxn modelId="{9AD0D986-0076-47F8-90BF-7FDD3012B368}" type="presParOf" srcId="{442DC73D-F2D5-4C8C-9496-822144F05C98}" destId="{AEC616BD-24AE-426E-A5A6-F47D4C472D67}" srcOrd="8" destOrd="0" presId="urn:microsoft.com/office/officeart/2005/8/layout/arrow2"/>
    <dgm:cxn modelId="{C7F78B69-9129-45F1-9621-9FF7A7E13F91}" type="presParOf" srcId="{442DC73D-F2D5-4C8C-9496-822144F05C98}" destId="{8471F2D4-2EC2-4456-906E-66F0FA960FC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477F0-F244-4BB8-85E1-8E5F5A0336C5}">
      <dsp:nvSpPr>
        <dsp:cNvPr id="0" name=""/>
        <dsp:cNvSpPr/>
      </dsp:nvSpPr>
      <dsp:spPr>
        <a:xfrm rot="20919562">
          <a:off x="-337192" y="179533"/>
          <a:ext cx="7853668" cy="490854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A1ED6-56A4-4CD2-A318-ACBE5C6AE2B0}">
      <dsp:nvSpPr>
        <dsp:cNvPr id="0" name=""/>
        <dsp:cNvSpPr/>
      </dsp:nvSpPr>
      <dsp:spPr>
        <a:xfrm>
          <a:off x="450362" y="4960963"/>
          <a:ext cx="180634" cy="18063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6B57B-2BEC-4263-A1F7-D47FBDCC0D3A}">
      <dsp:nvSpPr>
        <dsp:cNvPr id="0" name=""/>
        <dsp:cNvSpPr/>
      </dsp:nvSpPr>
      <dsp:spPr>
        <a:xfrm>
          <a:off x="682774" y="4940580"/>
          <a:ext cx="3912292" cy="4162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4" tIns="0" rIns="0" bIns="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HLS-EU-Q validated in Taiwan</a:t>
          </a:r>
          <a:endParaRPr lang="en-US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2774" y="4940580"/>
        <a:ext cx="3912292" cy="416206"/>
      </dsp:txXfrm>
    </dsp:sp>
    <dsp:sp modelId="{4FA8F0DE-DE43-4484-BD54-0396E6C58A5F}">
      <dsp:nvSpPr>
        <dsp:cNvPr id="0" name=""/>
        <dsp:cNvSpPr/>
      </dsp:nvSpPr>
      <dsp:spPr>
        <a:xfrm>
          <a:off x="669255" y="4438881"/>
          <a:ext cx="282732" cy="28273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32763-FA58-4605-99B0-5BCE9398EEE0}">
      <dsp:nvSpPr>
        <dsp:cNvPr id="0" name=""/>
        <dsp:cNvSpPr/>
      </dsp:nvSpPr>
      <dsp:spPr>
        <a:xfrm>
          <a:off x="978611" y="4295034"/>
          <a:ext cx="4734132" cy="426575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14" tIns="0" rIns="0" bIns="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HLS-EU-Q validated and used in Asia</a:t>
          </a:r>
          <a:endParaRPr lang="en-US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611" y="4295034"/>
        <a:ext cx="4734132" cy="426575"/>
      </dsp:txXfrm>
    </dsp:sp>
    <dsp:sp modelId="{DC608795-160E-42A9-BD25-6FC554885C9A}">
      <dsp:nvSpPr>
        <dsp:cNvPr id="0" name=""/>
        <dsp:cNvSpPr/>
      </dsp:nvSpPr>
      <dsp:spPr>
        <a:xfrm>
          <a:off x="1186264" y="3536320"/>
          <a:ext cx="376976" cy="376976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06ED8-B89D-41A4-AC57-897785047BE7}">
      <dsp:nvSpPr>
        <dsp:cNvPr id="0" name=""/>
        <dsp:cNvSpPr/>
      </dsp:nvSpPr>
      <dsp:spPr>
        <a:xfrm>
          <a:off x="1587817" y="3572625"/>
          <a:ext cx="4992694" cy="413872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52" tIns="0" rIns="0" bIns="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and validated HL-SF12 in Asia</a:t>
          </a:r>
          <a:endParaRPr lang="en-US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7817" y="3572625"/>
        <a:ext cx="4992694" cy="413872"/>
      </dsp:txXfrm>
    </dsp:sp>
    <dsp:sp modelId="{781E7F13-C719-42A8-B19B-1F5EC6368844}">
      <dsp:nvSpPr>
        <dsp:cNvPr id="0" name=""/>
        <dsp:cNvSpPr/>
      </dsp:nvSpPr>
      <dsp:spPr>
        <a:xfrm>
          <a:off x="1875040" y="2814487"/>
          <a:ext cx="486927" cy="48692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CB206-9BDE-471A-AAB1-35E29A4C0C17}">
      <dsp:nvSpPr>
        <dsp:cNvPr id="0" name=""/>
        <dsp:cNvSpPr/>
      </dsp:nvSpPr>
      <dsp:spPr>
        <a:xfrm>
          <a:off x="2443492" y="2889379"/>
          <a:ext cx="4116327" cy="443484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13" tIns="0" rIns="0" bIns="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Tested the HL-SF12 in Patients</a:t>
          </a:r>
          <a:endParaRPr lang="en-US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3492" y="2889379"/>
        <a:ext cx="4116327" cy="443484"/>
      </dsp:txXfrm>
    </dsp:sp>
    <dsp:sp modelId="{AEC616BD-24AE-426E-A5A6-F47D4C472D67}">
      <dsp:nvSpPr>
        <dsp:cNvPr id="0" name=""/>
        <dsp:cNvSpPr/>
      </dsp:nvSpPr>
      <dsp:spPr>
        <a:xfrm>
          <a:off x="3444352" y="1550672"/>
          <a:ext cx="620439" cy="62043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1F2D4-2EC2-4456-906E-66F0FA960FC0}">
      <dsp:nvSpPr>
        <dsp:cNvPr id="0" name=""/>
        <dsp:cNvSpPr/>
      </dsp:nvSpPr>
      <dsp:spPr>
        <a:xfrm>
          <a:off x="4020972" y="767009"/>
          <a:ext cx="4075158" cy="194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5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rPr>
            <a:t> HL among DM patients in Vietnam (Conducting)</a:t>
          </a:r>
          <a:endParaRPr lang="en-US" sz="1800" b="1" kern="1200" dirty="0" smtClean="0">
            <a:solidFill>
              <a:srgbClr val="FF0000"/>
            </a:solidFill>
            <a:latin typeface="+mn-lt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18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HL among CKD patients in Asia (Submitting)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Expected to use in different types of diseases, hospitals, countries</a:t>
          </a:r>
          <a:endParaRPr lang="en-US" sz="18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972" y="767009"/>
        <a:ext cx="4075158" cy="1949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BE2D5-347E-4F66-A7A2-82794846E2E5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A5A5F-E1C1-4397-BB6A-6795B704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6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Casual</a:t>
            </a:r>
            <a:r>
              <a:rPr lang="en-US" baseline="0" dirty="0" smtClean="0"/>
              <a:t> relationship?</a:t>
            </a:r>
          </a:p>
          <a:p>
            <a:r>
              <a:rPr lang="en-US" baseline="0" dirty="0" smtClean="0"/>
              <a:t>Survey time was after their exposure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5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66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4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24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Duong will mention details about</a:t>
            </a:r>
            <a:r>
              <a:rPr lang="en-US" baseline="0" dirty="0" smtClean="0"/>
              <a:t> validation and tests of tools in next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76E3E-3825-4426-A00F-C992D382A0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0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5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Societal and environmental determinants:  demographic situation, culture, language, political forces, societal systems</a:t>
            </a:r>
          </a:p>
          <a:p>
            <a:r>
              <a:rPr lang="en-US" dirty="0" smtClean="0"/>
              <a:t>Personal determinants: age, gender, race, socioeconomic status, education, occupation, employment,</a:t>
            </a:r>
            <a:r>
              <a:rPr lang="en-US" baseline="0" dirty="0" smtClean="0"/>
              <a:t> </a:t>
            </a:r>
            <a:r>
              <a:rPr lang="en-US" dirty="0" smtClean="0"/>
              <a:t>income, literacy</a:t>
            </a:r>
          </a:p>
          <a:p>
            <a:r>
              <a:rPr lang="en-US" dirty="0" smtClean="0"/>
              <a:t>Situational determinants:  social</a:t>
            </a:r>
            <a:r>
              <a:rPr lang="en-US" baseline="0" dirty="0" smtClean="0"/>
              <a:t> </a:t>
            </a:r>
            <a:r>
              <a:rPr lang="en-US" dirty="0" smtClean="0"/>
              <a:t>support, family and peer influences, media use and physical environment</a:t>
            </a:r>
          </a:p>
          <a:p>
            <a:r>
              <a:rPr lang="en-US" dirty="0" smtClean="0"/>
              <a:t>Health literacy in turn influences health behavior and</a:t>
            </a:r>
            <a:r>
              <a:rPr lang="en-US" baseline="0" dirty="0" smtClean="0"/>
              <a:t> </a:t>
            </a:r>
            <a:r>
              <a:rPr lang="en-US" dirty="0" smtClean="0"/>
              <a:t>the use of health services, and thereby will also impact</a:t>
            </a:r>
            <a:r>
              <a:rPr lang="en-US" baseline="0" dirty="0" smtClean="0"/>
              <a:t> </a:t>
            </a:r>
            <a:r>
              <a:rPr lang="en-US" dirty="0" smtClean="0"/>
              <a:t>on health outcomes and on the health costs in society.</a:t>
            </a:r>
          </a:p>
          <a:p>
            <a:r>
              <a:rPr lang="en-US" dirty="0" smtClean="0"/>
              <a:t>At an individual level, ineffective communication due to</a:t>
            </a:r>
            <a:r>
              <a:rPr lang="en-US" baseline="0" dirty="0" smtClean="0"/>
              <a:t> </a:t>
            </a:r>
            <a:r>
              <a:rPr lang="en-US" dirty="0" smtClean="0"/>
              <a:t>poor health literacy will result in errors, poor quality,</a:t>
            </a:r>
            <a:r>
              <a:rPr lang="en-US" baseline="0" dirty="0" smtClean="0"/>
              <a:t> </a:t>
            </a:r>
            <a:r>
              <a:rPr lang="en-US" dirty="0" smtClean="0"/>
              <a:t>and risks to patient safety of the healthcare services.</a:t>
            </a:r>
          </a:p>
          <a:p>
            <a:r>
              <a:rPr lang="en-US" dirty="0" smtClean="0"/>
              <a:t>At a population level, health literate persons are</a:t>
            </a:r>
            <a:r>
              <a:rPr lang="en-US" baseline="0" dirty="0" smtClean="0"/>
              <a:t> </a:t>
            </a:r>
            <a:r>
              <a:rPr lang="en-US" dirty="0" smtClean="0"/>
              <a:t>able to participate in the ongoing public and private dialogues about health, medicine, scientific knowledge and</a:t>
            </a:r>
            <a:r>
              <a:rPr lang="en-US" baseline="0" dirty="0" smtClean="0"/>
              <a:t> </a:t>
            </a:r>
            <a:r>
              <a:rPr lang="en-US" dirty="0" smtClean="0"/>
              <a:t>cultural beliefs. </a:t>
            </a:r>
            <a:r>
              <a:rPr lang="en-US" dirty="0" smtClean="0">
                <a:sym typeface="Wingdings" panose="05000000000000000000" pitchFamily="2" charset="2"/>
              </a:rPr>
              <a:t> greater autonomy and personal empowerment.   more equity and sustainability of changes in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public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9710-6D15-4E88-A363-6699A6A93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2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three departments represented three main groups of patients in this community general hospital, with patients in the general OPD representing those for non-surgical treatment, in orthopedics department representing surgical patients, and in TCM department representing those sought for traditional medicinal treatment.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total of 453 patients during the above-mentioned period were invited to the survey. Among them, 403 patients (response rate 89 %) completed the interviews and were included in the final analysis.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0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Satisfied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fit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reliability of the HL-SF12 was very high, with the internal consistency for the 12 items revealed Cronbach’s alpha for all the study population equal to .87, and for patients from General out-patient Department, Orthopedics Department, and TCM Department, .88, .87, .88, respectively, at acceptable level [17]. In addition, its split-half Spearman-Brown coefficient of .80 to .86 was satisfactory for all the patients and those in different departments (Table 1) [18,19]</a:t>
            </a:r>
            <a:endParaRPr lang="en-US" sz="120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A2.1, A2.2, A2.3, A2.4, A2.5,A2.6, A2.7, A2.8, A2.9, A2.10, A2.11, A2.12 are items of HL-SF12 questions, in which on a scale from very easy to very difficult, how easy would you say it is to: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A2.1 …find information on treatments of illnesses that concern you?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A2.2 …understand the leaflets that come with your medicine?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A2.3 …judge the advantages and disadvantages of different treatment options?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A2.4 …call an ambulance in an emergency?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A2.5 …find information on how to manage mental health problems like stress or depression?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A2.6 …understand why you need health screenings (such as breast exam, blood sugar test, blood pressure)?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A2.7 …judge which vaccinations you may need?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A2.8 …decide how you can protect yourself from illness based on advice from family and friends?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A2.9 …find out about activities (such as meditation, exercise, walking, Pilates etc. ) that are good for your mental well-being?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A2.10 …understand information in the media (such as Internet, newspaper, magazines) on how to get healthier?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A2.11 …judge which everyday behavior (such as drinking and eating habits, exercise etc.) is related to your health?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A2.12 … join a sports club or exercise class if you want to?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8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5A5F-E1C1-4397-BB6A-6795B704ED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0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3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7-9 Nov,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4th International Health Literacy Conference, Haiphong, Vietnam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0715-95D8-4FFB-A2BF-4EA75A2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93/eurpub/ckv043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dx.doi.org/10.1186/s12889-015-1835-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astrichtuniversity.nl/web/file?uuid=d101b63c-dbbe-472d-971f-7a4eae14ba47&amp;owner=d5b3681e-fc4a-476e-b9ff-a807c26760b9" TargetMode="External"/><Relationship Id="rId5" Type="http://schemas.openxmlformats.org/officeDocument/2006/relationships/hyperlink" Target="http://dx.doi.org/10.1177/1010539515607962" TargetMode="External"/><Relationship Id="rId4" Type="http://schemas.openxmlformats.org/officeDocument/2006/relationships/hyperlink" Target="http://dx.doi.org/10.1080/10810730600614045" TargetMode="External"/><Relationship Id="rId9" Type="http://schemas.openxmlformats.org/officeDocument/2006/relationships/hyperlink" Target="http://dx.doi.org/10.1186/1471-2458-12-8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591"/>
            <a:ext cx="7772400" cy="22533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Health literacy differed partially in outpatients and the general public in a short-form survey in Taiwan.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386" y="4344714"/>
            <a:ext cx="6408964" cy="21214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Tuyen Van Duong*, </a:t>
            </a:r>
            <a:r>
              <a:rPr lang="en-US" dirty="0">
                <a:solidFill>
                  <a:srgbClr val="C00000"/>
                </a:solidFill>
              </a:rPr>
              <a:t>Shih-Hsien Yang, Ming-Chu Chen, Wei-Ting Chao, Tara Chen, Priscilla Chiao, Hsiao-Ling Huang, Peter WuShou Chang.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" y="125409"/>
            <a:ext cx="1068662" cy="1078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31" y="109080"/>
            <a:ext cx="2614156" cy="110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05" y="125409"/>
            <a:ext cx="1075225" cy="10752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8633" y="6523412"/>
            <a:ext cx="524435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28650" y="652341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57950" y="652341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1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2" y="4620986"/>
            <a:ext cx="2144407" cy="18718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008413" y="3918857"/>
            <a:ext cx="5029199" cy="0"/>
          </a:xfrm>
          <a:prstGeom prst="line">
            <a:avLst/>
          </a:prstGeom>
          <a:ln w="38100">
            <a:prstDash val="sysDot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6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11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3" y="1142999"/>
            <a:ext cx="8523514" cy="54421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The result showed that HL was found to be significantly different between male and female.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similar </a:t>
            </a:r>
            <a:r>
              <a:rPr lang="en-US" b="1" dirty="0"/>
              <a:t>with those in previous studies, that women’s health literacy was generally found to be </a:t>
            </a:r>
            <a:r>
              <a:rPr lang="en-US" b="1" dirty="0">
                <a:solidFill>
                  <a:srgbClr val="FF0000"/>
                </a:solidFill>
              </a:rPr>
              <a:t>higher</a:t>
            </a:r>
            <a:r>
              <a:rPr lang="en-US" b="1" dirty="0"/>
              <a:t> than those of men </a:t>
            </a:r>
            <a:r>
              <a:rPr lang="en-US" sz="1900" dirty="0">
                <a:solidFill>
                  <a:srgbClr val="00B0F0"/>
                </a:solidFill>
              </a:rPr>
              <a:t>(Sørensen et al. 2015; Nakayama et al. </a:t>
            </a:r>
            <a:r>
              <a:rPr lang="en-US" sz="1900" dirty="0" smtClean="0">
                <a:solidFill>
                  <a:srgbClr val="00B0F0"/>
                </a:solidFill>
              </a:rPr>
              <a:t>2015)</a:t>
            </a:r>
            <a:r>
              <a:rPr lang="en-US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Positively </a:t>
            </a:r>
            <a:r>
              <a:rPr lang="en-US" b="1" dirty="0"/>
              <a:t>associated with net income per month </a:t>
            </a:r>
            <a:r>
              <a:rPr lang="en-US" sz="1900" dirty="0">
                <a:solidFill>
                  <a:srgbClr val="00B0F0"/>
                </a:solidFill>
              </a:rPr>
              <a:t>(HLS-EU Consortium 2012; Sørensen et al. 2015)</a:t>
            </a:r>
            <a:r>
              <a:rPr lang="en-US" b="1" dirty="0"/>
              <a:t>, and watching health promoting televisions or health-related series </a:t>
            </a:r>
            <a:r>
              <a:rPr lang="en-US" sz="1900" dirty="0">
                <a:solidFill>
                  <a:srgbClr val="00B0F0"/>
                </a:solidFill>
              </a:rPr>
              <a:t>(Do and Kincaid 2006)</a:t>
            </a:r>
            <a:r>
              <a:rPr lang="en-US" b="1" dirty="0"/>
              <a:t>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10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4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943"/>
            <a:ext cx="7886700" cy="76925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Discussions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(Cont.)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963385"/>
            <a:ext cx="8817428" cy="55294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HL was </a:t>
            </a:r>
            <a:r>
              <a:rPr lang="en-US" sz="2200" b="1" dirty="0" smtClean="0">
                <a:solidFill>
                  <a:srgbClr val="FF0000"/>
                </a:solidFill>
              </a:rPr>
              <a:t>less </a:t>
            </a:r>
            <a:r>
              <a:rPr lang="en-US" sz="2200" b="1" dirty="0" smtClean="0">
                <a:solidFill>
                  <a:srgbClr val="002060"/>
                </a:solidFill>
              </a:rPr>
              <a:t>influenced by basic education, but </a:t>
            </a:r>
            <a:r>
              <a:rPr lang="en-US" sz="2200" b="1" dirty="0">
                <a:solidFill>
                  <a:srgbClr val="002060"/>
                </a:solidFill>
              </a:rPr>
              <a:t>was </a:t>
            </a:r>
            <a:r>
              <a:rPr lang="en-US" sz="2200" b="1" dirty="0" smtClean="0">
                <a:solidFill>
                  <a:srgbClr val="FF0000"/>
                </a:solidFill>
              </a:rPr>
              <a:t>more </a:t>
            </a:r>
            <a:r>
              <a:rPr lang="en-US" sz="2200" b="1" dirty="0" smtClean="0">
                <a:solidFill>
                  <a:srgbClr val="002060"/>
                </a:solidFill>
              </a:rPr>
              <a:t>influenced </a:t>
            </a:r>
            <a:r>
              <a:rPr lang="en-US" sz="2200" b="1" dirty="0">
                <a:solidFill>
                  <a:srgbClr val="002060"/>
                </a:solidFill>
              </a:rPr>
              <a:t>by income, life-long learning experiences (i.e. watching health related TV</a:t>
            </a:r>
            <a:r>
              <a:rPr lang="en-US" sz="2200" b="1" dirty="0" smtClean="0">
                <a:solidFill>
                  <a:srgbClr val="002060"/>
                </a:solidFill>
              </a:rPr>
              <a:t>) </a:t>
            </a:r>
            <a:r>
              <a:rPr lang="en-US" sz="1800" dirty="0">
                <a:solidFill>
                  <a:srgbClr val="00B0F0"/>
                </a:solidFill>
              </a:rPr>
              <a:t>(Do and Kincaid 2006)</a:t>
            </a:r>
            <a:r>
              <a:rPr lang="en-US" sz="2200" b="1" dirty="0">
                <a:solidFill>
                  <a:srgbClr val="002060"/>
                </a:solidFill>
              </a:rPr>
              <a:t>. </a:t>
            </a:r>
            <a:r>
              <a:rPr lang="en-US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 smtClean="0">
                <a:solidFill>
                  <a:srgbClr val="002060"/>
                </a:solidFill>
              </a:rPr>
              <a:t>inadequate </a:t>
            </a:r>
            <a:r>
              <a:rPr lang="en-US" sz="2200" b="1" dirty="0">
                <a:solidFill>
                  <a:srgbClr val="002060"/>
                </a:solidFill>
              </a:rPr>
              <a:t>health related contents in general education curriculum in Taiwan that education attainment was </a:t>
            </a:r>
            <a:r>
              <a:rPr lang="en-US" sz="2200" b="1" dirty="0">
                <a:solidFill>
                  <a:srgbClr val="FF0000"/>
                </a:solidFill>
              </a:rPr>
              <a:t>less important</a:t>
            </a:r>
            <a:r>
              <a:rPr lang="en-US" sz="2200" b="1" dirty="0">
                <a:solidFill>
                  <a:srgbClr val="002060"/>
                </a:solidFill>
              </a:rPr>
              <a:t> to health literacy in the study population.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HL was </a:t>
            </a:r>
            <a:r>
              <a:rPr lang="en-US" sz="2200" b="1" dirty="0">
                <a:solidFill>
                  <a:srgbClr val="FF0000"/>
                </a:solidFill>
              </a:rPr>
              <a:t>not found</a:t>
            </a:r>
            <a:r>
              <a:rPr lang="en-US" sz="2200" b="1" dirty="0">
                <a:solidFill>
                  <a:srgbClr val="002060"/>
                </a:solidFill>
              </a:rPr>
              <a:t> to be different between patients from </a:t>
            </a:r>
            <a:r>
              <a:rPr lang="en-US" sz="2200" b="1" dirty="0">
                <a:solidFill>
                  <a:srgbClr val="FF0000"/>
                </a:solidFill>
              </a:rPr>
              <a:t>departments</a:t>
            </a:r>
            <a:r>
              <a:rPr lang="en-US" sz="2200" b="1" dirty="0">
                <a:solidFill>
                  <a:srgbClr val="002060"/>
                </a:solidFill>
              </a:rPr>
              <a:t>. </a:t>
            </a:r>
            <a:r>
              <a:rPr lang="en-US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P</a:t>
            </a:r>
            <a:r>
              <a:rPr lang="en-US" sz="2200" b="1" dirty="0" smtClean="0">
                <a:solidFill>
                  <a:srgbClr val="002060"/>
                </a:solidFill>
              </a:rPr>
              <a:t>atients </a:t>
            </a:r>
            <a:r>
              <a:rPr lang="en-US" sz="2200" b="1" dirty="0">
                <a:solidFill>
                  <a:srgbClr val="002060"/>
                </a:solidFill>
              </a:rPr>
              <a:t>visited different departments based on their </a:t>
            </a:r>
            <a:r>
              <a:rPr lang="en-US" sz="2200" b="1" dirty="0">
                <a:solidFill>
                  <a:srgbClr val="FF0000"/>
                </a:solidFill>
              </a:rPr>
              <a:t>health needs or demands</a:t>
            </a:r>
            <a:r>
              <a:rPr lang="en-US" sz="2200" b="1" dirty="0">
                <a:solidFill>
                  <a:srgbClr val="002060"/>
                </a:solidFill>
              </a:rPr>
              <a:t>, while </a:t>
            </a:r>
            <a:r>
              <a:rPr lang="en-US" sz="2200" b="1" dirty="0" smtClean="0">
                <a:solidFill>
                  <a:srgbClr val="002060"/>
                </a:solidFill>
              </a:rPr>
              <a:t>HL was </a:t>
            </a:r>
            <a:r>
              <a:rPr lang="en-US" sz="2200" b="1" dirty="0">
                <a:solidFill>
                  <a:srgbClr val="002060"/>
                </a:solidFill>
              </a:rPr>
              <a:t>an accumulated process that people need to develop knowledge, skills through their life-time to manage their own health </a:t>
            </a:r>
            <a:r>
              <a:rPr lang="en-US" sz="1800" dirty="0">
                <a:solidFill>
                  <a:srgbClr val="00B0F0"/>
                </a:solidFill>
              </a:rPr>
              <a:t>(Sørensen et al. 2012)</a:t>
            </a:r>
            <a:r>
              <a:rPr lang="en-US" sz="22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11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006289"/>
            <a:ext cx="8294914" cy="5325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</a:rPr>
              <a:t>HL-SF12 </a:t>
            </a:r>
            <a:r>
              <a:rPr lang="en-US" sz="2400" b="1" dirty="0" smtClean="0">
                <a:solidFill>
                  <a:srgbClr val="002060"/>
                </a:solidFill>
              </a:rPr>
              <a:t>was </a:t>
            </a:r>
            <a:r>
              <a:rPr lang="en-US" sz="2400" b="1" dirty="0">
                <a:solidFill>
                  <a:srgbClr val="FF0000"/>
                </a:solidFill>
              </a:rPr>
              <a:t>able to identify the difference </a:t>
            </a:r>
            <a:r>
              <a:rPr lang="en-US" sz="2400" b="1" dirty="0">
                <a:solidFill>
                  <a:srgbClr val="002060"/>
                </a:solidFill>
              </a:rPr>
              <a:t>between general public and patients, specifically on healthcare health </a:t>
            </a:r>
            <a:r>
              <a:rPr lang="en-US" sz="2400" b="1" dirty="0" smtClean="0">
                <a:solidFill>
                  <a:srgbClr val="002060"/>
                </a:solidFill>
              </a:rPr>
              <a:t>literacy.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The </a:t>
            </a:r>
            <a:r>
              <a:rPr lang="en-US" sz="2400" b="1" dirty="0">
                <a:solidFill>
                  <a:srgbClr val="002060"/>
                </a:solidFill>
              </a:rPr>
              <a:t>patients who </a:t>
            </a:r>
            <a:r>
              <a:rPr lang="en-US" sz="2400" b="1" dirty="0">
                <a:solidFill>
                  <a:srgbClr val="FF0000"/>
                </a:solidFill>
              </a:rPr>
              <a:t>experienced </a:t>
            </a:r>
            <a:r>
              <a:rPr lang="en-US" sz="2400" b="1" dirty="0">
                <a:solidFill>
                  <a:srgbClr val="002060"/>
                </a:solidFill>
              </a:rPr>
              <a:t>healthcare services in the hospital were expected to have higher </a:t>
            </a:r>
            <a:r>
              <a:rPr lang="en-US" sz="2400" b="1" dirty="0" smtClean="0">
                <a:solidFill>
                  <a:srgbClr val="002060"/>
                </a:solidFill>
              </a:rPr>
              <a:t>HL </a:t>
            </a:r>
            <a:r>
              <a:rPr lang="en-US" sz="2400" b="1" dirty="0">
                <a:solidFill>
                  <a:srgbClr val="002060"/>
                </a:solidFill>
              </a:rPr>
              <a:t>in healthcare than those of the general public, while their health literacy in disease prevention and health promotion were similar to those of the general public.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12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8650" y="195943"/>
            <a:ext cx="7886700" cy="769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Discussions 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(Cont.)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02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65" y="130629"/>
            <a:ext cx="7783391" cy="83457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Ten attributes of health </a:t>
            </a:r>
            <a:r>
              <a:rPr lang="en-US" sz="3200" b="1" dirty="0">
                <a:latin typeface="+mn-lt"/>
              </a:rPr>
              <a:t>literate health care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3" y="6008924"/>
            <a:ext cx="8523514" cy="48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Figure 2. </a:t>
            </a:r>
            <a:r>
              <a:rPr lang="en-US" sz="2400" dirty="0"/>
              <a:t>Foundations of a Health Literate Organization (IOM, 2012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13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89" y="948666"/>
            <a:ext cx="6722439" cy="4986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266" y="4079473"/>
            <a:ext cx="4428506" cy="12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697"/>
          <a:stretch/>
        </p:blipFill>
        <p:spPr>
          <a:xfrm>
            <a:off x="2003612" y="65313"/>
            <a:ext cx="4572638" cy="22455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14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4" y="4610766"/>
            <a:ext cx="2560527" cy="1920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94" y="4610766"/>
            <a:ext cx="2615314" cy="1961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46" y="4610766"/>
            <a:ext cx="2611976" cy="1958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4"/>
          <a:stretch/>
        </p:blipFill>
        <p:spPr>
          <a:xfrm>
            <a:off x="43037" y="2275435"/>
            <a:ext cx="4594549" cy="2225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17276" r="9091" b="27798"/>
          <a:stretch/>
        </p:blipFill>
        <p:spPr>
          <a:xfrm>
            <a:off x="4867400" y="2420935"/>
            <a:ext cx="3981192" cy="19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73" y="930902"/>
            <a:ext cx="4269139" cy="4316697"/>
            <a:chOff x="-490514" y="930902"/>
            <a:chExt cx="4269139" cy="4316697"/>
          </a:xfrm>
        </p:grpSpPr>
        <p:sp>
          <p:nvSpPr>
            <p:cNvPr id="7" name="Shape 6"/>
            <p:cNvSpPr/>
            <p:nvPr/>
          </p:nvSpPr>
          <p:spPr>
            <a:xfrm rot="15742944" flipV="1">
              <a:off x="-198317" y="1698413"/>
              <a:ext cx="4316697" cy="2781675"/>
            </a:xfrm>
            <a:prstGeom prst="swooshArrow">
              <a:avLst>
                <a:gd name="adj1" fmla="val 18823"/>
                <a:gd name="adj2" fmla="val 31644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/>
            <p:cNvGrpSpPr/>
            <p:nvPr/>
          </p:nvGrpSpPr>
          <p:grpSpPr>
            <a:xfrm>
              <a:off x="-490514" y="1906148"/>
              <a:ext cx="4269139" cy="1030546"/>
              <a:chOff x="3832081" y="1092402"/>
              <a:chExt cx="4576456" cy="103054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290168" y="1237127"/>
                <a:ext cx="4118369" cy="73654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3832081" y="1092402"/>
                <a:ext cx="3953372" cy="10305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16491" tIns="0" rIns="0" bIns="0" numCol="1" spcCol="1270" anchor="t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to use in different general population (AHLS 2.0)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(Conducting)</a:t>
                </a:r>
                <a:endParaRPr lang="en-US" sz="20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2303754" y="1449909"/>
              <a:ext cx="382296" cy="39265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1" name="Shape 20"/>
          <p:cNvSpPr/>
          <p:nvPr/>
        </p:nvSpPr>
        <p:spPr>
          <a:xfrm rot="16715639" flipV="1">
            <a:off x="1971371" y="2350368"/>
            <a:ext cx="2760742" cy="1625770"/>
          </a:xfrm>
          <a:prstGeom prst="swooshArrow">
            <a:avLst>
              <a:gd name="adj1" fmla="val 18011"/>
              <a:gd name="adj2" fmla="val 28417"/>
            </a:avLst>
          </a:prstGeom>
          <a:solidFill>
            <a:srgbClr val="92D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240087"/>
              </p:ext>
            </p:extLst>
          </p:nvPr>
        </p:nvGraphicFramePr>
        <p:xfrm>
          <a:off x="785212" y="968188"/>
          <a:ext cx="7853668" cy="5407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4" y="25931"/>
            <a:ext cx="8901952" cy="61856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Progresses, ways ahead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3257" r="1404" b="6289"/>
          <a:stretch/>
        </p:blipFill>
        <p:spPr>
          <a:xfrm>
            <a:off x="7233558" y="5045528"/>
            <a:ext cx="1763486" cy="15675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32813"/>
            <a:ext cx="2057400" cy="365125"/>
          </a:xfrm>
        </p:spPr>
        <p:txBody>
          <a:bodyPr/>
          <a:lstStyle/>
          <a:p>
            <a:fld id="{DCB339B4-4F8D-49F3-B337-D42B87279001}" type="slidenum">
              <a:rPr lang="en-US" smtClean="0">
                <a:solidFill>
                  <a:srgbClr val="FFFF00"/>
                </a:solidFill>
              </a:rPr>
              <a:t>15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28650" y="6532813"/>
            <a:ext cx="20574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7-9 Nov, 2016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6096" y="6554140"/>
            <a:ext cx="4971808" cy="32878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03189" y="1296731"/>
            <a:ext cx="597288" cy="597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837454" y="685668"/>
            <a:ext cx="4620496" cy="747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6491" tIns="0" rIns="0" bIns="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International survey on Health Literate Healthcare Organization (ISHLHO)</a:t>
            </a:r>
            <a:endParaRPr lang="en-US" b="1" kern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63" y="299811"/>
            <a:ext cx="7930351" cy="6411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995850"/>
            <a:ext cx="8425542" cy="55210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This was the first study to investigate the validity of the comprehensive </a:t>
            </a:r>
            <a:r>
              <a:rPr lang="en-US" b="1" dirty="0" smtClean="0"/>
              <a:t>HL-SF12</a:t>
            </a:r>
            <a:r>
              <a:rPr lang="en-US" b="1" dirty="0"/>
              <a:t>, in different patient </a:t>
            </a:r>
            <a:r>
              <a:rPr lang="en-US" b="1" dirty="0" smtClean="0"/>
              <a:t>populations, and compared </a:t>
            </a:r>
            <a:r>
              <a:rPr lang="en-US" b="1" dirty="0"/>
              <a:t>with a reference general public population.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The </a:t>
            </a:r>
            <a:r>
              <a:rPr lang="en-US" b="1" dirty="0"/>
              <a:t>results indicated that the HL-SF12 was a valid tool in the clinical settings to serve as a comprehensive health literacy survey for doctors and nurses to assess patients’ health literacy.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16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64" y="365127"/>
            <a:ext cx="7464985" cy="600074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References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17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330327"/>
            <a:ext cx="7886700" cy="484663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Do, M. P., and D. L. Kincaid. 2006. Impact of an entertainment-education television drama on health knowledge and behavior in Bangladesh: an application of propensity score matching.  </a:t>
            </a:r>
            <a:r>
              <a:rPr lang="en-US" i="1" dirty="0"/>
              <a:t>Journal of Health Communication.</a:t>
            </a:r>
            <a:r>
              <a:rPr lang="en-US" dirty="0"/>
              <a:t> 11:301-325. </a:t>
            </a:r>
            <a:r>
              <a:rPr lang="en-US" dirty="0" err="1"/>
              <a:t>doi:</a:t>
            </a:r>
            <a:r>
              <a:rPr lang="en-US" u="sng" dirty="0" err="1">
                <a:hlinkClick r:id="rId4"/>
              </a:rPr>
              <a:t>http</a:t>
            </a:r>
            <a:r>
              <a:rPr lang="en-US" u="sng" dirty="0">
                <a:hlinkClick r:id="rId4"/>
              </a:rPr>
              <a:t>://dx.doi.org/10.1080/10810730600614045</a:t>
            </a:r>
            <a:r>
              <a:rPr lang="en-US" dirty="0"/>
              <a:t>.</a:t>
            </a:r>
          </a:p>
          <a:p>
            <a:r>
              <a:rPr lang="en-US" dirty="0"/>
              <a:t>Duong, T. V., I.-F. Lin, K. Sørensen, J. M. </a:t>
            </a:r>
            <a:r>
              <a:rPr lang="en-US" dirty="0" err="1"/>
              <a:t>Pelikan</a:t>
            </a:r>
            <a:r>
              <a:rPr lang="en-US" dirty="0"/>
              <a:t>, S. Van den Broucke, Y.-C. Lin, and P. W. Chang. 2015. Health Literacy in Taiwan: A Population-Based Study.  </a:t>
            </a:r>
            <a:r>
              <a:rPr lang="en-US" i="1" dirty="0"/>
              <a:t>Asia-Pacific Journal of Public Health</a:t>
            </a:r>
            <a:r>
              <a:rPr lang="en-US" dirty="0"/>
              <a:t> 27:871-880. </a:t>
            </a:r>
            <a:r>
              <a:rPr lang="en-US" dirty="0" err="1"/>
              <a:t>doi:</a:t>
            </a:r>
            <a:r>
              <a:rPr lang="en-US" u="sng" dirty="0" err="1">
                <a:hlinkClick r:id="rId5"/>
              </a:rPr>
              <a:t>http</a:t>
            </a:r>
            <a:r>
              <a:rPr lang="en-US" u="sng" dirty="0">
                <a:hlinkClick r:id="rId5"/>
              </a:rPr>
              <a:t>://dx.doi.org/10.1177/1010539515607962</a:t>
            </a:r>
            <a:r>
              <a:rPr lang="en-US" dirty="0"/>
              <a:t>.</a:t>
            </a:r>
          </a:p>
          <a:p>
            <a:r>
              <a:rPr lang="en-US" dirty="0"/>
              <a:t>HLS-EU Consortium. 2012. Comparative report of health literacy in eight EU member states. The European Health Literacy Project 2009–2012. Available from  </a:t>
            </a:r>
            <a:r>
              <a:rPr lang="en-US" u="sng" dirty="0">
                <a:hlinkClick r:id="rId6"/>
              </a:rPr>
              <a:t>http://www.maastrichtuniversity.nl/web/file?uuid=d101b63c-dbbe-472d-971f-7a4eae14ba47&amp;owner=d5b3681e-fc4a-476e-b9ff-a807c26760b9</a:t>
            </a:r>
            <a:r>
              <a:rPr lang="en-US" dirty="0"/>
              <a:t>.</a:t>
            </a:r>
          </a:p>
          <a:p>
            <a:r>
              <a:rPr lang="en-US" dirty="0"/>
              <a:t>Nakayama, K., W. Osaka, T. </a:t>
            </a:r>
            <a:r>
              <a:rPr lang="en-US" dirty="0" err="1"/>
              <a:t>Togari</a:t>
            </a:r>
            <a:r>
              <a:rPr lang="en-US" dirty="0"/>
              <a:t>, H. Ishikawa, Y. </a:t>
            </a:r>
            <a:r>
              <a:rPr lang="en-US" dirty="0" err="1"/>
              <a:t>Yonekura</a:t>
            </a:r>
            <a:r>
              <a:rPr lang="en-US" dirty="0"/>
              <a:t>, A. </a:t>
            </a:r>
            <a:r>
              <a:rPr lang="en-US" dirty="0" err="1"/>
              <a:t>Sekido</a:t>
            </a:r>
            <a:r>
              <a:rPr lang="en-US" dirty="0"/>
              <a:t>, and M. Matsumoto. 2015. Comprehensive health literacy in Japan is lower than in Europe: a validated Japanese-language assessment of health literacy.  </a:t>
            </a:r>
            <a:r>
              <a:rPr lang="en-US" i="1" dirty="0"/>
              <a:t>BMC Public Health</a:t>
            </a:r>
            <a:r>
              <a:rPr lang="en-US" dirty="0"/>
              <a:t> 15:505. </a:t>
            </a:r>
            <a:r>
              <a:rPr lang="en-US" dirty="0" err="1"/>
              <a:t>doi:</a:t>
            </a:r>
            <a:r>
              <a:rPr lang="en-US" u="sng" dirty="0" err="1">
                <a:hlinkClick r:id="rId7"/>
              </a:rPr>
              <a:t>http</a:t>
            </a:r>
            <a:r>
              <a:rPr lang="en-US" u="sng" dirty="0">
                <a:hlinkClick r:id="rId7"/>
              </a:rPr>
              <a:t>://dx.doi.org/10.1186/s12889-015-1835-x</a:t>
            </a:r>
            <a:r>
              <a:rPr lang="en-US" dirty="0"/>
              <a:t>.</a:t>
            </a:r>
          </a:p>
          <a:p>
            <a:r>
              <a:rPr lang="en-US" dirty="0"/>
              <a:t>Sørensen, K., J. M. </a:t>
            </a:r>
            <a:r>
              <a:rPr lang="en-US" dirty="0" err="1"/>
              <a:t>Pelikan</a:t>
            </a:r>
            <a:r>
              <a:rPr lang="en-US" dirty="0"/>
              <a:t>, F. </a:t>
            </a:r>
            <a:r>
              <a:rPr lang="en-US" dirty="0" err="1"/>
              <a:t>Röthlin</a:t>
            </a:r>
            <a:r>
              <a:rPr lang="en-US" dirty="0"/>
              <a:t>, K. </a:t>
            </a:r>
            <a:r>
              <a:rPr lang="en-US" dirty="0" err="1"/>
              <a:t>Ganahl</a:t>
            </a:r>
            <a:r>
              <a:rPr lang="en-US" dirty="0"/>
              <a:t>, Z. </a:t>
            </a:r>
            <a:r>
              <a:rPr lang="en-US" dirty="0" err="1"/>
              <a:t>Slonska</a:t>
            </a:r>
            <a:r>
              <a:rPr lang="en-US" dirty="0"/>
              <a:t>, G. Doyle, J. </a:t>
            </a:r>
            <a:r>
              <a:rPr lang="en-US" dirty="0" err="1"/>
              <a:t>Fullam</a:t>
            </a:r>
            <a:r>
              <a:rPr lang="en-US" dirty="0"/>
              <a:t>, et al. 2015. Health literacy in Europe: comparative results of the European health literacy survey (HLS-EU).  </a:t>
            </a:r>
            <a:r>
              <a:rPr lang="en-US" i="1" dirty="0"/>
              <a:t>European Journal of Public Health</a:t>
            </a:r>
            <a:r>
              <a:rPr lang="en-US" dirty="0"/>
              <a:t> 25:1053-1058. </a:t>
            </a:r>
            <a:r>
              <a:rPr lang="en-US" dirty="0" err="1"/>
              <a:t>doi:</a:t>
            </a:r>
            <a:r>
              <a:rPr lang="en-US" u="sng" dirty="0" err="1">
                <a:hlinkClick r:id="rId8"/>
              </a:rPr>
              <a:t>http</a:t>
            </a:r>
            <a:r>
              <a:rPr lang="en-US" u="sng" dirty="0">
                <a:hlinkClick r:id="rId8"/>
              </a:rPr>
              <a:t>://dx.doi.org/10.1093/</a:t>
            </a:r>
            <a:r>
              <a:rPr lang="en-US" u="sng" dirty="0" err="1">
                <a:hlinkClick r:id="rId8"/>
              </a:rPr>
              <a:t>eurpub</a:t>
            </a:r>
            <a:r>
              <a:rPr lang="en-US" u="sng" dirty="0">
                <a:hlinkClick r:id="rId8"/>
              </a:rPr>
              <a:t>/ckv043</a:t>
            </a:r>
            <a:r>
              <a:rPr lang="en-US" dirty="0"/>
              <a:t>.</a:t>
            </a:r>
          </a:p>
          <a:p>
            <a:r>
              <a:rPr lang="en-US" dirty="0"/>
              <a:t>Sørensen, K., S. Van den Broucke, H. Brand, J. </a:t>
            </a:r>
            <a:r>
              <a:rPr lang="en-US" dirty="0" err="1"/>
              <a:t>Fullam</a:t>
            </a:r>
            <a:r>
              <a:rPr lang="en-US" dirty="0"/>
              <a:t>, G. Doyle, J. </a:t>
            </a:r>
            <a:r>
              <a:rPr lang="en-US" dirty="0" err="1"/>
              <a:t>Pelikan</a:t>
            </a:r>
            <a:r>
              <a:rPr lang="en-US" dirty="0"/>
              <a:t>, and Z. </a:t>
            </a:r>
            <a:r>
              <a:rPr lang="en-US" dirty="0" err="1"/>
              <a:t>Slonszka</a:t>
            </a:r>
            <a:r>
              <a:rPr lang="en-US" dirty="0"/>
              <a:t>. 2012. Health literacy and public health: a systematic review and integration of definitions and models.  </a:t>
            </a:r>
            <a:r>
              <a:rPr lang="en-US" i="1" dirty="0"/>
              <a:t>BMC Public Health</a:t>
            </a:r>
            <a:r>
              <a:rPr lang="en-US" dirty="0"/>
              <a:t> 12:80. </a:t>
            </a:r>
            <a:r>
              <a:rPr lang="en-US" dirty="0" err="1"/>
              <a:t>doi:</a:t>
            </a:r>
            <a:r>
              <a:rPr lang="en-US" u="sng" dirty="0" err="1">
                <a:hlinkClick r:id="rId9"/>
              </a:rPr>
              <a:t>http</a:t>
            </a:r>
            <a:r>
              <a:rPr lang="en-US" u="sng" dirty="0">
                <a:hlinkClick r:id="rId9"/>
              </a:rPr>
              <a:t>://dx.doi.org/10.1186/1471-2458-12-80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7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18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3102428" y="1000724"/>
            <a:ext cx="2873829" cy="264081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3679826"/>
            <a:ext cx="7886700" cy="1325563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Thank you for your attention!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" y="216181"/>
            <a:ext cx="8605157" cy="698214"/>
          </a:xfrm>
          <a:solidFill>
            <a:srgbClr val="FFFF2D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Outlines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5900"/>
            <a:ext cx="7886700" cy="4691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Assumptions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methods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Results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" y="228603"/>
            <a:ext cx="8392885" cy="68579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</a:rPr>
              <a:t>Assumptions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7" y="1128486"/>
            <a:ext cx="8392886" cy="54026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</a:t>
            </a:r>
            <a:r>
              <a:rPr lang="en-US" b="1" dirty="0" smtClean="0"/>
              <a:t>difference </a:t>
            </a:r>
            <a:r>
              <a:rPr lang="en-US" b="1" dirty="0"/>
              <a:t>between </a:t>
            </a:r>
            <a:r>
              <a:rPr lang="en-US" b="1" dirty="0">
                <a:solidFill>
                  <a:srgbClr val="FF0000"/>
                </a:solidFill>
              </a:rPr>
              <a:t>general public and outpatients</a:t>
            </a:r>
            <a:r>
              <a:rPr lang="en-US" b="1" dirty="0"/>
              <a:t> in regard to the health literacy </a:t>
            </a:r>
            <a:r>
              <a:rPr lang="en-US" b="1" dirty="0" smtClean="0"/>
              <a:t>is </a:t>
            </a:r>
            <a:r>
              <a:rPr lang="en-US" b="1" dirty="0"/>
              <a:t>that patients </a:t>
            </a:r>
            <a:r>
              <a:rPr lang="en-US" b="1" dirty="0">
                <a:solidFill>
                  <a:srgbClr val="FF0000"/>
                </a:solidFill>
              </a:rPr>
              <a:t>experienced</a:t>
            </a:r>
            <a:r>
              <a:rPr lang="en-US" b="1" dirty="0"/>
              <a:t> existing health issues and healthcare system while in contact with healthcare services.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Patients </a:t>
            </a:r>
            <a:r>
              <a:rPr lang="en-US" b="1" dirty="0"/>
              <a:t>who visited different departments carried with them different healthcare </a:t>
            </a:r>
            <a:r>
              <a:rPr lang="en-US" b="1" dirty="0">
                <a:solidFill>
                  <a:srgbClr val="FF0000"/>
                </a:solidFill>
              </a:rPr>
              <a:t>experiences</a:t>
            </a:r>
            <a:r>
              <a:rPr lang="en-US" b="1" dirty="0"/>
              <a:t>, which may incur various reflections on their health literacy. </a:t>
            </a:r>
            <a:endParaRPr lang="en-US" b="1" dirty="0" smtClean="0"/>
          </a:p>
          <a:p>
            <a:pPr marL="407988" indent="-407988">
              <a:lnSpc>
                <a:spcPct val="150000"/>
              </a:lnSpc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It </a:t>
            </a:r>
            <a:r>
              <a:rPr lang="en-US" b="1" dirty="0"/>
              <a:t>is important for healthcare providers </a:t>
            </a:r>
            <a:r>
              <a:rPr lang="en-US" b="1" dirty="0">
                <a:solidFill>
                  <a:srgbClr val="FF0000"/>
                </a:solidFill>
              </a:rPr>
              <a:t>to evaluate and understand</a:t>
            </a:r>
            <a:r>
              <a:rPr lang="en-US" b="1" dirty="0"/>
              <a:t> patients’ health literacy </a:t>
            </a:r>
            <a:r>
              <a:rPr lang="en-US" b="1" dirty="0">
                <a:solidFill>
                  <a:srgbClr val="FF0000"/>
                </a:solidFill>
              </a:rPr>
              <a:t>before deliver </a:t>
            </a:r>
            <a:r>
              <a:rPr lang="en-US" b="1" dirty="0"/>
              <a:t>their education </a:t>
            </a:r>
            <a:r>
              <a:rPr lang="en-US" b="1" dirty="0" smtClean="0"/>
              <a:t>and instruction</a:t>
            </a:r>
            <a:r>
              <a:rPr lang="en-US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3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65" y="206031"/>
            <a:ext cx="8093634" cy="59427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conceptual </a:t>
            </a:r>
            <a:r>
              <a:rPr lang="en-US" b="1" dirty="0" smtClean="0">
                <a:solidFill>
                  <a:srgbClr val="FF0000"/>
                </a:solidFill>
              </a:rPr>
              <a:t>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6130415"/>
            <a:ext cx="8229600" cy="4227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Figure 1.</a:t>
            </a:r>
            <a:r>
              <a:rPr lang="en-US" dirty="0"/>
              <a:t> The HLS-EU Conceptual Model of Health Literacy (Sørensen et al. 2012)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89558" y="1101482"/>
            <a:ext cx="8625842" cy="472775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4635" y="6533216"/>
            <a:ext cx="489473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4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44" y="365127"/>
            <a:ext cx="8523514" cy="6000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Methods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4" y="1208314"/>
            <a:ext cx="8784772" cy="52845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A cross-sectional survey was conducted by </a:t>
            </a:r>
            <a:r>
              <a:rPr lang="en-US" sz="2400" b="1" dirty="0">
                <a:solidFill>
                  <a:srgbClr val="FF0000"/>
                </a:solidFill>
              </a:rPr>
              <a:t>using the short-form</a:t>
            </a:r>
            <a:r>
              <a:rPr lang="en-US" sz="2400" b="1" dirty="0"/>
              <a:t> health literacy questionnaire (HL-SF12</a:t>
            </a:r>
            <a:r>
              <a:rPr lang="en-US" sz="2400" b="1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Convenient sampling </a:t>
            </a:r>
            <a:r>
              <a:rPr lang="en-US" sz="2400" b="1" dirty="0" smtClean="0"/>
              <a:t>technique </a:t>
            </a:r>
            <a:r>
              <a:rPr lang="en-US" sz="2400" b="1" dirty="0"/>
              <a:t>was used to recruit patients who visited the </a:t>
            </a:r>
            <a:r>
              <a:rPr lang="en-US" sz="2400" b="1" dirty="0">
                <a:solidFill>
                  <a:srgbClr val="FF0000"/>
                </a:solidFill>
              </a:rPr>
              <a:t>General </a:t>
            </a:r>
            <a:r>
              <a:rPr lang="en-US" sz="2400" b="1" dirty="0" smtClean="0">
                <a:solidFill>
                  <a:srgbClr val="FF0000"/>
                </a:solidFill>
              </a:rPr>
              <a:t>OPD</a:t>
            </a:r>
            <a:r>
              <a:rPr lang="en-US" sz="2400" b="1" dirty="0" smtClean="0"/>
              <a:t>, </a:t>
            </a:r>
            <a:r>
              <a:rPr lang="en-US" sz="2400" b="1" dirty="0"/>
              <a:t>Orthopedics Department </a:t>
            </a:r>
            <a:r>
              <a:rPr lang="en-US" sz="2400" b="1" dirty="0">
                <a:solidFill>
                  <a:srgbClr val="FF0000"/>
                </a:solidFill>
              </a:rPr>
              <a:t>(OD),</a:t>
            </a:r>
            <a:r>
              <a:rPr lang="en-US" sz="2400" b="1" dirty="0"/>
              <a:t> and </a:t>
            </a:r>
            <a:r>
              <a:rPr lang="en-US" sz="2400" b="1" dirty="0" smtClean="0"/>
              <a:t>TCM </a:t>
            </a:r>
            <a:r>
              <a:rPr lang="en-US" sz="2400" b="1" dirty="0"/>
              <a:t>in the National Taipei </a:t>
            </a:r>
            <a:r>
              <a:rPr lang="en-US" sz="2400" b="1" dirty="0" smtClean="0"/>
              <a:t>Hospital, </a:t>
            </a:r>
            <a:r>
              <a:rPr lang="en-US" sz="2400" b="1" dirty="0" smtClean="0">
                <a:solidFill>
                  <a:srgbClr val="FF0000"/>
                </a:solidFill>
              </a:rPr>
              <a:t>June </a:t>
            </a:r>
            <a:r>
              <a:rPr lang="en-US" sz="2400" b="1" dirty="0">
                <a:solidFill>
                  <a:srgbClr val="FF0000"/>
                </a:solidFill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</a:rPr>
              <a:t>July, 2015</a:t>
            </a:r>
            <a:r>
              <a:rPr lang="en-US" sz="2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A </a:t>
            </a:r>
            <a:r>
              <a:rPr lang="en-US" sz="2400" b="1" dirty="0" smtClean="0"/>
              <a:t>sample in </a:t>
            </a:r>
            <a:r>
              <a:rPr lang="en-US" sz="2400" b="1" dirty="0"/>
              <a:t>the Northern Taiwan (n=928) via the HLS-EU-Q in 2013-4 was used as a reference </a:t>
            </a:r>
            <a:r>
              <a:rPr lang="en-US" sz="2400" b="1" dirty="0">
                <a:solidFill>
                  <a:srgbClr val="FF0000"/>
                </a:solidFill>
              </a:rPr>
              <a:t>to compare the HL </a:t>
            </a:r>
            <a:r>
              <a:rPr lang="en-US" sz="2400" b="1" dirty="0"/>
              <a:t>between those of the general public </a:t>
            </a:r>
            <a:r>
              <a:rPr lang="en-US" sz="2400" b="1" dirty="0" smtClean="0"/>
              <a:t>and patients.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5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30" y="424543"/>
            <a:ext cx="8041820" cy="54065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Analyses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9" y="1551967"/>
            <a:ext cx="819694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CFA, and Multiple </a:t>
            </a:r>
            <a:r>
              <a:rPr lang="en-US" b="1" dirty="0"/>
              <a:t>linear regression </a:t>
            </a:r>
            <a:r>
              <a:rPr lang="en-US" b="1" dirty="0" smtClean="0"/>
              <a:t>models were </a:t>
            </a:r>
            <a:r>
              <a:rPr lang="en-US" b="1" dirty="0" smtClean="0"/>
              <a:t>used.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All statistical analyses were performed using the SPSS Version 20.0 and AMOS version 22.0 </a:t>
            </a:r>
            <a:r>
              <a:rPr lang="en-US" sz="1800" dirty="0">
                <a:solidFill>
                  <a:srgbClr val="00B0F0"/>
                </a:solidFill>
              </a:rPr>
              <a:t>(IBM Corp; Armonk, NY, USA)</a:t>
            </a:r>
            <a:r>
              <a:rPr lang="en-US" b="1" dirty="0"/>
              <a:t>.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The </a:t>
            </a:r>
            <a:r>
              <a:rPr lang="en-US" b="1" dirty="0"/>
              <a:t>significance level was set with </a:t>
            </a:r>
            <a:r>
              <a:rPr lang="en-US" b="1" i="1" dirty="0"/>
              <a:t>p</a:t>
            </a:r>
            <a:r>
              <a:rPr lang="en-US" b="1" dirty="0"/>
              <a:t> &lt; .05.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6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05" y="4914899"/>
            <a:ext cx="8507190" cy="157797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/>
              <a:t>Figure 1. </a:t>
            </a:r>
            <a:r>
              <a:rPr lang="en-US" dirty="0"/>
              <a:t>Structure Equation Model of Health Literacy with </a:t>
            </a:r>
            <a:r>
              <a:rPr lang="en-US" dirty="0">
                <a:solidFill>
                  <a:srgbClr val="FF0000"/>
                </a:solidFill>
              </a:rPr>
              <a:t>12 selected items from 12 components</a:t>
            </a:r>
            <a:r>
              <a:rPr lang="en-US" dirty="0"/>
              <a:t> loading into three domains of health (health care, disease prevention, and health promotion) of short-form health literacy 12 items questionnaire (HL-SF12).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7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15776" b="16911"/>
          <a:stretch/>
        </p:blipFill>
        <p:spPr bwMode="auto">
          <a:xfrm>
            <a:off x="310245" y="685806"/>
            <a:ext cx="8515350" cy="4245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64" y="114300"/>
            <a:ext cx="7914021" cy="85090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Table 3 Bivariate and Multivariate linear regression analyses for health literacy and socio-demographics (N=403).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8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16460"/>
              </p:ext>
            </p:extLst>
          </p:nvPr>
        </p:nvGraphicFramePr>
        <p:xfrm>
          <a:off x="179615" y="1009943"/>
          <a:ext cx="8784771" cy="4738617"/>
        </p:xfrm>
        <a:graphic>
          <a:graphicData uri="http://schemas.openxmlformats.org/drawingml/2006/table">
            <a:tbl>
              <a:tblPr firstRow="1" firstCol="1" bandRow="1"/>
              <a:tblGrid>
                <a:gridCol w="2024464"/>
                <a:gridCol w="424328"/>
                <a:gridCol w="503689"/>
                <a:gridCol w="127237"/>
                <a:gridCol w="1557596"/>
                <a:gridCol w="579695"/>
                <a:gridCol w="639505"/>
                <a:gridCol w="47220"/>
                <a:gridCol w="1656394"/>
                <a:gridCol w="601967"/>
                <a:gridCol w="622676"/>
              </a:tblGrid>
              <a:tr h="20510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1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2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B(95%CI)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B(95%CI)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Women (reference)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61.1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1400" b="1" i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1400" b="1" i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79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38.9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-2.83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-4.32 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-1.33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-.18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&lt;.001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-2.40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-3.93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-0.87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-.15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.002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10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income per month (USD)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&lt;667 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1400" b="1" i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1400" b="1" i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39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667-1,667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49.2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3.62 (1.22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6.02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.24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.003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2.84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.28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5.41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.19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.030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18139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&gt;=1,667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38.8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4.12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1.66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6.58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.27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.001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2.90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.13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5.67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.19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.040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Departments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OPD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47.1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1400" b="1" i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1400" b="1" i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24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Orthopedics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32.3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-0.58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-2.27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1.11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-.04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.502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0.60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-1.11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2.31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.04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.490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57908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TCM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20.6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-2.08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-4.03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-0.13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-.11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.037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-1.50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-3.53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0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.53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-.08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.147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Watched health-related TV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39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Never and 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rarely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35.4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1400" b="1" i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1400" b="1" i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39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Sometimes 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46.4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2.73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1.09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4.37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.18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.001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1.94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.27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3.61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.13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.023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18139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Often 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18.2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3.00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.89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5.12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.15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.006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3.22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.97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4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5.48</a:t>
                      </a: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.16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.005</a:t>
                      </a:r>
                    </a:p>
                  </a:txBody>
                  <a:tcPr marL="10208" marR="102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9615" y="5793480"/>
            <a:ext cx="8784770" cy="7376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i="1" dirty="0"/>
              <a:t>Note.</a:t>
            </a:r>
            <a:r>
              <a:rPr lang="en-US" sz="1600" dirty="0"/>
              <a:t> </a:t>
            </a:r>
            <a:r>
              <a:rPr lang="en-US" sz="1600" i="1" dirty="0"/>
              <a:t>B</a:t>
            </a:r>
            <a:r>
              <a:rPr lang="en-US" sz="1600" dirty="0"/>
              <a:t> = unstandardized regression coefficient; </a:t>
            </a:r>
            <a:r>
              <a:rPr lang="en-US" sz="1600" i="1" dirty="0"/>
              <a:t>CI</a:t>
            </a:r>
            <a:r>
              <a:rPr lang="en-US" sz="1600" dirty="0"/>
              <a:t> = confident interval; </a:t>
            </a:r>
            <a:r>
              <a:rPr lang="en-US" sz="1600" i="1" dirty="0"/>
              <a:t>β</a:t>
            </a:r>
            <a:r>
              <a:rPr lang="en-US" sz="1600" dirty="0"/>
              <a:t> = standardized regression coefficient; </a:t>
            </a:r>
            <a:r>
              <a:rPr lang="en-US" sz="1600" i="1" dirty="0"/>
              <a:t>p</a:t>
            </a:r>
            <a:r>
              <a:rPr lang="en-US" sz="1600" dirty="0"/>
              <a:t> = significant level; BMI = Body mass index; OPD = Out-Patient Department; TCM = Traditional Chinese Medicine. Model R</a:t>
            </a:r>
            <a:r>
              <a:rPr lang="en-US" sz="1600" baseline="30000" dirty="0"/>
              <a:t>2 </a:t>
            </a:r>
            <a:r>
              <a:rPr lang="en-US" sz="1600" dirty="0"/>
              <a:t>= 0.099. </a:t>
            </a:r>
          </a:p>
          <a:p>
            <a:pPr marL="0" indent="0">
              <a:buNone/>
            </a:pPr>
            <a:r>
              <a:rPr lang="en-US" sz="1600" dirty="0"/>
              <a:t>Model 2 was adjusted for Age, Gender, Education, Employment status, Social status, BMI.</a:t>
            </a:r>
          </a:p>
        </p:txBody>
      </p:sp>
    </p:spTree>
    <p:extLst>
      <p:ext uri="{BB962C8B-B14F-4D97-AF65-F5344CB8AC3E}">
        <p14:creationId xmlns:p14="http://schemas.microsoft.com/office/powerpoint/2010/main" val="26991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64" y="152849"/>
            <a:ext cx="7848707" cy="794203"/>
          </a:xfrm>
        </p:spPr>
        <p:txBody>
          <a:bodyPr>
            <a:noAutofit/>
          </a:bodyPr>
          <a:lstStyle/>
          <a:p>
            <a:r>
              <a:rPr lang="en-US" sz="2400" b="1" dirty="0"/>
              <a:t>Table </a:t>
            </a:r>
            <a:r>
              <a:rPr lang="en-US" sz="2400" b="1" dirty="0" smtClean="0"/>
              <a:t>4. </a:t>
            </a:r>
            <a:r>
              <a:rPr lang="en-US" sz="2400" b="1" dirty="0"/>
              <a:t>The different between general public and out patients regarding health literacy via multiple linear regression analysis.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991958"/>
              </p:ext>
            </p:extLst>
          </p:nvPr>
        </p:nvGraphicFramePr>
        <p:xfrm>
          <a:off x="163287" y="1410646"/>
          <a:ext cx="8767251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338954"/>
                <a:gridCol w="1607940"/>
                <a:gridCol w="1360431"/>
                <a:gridCol w="1853717"/>
                <a:gridCol w="740795"/>
                <a:gridCol w="8654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General Public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N=928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Mean ± SD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Out Patients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N=403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Mean ± SD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 (95%CI)</a:t>
                      </a:r>
                      <a:r>
                        <a:rPr lang="en-US" sz="1800" b="1" i="1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4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General HL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34.8 ± 6.5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35.6 ± 7.6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0.81 (-0.27, 1.66)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0.055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.058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4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Healthcare HL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34.4 ± 7.6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35.9 ± 8.3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1.65 (0.70, 2.61)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0.097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4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Disease Prevention HL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34.5 ± 7.6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35.3 ± 8.9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0.84 (-0.15, 1.82)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0.048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.095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4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Health Promotion HL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35.7 ± 7.9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35.5 ± 8.6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-0.05 (-1.05, 0.95)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.922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572251"/>
            <a:ext cx="9141619" cy="28574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3612" y="6531162"/>
            <a:ext cx="5136776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4th International Health Literacy Conference, Haiphong, Vietnam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1162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7-9 Nov, 2016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31162"/>
            <a:ext cx="2057400" cy="365125"/>
          </a:xfrm>
        </p:spPr>
        <p:txBody>
          <a:bodyPr/>
          <a:lstStyle/>
          <a:p>
            <a:fld id="{D01B0715-95D8-4FFB-A2BF-4EA75A2198C3}" type="slidenum">
              <a:rPr lang="en-US" smtClean="0">
                <a:solidFill>
                  <a:srgbClr val="FFFF00"/>
                </a:solidFill>
              </a:rPr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732" r="2367" b="4381"/>
          <a:stretch/>
        </p:blipFill>
        <p:spPr>
          <a:xfrm>
            <a:off x="0" y="0"/>
            <a:ext cx="1050365" cy="9652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46120" y="5581896"/>
            <a:ext cx="8651760" cy="81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/>
              <a:t>Note.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* </a:t>
            </a:r>
            <a:r>
              <a:rPr lang="en-US" sz="1400" dirty="0" smtClean="0"/>
              <a:t>The analysis was adjusted for age, gender, education, general public was reference; SD= Standard deviation; </a:t>
            </a:r>
            <a:r>
              <a:rPr lang="en-US" sz="1400" i="1" dirty="0" smtClean="0"/>
              <a:t>B</a:t>
            </a:r>
            <a:r>
              <a:rPr lang="en-US" sz="1400" dirty="0" smtClean="0"/>
              <a:t>= unstandardized regression coefficient; </a:t>
            </a:r>
            <a:r>
              <a:rPr lang="en-US" sz="1400" i="1" dirty="0" smtClean="0"/>
              <a:t>CI</a:t>
            </a:r>
            <a:r>
              <a:rPr lang="en-US" sz="1400" dirty="0" smtClean="0"/>
              <a:t>= confident interval</a:t>
            </a:r>
            <a:r>
              <a:rPr lang="en-US" sz="1400" i="1" dirty="0" smtClean="0"/>
              <a:t>; </a:t>
            </a:r>
            <a:r>
              <a:rPr lang="en-US" sz="1400" dirty="0" smtClean="0"/>
              <a:t>β = standardized regression coefficient; </a:t>
            </a:r>
            <a:r>
              <a:rPr lang="en-US" sz="1400" i="1" dirty="0" smtClean="0"/>
              <a:t>p</a:t>
            </a:r>
            <a:r>
              <a:rPr lang="en-US" sz="1400" dirty="0" smtClean="0"/>
              <a:t>= significant level; HL= Health Literacy.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71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2423</Words>
  <Application>Microsoft Office PowerPoint</Application>
  <PresentationFormat>On-screen Show (4:3)</PresentationFormat>
  <Paragraphs>373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Times New Roman</vt:lpstr>
      <vt:lpstr>Wingdings</vt:lpstr>
      <vt:lpstr>Office Theme</vt:lpstr>
      <vt:lpstr>Health literacy differed partially in outpatients and the general public in a short-form survey in Taiwan.</vt:lpstr>
      <vt:lpstr>Outlines</vt:lpstr>
      <vt:lpstr>Assumptions</vt:lpstr>
      <vt:lpstr>The conceptual model</vt:lpstr>
      <vt:lpstr>Methods</vt:lpstr>
      <vt:lpstr>Analyses</vt:lpstr>
      <vt:lpstr>PowerPoint Presentation</vt:lpstr>
      <vt:lpstr>Table 3 Bivariate and Multivariate linear regression analyses for health literacy and socio-demographics (N=403).</vt:lpstr>
      <vt:lpstr>Table 4. The different between general public and out patients regarding health literacy via multiple linear regression analysis.</vt:lpstr>
      <vt:lpstr>Discussions</vt:lpstr>
      <vt:lpstr>Discussions (Cont.)</vt:lpstr>
      <vt:lpstr>PowerPoint Presentation</vt:lpstr>
      <vt:lpstr>Ten attributes of health literate health care organization</vt:lpstr>
      <vt:lpstr>PowerPoint Presentation</vt:lpstr>
      <vt:lpstr>Progresses, ways ahead</vt:lpstr>
      <vt:lpstr>Conclusions</vt:lpstr>
      <vt:lpstr>References</vt:lpstr>
      <vt:lpstr>Thank you for your attention!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Tuyen Duong</dc:creator>
  <cp:lastModifiedBy>Tuyen Duong</cp:lastModifiedBy>
  <cp:revision>35</cp:revision>
  <dcterms:created xsi:type="dcterms:W3CDTF">2016-10-30T09:46:07Z</dcterms:created>
  <dcterms:modified xsi:type="dcterms:W3CDTF">2016-11-08T00:33:03Z</dcterms:modified>
</cp:coreProperties>
</file>