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3"/>
  </p:notesMasterIdLst>
  <p:sldIdLst>
    <p:sldId id="256" r:id="rId2"/>
    <p:sldId id="257" r:id="rId3"/>
    <p:sldId id="258" r:id="rId4"/>
    <p:sldId id="264" r:id="rId5"/>
    <p:sldId id="259" r:id="rId6"/>
    <p:sldId id="265" r:id="rId7"/>
    <p:sldId id="266" r:id="rId8"/>
    <p:sldId id="267" r:id="rId9"/>
    <p:sldId id="279" r:id="rId10"/>
    <p:sldId id="276" r:id="rId11"/>
    <p:sldId id="277" r:id="rId12"/>
    <p:sldId id="268" r:id="rId13"/>
    <p:sldId id="272" r:id="rId14"/>
    <p:sldId id="273" r:id="rId15"/>
    <p:sldId id="280" r:id="rId16"/>
    <p:sldId id="281" r:id="rId17"/>
    <p:sldId id="260" r:id="rId18"/>
    <p:sldId id="275" r:id="rId19"/>
    <p:sldId id="261" r:id="rId20"/>
    <p:sldId id="274"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3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851E8-FED8-416A-A69B-95969AC202DC}" type="datetimeFigureOut">
              <a:rPr lang="en-US" smtClean="0"/>
              <a:t>11/1/2016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39703-1138-4727-A955-8C43F61BCC69}" type="slidenum">
              <a:rPr lang="en-US" smtClean="0"/>
              <a:t>‹#›</a:t>
            </a:fld>
            <a:endParaRPr lang="en-US"/>
          </a:p>
        </p:txBody>
      </p:sp>
    </p:spTree>
    <p:extLst>
      <p:ext uri="{BB962C8B-B14F-4D97-AF65-F5344CB8AC3E}">
        <p14:creationId xmlns:p14="http://schemas.microsoft.com/office/powerpoint/2010/main" val="2552335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0F958B-2B8C-4126-8BC0-15F5ECA56B52}"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F7E4C-24F8-4A7E-A23D-6D5BA35AAAA4}" type="slidenum">
              <a:rPr lang="en-US" smtClean="0"/>
              <a:t>‹#›</a:t>
            </a:fld>
            <a:endParaRPr lang="en-US"/>
          </a:p>
        </p:txBody>
      </p:sp>
    </p:spTree>
    <p:extLst>
      <p:ext uri="{BB962C8B-B14F-4D97-AF65-F5344CB8AC3E}">
        <p14:creationId xmlns:p14="http://schemas.microsoft.com/office/powerpoint/2010/main" val="842260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F958B-2B8C-4126-8BC0-15F5ECA56B52}"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F7E4C-24F8-4A7E-A23D-6D5BA35AAAA4}" type="slidenum">
              <a:rPr lang="en-US" smtClean="0"/>
              <a:t>‹#›</a:t>
            </a:fld>
            <a:endParaRPr lang="en-US"/>
          </a:p>
        </p:txBody>
      </p:sp>
    </p:spTree>
    <p:extLst>
      <p:ext uri="{BB962C8B-B14F-4D97-AF65-F5344CB8AC3E}">
        <p14:creationId xmlns:p14="http://schemas.microsoft.com/office/powerpoint/2010/main" val="11450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F958B-2B8C-4126-8BC0-15F5ECA56B52}"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F7E4C-24F8-4A7E-A23D-6D5BA35AAAA4}" type="slidenum">
              <a:rPr lang="en-US" smtClean="0"/>
              <a:t>‹#›</a:t>
            </a:fld>
            <a:endParaRPr lang="en-US"/>
          </a:p>
        </p:txBody>
      </p:sp>
    </p:spTree>
    <p:extLst>
      <p:ext uri="{BB962C8B-B14F-4D97-AF65-F5344CB8AC3E}">
        <p14:creationId xmlns:p14="http://schemas.microsoft.com/office/powerpoint/2010/main" val="352049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F958B-2B8C-4126-8BC0-15F5ECA56B52}"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F7E4C-24F8-4A7E-A23D-6D5BA35AAAA4}" type="slidenum">
              <a:rPr lang="en-US" smtClean="0"/>
              <a:t>‹#›</a:t>
            </a:fld>
            <a:endParaRPr lang="en-US"/>
          </a:p>
        </p:txBody>
      </p:sp>
    </p:spTree>
    <p:extLst>
      <p:ext uri="{BB962C8B-B14F-4D97-AF65-F5344CB8AC3E}">
        <p14:creationId xmlns:p14="http://schemas.microsoft.com/office/powerpoint/2010/main" val="499464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F958B-2B8C-4126-8BC0-15F5ECA56B52}"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F7E4C-24F8-4A7E-A23D-6D5BA35AAAA4}" type="slidenum">
              <a:rPr lang="en-US" smtClean="0"/>
              <a:t>‹#›</a:t>
            </a:fld>
            <a:endParaRPr lang="en-US"/>
          </a:p>
        </p:txBody>
      </p:sp>
    </p:spTree>
    <p:extLst>
      <p:ext uri="{BB962C8B-B14F-4D97-AF65-F5344CB8AC3E}">
        <p14:creationId xmlns:p14="http://schemas.microsoft.com/office/powerpoint/2010/main" val="46128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0F958B-2B8C-4126-8BC0-15F5ECA56B52}"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F7E4C-24F8-4A7E-A23D-6D5BA35AAAA4}" type="slidenum">
              <a:rPr lang="en-US" smtClean="0"/>
              <a:t>‹#›</a:t>
            </a:fld>
            <a:endParaRPr lang="en-US"/>
          </a:p>
        </p:txBody>
      </p:sp>
    </p:spTree>
    <p:extLst>
      <p:ext uri="{BB962C8B-B14F-4D97-AF65-F5344CB8AC3E}">
        <p14:creationId xmlns:p14="http://schemas.microsoft.com/office/powerpoint/2010/main" val="320046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0F958B-2B8C-4126-8BC0-15F5ECA56B52}"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F7E4C-24F8-4A7E-A23D-6D5BA35AAAA4}" type="slidenum">
              <a:rPr lang="en-US" smtClean="0"/>
              <a:t>‹#›</a:t>
            </a:fld>
            <a:endParaRPr lang="en-US"/>
          </a:p>
        </p:txBody>
      </p:sp>
    </p:spTree>
    <p:extLst>
      <p:ext uri="{BB962C8B-B14F-4D97-AF65-F5344CB8AC3E}">
        <p14:creationId xmlns:p14="http://schemas.microsoft.com/office/powerpoint/2010/main" val="2791437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0F958B-2B8C-4126-8BC0-15F5ECA56B52}"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F7E4C-24F8-4A7E-A23D-6D5BA35AAAA4}" type="slidenum">
              <a:rPr lang="en-US" smtClean="0"/>
              <a:t>‹#›</a:t>
            </a:fld>
            <a:endParaRPr lang="en-US"/>
          </a:p>
        </p:txBody>
      </p:sp>
    </p:spTree>
    <p:extLst>
      <p:ext uri="{BB962C8B-B14F-4D97-AF65-F5344CB8AC3E}">
        <p14:creationId xmlns:p14="http://schemas.microsoft.com/office/powerpoint/2010/main" val="342258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F958B-2B8C-4126-8BC0-15F5ECA56B52}"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F7E4C-24F8-4A7E-A23D-6D5BA35AAAA4}" type="slidenum">
              <a:rPr lang="en-US" smtClean="0"/>
              <a:t>‹#›</a:t>
            </a:fld>
            <a:endParaRPr lang="en-US"/>
          </a:p>
        </p:txBody>
      </p:sp>
    </p:spTree>
    <p:extLst>
      <p:ext uri="{BB962C8B-B14F-4D97-AF65-F5344CB8AC3E}">
        <p14:creationId xmlns:p14="http://schemas.microsoft.com/office/powerpoint/2010/main" val="1853063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F958B-2B8C-4126-8BC0-15F5ECA56B52}"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F7E4C-24F8-4A7E-A23D-6D5BA35AAAA4}" type="slidenum">
              <a:rPr lang="en-US" smtClean="0"/>
              <a:t>‹#›</a:t>
            </a:fld>
            <a:endParaRPr lang="en-US"/>
          </a:p>
        </p:txBody>
      </p:sp>
    </p:spTree>
    <p:extLst>
      <p:ext uri="{BB962C8B-B14F-4D97-AF65-F5344CB8AC3E}">
        <p14:creationId xmlns:p14="http://schemas.microsoft.com/office/powerpoint/2010/main" val="245172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F958B-2B8C-4126-8BC0-15F5ECA56B52}"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F7E4C-24F8-4A7E-A23D-6D5BA35AAAA4}" type="slidenum">
              <a:rPr lang="en-US" smtClean="0"/>
              <a:t>‹#›</a:t>
            </a:fld>
            <a:endParaRPr lang="en-US"/>
          </a:p>
        </p:txBody>
      </p:sp>
    </p:spTree>
    <p:extLst>
      <p:ext uri="{BB962C8B-B14F-4D97-AF65-F5344CB8AC3E}">
        <p14:creationId xmlns:p14="http://schemas.microsoft.com/office/powerpoint/2010/main" val="427568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0F958B-2B8C-4126-8BC0-15F5ECA56B52}" type="datetimeFigureOut">
              <a:rPr lang="en-US" smtClean="0"/>
              <a:t>11/1/2016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2F7E4C-24F8-4A7E-A23D-6D5BA35AAAA4}" type="slidenum">
              <a:rPr lang="en-US" smtClean="0"/>
              <a:t>‹#›</a:t>
            </a:fld>
            <a:endParaRPr lang="en-US"/>
          </a:p>
        </p:txBody>
      </p:sp>
    </p:spTree>
    <p:extLst>
      <p:ext uri="{BB962C8B-B14F-4D97-AF65-F5344CB8AC3E}">
        <p14:creationId xmlns:p14="http://schemas.microsoft.com/office/powerpoint/2010/main" val="17238233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tore.aao.org/media/resources/11947651/Diab%20Retinopathy_09-14_WM_RGB.pdf"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nei.nih.gov/sites/default/files/nehep-pdfs/OJO_Cartoon_English_508.pdf" TargetMode="External"/><Relationship Id="rId2" Type="http://schemas.openxmlformats.org/officeDocument/2006/relationships/hyperlink" Target="http://store.aao.org/media/resources/11947651/Diab%20Retinopathy_09-14_WM_RGB.pdf"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100" y="749428"/>
            <a:ext cx="8214360" cy="2136648"/>
          </a:xfrm>
        </p:spPr>
        <p:txBody>
          <a:bodyPr>
            <a:noAutofit/>
          </a:bodyPr>
          <a:lstStyle/>
          <a:p>
            <a:r>
              <a:rPr lang="en-US" sz="3600" dirty="0"/>
              <a:t>Preference of Health literacy content and choice of media among patients with diabetic retinopathy- qualitative study</a:t>
            </a:r>
            <a:r>
              <a:rPr lang="en-US" sz="3600" dirty="0" smtClean="0"/>
              <a:t>.</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endParaRPr lang="en-US" sz="3600" dirty="0"/>
          </a:p>
        </p:txBody>
      </p:sp>
      <p:sp>
        <p:nvSpPr>
          <p:cNvPr id="3" name="TextBox 2"/>
          <p:cNvSpPr txBox="1"/>
          <p:nvPr/>
        </p:nvSpPr>
        <p:spPr>
          <a:xfrm>
            <a:off x="314326" y="2886076"/>
            <a:ext cx="8229600" cy="2585323"/>
          </a:xfrm>
          <a:prstGeom prst="rect">
            <a:avLst/>
          </a:prstGeom>
          <a:noFill/>
        </p:spPr>
        <p:txBody>
          <a:bodyPr wrap="square" rtlCol="0">
            <a:spAutoFit/>
          </a:bodyPr>
          <a:lstStyle/>
          <a:p>
            <a:r>
              <a:rPr lang="en-US" b="1" dirty="0"/>
              <a:t>Ramesh. S Ve </a:t>
            </a:r>
            <a:r>
              <a:rPr lang="en-US" b="1" baseline="30000" dirty="0"/>
              <a:t>1</a:t>
            </a:r>
            <a:r>
              <a:rPr lang="en-US" b="1" dirty="0"/>
              <a:t>*</a:t>
            </a:r>
            <a:r>
              <a:rPr lang="en-US" dirty="0"/>
              <a:t>, Singh Megha </a:t>
            </a:r>
            <a:r>
              <a:rPr lang="en-US" baseline="30000" dirty="0"/>
              <a:t>2</a:t>
            </a:r>
            <a:r>
              <a:rPr lang="en-US" dirty="0"/>
              <a:t>, Lakshmikantha Nandini </a:t>
            </a:r>
            <a:r>
              <a:rPr lang="en-US" baseline="30000" dirty="0"/>
              <a:t>3</a:t>
            </a:r>
            <a:r>
              <a:rPr lang="en-US" dirty="0"/>
              <a:t>, </a:t>
            </a:r>
            <a:r>
              <a:rPr lang="en-US" dirty="0" err="1"/>
              <a:t>Mayya</a:t>
            </a:r>
            <a:r>
              <a:rPr lang="en-US" dirty="0"/>
              <a:t> S. </a:t>
            </a:r>
            <a:r>
              <a:rPr lang="en-US" dirty="0" err="1"/>
              <a:t>Shreemathi</a:t>
            </a:r>
            <a:r>
              <a:rPr lang="en-US" dirty="0"/>
              <a:t> </a:t>
            </a:r>
            <a:r>
              <a:rPr lang="en-US" baseline="30000" dirty="0"/>
              <a:t>4</a:t>
            </a:r>
            <a:r>
              <a:rPr lang="en-US" dirty="0"/>
              <a:t>, Andrews Teddy </a:t>
            </a:r>
            <a:r>
              <a:rPr lang="en-US" baseline="30000" dirty="0"/>
              <a:t>2</a:t>
            </a:r>
            <a:r>
              <a:rPr lang="en-US" dirty="0"/>
              <a:t> </a:t>
            </a:r>
          </a:p>
          <a:p>
            <a:r>
              <a:rPr lang="en-US" b="1" dirty="0"/>
              <a:t>Affiliation (s)</a:t>
            </a:r>
            <a:endParaRPr lang="en-US" dirty="0"/>
          </a:p>
          <a:p>
            <a:r>
              <a:rPr lang="en-US" dirty="0"/>
              <a:t>1. Department Of Optometry, School of Allied Health Sciences, Manipal University, Manipal  </a:t>
            </a:r>
          </a:p>
          <a:p>
            <a:r>
              <a:rPr lang="en-US" dirty="0"/>
              <a:t>2. Department Of Public Health, Manipal University, Manipal  </a:t>
            </a:r>
          </a:p>
          <a:p>
            <a:r>
              <a:rPr lang="en-US" dirty="0"/>
              <a:t>3. School Of Communication, Manipal University, Manipal  </a:t>
            </a:r>
          </a:p>
          <a:p>
            <a:r>
              <a:rPr lang="en-US" dirty="0"/>
              <a:t>4. Department Of Statistics, Manipal University, Manipal  </a:t>
            </a:r>
          </a:p>
          <a:p>
            <a:endParaRPr lang="en-US" dirty="0"/>
          </a:p>
        </p:txBody>
      </p:sp>
      <p:pic>
        <p:nvPicPr>
          <p:cNvPr id="4" name="Picture 3"/>
          <p:cNvPicPr>
            <a:picLocks noChangeAspect="1"/>
          </p:cNvPicPr>
          <p:nvPr/>
        </p:nvPicPr>
        <p:blipFill>
          <a:blip r:embed="rId2"/>
          <a:stretch>
            <a:fillRect/>
          </a:stretch>
        </p:blipFill>
        <p:spPr>
          <a:xfrm>
            <a:off x="6343649" y="5572160"/>
            <a:ext cx="2628901" cy="111439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 y="5479298"/>
            <a:ext cx="4121150" cy="1207252"/>
          </a:xfrm>
          <a:prstGeom prst="rect">
            <a:avLst/>
          </a:prstGeom>
        </p:spPr>
      </p:pic>
      <p:sp>
        <p:nvSpPr>
          <p:cNvPr id="7" name="TextBox 6"/>
          <p:cNvSpPr txBox="1"/>
          <p:nvPr/>
        </p:nvSpPr>
        <p:spPr>
          <a:xfrm>
            <a:off x="957263" y="200025"/>
            <a:ext cx="6972300" cy="369332"/>
          </a:xfrm>
          <a:prstGeom prst="rect">
            <a:avLst/>
          </a:prstGeom>
          <a:noFill/>
        </p:spPr>
        <p:txBody>
          <a:bodyPr wrap="square" rtlCol="0">
            <a:spAutoFit/>
          </a:bodyPr>
          <a:lstStyle/>
          <a:p>
            <a:pPr algn="ctr"/>
            <a:r>
              <a:rPr lang="en-US" dirty="0"/>
              <a:t>4</a:t>
            </a:r>
            <a:r>
              <a:rPr lang="en-US" baseline="30000" dirty="0"/>
              <a:t>th</a:t>
            </a:r>
            <a:r>
              <a:rPr lang="en-US" dirty="0"/>
              <a:t> AHLA annual conference in Vietnam in Nov 7</a:t>
            </a:r>
            <a:r>
              <a:rPr lang="en-US" baseline="30000" dirty="0"/>
              <a:t>th</a:t>
            </a:r>
            <a:r>
              <a:rPr lang="en-US" dirty="0"/>
              <a:t>- 9</a:t>
            </a:r>
            <a:r>
              <a:rPr lang="en-US" baseline="30000" dirty="0"/>
              <a:t>th</a:t>
            </a:r>
            <a:r>
              <a:rPr lang="en-US" dirty="0"/>
              <a:t>, </a:t>
            </a:r>
            <a:r>
              <a:rPr lang="en-US" dirty="0" smtClean="0"/>
              <a:t>2016</a:t>
            </a:r>
            <a:endParaRPr lang="en-US" dirty="0"/>
          </a:p>
        </p:txBody>
      </p:sp>
    </p:spTree>
    <p:extLst>
      <p:ext uri="{BB962C8B-B14F-4D97-AF65-F5344CB8AC3E}">
        <p14:creationId xmlns:p14="http://schemas.microsoft.com/office/powerpoint/2010/main" val="3169720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430" t="14063" r="768" b="8203"/>
          <a:stretch/>
        </p:blipFill>
        <p:spPr>
          <a:xfrm>
            <a:off x="314324" y="2197142"/>
            <a:ext cx="8529638" cy="3932196"/>
          </a:xfrm>
          <a:prstGeom prst="rect">
            <a:avLst/>
          </a:prstGeom>
        </p:spPr>
      </p:pic>
      <p:sp>
        <p:nvSpPr>
          <p:cNvPr id="3" name="Title 1"/>
          <p:cNvSpPr txBox="1">
            <a:spLocks/>
          </p:cNvSpPr>
          <p:nvPr/>
        </p:nvSpPr>
        <p:spPr>
          <a:xfrm>
            <a:off x="628650" y="365126"/>
            <a:ext cx="7886700" cy="13255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mtClean="0"/>
              <a:t>Clinical Content</a:t>
            </a:r>
            <a:endParaRPr lang="en-US" dirty="0"/>
          </a:p>
        </p:txBody>
      </p:sp>
      <p:grpSp>
        <p:nvGrpSpPr>
          <p:cNvPr id="6" name="Group 5"/>
          <p:cNvGrpSpPr/>
          <p:nvPr/>
        </p:nvGrpSpPr>
        <p:grpSpPr>
          <a:xfrm>
            <a:off x="4986338" y="96038"/>
            <a:ext cx="3971925" cy="6147599"/>
            <a:chOff x="4986338" y="96038"/>
            <a:chExt cx="3971925" cy="6147599"/>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338" y="96038"/>
              <a:ext cx="3971925" cy="6147599"/>
            </a:xfrm>
            <a:prstGeom prst="rect">
              <a:avLst/>
            </a:prstGeom>
          </p:spPr>
        </p:pic>
        <p:sp>
          <p:nvSpPr>
            <p:cNvPr id="5" name="TextBox 4"/>
            <p:cNvSpPr txBox="1"/>
            <p:nvPr/>
          </p:nvSpPr>
          <p:spPr>
            <a:xfrm>
              <a:off x="5786437" y="180460"/>
              <a:ext cx="2371725" cy="369332"/>
            </a:xfrm>
            <a:prstGeom prst="rect">
              <a:avLst/>
            </a:prstGeom>
            <a:noFill/>
          </p:spPr>
          <p:txBody>
            <a:bodyPr wrap="square" rtlCol="0">
              <a:spAutoFit/>
            </a:bodyPr>
            <a:lstStyle/>
            <a:p>
              <a:r>
                <a:rPr lang="en-US" dirty="0" smtClean="0"/>
                <a:t>KANNADA VERSION</a:t>
              </a:r>
              <a:endParaRPr lang="en-US" dirty="0"/>
            </a:p>
          </p:txBody>
        </p:sp>
      </p:grpSp>
      <p:sp>
        <p:nvSpPr>
          <p:cNvPr id="7" name="TextBox 6"/>
          <p:cNvSpPr txBox="1"/>
          <p:nvPr/>
        </p:nvSpPr>
        <p:spPr>
          <a:xfrm>
            <a:off x="857250" y="6372225"/>
            <a:ext cx="5386388" cy="369332"/>
          </a:xfrm>
          <a:prstGeom prst="rect">
            <a:avLst/>
          </a:prstGeom>
          <a:noFill/>
        </p:spPr>
        <p:txBody>
          <a:bodyPr wrap="square" rtlCol="0">
            <a:spAutoFit/>
          </a:bodyPr>
          <a:lstStyle/>
          <a:p>
            <a:r>
              <a:rPr lang="en-US" dirty="0" smtClean="0"/>
              <a:t>Request for translation and study use sought from AAO</a:t>
            </a:r>
            <a:endParaRPr lang="en-US" dirty="0"/>
          </a:p>
        </p:txBody>
      </p:sp>
    </p:spTree>
    <p:extLst>
      <p:ext uri="{BB962C8B-B14F-4D97-AF65-F5344CB8AC3E}">
        <p14:creationId xmlns:p14="http://schemas.microsoft.com/office/powerpoint/2010/main" val="104169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886700" cy="628650"/>
          </a:xfrm>
        </p:spPr>
        <p:txBody>
          <a:bodyPr/>
          <a:lstStyle/>
          <a:p>
            <a:r>
              <a:rPr lang="en-US" dirty="0" smtClean="0"/>
              <a:t>Vignette Content</a:t>
            </a:r>
            <a:endParaRPr lang="en-US" dirty="0"/>
          </a:p>
        </p:txBody>
      </p:sp>
      <p:pic>
        <p:nvPicPr>
          <p:cNvPr id="3" name="Picture 2"/>
          <p:cNvPicPr>
            <a:picLocks noChangeAspect="1"/>
          </p:cNvPicPr>
          <p:nvPr/>
        </p:nvPicPr>
        <p:blipFill rotWithShape="1">
          <a:blip r:embed="rId2"/>
          <a:srcRect l="35725" t="12890" r="33089" b="8594"/>
          <a:stretch/>
        </p:blipFill>
        <p:spPr>
          <a:xfrm>
            <a:off x="0" y="742950"/>
            <a:ext cx="4057650" cy="5743576"/>
          </a:xfrm>
          <a:prstGeom prst="rect">
            <a:avLst/>
          </a:prstGeom>
        </p:spPr>
      </p:pic>
      <p:pic>
        <p:nvPicPr>
          <p:cNvPr id="4" name="Picture 3"/>
          <p:cNvPicPr>
            <a:picLocks noChangeAspect="1"/>
          </p:cNvPicPr>
          <p:nvPr/>
        </p:nvPicPr>
        <p:blipFill rotWithShape="1">
          <a:blip r:embed="rId3"/>
          <a:srcRect l="20132" t="10352" r="18155" b="9766"/>
          <a:stretch/>
        </p:blipFill>
        <p:spPr>
          <a:xfrm>
            <a:off x="228600" y="628650"/>
            <a:ext cx="7629526" cy="5552448"/>
          </a:xfrm>
          <a:prstGeom prst="rect">
            <a:avLst/>
          </a:prstGeom>
        </p:spPr>
      </p:pic>
      <p:sp>
        <p:nvSpPr>
          <p:cNvPr id="5" name="TextBox 4"/>
          <p:cNvSpPr txBox="1"/>
          <p:nvPr/>
        </p:nvSpPr>
        <p:spPr>
          <a:xfrm>
            <a:off x="414336" y="6486525"/>
            <a:ext cx="6500813" cy="369332"/>
          </a:xfrm>
          <a:prstGeom prst="rect">
            <a:avLst/>
          </a:prstGeom>
          <a:noFill/>
        </p:spPr>
        <p:txBody>
          <a:bodyPr wrap="square" rtlCol="0">
            <a:spAutoFit/>
          </a:bodyPr>
          <a:lstStyle/>
          <a:p>
            <a:r>
              <a:rPr lang="en-US" dirty="0" smtClean="0"/>
              <a:t>Request for translation and study use sought from NIH</a:t>
            </a:r>
            <a:endParaRPr lang="en-US" dirty="0"/>
          </a:p>
        </p:txBody>
      </p:sp>
      <p:grpSp>
        <p:nvGrpSpPr>
          <p:cNvPr id="8" name="Group 7"/>
          <p:cNvGrpSpPr/>
          <p:nvPr/>
        </p:nvGrpSpPr>
        <p:grpSpPr>
          <a:xfrm>
            <a:off x="4407693" y="94498"/>
            <a:ext cx="4250532" cy="6239314"/>
            <a:chOff x="4407693" y="94498"/>
            <a:chExt cx="4250532" cy="6239314"/>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7693" y="94498"/>
              <a:ext cx="4250532" cy="6239313"/>
            </a:xfrm>
            <a:prstGeom prst="rect">
              <a:avLst/>
            </a:prstGeom>
          </p:spPr>
        </p:pic>
        <p:sp>
          <p:nvSpPr>
            <p:cNvPr id="7" name="TextBox 6"/>
            <p:cNvSpPr txBox="1"/>
            <p:nvPr/>
          </p:nvSpPr>
          <p:spPr>
            <a:xfrm>
              <a:off x="6157912" y="5964480"/>
              <a:ext cx="2371725" cy="369332"/>
            </a:xfrm>
            <a:prstGeom prst="rect">
              <a:avLst/>
            </a:prstGeom>
            <a:noFill/>
          </p:spPr>
          <p:txBody>
            <a:bodyPr wrap="square" rtlCol="0">
              <a:spAutoFit/>
            </a:bodyPr>
            <a:lstStyle/>
            <a:p>
              <a:r>
                <a:rPr lang="en-US" dirty="0" smtClean="0"/>
                <a:t>KANNADA VERSION</a:t>
              </a:r>
              <a:endParaRPr lang="en-US" dirty="0"/>
            </a:p>
          </p:txBody>
        </p:sp>
      </p:grpSp>
    </p:spTree>
    <p:extLst>
      <p:ext uri="{BB962C8B-B14F-4D97-AF65-F5344CB8AC3E}">
        <p14:creationId xmlns:p14="http://schemas.microsoft.com/office/powerpoint/2010/main" val="147811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7543800" cy="1449388"/>
          </a:xfrm>
        </p:spPr>
        <p:txBody>
          <a:bodyPr>
            <a:normAutofit/>
          </a:bodyPr>
          <a:lstStyle/>
          <a:p>
            <a:pPr>
              <a:defRPr/>
            </a:pPr>
            <a:r>
              <a:rPr lang="en-US" sz="3200" dirty="0" smtClean="0">
                <a:latin typeface="Arial" panose="020B0604020202020204" pitchFamily="34" charset="0"/>
                <a:cs typeface="Arial" panose="020B0604020202020204" pitchFamily="34" charset="0"/>
              </a:rPr>
              <a:t>Result </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24579" name="Content Placeholder 2"/>
          <p:cNvSpPr>
            <a:spLocks noGrp="1"/>
          </p:cNvSpPr>
          <p:nvPr>
            <p:ph idx="1"/>
          </p:nvPr>
        </p:nvSpPr>
        <p:spPr>
          <a:xfrm>
            <a:off x="457200" y="1395413"/>
            <a:ext cx="7543800" cy="5191125"/>
          </a:xfrm>
        </p:spPr>
        <p:txBody>
          <a:bodyPr>
            <a:noAutofit/>
          </a:bodyPr>
          <a:lstStyle/>
          <a:p>
            <a:pPr>
              <a:lnSpc>
                <a:spcPct val="100000"/>
              </a:lnSpc>
              <a:buFont typeface="Wingdings" panose="05000000000000000000" pitchFamily="2" charset="2"/>
              <a:buChar char="Ø"/>
              <a:defRPr/>
            </a:pPr>
            <a:r>
              <a:rPr lang="en-US" sz="2400" dirty="0">
                <a:solidFill>
                  <a:schemeClr val="tx1"/>
                </a:solidFill>
                <a:latin typeface="Arial" panose="020B0604020202020204" pitchFamily="34" charset="0"/>
                <a:cs typeface="Arial" panose="020B0604020202020204" pitchFamily="34" charset="0"/>
              </a:rPr>
              <a:t>In depth interviews were conducted among 35 participants till saturation of information was </a:t>
            </a:r>
            <a:r>
              <a:rPr lang="en-US" sz="2400" dirty="0" smtClean="0">
                <a:solidFill>
                  <a:schemeClr val="tx1"/>
                </a:solidFill>
                <a:latin typeface="Arial" panose="020B0604020202020204" pitchFamily="34" charset="0"/>
                <a:cs typeface="Arial" panose="020B0604020202020204" pitchFamily="34" charset="0"/>
              </a:rPr>
              <a:t>achieved.</a:t>
            </a:r>
          </a:p>
          <a:p>
            <a:pPr>
              <a:lnSpc>
                <a:spcPct val="100000"/>
              </a:lnSpc>
              <a:buFont typeface="Wingdings" panose="05000000000000000000" pitchFamily="2" charset="2"/>
              <a:buChar char="Ø"/>
              <a:defRPr/>
            </a:pP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emerging </a:t>
            </a:r>
            <a:r>
              <a:rPr lang="en-US" sz="2400" dirty="0" smtClean="0">
                <a:solidFill>
                  <a:schemeClr val="tx1"/>
                </a:solidFill>
                <a:latin typeface="Arial" panose="020B0604020202020204" pitchFamily="34" charset="0"/>
                <a:cs typeface="Arial" panose="020B0604020202020204" pitchFamily="34" charset="0"/>
              </a:rPr>
              <a:t>categories </a:t>
            </a:r>
            <a:r>
              <a:rPr lang="en-US" sz="2400" dirty="0">
                <a:solidFill>
                  <a:schemeClr val="tx1"/>
                </a:solidFill>
                <a:latin typeface="Arial" panose="020B0604020202020204" pitchFamily="34" charset="0"/>
                <a:cs typeface="Arial" panose="020B0604020202020204" pitchFamily="34" charset="0"/>
              </a:rPr>
              <a:t>obtained in this </a:t>
            </a:r>
            <a:r>
              <a:rPr lang="en-US" sz="2400" dirty="0" smtClean="0">
                <a:solidFill>
                  <a:schemeClr val="tx1"/>
                </a:solidFill>
                <a:latin typeface="Arial" panose="020B0604020202020204" pitchFamily="34" charset="0"/>
                <a:cs typeface="Arial" panose="020B0604020202020204" pitchFamily="34" charset="0"/>
              </a:rPr>
              <a:t>study are :</a:t>
            </a:r>
          </a:p>
          <a:p>
            <a:pPr marL="800100" lvl="1" indent="-457200">
              <a:lnSpc>
                <a:spcPct val="100000"/>
              </a:lnSpc>
              <a:buFont typeface="+mj-lt"/>
              <a:buAutoNum type="arabicPeriod"/>
              <a:defRPr/>
            </a:pPr>
            <a:r>
              <a:rPr lang="en-US" dirty="0" smtClean="0">
                <a:solidFill>
                  <a:schemeClr val="tx1"/>
                </a:solidFill>
                <a:latin typeface="Arial" panose="020B0604020202020204" pitchFamily="34" charset="0"/>
                <a:cs typeface="Arial" panose="020B0604020202020204" pitchFamily="34" charset="0"/>
              </a:rPr>
              <a:t>Perspective towards available health literacy content</a:t>
            </a:r>
          </a:p>
          <a:p>
            <a:pPr marL="800100" lvl="1" indent="-457200">
              <a:lnSpc>
                <a:spcPct val="100000"/>
              </a:lnSpc>
              <a:buFont typeface="+mj-lt"/>
              <a:buAutoNum type="arabicPeriod"/>
              <a:defRPr/>
            </a:pPr>
            <a:r>
              <a:rPr lang="en-US" dirty="0" smtClean="0">
                <a:solidFill>
                  <a:schemeClr val="tx1"/>
                </a:solidFill>
                <a:latin typeface="Arial" panose="020B0604020202020204" pitchFamily="34" charset="0"/>
                <a:cs typeface="Arial" panose="020B0604020202020204" pitchFamily="34" charset="0"/>
              </a:rPr>
              <a:t>Desired content</a:t>
            </a:r>
          </a:p>
          <a:p>
            <a:pPr marL="800100" lvl="1" indent="-457200">
              <a:lnSpc>
                <a:spcPct val="100000"/>
              </a:lnSpc>
              <a:buFont typeface="+mj-lt"/>
              <a:buAutoNum type="arabicPeriod"/>
              <a:defRPr/>
            </a:pPr>
            <a:r>
              <a:rPr lang="en-US" dirty="0" smtClean="0">
                <a:latin typeface="Arial" panose="020B0604020202020204" pitchFamily="34" charset="0"/>
                <a:cs typeface="Arial" panose="020B0604020202020204" pitchFamily="34" charset="0"/>
              </a:rPr>
              <a:t>Preferred medium of delivery</a:t>
            </a:r>
          </a:p>
          <a:p>
            <a:pPr marL="800100" lvl="1" indent="-457200">
              <a:lnSpc>
                <a:spcPct val="100000"/>
              </a:lnSpc>
              <a:buFont typeface="+mj-lt"/>
              <a:buAutoNum type="arabicPeriod"/>
              <a:defRPr/>
            </a:pPr>
            <a:endParaRPr lang="en-US" dirty="0">
              <a:solidFill>
                <a:schemeClr val="tx1"/>
              </a:solidFill>
              <a:latin typeface="Arial" panose="020B0604020202020204" pitchFamily="34" charset="0"/>
              <a:cs typeface="Arial" panose="020B0604020202020204" pitchFamily="34" charset="0"/>
            </a:endParaRPr>
          </a:p>
          <a:p>
            <a:pPr marL="171450" lvl="1">
              <a:lnSpc>
                <a:spcPct val="100000"/>
              </a:lnSpc>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35 </a:t>
            </a:r>
            <a:r>
              <a:rPr lang="en-US" sz="2400" dirty="0">
                <a:latin typeface="Arial" panose="020B0604020202020204" pitchFamily="34" charset="0"/>
                <a:cs typeface="Arial" panose="020B0604020202020204" pitchFamily="34" charset="0"/>
              </a:rPr>
              <a:t>participants 15 were not aware about the term diabetic retinopathy. </a:t>
            </a:r>
            <a:endParaRPr lang="en-US" sz="2400" dirty="0" smtClean="0">
              <a:latin typeface="Arial" panose="020B0604020202020204" pitchFamily="34" charset="0"/>
              <a:cs typeface="Arial" panose="020B0604020202020204" pitchFamily="34" charset="0"/>
            </a:endParaRPr>
          </a:p>
          <a:p>
            <a:pPr marL="171450" lvl="1">
              <a:lnSpc>
                <a:spcPct val="100000"/>
              </a:lnSpc>
              <a:buFont typeface="Wingdings" panose="05000000000000000000" pitchFamily="2" charset="2"/>
              <a:buChar char="Ø"/>
              <a:defRPr/>
            </a:pPr>
            <a:endParaRPr lang="en-US" sz="2400" dirty="0" smtClean="0">
              <a:latin typeface="Arial" panose="020B0604020202020204" pitchFamily="34" charset="0"/>
              <a:cs typeface="Arial" panose="020B0604020202020204" pitchFamily="34" charset="0"/>
            </a:endParaRPr>
          </a:p>
          <a:p>
            <a:pPr marL="171450" lvl="1">
              <a:lnSpc>
                <a:spcPct val="100000"/>
              </a:lnSpc>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Few </a:t>
            </a:r>
            <a:r>
              <a:rPr lang="en-US" sz="2400" dirty="0">
                <a:latin typeface="Arial" panose="020B0604020202020204" pitchFamily="34" charset="0"/>
                <a:cs typeface="Arial" panose="020B0604020202020204" pitchFamily="34" charset="0"/>
              </a:rPr>
              <a:t>participants mentioned the poor counselling by the doctors to be the cause of this</a:t>
            </a:r>
          </a:p>
          <a:p>
            <a:pPr marL="457200" indent="-457200">
              <a:lnSpc>
                <a:spcPct val="100000"/>
              </a:lnSpc>
              <a:buFont typeface="+mj-lt"/>
              <a:buAutoNum type="arabicPeriod"/>
              <a:defRPr/>
            </a:pPr>
            <a:endParaRPr lang="en-US" sz="2400" dirty="0" smtClean="0">
              <a:solidFill>
                <a:schemeClr val="tx1"/>
              </a:solidFill>
              <a:latin typeface="Arial" panose="020B0604020202020204" pitchFamily="34" charset="0"/>
              <a:cs typeface="Arial" panose="020B0604020202020204" pitchFamily="34" charset="0"/>
            </a:endParaRPr>
          </a:p>
          <a:p>
            <a:pPr marL="457200" indent="-457200">
              <a:lnSpc>
                <a:spcPct val="100000"/>
              </a:lnSpc>
              <a:buFont typeface="+mj-lt"/>
              <a:buAutoNum type="arabicPeriod"/>
              <a:defRPr/>
            </a:pPr>
            <a:endParaRPr lang="en-US" sz="2400" dirty="0" smtClean="0">
              <a:solidFill>
                <a:schemeClr val="tx1"/>
              </a:solidFill>
              <a:latin typeface="Arial" panose="020B0604020202020204" pitchFamily="34" charset="0"/>
              <a:cs typeface="Arial" panose="020B0604020202020204" pitchFamily="34" charset="0"/>
            </a:endParaRPr>
          </a:p>
          <a:p>
            <a:pPr>
              <a:lnSpc>
                <a:spcPct val="100000"/>
              </a:lnSpc>
              <a:defRPr/>
            </a:pPr>
            <a:endParaRPr lang="en-US" sz="2400" dirty="0">
              <a:solidFill>
                <a:schemeClr val="tx1"/>
              </a:solidFill>
              <a:latin typeface="Arial" panose="020B0604020202020204" pitchFamily="34" charset="0"/>
              <a:cs typeface="Arial" panose="020B0604020202020204" pitchFamily="34" charset="0"/>
            </a:endParaRPr>
          </a:p>
          <a:p>
            <a:pPr>
              <a:lnSpc>
                <a:spcPct val="100000"/>
              </a:lnSpc>
              <a:defRPr/>
            </a:pPr>
            <a:endParaRPr lang="en-US" sz="2400" dirty="0" smtClean="0">
              <a:solidFill>
                <a:schemeClr val="tx1"/>
              </a:solidFill>
              <a:latin typeface="Arial" panose="020B0604020202020204" pitchFamily="34" charset="0"/>
              <a:cs typeface="Arial" panose="020B0604020202020204" pitchFamily="34" charset="0"/>
            </a:endParaRPr>
          </a:p>
          <a:p>
            <a:pPr>
              <a:lnSpc>
                <a:spcPct val="100000"/>
              </a:lnSpc>
              <a:defRPr/>
            </a:pPr>
            <a:endParaRPr lang="en-US" sz="2400" dirty="0" smtClean="0">
              <a:solidFill>
                <a:schemeClr val="tx1"/>
              </a:solidFill>
              <a:latin typeface="Arial" panose="020B0604020202020204" pitchFamily="34" charset="0"/>
              <a:cs typeface="Arial" panose="020B0604020202020204" pitchFamily="34" charset="0"/>
            </a:endParaRPr>
          </a:p>
        </p:txBody>
      </p:sp>
      <p:sp>
        <p:nvSpPr>
          <p:cNvPr id="2458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538FDD37-4CD5-4EB9-A802-F921665C1DF6}" type="datetime2">
              <a:rPr lang="en-US" altLang="en-US" smtClean="0">
                <a:solidFill>
                  <a:srgbClr val="FFFFFF"/>
                </a:solidFill>
              </a:rPr>
              <a:pPr/>
              <a:t>Tuesday, November 1, 2016</a:t>
            </a:fld>
            <a:endParaRPr lang="en-US" altLang="en-US" sz="1800" smtClean="0"/>
          </a:p>
        </p:txBody>
      </p:sp>
    </p:spTree>
    <p:extLst>
      <p:ext uri="{BB962C8B-B14F-4D97-AF65-F5344CB8AC3E}">
        <p14:creationId xmlns:p14="http://schemas.microsoft.com/office/powerpoint/2010/main" val="4283198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122239"/>
            <a:ext cx="7886700" cy="1325563"/>
          </a:xfrm>
        </p:spPr>
        <p:txBody>
          <a:bodyPr/>
          <a:lstStyle/>
          <a:p>
            <a:r>
              <a:rPr lang="en-US" dirty="0" smtClean="0"/>
              <a:t>Clinical vs Vignette content-</a:t>
            </a:r>
            <a:endParaRPr lang="en-US" dirty="0"/>
          </a:p>
        </p:txBody>
      </p:sp>
      <p:sp>
        <p:nvSpPr>
          <p:cNvPr id="29698"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7CFA5AA9-2670-44A6-B02C-828057880BC7}" type="datetime2">
              <a:rPr lang="en-US" altLang="en-US" smtClean="0">
                <a:solidFill>
                  <a:srgbClr val="FFFFFF"/>
                </a:solidFill>
              </a:rPr>
              <a:pPr/>
              <a:t>Tuesday, November 1, 2016</a:t>
            </a:fld>
            <a:endParaRPr lang="en-US" altLang="en-US" sz="1800" smtClean="0"/>
          </a:p>
        </p:txBody>
      </p:sp>
      <p:sp>
        <p:nvSpPr>
          <p:cNvPr id="3" name="TextBox 2"/>
          <p:cNvSpPr txBox="1"/>
          <p:nvPr/>
        </p:nvSpPr>
        <p:spPr>
          <a:xfrm>
            <a:off x="76200" y="1225689"/>
            <a:ext cx="9067800" cy="5632311"/>
          </a:xfrm>
          <a:prstGeom prst="rect">
            <a:avLst/>
          </a:prstGeom>
          <a:noFill/>
        </p:spPr>
        <p:txBody>
          <a:bodyPr>
            <a:spAutoFit/>
          </a:bodyPr>
          <a:lstStyle/>
          <a:p>
            <a:pPr>
              <a:defRPr/>
            </a:pPr>
            <a:endParaRPr lang="en-US" b="1"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r>
              <a:rPr lang="en-US" dirty="0">
                <a:latin typeface="Arial" panose="020B0604020202020204" pitchFamily="34" charset="0"/>
                <a:cs typeface="Arial" panose="020B0604020202020204" pitchFamily="34" charset="0"/>
              </a:rPr>
              <a:t>Perspective towards content- 12 participants found the clinical content to be interesting while 23 participants felt that story telling content is good</a:t>
            </a:r>
            <a:r>
              <a:rPr lang="en-US"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defRP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r>
              <a:rPr lang="en-US" dirty="0" smtClean="0">
                <a:latin typeface="Arial" panose="020B0604020202020204" pitchFamily="34" charset="0"/>
                <a:cs typeface="Arial" panose="020B0604020202020204" pitchFamily="34" charset="0"/>
              </a:rPr>
              <a:t>Vignette content- </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endParaRPr lang="en-US" dirty="0">
              <a:latin typeface="Arial" panose="020B0604020202020204" pitchFamily="34" charset="0"/>
              <a:cs typeface="Arial" panose="020B0604020202020204" pitchFamily="34" charset="0"/>
            </a:endParaRPr>
          </a:p>
          <a:p>
            <a:pPr>
              <a:defRPr/>
            </a:pPr>
            <a:r>
              <a:rPr lang="en-US" b="1" i="1" dirty="0">
                <a:latin typeface="Arial" panose="020B0604020202020204" pitchFamily="34" charset="0"/>
                <a:cs typeface="Arial" panose="020B0604020202020204" pitchFamily="34" charset="0"/>
              </a:rPr>
              <a:t>“This story telling content tells in easy way the importance of eye checkup. Other content is like a medical text book. I don’t understand this. This story telling content should tell more about what if you get the retinopathy? What are the further steps you should take, treatment options available? Keep everything very simple with text and pictures</a:t>
            </a:r>
            <a:r>
              <a:rPr lang="en-US" b="1" i="1" dirty="0" smtClean="0">
                <a:latin typeface="Arial" panose="020B0604020202020204" pitchFamily="34" charset="0"/>
                <a:cs typeface="Arial" panose="020B0604020202020204" pitchFamily="34" charset="0"/>
              </a:rPr>
              <a:t>.” </a:t>
            </a:r>
            <a:r>
              <a:rPr lang="en-US" b="1" i="1" dirty="0"/>
              <a:t>(Male participant-49 years)</a:t>
            </a:r>
            <a:endParaRPr lang="en-US" b="1" i="1" dirty="0" smtClean="0">
              <a:latin typeface="Arial" panose="020B0604020202020204" pitchFamily="34" charset="0"/>
              <a:cs typeface="Arial" panose="020B0604020202020204" pitchFamily="34" charset="0"/>
            </a:endParaRPr>
          </a:p>
          <a:p>
            <a:pPr>
              <a:defRPr/>
            </a:pPr>
            <a:endParaRPr lang="en-US" b="1" i="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defRPr/>
            </a:pPr>
            <a:r>
              <a:rPr lang="en-US" i="1" dirty="0" smtClean="0">
                <a:latin typeface="Arial" panose="020B0604020202020204" pitchFamily="34" charset="0"/>
                <a:cs typeface="Arial" panose="020B0604020202020204" pitchFamily="34" charset="0"/>
              </a:rPr>
              <a:t>Clinical content- </a:t>
            </a:r>
          </a:p>
          <a:p>
            <a:pPr marL="342900" indent="-342900">
              <a:buFont typeface="Wingdings" panose="05000000000000000000" pitchFamily="2" charset="2"/>
              <a:buChar char="Ø"/>
              <a:defRPr/>
            </a:pPr>
            <a:endParaRPr lang="en-US" b="1" i="1" dirty="0" smtClean="0">
              <a:latin typeface="Arial" panose="020B0604020202020204" pitchFamily="34" charset="0"/>
              <a:cs typeface="Arial" panose="020B0604020202020204" pitchFamily="34" charset="0"/>
            </a:endParaRPr>
          </a:p>
          <a:p>
            <a:pPr>
              <a:defRPr/>
            </a:pPr>
            <a:r>
              <a:rPr lang="en-US" b="1" i="1" dirty="0">
                <a:latin typeface="Arial" panose="020B0604020202020204" pitchFamily="34" charset="0"/>
                <a:cs typeface="Arial" panose="020B0604020202020204" pitchFamily="34" charset="0"/>
              </a:rPr>
              <a:t>“Clinical content is good. It addresses the seriousness of the problem. None of the doctors have time to explain how serious the disease could be so these content should address that. Unless seriousness is addressed people tend to ignore what is being said</a:t>
            </a:r>
            <a:r>
              <a:rPr lang="en-US" b="1" i="1" dirty="0" smtClean="0">
                <a:latin typeface="Arial" panose="020B0604020202020204" pitchFamily="34" charset="0"/>
                <a:cs typeface="Arial" panose="020B0604020202020204" pitchFamily="34" charset="0"/>
              </a:rPr>
              <a:t>.” </a:t>
            </a:r>
            <a:r>
              <a:rPr lang="en-US" b="1" i="1" dirty="0"/>
              <a:t>(female participant-43 years)</a:t>
            </a:r>
            <a:endParaRPr 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defRPr/>
            </a:pPr>
            <a:r>
              <a:rPr lang="en-US" b="1"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4234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193676"/>
            <a:ext cx="7886700" cy="1325563"/>
          </a:xfrm>
        </p:spPr>
        <p:txBody>
          <a:bodyPr/>
          <a:lstStyle/>
          <a:p>
            <a:r>
              <a:rPr lang="en-US" dirty="0" smtClean="0"/>
              <a:t>Choice of Media- Television and Print media</a:t>
            </a:r>
            <a:endParaRPr lang="en-US" dirty="0"/>
          </a:p>
        </p:txBody>
      </p:sp>
      <p:sp>
        <p:nvSpPr>
          <p:cNvPr id="30722"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933C6C27-BA19-4D53-9CCE-F59B876B1D3A}" type="datetime2">
              <a:rPr lang="en-US" altLang="en-US" smtClean="0">
                <a:solidFill>
                  <a:srgbClr val="FFFFFF"/>
                </a:solidFill>
              </a:rPr>
              <a:pPr/>
              <a:t>Tuesday, November 1, 2016</a:t>
            </a:fld>
            <a:endParaRPr lang="en-US" altLang="en-US" sz="1800" smtClean="0"/>
          </a:p>
        </p:txBody>
      </p:sp>
      <p:sp>
        <p:nvSpPr>
          <p:cNvPr id="3" name="TextBox 2"/>
          <p:cNvSpPr txBox="1"/>
          <p:nvPr/>
        </p:nvSpPr>
        <p:spPr>
          <a:xfrm>
            <a:off x="0" y="629603"/>
            <a:ext cx="9067800" cy="4524315"/>
          </a:xfrm>
          <a:prstGeom prst="rect">
            <a:avLst/>
          </a:prstGeom>
          <a:noFill/>
        </p:spPr>
        <p:txBody>
          <a:bodyPr>
            <a:spAutoFit/>
          </a:bodyPr>
          <a:lstStyle/>
          <a:p>
            <a:pPr marL="285750" indent="-285750">
              <a:buFont typeface="Wingdings" panose="05000000000000000000" pitchFamily="2" charset="2"/>
              <a:buChar char="Ø"/>
              <a:defRPr/>
            </a:pPr>
            <a:endParaRPr lang="en-US" b="1"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endParaRPr lang="en-US" b="1"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r>
              <a:rPr lang="en-US" b="1" dirty="0">
                <a:latin typeface="Arial" panose="020B0604020202020204" pitchFamily="34" charset="0"/>
                <a:cs typeface="Arial" panose="020B0604020202020204" pitchFamily="34" charset="0"/>
              </a:rPr>
              <a:t>Desired content- </a:t>
            </a:r>
          </a:p>
          <a:p>
            <a:pPr marL="285750" indent="-285750">
              <a:buFont typeface="Wingdings" panose="05000000000000000000" pitchFamily="2" charset="2"/>
              <a:buChar char="Ø"/>
              <a:defRPr/>
            </a:pPr>
            <a:endParaRPr lang="en-US" b="1" dirty="0">
              <a:latin typeface="Arial" panose="020B0604020202020204" pitchFamily="34" charset="0"/>
              <a:cs typeface="Arial" panose="020B0604020202020204" pitchFamily="34" charset="0"/>
            </a:endParaRPr>
          </a:p>
          <a:p>
            <a:pPr>
              <a:defRPr/>
            </a:pPr>
            <a:r>
              <a:rPr lang="en-US" b="1" i="1" dirty="0">
                <a:latin typeface="Arial" panose="020B0604020202020204" pitchFamily="34" charset="0"/>
                <a:cs typeface="Arial" panose="020B0604020202020204" pitchFamily="34" charset="0"/>
              </a:rPr>
              <a:t>“Those who are illiterate also watches television. If this information is given in newspaper they might miss it so television is better. Make some animated videos and it can be shown between the shows in form of advertisement</a:t>
            </a:r>
            <a:r>
              <a:rPr lang="en-US" b="1" i="1" dirty="0" smtClean="0">
                <a:latin typeface="Arial" panose="020B0604020202020204" pitchFamily="34" charset="0"/>
                <a:cs typeface="Arial" panose="020B0604020202020204" pitchFamily="34" charset="0"/>
              </a:rPr>
              <a:t>.” </a:t>
            </a:r>
            <a:r>
              <a:rPr lang="en-US" b="1" i="1" dirty="0"/>
              <a:t>(female-50 years</a:t>
            </a:r>
            <a:r>
              <a:rPr lang="en-US" b="1" i="1" dirty="0" smtClean="0"/>
              <a:t>)</a:t>
            </a:r>
          </a:p>
          <a:p>
            <a:pPr>
              <a:defRPr/>
            </a:pPr>
            <a:endParaRPr lang="en-US" b="1" i="1" dirty="0" smtClean="0">
              <a:latin typeface="Arial" panose="020B0604020202020204" pitchFamily="34" charset="0"/>
              <a:cs typeface="Arial" panose="020B0604020202020204" pitchFamily="34" charset="0"/>
            </a:endParaRPr>
          </a:p>
          <a:p>
            <a:pPr>
              <a:defRPr/>
            </a:pPr>
            <a:endParaRPr lang="en-US" b="1" i="1" dirty="0">
              <a:latin typeface="Arial" panose="020B0604020202020204" pitchFamily="34" charset="0"/>
              <a:cs typeface="Arial" panose="020B0604020202020204" pitchFamily="34" charset="0"/>
            </a:endParaRPr>
          </a:p>
          <a:p>
            <a:pPr>
              <a:defRPr/>
            </a:pPr>
            <a:r>
              <a:rPr lang="en-US" b="1" i="1" dirty="0" smtClean="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Pamphlet is good.it can be given by general physician to the patient. Print media can be preserved as later reference also so I would prefer print media</a:t>
            </a:r>
            <a:r>
              <a:rPr lang="en-US" b="1" i="1" dirty="0" smtClean="0">
                <a:latin typeface="Arial" panose="020B0604020202020204" pitchFamily="34" charset="0"/>
                <a:cs typeface="Arial" panose="020B0604020202020204" pitchFamily="34" charset="0"/>
              </a:rPr>
              <a:t>.” </a:t>
            </a:r>
            <a:r>
              <a:rPr lang="en-US" b="1" i="1" dirty="0"/>
              <a:t>(male participant-58 years)</a:t>
            </a:r>
            <a:endParaRPr lang="en-US" dirty="0">
              <a:latin typeface="Arial" panose="020B0604020202020204" pitchFamily="34" charset="0"/>
              <a:cs typeface="Arial" panose="020B0604020202020204" pitchFamily="34" charset="0"/>
            </a:endParaRPr>
          </a:p>
          <a:p>
            <a:pPr>
              <a:defRPr/>
            </a:pPr>
            <a:r>
              <a:rPr lang="en-US" b="1" i="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287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6" y="193676"/>
            <a:ext cx="8672513" cy="1325563"/>
          </a:xfrm>
        </p:spPr>
        <p:txBody>
          <a:bodyPr/>
          <a:lstStyle/>
          <a:p>
            <a:r>
              <a:rPr lang="en-US" dirty="0" smtClean="0"/>
              <a:t>Choice of Media- Smart phone &amp; Digital media</a:t>
            </a:r>
            <a:endParaRPr lang="en-US" dirty="0"/>
          </a:p>
        </p:txBody>
      </p:sp>
      <p:sp>
        <p:nvSpPr>
          <p:cNvPr id="30722"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933C6C27-BA19-4D53-9CCE-F59B876B1D3A}" type="datetime2">
              <a:rPr lang="en-US" altLang="en-US" smtClean="0">
                <a:solidFill>
                  <a:srgbClr val="FFFFFF"/>
                </a:solidFill>
              </a:rPr>
              <a:pPr/>
              <a:t>Tuesday, November 1, 2016</a:t>
            </a:fld>
            <a:endParaRPr lang="en-US" altLang="en-US" sz="1800" smtClean="0"/>
          </a:p>
        </p:txBody>
      </p:sp>
      <p:sp>
        <p:nvSpPr>
          <p:cNvPr id="3" name="TextBox 2"/>
          <p:cNvSpPr txBox="1"/>
          <p:nvPr/>
        </p:nvSpPr>
        <p:spPr>
          <a:xfrm>
            <a:off x="0" y="629603"/>
            <a:ext cx="9067800" cy="5632311"/>
          </a:xfrm>
          <a:prstGeom prst="rect">
            <a:avLst/>
          </a:prstGeom>
          <a:noFill/>
        </p:spPr>
        <p:txBody>
          <a:bodyPr>
            <a:spAutoFit/>
          </a:bodyPr>
          <a:lstStyle/>
          <a:p>
            <a:pPr marL="285750" indent="-285750">
              <a:buFont typeface="Wingdings" panose="05000000000000000000" pitchFamily="2" charset="2"/>
              <a:buChar char="Ø"/>
              <a:defRPr/>
            </a:pPr>
            <a:endParaRPr lang="en-US" b="1"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endParaRPr lang="en-US" b="1"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r>
              <a:rPr lang="en-US" b="1" dirty="0">
                <a:latin typeface="Arial" panose="020B0604020202020204" pitchFamily="34" charset="0"/>
                <a:cs typeface="Arial" panose="020B0604020202020204" pitchFamily="34" charset="0"/>
              </a:rPr>
              <a:t>Desired content- </a:t>
            </a:r>
          </a:p>
          <a:p>
            <a:pPr marL="285750" indent="-285750">
              <a:buFont typeface="Wingdings" panose="05000000000000000000" pitchFamily="2" charset="2"/>
              <a:buChar char="Ø"/>
              <a:defRPr/>
            </a:pPr>
            <a:endParaRPr lang="en-US" b="1" dirty="0">
              <a:latin typeface="Arial" panose="020B0604020202020204" pitchFamily="34" charset="0"/>
              <a:cs typeface="Arial" panose="020B0604020202020204" pitchFamily="34" charset="0"/>
            </a:endParaRPr>
          </a:p>
          <a:p>
            <a:pPr>
              <a:defRPr/>
            </a:pPr>
            <a:endParaRPr lang="en-US" b="1" i="1" dirty="0" smtClean="0">
              <a:latin typeface="Arial" panose="020B0604020202020204" pitchFamily="34" charset="0"/>
              <a:cs typeface="Arial" panose="020B0604020202020204" pitchFamily="34" charset="0"/>
            </a:endParaRPr>
          </a:p>
          <a:p>
            <a:pPr>
              <a:defRPr/>
            </a:pPr>
            <a:r>
              <a:rPr lang="en-US" b="1" i="1" dirty="0">
                <a:latin typeface="Arial" panose="020B0604020202020204" pitchFamily="34" charset="0"/>
                <a:cs typeface="Arial" panose="020B0604020202020204" pitchFamily="34" charset="0"/>
              </a:rPr>
              <a:t>“Everyone in this country has smartphones these days, some small videos can be made and circulated through WhatsApp or Facebook. This is free and it will reach out to many people.”(male participant-58 years)</a:t>
            </a:r>
          </a:p>
          <a:p>
            <a:pPr>
              <a:defRPr/>
            </a:pPr>
            <a:endParaRPr lang="en-US" b="1" i="1" dirty="0">
              <a:latin typeface="Arial" panose="020B0604020202020204" pitchFamily="34" charset="0"/>
              <a:cs typeface="Arial" panose="020B0604020202020204" pitchFamily="34" charset="0"/>
            </a:endParaRPr>
          </a:p>
          <a:p>
            <a:pPr>
              <a:defRPr/>
            </a:pPr>
            <a:endParaRPr lang="en-US" b="1" i="1" dirty="0">
              <a:latin typeface="Arial" panose="020B0604020202020204" pitchFamily="34" charset="0"/>
              <a:cs typeface="Arial" panose="020B0604020202020204" pitchFamily="34" charset="0"/>
            </a:endParaRPr>
          </a:p>
          <a:p>
            <a:pPr>
              <a:defRPr/>
            </a:pPr>
            <a:r>
              <a:rPr lang="en-US" b="1" i="1" dirty="0" smtClean="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Television is good. In the era of technology forums on internet will be good where many diabetics facing eye problems can join, talk about their eye problems and find better ways to adapt to these problems…Google is the most popular search engine, it can take some initiative. Where when you open Google a window will pop up which will have health literacy materials in the form of videos and text of many diseases. Patient can select suitable material for him and those of you who do not want to watch can just skip this option</a:t>
            </a:r>
            <a:r>
              <a:rPr lang="en-US" b="1" i="1" dirty="0" smtClean="0">
                <a:latin typeface="Arial" panose="020B0604020202020204" pitchFamily="34" charset="0"/>
                <a:cs typeface="Arial" panose="020B0604020202020204" pitchFamily="34" charset="0"/>
              </a:rPr>
              <a:t>.” </a:t>
            </a:r>
            <a:r>
              <a:rPr lang="en-US" b="1" i="1" dirty="0"/>
              <a:t>(female-50 years)</a:t>
            </a:r>
            <a:endParaRPr lang="en-US" dirty="0">
              <a:latin typeface="Arial" panose="020B0604020202020204" pitchFamily="34" charset="0"/>
              <a:cs typeface="Arial" panose="020B0604020202020204" pitchFamily="34" charset="0"/>
            </a:endParaRPr>
          </a:p>
          <a:p>
            <a:pPr>
              <a:defRPr/>
            </a:pPr>
            <a:r>
              <a:rPr lang="en-US" b="1" i="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1790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11523"/>
            <a:ext cx="7886700" cy="1325563"/>
          </a:xfrm>
        </p:spPr>
        <p:txBody>
          <a:bodyPr/>
          <a:lstStyle/>
          <a:p>
            <a:r>
              <a:rPr lang="en-US" dirty="0" smtClean="0"/>
              <a:t>Discussion</a:t>
            </a:r>
            <a:endParaRPr lang="en-US" dirty="0"/>
          </a:p>
        </p:txBody>
      </p:sp>
      <p:sp>
        <p:nvSpPr>
          <p:cNvPr id="3" name="Content Placeholder 2"/>
          <p:cNvSpPr>
            <a:spLocks noGrp="1"/>
          </p:cNvSpPr>
          <p:nvPr>
            <p:ph idx="1"/>
          </p:nvPr>
        </p:nvSpPr>
        <p:spPr>
          <a:xfrm>
            <a:off x="364330" y="1342232"/>
            <a:ext cx="8451057" cy="4351338"/>
          </a:xfrm>
        </p:spPr>
        <p:txBody>
          <a:bodyPr>
            <a:noAutofit/>
          </a:bodyPr>
          <a:lstStyle/>
          <a:p>
            <a:pPr>
              <a:buFont typeface="Wingdings" panose="05000000000000000000" pitchFamily="2" charset="2"/>
              <a:buChar char="Ø"/>
            </a:pPr>
            <a:r>
              <a:rPr lang="en-US" sz="2400" dirty="0"/>
              <a:t>The Pune diabetic retinopathy awareness and screening model </a:t>
            </a:r>
            <a:r>
              <a:rPr lang="en-US" sz="2400" baseline="30000" dirty="0" smtClean="0"/>
              <a:t>7</a:t>
            </a:r>
          </a:p>
          <a:p>
            <a:pPr lvl="1">
              <a:buFont typeface="Wingdings" panose="05000000000000000000" pitchFamily="2" charset="2"/>
              <a:buChar char="Ø"/>
            </a:pPr>
            <a:r>
              <a:rPr lang="en-US" sz="2000" dirty="0" smtClean="0"/>
              <a:t>Media activation- Creating </a:t>
            </a:r>
            <a:r>
              <a:rPr lang="en-US" sz="2000" dirty="0"/>
              <a:t>awareness and screening were used </a:t>
            </a:r>
            <a:r>
              <a:rPr lang="en-US" sz="2000" dirty="0" smtClean="0"/>
              <a:t>simultaneously.</a:t>
            </a:r>
          </a:p>
          <a:p>
            <a:pPr lvl="1">
              <a:buFont typeface="Wingdings" panose="05000000000000000000" pitchFamily="2" charset="2"/>
              <a:buChar char="Ø"/>
            </a:pPr>
            <a:r>
              <a:rPr lang="en-US" sz="2000" dirty="0" smtClean="0"/>
              <a:t>Local </a:t>
            </a:r>
            <a:r>
              <a:rPr lang="en-US" sz="2000" dirty="0"/>
              <a:t>participation, affordable indigenous technology, and awareness through the press were the three pillars of this model. </a:t>
            </a:r>
            <a:endParaRPr lang="en-US" sz="2000" dirty="0" smtClean="0"/>
          </a:p>
          <a:p>
            <a:pPr lvl="1">
              <a:buFont typeface="Wingdings" panose="05000000000000000000" pitchFamily="2" charset="2"/>
              <a:buChar char="Ø"/>
            </a:pPr>
            <a:r>
              <a:rPr lang="en-US" sz="2000" dirty="0" smtClean="0"/>
              <a:t>The </a:t>
            </a:r>
            <a:r>
              <a:rPr lang="en-US" sz="2000" dirty="0"/>
              <a:t>model was found to be viable, reliable, reproducible, and scalable. </a:t>
            </a:r>
            <a:endParaRPr lang="en-US" sz="2000" dirty="0" smtClean="0"/>
          </a:p>
          <a:p>
            <a:pPr lvl="1">
              <a:buFont typeface="Wingdings" panose="05000000000000000000" pitchFamily="2" charset="2"/>
              <a:buChar char="Ø"/>
            </a:pPr>
            <a:endParaRPr lang="en-US" sz="2000" dirty="0" smtClean="0"/>
          </a:p>
          <a:p>
            <a:pPr>
              <a:buFont typeface="Wingdings" panose="05000000000000000000" pitchFamily="2" charset="2"/>
              <a:buChar char="Ø"/>
            </a:pPr>
            <a:r>
              <a:rPr lang="en-US" sz="2400" dirty="0" smtClean="0"/>
              <a:t>Customized DR related health literacy content that best suits </a:t>
            </a:r>
          </a:p>
          <a:p>
            <a:pPr lvl="1">
              <a:buFont typeface="Wingdings" panose="05000000000000000000" pitchFamily="2" charset="2"/>
              <a:buChar char="Ø"/>
            </a:pPr>
            <a:r>
              <a:rPr lang="en-US" sz="2000" dirty="0" smtClean="0"/>
              <a:t>Regional </a:t>
            </a:r>
          </a:p>
          <a:p>
            <a:pPr lvl="1">
              <a:buFont typeface="Wingdings" panose="05000000000000000000" pitchFamily="2" charset="2"/>
              <a:buChar char="Ø"/>
            </a:pPr>
            <a:r>
              <a:rPr lang="en-US" sz="2000" dirty="0" smtClean="0"/>
              <a:t>Language</a:t>
            </a:r>
          </a:p>
          <a:p>
            <a:pPr lvl="1">
              <a:buFont typeface="Wingdings" panose="05000000000000000000" pitchFamily="2" charset="2"/>
              <a:buChar char="Ø"/>
            </a:pPr>
            <a:r>
              <a:rPr lang="en-US" sz="2000" dirty="0" smtClean="0"/>
              <a:t>Literacy</a:t>
            </a:r>
          </a:p>
          <a:p>
            <a:pPr lvl="1">
              <a:buFont typeface="Wingdings" panose="05000000000000000000" pitchFamily="2" charset="2"/>
              <a:buChar char="Ø"/>
            </a:pPr>
            <a:r>
              <a:rPr lang="en-US" sz="2000" dirty="0" smtClean="0"/>
              <a:t>Disease stage</a:t>
            </a:r>
          </a:p>
          <a:p>
            <a:pPr lvl="1">
              <a:buFont typeface="Wingdings" panose="05000000000000000000" pitchFamily="2" charset="2"/>
              <a:buChar char="Ø"/>
            </a:pPr>
            <a:r>
              <a:rPr lang="en-US" sz="2000" dirty="0" smtClean="0"/>
              <a:t>Media</a:t>
            </a:r>
          </a:p>
          <a:p>
            <a:pPr lvl="1">
              <a:buFont typeface="Wingdings" panose="05000000000000000000" pitchFamily="2" charset="2"/>
              <a:buChar char="Ø"/>
            </a:pPr>
            <a:endParaRPr lang="en-US" sz="2000" dirty="0" smtClean="0"/>
          </a:p>
          <a:p>
            <a:pPr lvl="1">
              <a:buFont typeface="Wingdings" panose="05000000000000000000" pitchFamily="2" charset="2"/>
              <a:buChar char="Ø"/>
            </a:pPr>
            <a:endParaRPr lang="en-US" sz="2000" dirty="0"/>
          </a:p>
        </p:txBody>
      </p:sp>
      <p:sp>
        <p:nvSpPr>
          <p:cNvPr id="4" name="TextBox 3"/>
          <p:cNvSpPr txBox="1"/>
          <p:nvPr/>
        </p:nvSpPr>
        <p:spPr>
          <a:xfrm>
            <a:off x="628650" y="6176963"/>
            <a:ext cx="7658100" cy="369332"/>
          </a:xfrm>
          <a:prstGeom prst="rect">
            <a:avLst/>
          </a:prstGeom>
          <a:noFill/>
        </p:spPr>
        <p:txBody>
          <a:bodyPr wrap="square" rtlCol="0">
            <a:spAutoFit/>
          </a:bodyPr>
          <a:lstStyle/>
          <a:p>
            <a:r>
              <a:rPr lang="en-US" dirty="0" smtClean="0"/>
              <a:t>7 </a:t>
            </a:r>
            <a:r>
              <a:rPr lang="en-US" dirty="0" err="1" smtClean="0"/>
              <a:t>Gadkari</a:t>
            </a:r>
            <a:r>
              <a:rPr lang="en-US" dirty="0" smtClean="0"/>
              <a:t> </a:t>
            </a:r>
            <a:r>
              <a:rPr lang="en-US" dirty="0"/>
              <a:t>S. </a:t>
            </a:r>
            <a:r>
              <a:rPr lang="en-US" dirty="0" smtClean="0"/>
              <a:t>Journal </a:t>
            </a:r>
            <a:r>
              <a:rPr lang="en-US" dirty="0"/>
              <a:t>of Clinical Ophthalmology and Research. 2015; 3(1):23-26. </a:t>
            </a:r>
          </a:p>
        </p:txBody>
      </p:sp>
    </p:spTree>
    <p:extLst>
      <p:ext uri="{BB962C8B-B14F-4D97-AF65-F5344CB8AC3E}">
        <p14:creationId xmlns:p14="http://schemas.microsoft.com/office/powerpoint/2010/main" val="299479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452718"/>
            <a:ext cx="8438605" cy="1400530"/>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352697" y="452718"/>
            <a:ext cx="8438605" cy="6087782"/>
          </a:xfrm>
          <a:prstGeom prst="rect">
            <a:avLst/>
          </a:prstGeom>
        </p:spPr>
      </p:pic>
    </p:spTree>
    <p:extLst>
      <p:ext uri="{BB962C8B-B14F-4D97-AF65-F5344CB8AC3E}">
        <p14:creationId xmlns:p14="http://schemas.microsoft.com/office/powerpoint/2010/main" val="1571080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46E47A03-0382-4FEA-BD99-24E1A41B2250}" type="datetime2">
              <a:rPr lang="en-US" altLang="en-US" smtClean="0">
                <a:solidFill>
                  <a:srgbClr val="FFFFFF"/>
                </a:solidFill>
              </a:rPr>
              <a:pPr/>
              <a:t>Tuesday, November 1, 2016</a:t>
            </a:fld>
            <a:endParaRPr lang="en-US" altLang="en-US" sz="1800" smtClean="0"/>
          </a:p>
        </p:txBody>
      </p:sp>
      <p:sp>
        <p:nvSpPr>
          <p:cNvPr id="3" name="TextBox 2"/>
          <p:cNvSpPr txBox="1"/>
          <p:nvPr/>
        </p:nvSpPr>
        <p:spPr>
          <a:xfrm>
            <a:off x="0" y="152400"/>
            <a:ext cx="8886825" cy="3170099"/>
          </a:xfrm>
          <a:prstGeom prst="rect">
            <a:avLst/>
          </a:prstGeom>
          <a:noFill/>
        </p:spPr>
        <p:txBody>
          <a:bodyPr wrap="square">
            <a:spAutoFit/>
          </a:bodyPr>
          <a:lstStyle/>
          <a:p>
            <a:pPr>
              <a:defRPr/>
            </a:pPr>
            <a:r>
              <a:rPr lang="en-US" sz="4000" dirty="0"/>
              <a:t>Limitations </a:t>
            </a:r>
          </a:p>
          <a:p>
            <a:pPr>
              <a:defRPr/>
            </a:pPr>
            <a:endParaRPr lang="en-US" sz="2000" b="1" dirty="0"/>
          </a:p>
          <a:p>
            <a:pPr>
              <a:defRPr/>
            </a:pPr>
            <a:endParaRPr lang="en-US" sz="2000" b="1" dirty="0"/>
          </a:p>
          <a:p>
            <a:pPr marL="285750" indent="-285750">
              <a:buFont typeface="Wingdings" panose="05000000000000000000" pitchFamily="2" charset="2"/>
              <a:buChar char="Ø"/>
              <a:defRPr/>
            </a:pPr>
            <a:r>
              <a:rPr lang="en-US" sz="2000" dirty="0" smtClean="0"/>
              <a:t>Though focus </a:t>
            </a:r>
            <a:r>
              <a:rPr lang="en-US" sz="2000" dirty="0"/>
              <a:t>group discussion was </a:t>
            </a:r>
            <a:r>
              <a:rPr lang="en-US" sz="2000" dirty="0" smtClean="0"/>
              <a:t>proposed- </a:t>
            </a:r>
            <a:r>
              <a:rPr lang="en-US" sz="2000" dirty="0" err="1" smtClean="0"/>
              <a:t>Indepth</a:t>
            </a:r>
            <a:r>
              <a:rPr lang="en-US" sz="2000" dirty="0" smtClean="0"/>
              <a:t> interview were only conducted</a:t>
            </a:r>
          </a:p>
          <a:p>
            <a:pPr marL="742950" lvl="1" indent="-285750">
              <a:buFont typeface="Wingdings" panose="05000000000000000000" pitchFamily="2" charset="2"/>
              <a:buChar char="Ø"/>
              <a:defRPr/>
            </a:pPr>
            <a:r>
              <a:rPr lang="en-US" sz="2000" dirty="0" smtClean="0"/>
              <a:t>Difficult to get eligible participants in a hospital set-up</a:t>
            </a:r>
          </a:p>
          <a:p>
            <a:pPr marL="742950" lvl="1" indent="-285750">
              <a:buFont typeface="Wingdings" panose="05000000000000000000" pitchFamily="2" charset="2"/>
              <a:buChar char="Ø"/>
              <a:defRPr/>
            </a:pPr>
            <a:endParaRPr lang="en-US" sz="2000" dirty="0"/>
          </a:p>
          <a:p>
            <a:pPr marL="285750" indent="-285750">
              <a:buFont typeface="Wingdings" panose="05000000000000000000" pitchFamily="2" charset="2"/>
              <a:buChar char="Ø"/>
              <a:defRPr/>
            </a:pPr>
            <a:endParaRPr lang="en-US" sz="2000" dirty="0"/>
          </a:p>
          <a:p>
            <a:pPr>
              <a:defRPr/>
            </a:pPr>
            <a:endParaRPr lang="en-US" sz="2000" b="1" dirty="0"/>
          </a:p>
        </p:txBody>
      </p:sp>
    </p:spTree>
    <p:extLst>
      <p:ext uri="{BB962C8B-B14F-4D97-AF65-F5344CB8AC3E}">
        <p14:creationId xmlns:p14="http://schemas.microsoft.com/office/powerpoint/2010/main" val="257765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0"/>
            <a:ext cx="8438605" cy="1400530"/>
          </a:xfrm>
        </p:spPr>
        <p:txBody>
          <a:bodyPr/>
          <a:lstStyle/>
          <a:p>
            <a:r>
              <a:rPr lang="en-US" dirty="0" smtClean="0"/>
              <a:t>Recommendations </a:t>
            </a:r>
            <a:endParaRPr lang="en-US" dirty="0"/>
          </a:p>
        </p:txBody>
      </p:sp>
      <p:sp>
        <p:nvSpPr>
          <p:cNvPr id="3" name="Content Placeholder 2"/>
          <p:cNvSpPr>
            <a:spLocks noGrp="1"/>
          </p:cNvSpPr>
          <p:nvPr>
            <p:ph idx="1"/>
          </p:nvPr>
        </p:nvSpPr>
        <p:spPr>
          <a:xfrm>
            <a:off x="352696" y="1510000"/>
            <a:ext cx="8438605" cy="4195481"/>
          </a:xfrm>
        </p:spPr>
        <p:txBody>
          <a:bodyPr>
            <a:noAutofit/>
          </a:bodyPr>
          <a:lstStyle/>
          <a:p>
            <a:pPr algn="just">
              <a:lnSpc>
                <a:spcPct val="150000"/>
              </a:lnSpc>
              <a:buFont typeface="Wingdings" panose="05000000000000000000" pitchFamily="2" charset="2"/>
              <a:buChar char="Ø"/>
              <a:defRPr/>
            </a:pPr>
            <a:r>
              <a:rPr lang="en-US" sz="2000" dirty="0" smtClean="0"/>
              <a:t>To study diabetic patients without retinopathy and visual deficits</a:t>
            </a:r>
          </a:p>
          <a:p>
            <a:pPr algn="just">
              <a:lnSpc>
                <a:spcPct val="150000"/>
              </a:lnSpc>
              <a:buFont typeface="Wingdings" panose="05000000000000000000" pitchFamily="2" charset="2"/>
              <a:buChar char="Ø"/>
              <a:defRPr/>
            </a:pPr>
            <a:r>
              <a:rPr lang="en-US" sz="2000" dirty="0" smtClean="0"/>
              <a:t>Series of content is needed to suit the patient preference and educational level rather than a single health literacy content.</a:t>
            </a:r>
          </a:p>
          <a:p>
            <a:pPr lvl="1" algn="just">
              <a:lnSpc>
                <a:spcPct val="150000"/>
              </a:lnSpc>
              <a:buFont typeface="Wingdings" panose="05000000000000000000" pitchFamily="2" charset="2"/>
              <a:buChar char="Ø"/>
              <a:defRPr/>
            </a:pPr>
            <a:r>
              <a:rPr lang="en-US" sz="1600" dirty="0"/>
              <a:t> </a:t>
            </a:r>
            <a:r>
              <a:rPr lang="en-US" sz="1600" dirty="0" smtClean="0"/>
              <a:t>Regional specific content</a:t>
            </a:r>
          </a:p>
          <a:p>
            <a:pPr algn="just">
              <a:lnSpc>
                <a:spcPct val="150000"/>
              </a:lnSpc>
              <a:buFont typeface="Wingdings" panose="05000000000000000000" pitchFamily="2" charset="2"/>
              <a:buChar char="Ø"/>
              <a:defRPr/>
            </a:pPr>
            <a:r>
              <a:rPr lang="en-US" sz="2000" dirty="0" smtClean="0"/>
              <a:t>Customized awareness content</a:t>
            </a:r>
          </a:p>
          <a:p>
            <a:pPr lvl="1" algn="just">
              <a:lnSpc>
                <a:spcPct val="150000"/>
              </a:lnSpc>
              <a:buFont typeface="Wingdings" panose="05000000000000000000" pitchFamily="2" charset="2"/>
              <a:buChar char="Ø"/>
              <a:defRPr/>
            </a:pPr>
            <a:r>
              <a:rPr lang="en-US" sz="1600" dirty="0" smtClean="0"/>
              <a:t>Access to these materials should be made at an early stage.</a:t>
            </a:r>
          </a:p>
          <a:p>
            <a:pPr lvl="1" algn="just">
              <a:lnSpc>
                <a:spcPct val="150000"/>
              </a:lnSpc>
              <a:buFont typeface="Wingdings" panose="05000000000000000000" pitchFamily="2" charset="2"/>
              <a:buChar char="Ø"/>
              <a:defRPr/>
            </a:pPr>
            <a:r>
              <a:rPr lang="en-US" sz="1600" dirty="0" smtClean="0"/>
              <a:t>Choice of content </a:t>
            </a:r>
          </a:p>
          <a:p>
            <a:pPr lvl="2" algn="just">
              <a:lnSpc>
                <a:spcPct val="150000"/>
              </a:lnSpc>
              <a:buFont typeface="Wingdings" panose="05000000000000000000" pitchFamily="2" charset="2"/>
              <a:buChar char="Ø"/>
              <a:defRPr/>
            </a:pPr>
            <a:r>
              <a:rPr lang="en-US" sz="1400" dirty="0" smtClean="0"/>
              <a:t>Print, audio visual</a:t>
            </a:r>
          </a:p>
          <a:p>
            <a:pPr lvl="2" algn="just">
              <a:lnSpc>
                <a:spcPct val="150000"/>
              </a:lnSpc>
              <a:buFont typeface="Wingdings" panose="05000000000000000000" pitchFamily="2" charset="2"/>
              <a:buChar char="Ø"/>
              <a:defRPr/>
            </a:pPr>
            <a:r>
              <a:rPr lang="en-US" sz="1400" dirty="0" smtClean="0"/>
              <a:t>Social media</a:t>
            </a:r>
          </a:p>
          <a:p>
            <a:pPr algn="just">
              <a:lnSpc>
                <a:spcPct val="150000"/>
              </a:lnSpc>
              <a:buFont typeface="Wingdings" panose="05000000000000000000" pitchFamily="2" charset="2"/>
              <a:buChar char="Ø"/>
              <a:defRPr/>
            </a:pPr>
            <a:r>
              <a:rPr lang="en-US" sz="2000" dirty="0" smtClean="0"/>
              <a:t>Media Activation Model- Involving stake holders in bringing about behavioral change</a:t>
            </a:r>
          </a:p>
          <a:p>
            <a:pPr algn="just">
              <a:lnSpc>
                <a:spcPct val="150000"/>
              </a:lnSpc>
              <a:buFont typeface="Wingdings" panose="05000000000000000000" pitchFamily="2" charset="2"/>
              <a:buChar char="Ø"/>
              <a:defRPr/>
            </a:pPr>
            <a:endParaRPr lang="en-US" sz="2000" dirty="0" smtClean="0"/>
          </a:p>
          <a:p>
            <a:pPr algn="just">
              <a:lnSpc>
                <a:spcPct val="150000"/>
              </a:lnSpc>
              <a:buFont typeface="Wingdings" panose="05000000000000000000" pitchFamily="2" charset="2"/>
              <a:buChar char="Ø"/>
              <a:defRPr/>
            </a:pPr>
            <a:endParaRPr lang="en-US" sz="2000" dirty="0" smtClean="0"/>
          </a:p>
        </p:txBody>
      </p:sp>
    </p:spTree>
    <p:extLst>
      <p:ext uri="{BB962C8B-B14F-4D97-AF65-F5344CB8AC3E}">
        <p14:creationId xmlns:p14="http://schemas.microsoft.com/office/powerpoint/2010/main" val="2224876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6" y="186971"/>
            <a:ext cx="8438605" cy="1400530"/>
          </a:xfrm>
        </p:spPr>
        <p:txBody>
          <a:bodyPr>
            <a:normAutofit/>
          </a:bodyPr>
          <a:lstStyle/>
          <a:p>
            <a:r>
              <a:rPr lang="en-US" sz="3200" dirty="0" smtClean="0">
                <a:latin typeface="Arial" panose="020B0604020202020204" pitchFamily="34" charset="0"/>
                <a:cs typeface="Arial" panose="020B0604020202020204" pitchFamily="34" charset="0"/>
              </a:rPr>
              <a:t>Introduction </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2697" y="1587501"/>
            <a:ext cx="8438605" cy="4660906"/>
          </a:xfrm>
        </p:spPr>
        <p:txBody>
          <a:bodyPr>
            <a:noAutofit/>
          </a:bodyPr>
          <a:lstStyle/>
          <a:p>
            <a:pPr algn="just">
              <a:lnSpc>
                <a:spcPct val="160000"/>
              </a:lnSpc>
              <a:buFont typeface="Wingdings" panose="05000000000000000000" pitchFamily="2" charset="2"/>
              <a:buChar char="Ø"/>
              <a:defRPr/>
            </a:pPr>
            <a:r>
              <a:rPr lang="en-US" sz="1800" dirty="0">
                <a:latin typeface="Arial" panose="020B0604020202020204" pitchFamily="34" charset="0"/>
                <a:cs typeface="Arial" panose="020B0604020202020204" pitchFamily="34" charset="0"/>
              </a:rPr>
              <a:t>Diabetes mellitus is an increasing health problem </a:t>
            </a:r>
            <a:r>
              <a:rPr lang="en-US" sz="1800" dirty="0" smtClean="0">
                <a:latin typeface="Arial" panose="020B0604020202020204" pitchFamily="34" charset="0"/>
                <a:cs typeface="Arial" panose="020B0604020202020204" pitchFamily="34" charset="0"/>
              </a:rPr>
              <a:t>globally.  </a:t>
            </a:r>
          </a:p>
          <a:p>
            <a:pPr algn="just">
              <a:lnSpc>
                <a:spcPct val="160000"/>
              </a:lnSpc>
              <a:buFont typeface="Wingdings" panose="05000000000000000000" pitchFamily="2" charset="2"/>
              <a:buChar char="Ø"/>
              <a:defRPr/>
            </a:pPr>
            <a:r>
              <a:rPr lang="en-US" sz="1800" dirty="0" smtClean="0">
                <a:latin typeface="Arial" panose="020B0604020202020204" pitchFamily="34" charset="0"/>
                <a:cs typeface="Arial" panose="020B0604020202020204" pitchFamily="34" charset="0"/>
              </a:rPr>
              <a:t>171 </a:t>
            </a:r>
            <a:r>
              <a:rPr lang="en-US" sz="1800" dirty="0">
                <a:latin typeface="Arial" panose="020B0604020202020204" pitchFamily="34" charset="0"/>
                <a:cs typeface="Arial" panose="020B0604020202020204" pitchFamily="34" charset="0"/>
              </a:rPr>
              <a:t>million affected in 2000 and this is expected to affect around 366 million by the year </a:t>
            </a:r>
            <a:r>
              <a:rPr lang="en-US" sz="1800" dirty="0" smtClean="0">
                <a:latin typeface="Arial" panose="020B0604020202020204" pitchFamily="34" charset="0"/>
                <a:cs typeface="Arial" panose="020B0604020202020204" pitchFamily="34" charset="0"/>
              </a:rPr>
              <a:t>2030.</a:t>
            </a:r>
            <a:r>
              <a:rPr lang="en-US" sz="1800" baseline="30000" dirty="0" smtClean="0">
                <a:latin typeface="Arial" panose="020B0604020202020204" pitchFamily="34" charset="0"/>
                <a:cs typeface="Arial" panose="020B0604020202020204" pitchFamily="34" charset="0"/>
              </a:rPr>
              <a:t>1</a:t>
            </a:r>
            <a:r>
              <a:rPr lang="en-US" sz="1800" dirty="0" smtClean="0">
                <a:latin typeface="Arial" panose="020B0604020202020204" pitchFamily="34" charset="0"/>
                <a:cs typeface="Arial" panose="020B0604020202020204" pitchFamily="34" charset="0"/>
              </a:rPr>
              <a:t> </a:t>
            </a:r>
          </a:p>
          <a:p>
            <a:pPr algn="just">
              <a:lnSpc>
                <a:spcPct val="160000"/>
              </a:lnSpc>
              <a:buFont typeface="Wingdings" panose="05000000000000000000" pitchFamily="2" charset="2"/>
              <a:buChar char="Ø"/>
              <a:defRPr/>
            </a:pPr>
            <a:r>
              <a:rPr lang="en-US" sz="1800" dirty="0">
                <a:latin typeface="Arial" panose="020B0604020202020204" pitchFamily="34" charset="0"/>
                <a:cs typeface="Arial" panose="020B0604020202020204" pitchFamily="34" charset="0"/>
              </a:rPr>
              <a:t>Most common complication of diabetes is diabetic </a:t>
            </a:r>
            <a:r>
              <a:rPr lang="en-US" sz="1800" dirty="0" smtClean="0">
                <a:latin typeface="Arial" panose="020B0604020202020204" pitchFamily="34" charset="0"/>
                <a:cs typeface="Arial" panose="020B0604020202020204" pitchFamily="34" charset="0"/>
              </a:rPr>
              <a:t>retinopathy which </a:t>
            </a:r>
            <a:r>
              <a:rPr lang="en-US" sz="1800" dirty="0">
                <a:latin typeface="Arial" panose="020B0604020202020204" pitchFamily="34" charset="0"/>
                <a:cs typeface="Arial" panose="020B0604020202020204" pitchFamily="34" charset="0"/>
              </a:rPr>
              <a:t>make 1.8 million people blind every year around the world (2006</a:t>
            </a:r>
            <a:r>
              <a:rPr lang="en-US" sz="1800" dirty="0" smtClean="0">
                <a:latin typeface="Arial" panose="020B0604020202020204" pitchFamily="34" charset="0"/>
                <a:cs typeface="Arial" panose="020B0604020202020204" pitchFamily="34" charset="0"/>
              </a:rPr>
              <a:t>). </a:t>
            </a:r>
            <a:r>
              <a:rPr lang="en-US" sz="1800" baseline="30000" dirty="0" smtClean="0">
                <a:latin typeface="Arial" panose="020B0604020202020204" pitchFamily="34" charset="0"/>
                <a:cs typeface="Arial" panose="020B0604020202020204" pitchFamily="34" charset="0"/>
              </a:rPr>
              <a:t>1</a:t>
            </a:r>
          </a:p>
          <a:p>
            <a:pPr algn="just">
              <a:lnSpc>
                <a:spcPct val="160000"/>
              </a:lnSpc>
              <a:buFont typeface="Wingdings" panose="05000000000000000000" pitchFamily="2" charset="2"/>
              <a:buChar char="Ø"/>
              <a:defRPr/>
            </a:pPr>
            <a:r>
              <a:rPr lang="en-US" sz="1800" dirty="0" smtClean="0">
                <a:latin typeface="Arial" panose="020B0604020202020204" pitchFamily="34" charset="0"/>
                <a:cs typeface="Arial" panose="020B0604020202020204" pitchFamily="34" charset="0"/>
              </a:rPr>
              <a:t>Diabetic retinopathy is likely to be a public health challenge in coming years. </a:t>
            </a:r>
          </a:p>
          <a:p>
            <a:pPr algn="just">
              <a:lnSpc>
                <a:spcPct val="160000"/>
              </a:lnSpc>
              <a:buFont typeface="Wingdings" panose="05000000000000000000" pitchFamily="2" charset="2"/>
              <a:buChar char="Ø"/>
              <a:defRPr/>
            </a:pPr>
            <a:r>
              <a:rPr lang="en-US" sz="1800" dirty="0" smtClean="0">
                <a:latin typeface="Arial" panose="020B0604020202020204" pitchFamily="34" charset="0"/>
                <a:cs typeface="Arial" panose="020B0604020202020204" pitchFamily="34" charset="0"/>
              </a:rPr>
              <a:t>Occurrence </a:t>
            </a:r>
            <a:r>
              <a:rPr lang="en-US" sz="1800" dirty="0">
                <a:latin typeface="Arial" panose="020B0604020202020204" pitchFamily="34" charset="0"/>
                <a:cs typeface="Arial" panose="020B0604020202020204" pitchFamily="34" charset="0"/>
              </a:rPr>
              <a:t>of diabetic retinopathy cannot be prevented but early detection and Increasing awareness will help avoid undue </a:t>
            </a:r>
            <a:r>
              <a:rPr lang="en-US" sz="1800" dirty="0" smtClean="0">
                <a:latin typeface="Arial" panose="020B0604020202020204" pitchFamily="34" charset="0"/>
                <a:cs typeface="Arial" panose="020B0604020202020204" pitchFamily="34" charset="0"/>
              </a:rPr>
              <a:t>blindness. </a:t>
            </a:r>
            <a:r>
              <a:rPr lang="en-US" sz="1800" baseline="30000" dirty="0" smtClean="0">
                <a:latin typeface="Arial" panose="020B0604020202020204" pitchFamily="34" charset="0"/>
                <a:cs typeface="Arial" panose="020B0604020202020204" pitchFamily="34" charset="0"/>
              </a:rPr>
              <a:t>2</a:t>
            </a:r>
          </a:p>
        </p:txBody>
      </p:sp>
      <p:sp>
        <p:nvSpPr>
          <p:cNvPr id="4" name="TextBox 3"/>
          <p:cNvSpPr txBox="1"/>
          <p:nvPr/>
        </p:nvSpPr>
        <p:spPr>
          <a:xfrm>
            <a:off x="642938" y="6000750"/>
            <a:ext cx="8015287" cy="923330"/>
          </a:xfrm>
          <a:prstGeom prst="rect">
            <a:avLst/>
          </a:prstGeom>
          <a:noFill/>
        </p:spPr>
        <p:txBody>
          <a:bodyPr wrap="square" rtlCol="0">
            <a:spAutoFit/>
          </a:bodyPr>
          <a:lstStyle/>
          <a:p>
            <a:pPr marL="342900" indent="-342900">
              <a:buFont typeface="+mj-lt"/>
              <a:buAutoNum type="arabicPeriod"/>
            </a:pPr>
            <a:r>
              <a:rPr lang="en-US" altLang="en-US" dirty="0"/>
              <a:t>Wild S et al Diabetes Care. 2004; 27(5):1047-1053. </a:t>
            </a:r>
          </a:p>
          <a:p>
            <a:pPr marL="342900" indent="-342900">
              <a:buFont typeface="+mj-lt"/>
              <a:buAutoNum type="arabicPeriod"/>
            </a:pPr>
            <a:r>
              <a:rPr lang="en-US" dirty="0"/>
              <a:t>Rema </a:t>
            </a:r>
            <a:r>
              <a:rPr lang="en-US" dirty="0" smtClean="0"/>
              <a:t>M et al. </a:t>
            </a:r>
            <a:r>
              <a:rPr lang="en-US" dirty="0"/>
              <a:t>Investigative </a:t>
            </a:r>
            <a:r>
              <a:rPr lang="en-US" dirty="0" smtClean="0"/>
              <a:t>Ophthalmology </a:t>
            </a:r>
            <a:r>
              <a:rPr lang="en-US" dirty="0"/>
              <a:t>&amp; Visual Science. 2005; 46(7):2328. </a:t>
            </a:r>
          </a:p>
          <a:p>
            <a:pPr marL="342900" indent="-342900">
              <a:buFont typeface="+mj-lt"/>
              <a:buAutoNum type="arabicPeriod"/>
            </a:pPr>
            <a:endParaRPr lang="en-US" dirty="0"/>
          </a:p>
        </p:txBody>
      </p:sp>
    </p:spTree>
    <p:extLst>
      <p:ext uri="{BB962C8B-B14F-4D97-AF65-F5344CB8AC3E}">
        <p14:creationId xmlns:p14="http://schemas.microsoft.com/office/powerpoint/2010/main" val="4044548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F039FC7A-605C-464F-87A3-71F0F5E25E09}" type="datetime2">
              <a:rPr lang="en-US" altLang="en-US" smtClean="0">
                <a:solidFill>
                  <a:srgbClr val="FFFFFF"/>
                </a:solidFill>
              </a:rPr>
              <a:pPr/>
              <a:t>Tuesday, November 1, 2016</a:t>
            </a:fld>
            <a:endParaRPr lang="en-US" altLang="en-US" sz="1800" smtClean="0"/>
          </a:p>
        </p:txBody>
      </p:sp>
      <p:sp>
        <p:nvSpPr>
          <p:cNvPr id="3" name="TextBox 2"/>
          <p:cNvSpPr txBox="1"/>
          <p:nvPr/>
        </p:nvSpPr>
        <p:spPr>
          <a:xfrm>
            <a:off x="76200" y="838200"/>
            <a:ext cx="9067800" cy="3323987"/>
          </a:xfrm>
          <a:prstGeom prst="rect">
            <a:avLst/>
          </a:prstGeom>
          <a:noFill/>
        </p:spPr>
        <p:txBody>
          <a:bodyPr>
            <a:spAutoFit/>
          </a:bodyPr>
          <a:lstStyle/>
          <a:p>
            <a:pPr>
              <a:defRPr/>
            </a:pPr>
            <a:r>
              <a:rPr lang="en-US" sz="3600" dirty="0"/>
              <a:t>Conclusion </a:t>
            </a:r>
          </a:p>
          <a:p>
            <a:pPr>
              <a:defRPr/>
            </a:pPr>
            <a:endParaRPr lang="en-US" dirty="0"/>
          </a:p>
          <a:p>
            <a:pPr>
              <a:defRPr/>
            </a:pPr>
            <a:r>
              <a:rPr lang="en-US" sz="2400" dirty="0"/>
              <a:t>Illustrative vignette content was preferred by most of the participants because of its patient friendly language. </a:t>
            </a:r>
            <a:endParaRPr lang="en-US" sz="2400" dirty="0" smtClean="0"/>
          </a:p>
          <a:p>
            <a:pPr>
              <a:defRPr/>
            </a:pPr>
            <a:endParaRPr lang="en-US" sz="2400" dirty="0"/>
          </a:p>
          <a:p>
            <a:pPr>
              <a:defRPr/>
            </a:pPr>
            <a:r>
              <a:rPr lang="en-US" sz="2400" dirty="0" smtClean="0"/>
              <a:t>Though print media was more preferred, content </a:t>
            </a:r>
            <a:r>
              <a:rPr lang="en-US" sz="2400" dirty="0"/>
              <a:t>preference and media dissemination methods needs to be further </a:t>
            </a:r>
            <a:r>
              <a:rPr lang="en-US" sz="2400" dirty="0" smtClean="0"/>
              <a:t>studied. </a:t>
            </a:r>
            <a:endParaRPr lang="en-US" sz="2400" dirty="0"/>
          </a:p>
          <a:p>
            <a:pPr>
              <a:defRPr/>
            </a:pPr>
            <a:endParaRPr lang="en-US" dirty="0"/>
          </a:p>
          <a:p>
            <a:pPr marL="285750" indent="-285750">
              <a:buFont typeface="Wingdings" panose="05000000000000000000" pitchFamily="2" charset="2"/>
              <a:buChar char="Ø"/>
              <a:defRPr/>
            </a:pPr>
            <a:endParaRPr lang="en-US" b="1" dirty="0"/>
          </a:p>
        </p:txBody>
      </p:sp>
    </p:spTree>
    <p:extLst>
      <p:ext uri="{BB962C8B-B14F-4D97-AF65-F5344CB8AC3E}">
        <p14:creationId xmlns:p14="http://schemas.microsoft.com/office/powerpoint/2010/main" val="820462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5900" y="1828800"/>
            <a:ext cx="6172200" cy="742950"/>
          </a:xfrm>
        </p:spPr>
        <p:txBody>
          <a:bodyPr>
            <a:normAutofit fontScale="90000"/>
          </a:bodyPr>
          <a:lstStyle/>
          <a:p>
            <a:pPr algn="ctr"/>
            <a:r>
              <a:rPr lang="en-US" dirty="0" smtClean="0"/>
              <a:t>Thank you </a:t>
            </a:r>
            <a:br>
              <a:rPr lang="en-US" dirty="0" smtClean="0"/>
            </a:br>
            <a:r>
              <a:rPr lang="en-US" dirty="0"/>
              <a:t/>
            </a:r>
            <a:br>
              <a:rPr lang="en-US" dirty="0"/>
            </a:br>
            <a:r>
              <a:rPr lang="en-US" dirty="0" smtClean="0"/>
              <a:t>Questions ???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328" y="3086100"/>
            <a:ext cx="5970494"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5900" y="0"/>
            <a:ext cx="5483352" cy="1606296"/>
          </a:xfrm>
          <a:prstGeom prst="rect">
            <a:avLst/>
          </a:prstGeom>
        </p:spPr>
      </p:pic>
    </p:spTree>
    <p:extLst>
      <p:ext uri="{BB962C8B-B14F-4D97-AF65-F5344CB8AC3E}">
        <p14:creationId xmlns:p14="http://schemas.microsoft.com/office/powerpoint/2010/main" val="722550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4294967295"/>
          </p:nvPr>
        </p:nvSpPr>
        <p:spPr>
          <a:xfrm>
            <a:off x="0" y="1244600"/>
            <a:ext cx="8439150" cy="5003800"/>
          </a:xfrm>
        </p:spPr>
        <p:txBody>
          <a:bodyPr>
            <a:normAutofit/>
          </a:bodyPr>
          <a:lstStyle/>
          <a:p>
            <a:pPr algn="just">
              <a:lnSpc>
                <a:spcPct val="150000"/>
              </a:lnSpc>
              <a:buFont typeface="Wingdings" panose="05000000000000000000" pitchFamily="2" charset="2"/>
              <a:buChar char="Ø"/>
              <a:defRPr/>
            </a:pPr>
            <a:r>
              <a:rPr lang="en-US" sz="2000" dirty="0" smtClean="0">
                <a:latin typeface="Arial" panose="020B0604020202020204" pitchFamily="34" charset="0"/>
                <a:cs typeface="Arial" panose="020B0604020202020204" pitchFamily="34" charset="0"/>
              </a:rPr>
              <a:t>There </a:t>
            </a:r>
            <a:r>
              <a:rPr lang="en-US" sz="2000" dirty="0">
                <a:latin typeface="Arial" panose="020B0604020202020204" pitchFamily="34" charset="0"/>
                <a:cs typeface="Arial" panose="020B0604020202020204" pitchFamily="34" charset="0"/>
              </a:rPr>
              <a:t>is ample health literacy content </a:t>
            </a:r>
            <a:r>
              <a:rPr lang="en-US" sz="2000" dirty="0" smtClean="0">
                <a:latin typeface="Arial" panose="020B0604020202020204" pitchFamily="34" charset="0"/>
                <a:cs typeface="Arial" panose="020B0604020202020204" pitchFamily="34" charset="0"/>
              </a:rPr>
              <a:t>available-</a:t>
            </a:r>
            <a:r>
              <a:rPr lang="en-US" sz="2000" baseline="30000" dirty="0" smtClean="0">
                <a:latin typeface="Arial" panose="020B0604020202020204" pitchFamily="34" charset="0"/>
                <a:cs typeface="Arial" panose="020B0604020202020204" pitchFamily="34" charset="0"/>
              </a:rPr>
              <a:t>3</a:t>
            </a:r>
          </a:p>
          <a:p>
            <a:pPr lvl="1" algn="just">
              <a:lnSpc>
                <a:spcPct val="150000"/>
              </a:lnSpc>
              <a:buFont typeface="Wingdings" panose="05000000000000000000" pitchFamily="2" charset="2"/>
              <a:buChar char="Ø"/>
              <a:defRPr/>
            </a:pPr>
            <a:r>
              <a:rPr lang="en-US" sz="1600" dirty="0" smtClean="0">
                <a:latin typeface="Arial" panose="020B0604020202020204" pitchFamily="34" charset="0"/>
                <a:cs typeface="Arial" panose="020B0604020202020204" pitchFamily="34" charset="0"/>
              </a:rPr>
              <a:t> most materials are clinically oriented and </a:t>
            </a:r>
            <a:r>
              <a:rPr lang="en-US" sz="1600" dirty="0">
                <a:latin typeface="Arial" panose="020B0604020202020204" pitchFamily="34" charset="0"/>
                <a:cs typeface="Arial" panose="020B0604020202020204" pitchFamily="34" charset="0"/>
              </a:rPr>
              <a:t>focuses mainly on facts and figures (in case of hospitals ) </a:t>
            </a:r>
            <a:endParaRPr lang="en-US" sz="1600" dirty="0" smtClean="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Ø"/>
              <a:defRPr/>
            </a:pPr>
            <a:r>
              <a:rPr lang="en-US" sz="1600" dirty="0" smtClean="0">
                <a:latin typeface="Arial" panose="020B0604020202020204" pitchFamily="34" charset="0"/>
                <a:cs typeface="Arial" panose="020B0604020202020204" pitchFamily="34" charset="0"/>
              </a:rPr>
              <a:t>product </a:t>
            </a:r>
            <a:r>
              <a:rPr lang="en-US" sz="1600" dirty="0">
                <a:latin typeface="Arial" panose="020B0604020202020204" pitchFamily="34" charset="0"/>
                <a:cs typeface="Arial" panose="020B0604020202020204" pitchFamily="34" charset="0"/>
              </a:rPr>
              <a:t>oriented  in case of pharma companies ) in their approach towards the </a:t>
            </a:r>
            <a:r>
              <a:rPr lang="en-US" sz="1600" dirty="0" smtClean="0">
                <a:latin typeface="Arial" panose="020B0604020202020204" pitchFamily="34" charset="0"/>
                <a:cs typeface="Arial" panose="020B0604020202020204" pitchFamily="34" charset="0"/>
              </a:rPr>
              <a:t>disease.</a:t>
            </a:r>
          </a:p>
          <a:p>
            <a:pPr algn="just">
              <a:lnSpc>
                <a:spcPct val="150000"/>
              </a:lnSpc>
              <a:buFont typeface="Wingdings" panose="05000000000000000000" pitchFamily="2" charset="2"/>
              <a:buChar char="Ø"/>
              <a:defRPr/>
            </a:pPr>
            <a:r>
              <a:rPr lang="en-US" sz="2000" dirty="0" smtClean="0">
                <a:latin typeface="Arial" panose="020B0604020202020204" pitchFamily="34" charset="0"/>
                <a:cs typeface="Arial" panose="020B0604020202020204" pitchFamily="34" charset="0"/>
              </a:rPr>
              <a:t>Health literacy is a important method to bring Behavioral changes among patient</a:t>
            </a:r>
          </a:p>
          <a:p>
            <a:pPr lvl="1" algn="just">
              <a:lnSpc>
                <a:spcPct val="150000"/>
              </a:lnSpc>
              <a:buFont typeface="Wingdings" panose="05000000000000000000" pitchFamily="2" charset="2"/>
              <a:buChar char="Ø"/>
              <a:defRPr/>
            </a:pPr>
            <a:r>
              <a:rPr lang="en-US" sz="1600" dirty="0" smtClean="0">
                <a:latin typeface="Arial" panose="020B0604020202020204" pitchFamily="34" charset="0"/>
                <a:cs typeface="Arial" panose="020B0604020202020204" pitchFamily="34" charset="0"/>
              </a:rPr>
              <a:t>adhere to timely care regimen</a:t>
            </a:r>
            <a:r>
              <a:rPr lang="en-US" sz="1600" baseline="30000" dirty="0" smtClean="0">
                <a:latin typeface="Arial" panose="020B0604020202020204" pitchFamily="34" charset="0"/>
                <a:cs typeface="Arial" panose="020B0604020202020204" pitchFamily="34" charset="0"/>
              </a:rPr>
              <a:t>4</a:t>
            </a:r>
          </a:p>
          <a:p>
            <a:pPr algn="just">
              <a:lnSpc>
                <a:spcPct val="150000"/>
              </a:lnSpc>
              <a:buFont typeface="Wingdings" panose="05000000000000000000" pitchFamily="2" charset="2"/>
              <a:buChar char="Ø"/>
              <a:defRPr/>
            </a:pPr>
            <a:endParaRPr lang="en-US" sz="20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defRPr/>
            </a:pPr>
            <a:endParaRPr lang="en-US" sz="2000" dirty="0" smtClean="0"/>
          </a:p>
        </p:txBody>
      </p:sp>
      <p:sp>
        <p:nvSpPr>
          <p:cNvPr id="4" name="Title 1"/>
          <p:cNvSpPr txBox="1">
            <a:spLocks/>
          </p:cNvSpPr>
          <p:nvPr/>
        </p:nvSpPr>
        <p:spPr>
          <a:xfrm>
            <a:off x="352697" y="198085"/>
            <a:ext cx="8438605" cy="140053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smtClean="0">
                <a:latin typeface="Arial" panose="020B0604020202020204" pitchFamily="34" charset="0"/>
                <a:cs typeface="Arial" panose="020B0604020202020204" pitchFamily="34" charset="0"/>
              </a:rPr>
              <a:t>Introduction </a:t>
            </a:r>
            <a:endParaRPr lang="en-US" sz="3200" dirty="0">
              <a:latin typeface="Arial" panose="020B0604020202020204" pitchFamily="34" charset="0"/>
              <a:cs typeface="Arial" panose="020B0604020202020204" pitchFamily="34" charset="0"/>
            </a:endParaRPr>
          </a:p>
        </p:txBody>
      </p:sp>
      <p:sp>
        <p:nvSpPr>
          <p:cNvPr id="5" name="TextBox 4"/>
          <p:cNvSpPr txBox="1"/>
          <p:nvPr/>
        </p:nvSpPr>
        <p:spPr>
          <a:xfrm>
            <a:off x="235742" y="5226784"/>
            <a:ext cx="8672513" cy="1631216"/>
          </a:xfrm>
          <a:prstGeom prst="rect">
            <a:avLst/>
          </a:prstGeom>
          <a:noFill/>
        </p:spPr>
        <p:txBody>
          <a:bodyPr wrap="square" rtlCol="0">
            <a:spAutoFit/>
          </a:bodyPr>
          <a:lstStyle/>
          <a:p>
            <a:r>
              <a:rPr lang="en-US" altLang="en-US" sz="1600" dirty="0" smtClean="0">
                <a:latin typeface="Arial" panose="020B0604020202020204" pitchFamily="34" charset="0"/>
                <a:cs typeface="Arial" panose="020B0604020202020204" pitchFamily="34" charset="0"/>
              </a:rPr>
              <a:t>3. American Academy of Ophthalmology, 2015- </a:t>
            </a:r>
            <a:r>
              <a:rPr lang="en-US" altLang="en-US" sz="1600" dirty="0" smtClean="0">
                <a:latin typeface="Arial" panose="020B0604020202020204" pitchFamily="34" charset="0"/>
                <a:cs typeface="Arial" panose="020B0604020202020204" pitchFamily="34" charset="0"/>
                <a:hlinkClick r:id="rId2"/>
              </a:rPr>
              <a:t>http</a:t>
            </a:r>
            <a:r>
              <a:rPr lang="en-US" altLang="en-US" sz="1600" dirty="0">
                <a:latin typeface="Arial" panose="020B0604020202020204" pitchFamily="34" charset="0"/>
                <a:cs typeface="Arial" panose="020B0604020202020204" pitchFamily="34" charset="0"/>
                <a:hlinkClick r:id="rId2"/>
              </a:rPr>
              <a:t>://store.aao.org/media/resources/11947651/Diab%20Retinopathy_09-14_WM_RGB.pdf</a:t>
            </a:r>
            <a:endParaRPr lang="en-US" altLang="en-US" sz="1600" dirty="0">
              <a:latin typeface="Arial" panose="020B0604020202020204" pitchFamily="34" charset="0"/>
              <a:cs typeface="Arial" panose="020B0604020202020204" pitchFamily="34" charset="0"/>
            </a:endParaRPr>
          </a:p>
          <a:p>
            <a:endParaRPr lang="en-US" sz="1600" dirty="0" smtClean="0"/>
          </a:p>
          <a:p>
            <a:r>
              <a:rPr lang="en-US" altLang="en-US" sz="1600" dirty="0">
                <a:latin typeface="Arial" panose="020B0604020202020204" pitchFamily="34" charset="0"/>
                <a:cs typeface="Arial" panose="020B0604020202020204" pitchFamily="34" charset="0"/>
              </a:rPr>
              <a:t>4. </a:t>
            </a:r>
            <a:r>
              <a:rPr lang="en-US" sz="1600" dirty="0">
                <a:latin typeface="Arial" panose="020B0604020202020204" pitchFamily="34" charset="0"/>
                <a:cs typeface="Arial" panose="020B0604020202020204" pitchFamily="34" charset="0"/>
              </a:rPr>
              <a:t>American academy of ophthalmology. Diabetic retinopathy summary benchmarks for preferred practice pattern guidelines, 2014.</a:t>
            </a:r>
          </a:p>
          <a:p>
            <a:endParaRPr lang="en-US" sz="1600" dirty="0"/>
          </a:p>
        </p:txBody>
      </p:sp>
    </p:spTree>
    <p:extLst>
      <p:ext uri="{BB962C8B-B14F-4D97-AF65-F5344CB8AC3E}">
        <p14:creationId xmlns:p14="http://schemas.microsoft.com/office/powerpoint/2010/main" val="3715367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452718"/>
            <a:ext cx="8438605" cy="1400530"/>
          </a:xfrm>
        </p:spPr>
        <p:txBody>
          <a:bodyPr>
            <a:normAutofit/>
          </a:bodyPr>
          <a:lstStyle/>
          <a:p>
            <a:r>
              <a:rPr lang="en-US" sz="3200" dirty="0" smtClean="0">
                <a:latin typeface="Arial" panose="020B0604020202020204" pitchFamily="34" charset="0"/>
                <a:cs typeface="Arial" panose="020B0604020202020204" pitchFamily="34" charset="0"/>
              </a:rPr>
              <a:t>Rationale </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2697" y="1524001"/>
            <a:ext cx="8438605" cy="4724406"/>
          </a:xfrm>
        </p:spPr>
        <p:txBody>
          <a:bodyPr>
            <a:normAutofit/>
          </a:bodyPr>
          <a:lstStyle/>
          <a:p>
            <a:pPr algn="just">
              <a:lnSpc>
                <a:spcPct val="150000"/>
              </a:lnSpc>
              <a:buFont typeface="Wingdings" panose="05000000000000000000" pitchFamily="2" charset="2"/>
              <a:buChar char="Ø"/>
            </a:pPr>
            <a:r>
              <a:rPr lang="en-US" sz="1800" dirty="0">
                <a:latin typeface="Arial" panose="020B0604020202020204" pitchFamily="34" charset="0"/>
                <a:cs typeface="Arial" panose="020B0604020202020204" pitchFamily="34" charset="0"/>
              </a:rPr>
              <a:t>Poor Knowledge, awareness and practices towards uptake of eye care services have been reported among diabetic retinopathy </a:t>
            </a:r>
            <a:r>
              <a:rPr lang="en-US" sz="1800" dirty="0" smtClean="0">
                <a:latin typeface="Arial" panose="020B0604020202020204" pitchFamily="34" charset="0"/>
                <a:cs typeface="Arial" panose="020B0604020202020204" pitchFamily="34" charset="0"/>
              </a:rPr>
              <a:t>patients.</a:t>
            </a:r>
            <a:r>
              <a:rPr lang="en-US" sz="1800" baseline="30000" dirty="0" smtClean="0">
                <a:latin typeface="Arial" panose="020B0604020202020204" pitchFamily="34" charset="0"/>
                <a:cs typeface="Arial" panose="020B0604020202020204" pitchFamily="34" charset="0"/>
              </a:rPr>
              <a:t>5</a:t>
            </a:r>
            <a:endParaRPr lang="en-US" sz="1800" baseline="300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n-US" sz="1800" dirty="0">
                <a:latin typeface="Arial" panose="020B0604020202020204" pitchFamily="34" charset="0"/>
                <a:cs typeface="Arial" panose="020B0604020202020204" pitchFamily="34" charset="0"/>
              </a:rPr>
              <a:t>Media (Print, audio, video) </a:t>
            </a:r>
            <a:r>
              <a:rPr lang="en-US" sz="1800" dirty="0" smtClean="0">
                <a:latin typeface="Arial" panose="020B0604020202020204" pitchFamily="34" charset="0"/>
                <a:cs typeface="Arial" panose="020B0604020202020204" pitchFamily="34" charset="0"/>
              </a:rPr>
              <a:t>- most </a:t>
            </a:r>
            <a:r>
              <a:rPr lang="en-US" sz="1800" dirty="0">
                <a:latin typeface="Arial" panose="020B0604020202020204" pitchFamily="34" charset="0"/>
                <a:cs typeface="Arial" panose="020B0604020202020204" pitchFamily="34" charset="0"/>
              </a:rPr>
              <a:t>commonly available mode for enhancing health </a:t>
            </a:r>
            <a:r>
              <a:rPr lang="en-US" sz="1800" dirty="0" smtClean="0">
                <a:latin typeface="Arial" panose="020B0604020202020204" pitchFamily="34" charset="0"/>
                <a:cs typeface="Arial" panose="020B0604020202020204" pitchFamily="34" charset="0"/>
              </a:rPr>
              <a:t>literacy. </a:t>
            </a:r>
            <a:endParaRPr lang="en-US" sz="18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n-US" sz="1800" dirty="0">
                <a:latin typeface="Arial" panose="020B0604020202020204" pitchFamily="34" charset="0"/>
                <a:cs typeface="Arial" panose="020B0604020202020204" pitchFamily="34" charset="0"/>
              </a:rPr>
              <a:t>Most of the existing DR related health literacy content are either </a:t>
            </a:r>
            <a:r>
              <a:rPr lang="en-US" sz="1800" dirty="0" err="1">
                <a:latin typeface="Arial" panose="020B0604020202020204" pitchFamily="34" charset="0"/>
                <a:cs typeface="Arial" panose="020B0604020202020204" pitchFamily="34" charset="0"/>
              </a:rPr>
              <a:t>pharma</a:t>
            </a:r>
            <a:r>
              <a:rPr lang="en-US" sz="1800" dirty="0">
                <a:latin typeface="Arial" panose="020B0604020202020204" pitchFamily="34" charset="0"/>
                <a:cs typeface="Arial" panose="020B0604020202020204" pitchFamily="34" charset="0"/>
              </a:rPr>
              <a:t> oriented, statistics oriented or doctor centric. </a:t>
            </a:r>
            <a:endParaRPr lang="en-US" sz="18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Thus </a:t>
            </a:r>
            <a:r>
              <a:rPr lang="en-US" sz="1800" dirty="0">
                <a:latin typeface="Arial" panose="020B0604020202020204" pitchFamily="34" charset="0"/>
                <a:cs typeface="Arial" panose="020B0604020202020204" pitchFamily="34" charset="0"/>
              </a:rPr>
              <a:t>the rationale of this study is to understand patient’s perspective in developing innovative health care literacy contents.</a:t>
            </a:r>
          </a:p>
          <a:p>
            <a:pPr algn="just">
              <a:lnSpc>
                <a:spcPct val="150000"/>
              </a:lnSpc>
              <a:buFont typeface="Wingdings" panose="05000000000000000000" pitchFamily="2" charset="2"/>
              <a:buChar char="Ø"/>
              <a:defRPr/>
            </a:pPr>
            <a:endParaRPr lang="en-US" sz="1800" dirty="0" smtClean="0"/>
          </a:p>
        </p:txBody>
      </p:sp>
      <p:sp>
        <p:nvSpPr>
          <p:cNvPr id="4" name="TextBox 3"/>
          <p:cNvSpPr txBox="1"/>
          <p:nvPr/>
        </p:nvSpPr>
        <p:spPr>
          <a:xfrm>
            <a:off x="352697" y="5957888"/>
            <a:ext cx="8291241"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5. </a:t>
            </a:r>
            <a:r>
              <a:rPr lang="en-US" sz="1600" dirty="0">
                <a:latin typeface="Arial" panose="020B0604020202020204" pitchFamily="34" charset="0"/>
                <a:cs typeface="Arial" panose="020B0604020202020204" pitchFamily="34" charset="0"/>
              </a:rPr>
              <a:t>Rani P, et al Rural and Remote Health [Internet]. 2008 [cited 8 December 2015]; 8:838</a:t>
            </a:r>
          </a:p>
        </p:txBody>
      </p:sp>
    </p:spTree>
    <p:extLst>
      <p:ext uri="{BB962C8B-B14F-4D97-AF65-F5344CB8AC3E}">
        <p14:creationId xmlns:p14="http://schemas.microsoft.com/office/powerpoint/2010/main" val="3367394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6" y="144395"/>
            <a:ext cx="8438605" cy="1400530"/>
          </a:xfrm>
        </p:spPr>
        <p:txBody>
          <a:bodyPr>
            <a:normAutofit/>
          </a:bodyPr>
          <a:lstStyle/>
          <a:p>
            <a:pPr algn="ctr"/>
            <a:r>
              <a:rPr lang="en-US" sz="3200" dirty="0" smtClean="0">
                <a:latin typeface="Arial" panose="020B0604020202020204" pitchFamily="34" charset="0"/>
                <a:cs typeface="Arial" panose="020B0604020202020204" pitchFamily="34" charset="0"/>
              </a:rPr>
              <a:t>Aim </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2697" y="1544925"/>
            <a:ext cx="8438605" cy="4195481"/>
          </a:xfrm>
        </p:spPr>
        <p:txBody>
          <a:bodyPr>
            <a:normAutofit/>
          </a:bodyPr>
          <a:lstStyle/>
          <a:p>
            <a:pPr algn="just">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To understand the patients opinion towards available health literacy content on diabetic retinopathy</a:t>
            </a:r>
            <a:r>
              <a:rPr lang="en-US" sz="2400" dirty="0" smtClean="0">
                <a:latin typeface="Arial" panose="020B0604020202020204" pitchFamily="34" charset="0"/>
                <a:cs typeface="Arial" panose="020B0604020202020204" pitchFamily="34" charset="0"/>
              </a:rPr>
              <a:t>.</a:t>
            </a:r>
          </a:p>
          <a:p>
            <a:pPr algn="just">
              <a:buFont typeface="Wingdings" panose="05000000000000000000" pitchFamily="2" charset="2"/>
              <a:buChar char="Ø"/>
              <a:defRPr/>
            </a:pPr>
            <a:endParaRPr lang="en-US" sz="2400" dirty="0">
              <a:latin typeface="Arial" panose="020B0604020202020204" pitchFamily="34" charset="0"/>
              <a:cs typeface="Arial" panose="020B0604020202020204" pitchFamily="34" charset="0"/>
            </a:endParaRPr>
          </a:p>
          <a:p>
            <a:pPr algn="just">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To understand the patients opinion towards choice of media among patients with diabetic retinopathy</a:t>
            </a:r>
          </a:p>
          <a:p>
            <a:pPr marL="0" indent="0" algn="just">
              <a:lnSpc>
                <a:spcPct val="150000"/>
              </a:lnSpc>
              <a:buNone/>
              <a:defRPr/>
            </a:pPr>
            <a:endParaRPr lang="en-US" sz="2400" dirty="0">
              <a:latin typeface="Arial" panose="020B0604020202020204" pitchFamily="34" charset="0"/>
              <a:cs typeface="Arial" panose="020B0604020202020204" pitchFamily="34" charset="0"/>
            </a:endParaRPr>
          </a:p>
          <a:p>
            <a:pPr marL="0" indent="0" algn="just">
              <a:lnSpc>
                <a:spcPct val="150000"/>
              </a:lnSpc>
              <a:buNone/>
              <a:defRPr/>
            </a:pPr>
            <a:endParaRPr lang="en-US" sz="2400" dirty="0" smtClean="0"/>
          </a:p>
        </p:txBody>
      </p:sp>
    </p:spTree>
    <p:extLst>
      <p:ext uri="{BB962C8B-B14F-4D97-AF65-F5344CB8AC3E}">
        <p14:creationId xmlns:p14="http://schemas.microsoft.com/office/powerpoint/2010/main" val="2495986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101601"/>
            <a:ext cx="7543800" cy="1389062"/>
          </a:xfrm>
        </p:spPr>
        <p:txBody>
          <a:bodyPr/>
          <a:lstStyle/>
          <a:p>
            <a:pPr eaLnBrk="1" hangingPunct="1">
              <a:defRPr/>
            </a:pPr>
            <a:r>
              <a:rPr lang="en-US" sz="3600" dirty="0" smtClean="0">
                <a:latin typeface="Arial" panose="020B0604020202020204" pitchFamily="34" charset="0"/>
                <a:cs typeface="Arial" panose="020B0604020202020204" pitchFamily="34" charset="0"/>
              </a:rPr>
              <a:t>Methodology </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825625"/>
            <a:ext cx="8286750" cy="4351338"/>
          </a:xfrm>
        </p:spPr>
        <p:txBody>
          <a:bodyPr>
            <a:noAutofit/>
          </a:bodyPr>
          <a:lstStyle/>
          <a:p>
            <a:pPr algn="just" eaLnBrk="1" hangingPunct="1">
              <a:lnSpc>
                <a:spcPct val="100000"/>
              </a:lnSpc>
              <a:buFont typeface="Wingdings" panose="05000000000000000000" pitchFamily="2" charset="2"/>
              <a:buChar char="Ø"/>
              <a:defRPr/>
            </a:pPr>
            <a:r>
              <a:rPr lang="en-US" sz="2400" b="1" u="sng" dirty="0" smtClean="0">
                <a:latin typeface="Arial" panose="020B0604020202020204" pitchFamily="34" charset="0"/>
                <a:cs typeface="Arial" panose="020B0604020202020204" pitchFamily="34" charset="0"/>
              </a:rPr>
              <a:t>Study setting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a:t>
            </a:r>
            <a:r>
              <a:rPr lang="en-US" sz="2400" dirty="0" smtClean="0">
                <a:latin typeface="Arial" panose="020B0604020202020204" pitchFamily="34" charset="0"/>
                <a:cs typeface="Arial" panose="020B0604020202020204" pitchFamily="34" charset="0"/>
              </a:rPr>
              <a:t>ospital based study </a:t>
            </a:r>
          </a:p>
          <a:p>
            <a:pPr algn="just" eaLnBrk="1" hangingPunct="1">
              <a:lnSpc>
                <a:spcPct val="100000"/>
              </a:lnSpc>
              <a:buFont typeface="Wingdings" panose="05000000000000000000" pitchFamily="2" charset="2"/>
              <a:buChar char="Ø"/>
              <a:defRPr/>
            </a:pPr>
            <a:r>
              <a:rPr lang="en-US" sz="2400" b="1" u="sng" dirty="0" smtClean="0">
                <a:latin typeface="Arial" panose="020B0604020202020204" pitchFamily="34" charset="0"/>
                <a:cs typeface="Arial" panose="020B0604020202020204" pitchFamily="34" charset="0"/>
              </a:rPr>
              <a:t>Study design </a:t>
            </a:r>
            <a:r>
              <a:rPr lang="en-US" sz="2400" dirty="0" smtClean="0">
                <a:latin typeface="Arial" panose="020B0604020202020204" pitchFamily="34" charset="0"/>
                <a:cs typeface="Arial" panose="020B0604020202020204" pitchFamily="34" charset="0"/>
              </a:rPr>
              <a:t>: cross sectional study </a:t>
            </a:r>
          </a:p>
          <a:p>
            <a:pPr algn="just" eaLnBrk="1" hangingPunct="1">
              <a:lnSpc>
                <a:spcPct val="100000"/>
              </a:lnSpc>
              <a:buFont typeface="Wingdings" panose="05000000000000000000" pitchFamily="2" charset="2"/>
              <a:buChar char="Ø"/>
              <a:defRPr/>
            </a:pPr>
            <a:r>
              <a:rPr lang="en-US" sz="2400" b="1" u="sng" dirty="0" smtClean="0">
                <a:latin typeface="Arial" panose="020B0604020202020204" pitchFamily="34" charset="0"/>
                <a:cs typeface="Arial" panose="020B0604020202020204" pitchFamily="34" charset="0"/>
              </a:rPr>
              <a:t>Study duration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January to June </a:t>
            </a:r>
            <a:r>
              <a:rPr lang="en-US" sz="2400" dirty="0" smtClean="0">
                <a:latin typeface="Arial" panose="020B0604020202020204" pitchFamily="34" charset="0"/>
                <a:cs typeface="Arial" panose="020B0604020202020204" pitchFamily="34" charset="0"/>
              </a:rPr>
              <a:t>2016</a:t>
            </a:r>
          </a:p>
          <a:p>
            <a:pPr algn="just" eaLnBrk="1" hangingPunct="1">
              <a:lnSpc>
                <a:spcPct val="100000"/>
              </a:lnSpc>
              <a:buFont typeface="Wingdings" panose="05000000000000000000" pitchFamily="2" charset="2"/>
              <a:buChar char="Ø"/>
              <a:defRPr/>
            </a:pPr>
            <a:r>
              <a:rPr lang="en-US" sz="2400" b="1" u="sng" dirty="0" smtClean="0">
                <a:latin typeface="Arial" panose="020B0604020202020204" pitchFamily="34" charset="0"/>
                <a:cs typeface="Arial" panose="020B0604020202020204" pitchFamily="34" charset="0"/>
              </a:rPr>
              <a:t>Operational definitions</a:t>
            </a:r>
            <a:r>
              <a:rPr lang="en-US" sz="2400" dirty="0" smtClean="0">
                <a:latin typeface="Arial" panose="020B0604020202020204" pitchFamily="34" charset="0"/>
                <a:cs typeface="Arial" panose="020B0604020202020204" pitchFamily="34" charset="0"/>
              </a:rPr>
              <a:t>: diabetes mellitus , diabetic retinopathy, in depth interviews , visual acuity </a:t>
            </a:r>
          </a:p>
          <a:p>
            <a:pPr algn="just" eaLnBrk="1" hangingPunct="1">
              <a:lnSpc>
                <a:spcPct val="100000"/>
              </a:lnSpc>
              <a:buFont typeface="Wingdings" panose="05000000000000000000" pitchFamily="2" charset="2"/>
              <a:buChar char="Ø"/>
              <a:defRPr/>
            </a:pPr>
            <a:r>
              <a:rPr lang="en-US" sz="2400" b="1" u="sng" dirty="0" smtClean="0">
                <a:latin typeface="Arial" panose="020B0604020202020204" pitchFamily="34" charset="0"/>
                <a:cs typeface="Arial" panose="020B0604020202020204" pitchFamily="34" charset="0"/>
              </a:rPr>
              <a:t>Inclusion criteria</a:t>
            </a:r>
            <a:r>
              <a:rPr lang="en-US" sz="2400" dirty="0" smtClean="0">
                <a:latin typeface="Arial" panose="020B0604020202020204" pitchFamily="34" charset="0"/>
                <a:cs typeface="Arial" panose="020B0604020202020204" pitchFamily="34" charset="0"/>
              </a:rPr>
              <a:t>: </a:t>
            </a:r>
          </a:p>
          <a:p>
            <a:pPr algn="just" eaLnBrk="1" hangingPunct="1">
              <a:lnSpc>
                <a:spcPct val="100000"/>
              </a:lnSpc>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Participants </a:t>
            </a:r>
            <a:r>
              <a:rPr lang="en-US" sz="2400" dirty="0">
                <a:latin typeface="Arial" panose="020B0604020202020204" pitchFamily="34" charset="0"/>
                <a:cs typeface="Arial" panose="020B0604020202020204" pitchFamily="34" charset="0"/>
              </a:rPr>
              <a:t>having diabetes mellitus (type 2) with diabetic </a:t>
            </a:r>
            <a:r>
              <a:rPr lang="en-US" sz="2400" dirty="0" smtClean="0">
                <a:latin typeface="Arial" panose="020B0604020202020204" pitchFamily="34" charset="0"/>
                <a:cs typeface="Arial" panose="020B0604020202020204" pitchFamily="34" charset="0"/>
              </a:rPr>
              <a:t>retinopathy</a:t>
            </a:r>
          </a:p>
          <a:p>
            <a:pPr algn="just" eaLnBrk="1" hangingPunct="1">
              <a:lnSpc>
                <a:spcPct val="100000"/>
              </a:lnSpc>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 Visual </a:t>
            </a:r>
            <a:r>
              <a:rPr lang="en-US" sz="2400" dirty="0">
                <a:latin typeface="Arial" panose="020B0604020202020204" pitchFamily="34" charset="0"/>
                <a:cs typeface="Arial" panose="020B0604020202020204" pitchFamily="34" charset="0"/>
              </a:rPr>
              <a:t>acuity worse than 6/18 in the better eye with best </a:t>
            </a:r>
            <a:r>
              <a:rPr lang="en-US" sz="2400" dirty="0" smtClean="0">
                <a:latin typeface="Arial" panose="020B0604020202020204" pitchFamily="34" charset="0"/>
                <a:cs typeface="Arial" panose="020B0604020202020204" pitchFamily="34" charset="0"/>
              </a:rPr>
              <a:t>    possible </a:t>
            </a:r>
            <a:r>
              <a:rPr lang="en-US" sz="2400" dirty="0">
                <a:latin typeface="Arial" panose="020B0604020202020204" pitchFamily="34" charset="0"/>
                <a:cs typeface="Arial" panose="020B0604020202020204" pitchFamily="34" charset="0"/>
              </a:rPr>
              <a:t>correction.</a:t>
            </a:r>
          </a:p>
          <a:p>
            <a:pPr algn="just" eaLnBrk="1" hangingPunct="1">
              <a:lnSpc>
                <a:spcPct val="100000"/>
              </a:lnSpc>
              <a:buFont typeface="Wingdings" panose="05000000000000000000" pitchFamily="2" charset="2"/>
              <a:buChar char="Ø"/>
              <a:defRPr/>
            </a:pPr>
            <a:endParaRPr lang="en-US" sz="2400" dirty="0" smtClean="0">
              <a:latin typeface="Arial" panose="020B0604020202020204" pitchFamily="34" charset="0"/>
              <a:cs typeface="Arial" panose="020B0604020202020204" pitchFamily="34" charset="0"/>
            </a:endParaRPr>
          </a:p>
          <a:p>
            <a:pPr algn="just" eaLnBrk="1" hangingPunct="1">
              <a:lnSpc>
                <a:spcPct val="100000"/>
              </a:lnSpc>
              <a:buFont typeface="Wingdings" panose="05000000000000000000" pitchFamily="2" charset="2"/>
              <a:buChar char="Ø"/>
              <a:defRPr/>
            </a:pPr>
            <a:endParaRPr lang="en-US" sz="2400" dirty="0" smtClean="0">
              <a:latin typeface="Arial" panose="020B0604020202020204" pitchFamily="34" charset="0"/>
              <a:cs typeface="Arial" panose="020B0604020202020204" pitchFamily="34" charset="0"/>
            </a:endParaRPr>
          </a:p>
          <a:p>
            <a:pPr algn="just" eaLnBrk="1" hangingPunct="1">
              <a:lnSpc>
                <a:spcPct val="100000"/>
              </a:lnSpc>
              <a:buFont typeface="Wingdings" panose="05000000000000000000" pitchFamily="2" charset="2"/>
              <a:buChar char="Ø"/>
              <a:defRPr/>
            </a:pPr>
            <a:endParaRPr lang="en-US" sz="2400" dirty="0" smtClean="0">
              <a:latin typeface="Arial" panose="020B0604020202020204" pitchFamily="34" charset="0"/>
              <a:cs typeface="Arial" panose="020B0604020202020204" pitchFamily="34" charset="0"/>
            </a:endParaRPr>
          </a:p>
          <a:p>
            <a:pPr marL="0" indent="0" algn="just" eaLnBrk="1" hangingPunct="1">
              <a:lnSpc>
                <a:spcPct val="100000"/>
              </a:lnSpc>
              <a:buNone/>
              <a:defRPr/>
            </a:pP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150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423F8095-7F10-48D4-8007-CBE763793625}" type="datetime2">
              <a:rPr lang="en-US" altLang="en-US" smtClean="0">
                <a:solidFill>
                  <a:srgbClr val="FFFFFF"/>
                </a:solidFill>
              </a:rPr>
              <a:pPr/>
              <a:t>Tuesday, November 1, 2016</a:t>
            </a:fld>
            <a:endParaRPr lang="en-US" altLang="en-US" sz="1800" smtClean="0"/>
          </a:p>
        </p:txBody>
      </p:sp>
    </p:spTree>
    <p:extLst>
      <p:ext uri="{BB962C8B-B14F-4D97-AF65-F5344CB8AC3E}">
        <p14:creationId xmlns:p14="http://schemas.microsoft.com/office/powerpoint/2010/main" val="3261246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5646793A-CC06-4228-AC2D-AC9472FA9F50}" type="datetime2">
              <a:rPr lang="en-US" altLang="en-US" smtClean="0">
                <a:solidFill>
                  <a:srgbClr val="FFFFFF"/>
                </a:solidFill>
              </a:rPr>
              <a:pPr/>
              <a:t>Tuesday, November 1, 2016</a:t>
            </a:fld>
            <a:endParaRPr lang="en-US" altLang="en-US" sz="1800" smtClean="0"/>
          </a:p>
        </p:txBody>
      </p:sp>
      <p:sp>
        <p:nvSpPr>
          <p:cNvPr id="22531" name="TextBox 2"/>
          <p:cNvSpPr txBox="1">
            <a:spLocks noChangeArrowheads="1"/>
          </p:cNvSpPr>
          <p:nvPr/>
        </p:nvSpPr>
        <p:spPr bwMode="auto">
          <a:xfrm>
            <a:off x="219075" y="1368267"/>
            <a:ext cx="8382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a:lnSpc>
                <a:spcPct val="150000"/>
              </a:lnSpc>
              <a:buFont typeface="Wingdings" panose="05000000000000000000" pitchFamily="2" charset="2"/>
              <a:buChar char="Ø"/>
            </a:pPr>
            <a:r>
              <a:rPr lang="en-US" sz="2000" b="1" u="sng" dirty="0">
                <a:cs typeface="Arial" panose="020B0604020202020204" pitchFamily="34" charset="0"/>
              </a:rPr>
              <a:t>Exclusion criteria </a:t>
            </a:r>
            <a:r>
              <a:rPr lang="en-US" sz="2000" dirty="0">
                <a:cs typeface="Arial" panose="020B0604020202020204" pitchFamily="34" charset="0"/>
              </a:rPr>
              <a:t>: Visual acuity of 6/18 or better in the better eye with best possible correction.</a:t>
            </a:r>
          </a:p>
          <a:p>
            <a:pPr algn="just">
              <a:lnSpc>
                <a:spcPct val="150000"/>
              </a:lnSpc>
              <a:buFont typeface="Wingdings" panose="05000000000000000000" pitchFamily="2" charset="2"/>
              <a:buChar char="Ø"/>
            </a:pPr>
            <a:r>
              <a:rPr lang="en-US" sz="2000" dirty="0">
                <a:cs typeface="Arial" panose="020B0604020202020204" pitchFamily="34" charset="0"/>
              </a:rPr>
              <a:t>Those who could not come on the FGD time / interview time</a:t>
            </a:r>
          </a:p>
          <a:p>
            <a:pPr algn="just">
              <a:lnSpc>
                <a:spcPct val="150000"/>
              </a:lnSpc>
              <a:buFont typeface="Wingdings" panose="05000000000000000000" pitchFamily="2" charset="2"/>
              <a:buChar char="Ø"/>
            </a:pPr>
            <a:r>
              <a:rPr lang="en-US" sz="2000" dirty="0">
                <a:cs typeface="Arial" panose="020B0604020202020204" pitchFamily="34" charset="0"/>
              </a:rPr>
              <a:t>Those who are Unwilling/unable to give consent.</a:t>
            </a:r>
          </a:p>
          <a:p>
            <a:pPr algn="just">
              <a:lnSpc>
                <a:spcPct val="150000"/>
              </a:lnSpc>
              <a:buFont typeface="Wingdings" panose="05000000000000000000" pitchFamily="2" charset="2"/>
              <a:buChar char="Ø"/>
            </a:pPr>
            <a:r>
              <a:rPr lang="en-US" sz="2000" b="1" u="sng" dirty="0">
                <a:cs typeface="Arial" panose="020B0604020202020204" pitchFamily="34" charset="0"/>
              </a:rPr>
              <a:t>Sampling technique </a:t>
            </a:r>
            <a:r>
              <a:rPr lang="en-US" sz="2000" dirty="0">
                <a:cs typeface="Arial" panose="020B0604020202020204" pitchFamily="34" charset="0"/>
              </a:rPr>
              <a:t>: convenient sampling</a:t>
            </a:r>
          </a:p>
          <a:p>
            <a:pPr algn="just">
              <a:lnSpc>
                <a:spcPct val="150000"/>
              </a:lnSpc>
              <a:buFont typeface="Wingdings" panose="05000000000000000000" pitchFamily="2" charset="2"/>
              <a:buChar char="Ø"/>
            </a:pPr>
            <a:r>
              <a:rPr lang="en-US" sz="2000" b="1" u="sng" dirty="0">
                <a:cs typeface="Arial" panose="020B0604020202020204" pitchFamily="34" charset="0"/>
              </a:rPr>
              <a:t>Sample size </a:t>
            </a:r>
            <a:r>
              <a:rPr lang="en-US" sz="2000" dirty="0">
                <a:cs typeface="Arial" panose="020B0604020202020204" pitchFamily="34" charset="0"/>
              </a:rPr>
              <a:t>: Minimum of 5 focus group discussions each having 8 to  9 participants and minimum of 6 in depth interviews will be conducted. Thus total sample size will have minimum of 35 participants.</a:t>
            </a:r>
          </a:p>
          <a:p>
            <a:pPr algn="just">
              <a:lnSpc>
                <a:spcPct val="150000"/>
              </a:lnSpc>
              <a:buFont typeface="Wingdings" panose="05000000000000000000" pitchFamily="2" charset="2"/>
              <a:buChar char="Ø"/>
            </a:pPr>
            <a:r>
              <a:rPr lang="en-US" sz="2000" b="1" u="sng" dirty="0">
                <a:cs typeface="Arial" panose="020B0604020202020204" pitchFamily="34" charset="0"/>
              </a:rPr>
              <a:t>ethical consideration</a:t>
            </a:r>
            <a:r>
              <a:rPr lang="en-US" sz="2000" dirty="0">
                <a:cs typeface="Arial" panose="020B0604020202020204" pitchFamily="34" charset="0"/>
              </a:rPr>
              <a:t>: ethical consideration was obtained from institutional ethics committee ( IEC NO. 52/2016)</a:t>
            </a:r>
          </a:p>
          <a:p>
            <a:pPr algn="just">
              <a:lnSpc>
                <a:spcPct val="150000"/>
              </a:lnSpc>
              <a:buFont typeface="Wingdings" panose="05000000000000000000" pitchFamily="2" charset="2"/>
              <a:buChar char="Ø"/>
            </a:pPr>
            <a:r>
              <a:rPr lang="en-US" sz="2000" b="1" u="sng" dirty="0">
                <a:cs typeface="Arial" panose="020B0604020202020204" pitchFamily="34" charset="0"/>
              </a:rPr>
              <a:t>Study tools </a:t>
            </a:r>
            <a:r>
              <a:rPr lang="en-US" sz="2000" b="1" dirty="0">
                <a:cs typeface="Arial" panose="020B0604020202020204" pitchFamily="34" charset="0"/>
              </a:rPr>
              <a:t>: </a:t>
            </a:r>
            <a:r>
              <a:rPr lang="en-US" sz="2000" dirty="0">
                <a:cs typeface="Arial" panose="020B0604020202020204" pitchFamily="34" charset="0"/>
              </a:rPr>
              <a:t>FGD guide , </a:t>
            </a:r>
            <a:r>
              <a:rPr lang="en-US" sz="2000" dirty="0" smtClean="0">
                <a:cs typeface="Arial" panose="020B0604020202020204" pitchFamily="34" charset="0"/>
              </a:rPr>
              <a:t>Clinical and Vignette health literacy content</a:t>
            </a:r>
            <a:endParaRPr lang="en-US" sz="2000" dirty="0"/>
          </a:p>
        </p:txBody>
      </p:sp>
      <p:sp>
        <p:nvSpPr>
          <p:cNvPr id="4" name="Title 1"/>
          <p:cNvSpPr txBox="1">
            <a:spLocks/>
          </p:cNvSpPr>
          <p:nvPr/>
        </p:nvSpPr>
        <p:spPr>
          <a:xfrm>
            <a:off x="628650" y="365126"/>
            <a:ext cx="7886700" cy="13255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smtClean="0"/>
              <a:t>Methods</a:t>
            </a:r>
            <a:endParaRPr lang="en-US" b="1" dirty="0"/>
          </a:p>
        </p:txBody>
      </p:sp>
    </p:spTree>
    <p:extLst>
      <p:ext uri="{BB962C8B-B14F-4D97-AF65-F5344CB8AC3E}">
        <p14:creationId xmlns:p14="http://schemas.microsoft.com/office/powerpoint/2010/main" val="3292675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00669"/>
            <a:ext cx="7886700" cy="1325563"/>
          </a:xfrm>
        </p:spPr>
        <p:txBody>
          <a:bodyPr/>
          <a:lstStyle/>
          <a:p>
            <a:r>
              <a:rPr lang="en-US" b="1" dirty="0" smtClean="0"/>
              <a:t>Methods</a:t>
            </a:r>
            <a:endParaRPr lang="en-US" b="1" dirty="0"/>
          </a:p>
        </p:txBody>
      </p:sp>
      <p:sp>
        <p:nvSpPr>
          <p:cNvPr id="23554"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30219931-65B0-4423-9EAC-2498DC5A9876}" type="datetime2">
              <a:rPr lang="en-US" altLang="en-US" smtClean="0">
                <a:solidFill>
                  <a:srgbClr val="FFFFFF"/>
                </a:solidFill>
              </a:rPr>
              <a:pPr/>
              <a:t>Tuesday, November 1, 2016</a:t>
            </a:fld>
            <a:endParaRPr lang="en-US" altLang="en-US" sz="1800" smtClean="0"/>
          </a:p>
        </p:txBody>
      </p:sp>
      <p:sp>
        <p:nvSpPr>
          <p:cNvPr id="3" name="TextBox 2"/>
          <p:cNvSpPr txBox="1"/>
          <p:nvPr/>
        </p:nvSpPr>
        <p:spPr>
          <a:xfrm>
            <a:off x="0" y="1690689"/>
            <a:ext cx="8915400" cy="4401205"/>
          </a:xfrm>
          <a:prstGeom prst="rect">
            <a:avLst/>
          </a:prstGeom>
          <a:noFill/>
        </p:spPr>
        <p:txBody>
          <a:bodyPr>
            <a:spAutoFit/>
          </a:bodyPr>
          <a:lstStyle/>
          <a:p>
            <a:pPr marL="342900" indent="-342900">
              <a:buFont typeface="Wingdings" panose="05000000000000000000" pitchFamily="2" charset="2"/>
              <a:buChar char="Ø"/>
              <a:defRPr/>
            </a:pPr>
            <a:r>
              <a:rPr lang="en-US" sz="2000" dirty="0"/>
              <a:t>Data was collected through in-depth interviews</a:t>
            </a:r>
            <a:r>
              <a:rPr lang="en-US" sz="2000" dirty="0" smtClean="0"/>
              <a:t>.</a:t>
            </a:r>
          </a:p>
          <a:p>
            <a:pPr marL="800100" lvl="1" indent="-342900">
              <a:buFont typeface="Wingdings" panose="05000000000000000000" pitchFamily="2" charset="2"/>
              <a:buChar char="Ø"/>
              <a:defRPr/>
            </a:pPr>
            <a:r>
              <a:rPr lang="en-US" sz="2000" dirty="0" smtClean="0"/>
              <a:t>Informed consent was obtained </a:t>
            </a:r>
          </a:p>
          <a:p>
            <a:pPr lvl="1">
              <a:defRPr/>
            </a:pPr>
            <a:r>
              <a:rPr lang="en-US" sz="2000" dirty="0" smtClean="0"/>
              <a:t> </a:t>
            </a:r>
          </a:p>
          <a:p>
            <a:pPr>
              <a:defRPr/>
            </a:pPr>
            <a:r>
              <a:rPr lang="en-US" sz="2000" dirty="0" smtClean="0"/>
              <a:t> </a:t>
            </a:r>
          </a:p>
          <a:p>
            <a:pPr marL="342900" indent="-342900">
              <a:buFont typeface="Wingdings" panose="05000000000000000000" pitchFamily="2" charset="2"/>
              <a:buChar char="Ø"/>
              <a:defRPr/>
            </a:pPr>
            <a:r>
              <a:rPr lang="en-US" sz="2000" dirty="0" smtClean="0"/>
              <a:t>Interview guide was wetted and validated by experts</a:t>
            </a:r>
          </a:p>
          <a:p>
            <a:pPr marL="800100" lvl="1" indent="-342900">
              <a:buFont typeface="Wingdings" panose="05000000000000000000" pitchFamily="2" charset="2"/>
              <a:buChar char="Ø"/>
              <a:defRPr/>
            </a:pPr>
            <a:r>
              <a:rPr lang="en-US" sz="2000" dirty="0" smtClean="0"/>
              <a:t>Guide and trigger questions were also translated in Kannada and Hindi Language</a:t>
            </a:r>
          </a:p>
          <a:p>
            <a:pPr marL="800100" lvl="1" indent="-342900">
              <a:buFont typeface="Wingdings" panose="05000000000000000000" pitchFamily="2" charset="2"/>
              <a:buChar char="Ø"/>
              <a:defRPr/>
            </a:pPr>
            <a:r>
              <a:rPr lang="en-US" sz="2000" dirty="0" smtClean="0"/>
              <a:t>Interview was conducted in the preferred language of participant </a:t>
            </a:r>
          </a:p>
          <a:p>
            <a:pPr marL="1257300" lvl="2" indent="-342900">
              <a:buFont typeface="Wingdings" panose="05000000000000000000" pitchFamily="2" charset="2"/>
              <a:buChar char="Ø"/>
              <a:defRPr/>
            </a:pPr>
            <a:r>
              <a:rPr lang="en-US" sz="2000" dirty="0" smtClean="0"/>
              <a:t>English/</a:t>
            </a:r>
            <a:r>
              <a:rPr lang="en-US" sz="2000" dirty="0" err="1" smtClean="0"/>
              <a:t>Hindhi</a:t>
            </a:r>
            <a:r>
              <a:rPr lang="en-US" sz="2000" dirty="0" smtClean="0"/>
              <a:t> / Kannada</a:t>
            </a:r>
          </a:p>
          <a:p>
            <a:pPr marL="800100" lvl="1" indent="-342900">
              <a:buFont typeface="Wingdings" panose="05000000000000000000" pitchFamily="2" charset="2"/>
              <a:buChar char="Ø"/>
              <a:defRPr/>
            </a:pPr>
            <a:r>
              <a:rPr lang="en-US" sz="2000" dirty="0" smtClean="0"/>
              <a:t>Interviewer had prior </a:t>
            </a:r>
            <a:r>
              <a:rPr lang="en-US" sz="2000" dirty="0" smtClean="0"/>
              <a:t>experience in qualitative methods and </a:t>
            </a:r>
            <a:r>
              <a:rPr lang="en-US" sz="2000" dirty="0" smtClean="0"/>
              <a:t>was trained </a:t>
            </a:r>
            <a:r>
              <a:rPr lang="en-US" sz="2000" dirty="0" smtClean="0"/>
              <a:t>to administer uniformly</a:t>
            </a:r>
          </a:p>
          <a:p>
            <a:pPr lvl="2">
              <a:defRPr/>
            </a:pPr>
            <a:endParaRPr lang="en-US" sz="2000" dirty="0" smtClean="0"/>
          </a:p>
          <a:p>
            <a:pPr marL="342900" indent="-342900">
              <a:buFont typeface="Wingdings" panose="05000000000000000000" pitchFamily="2" charset="2"/>
              <a:buChar char="Ø"/>
              <a:defRPr/>
            </a:pPr>
            <a:endParaRPr lang="en-US" sz="2000" dirty="0" smtClean="0"/>
          </a:p>
          <a:p>
            <a:pPr marL="342900" indent="-342900">
              <a:buFont typeface="Wingdings" panose="05000000000000000000" pitchFamily="2" charset="2"/>
              <a:buChar char="Ø"/>
              <a:defRPr/>
            </a:pPr>
            <a:endParaRPr lang="en-US" sz="2000" dirty="0"/>
          </a:p>
        </p:txBody>
      </p:sp>
    </p:spTree>
    <p:extLst>
      <p:ext uri="{BB962C8B-B14F-4D97-AF65-F5344CB8AC3E}">
        <p14:creationId xmlns:p14="http://schemas.microsoft.com/office/powerpoint/2010/main" val="3322634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0"/>
            <a:ext cx="7886700" cy="1325563"/>
          </a:xfrm>
        </p:spPr>
        <p:txBody>
          <a:bodyPr/>
          <a:lstStyle/>
          <a:p>
            <a:r>
              <a:rPr lang="en-US" b="1" dirty="0" smtClean="0"/>
              <a:t>Methods</a:t>
            </a:r>
            <a:endParaRPr lang="en-US" b="1" dirty="0"/>
          </a:p>
        </p:txBody>
      </p:sp>
      <p:sp>
        <p:nvSpPr>
          <p:cNvPr id="23554"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30219931-65B0-4423-9EAC-2498DC5A9876}" type="datetime2">
              <a:rPr lang="en-US" altLang="en-US" smtClean="0">
                <a:solidFill>
                  <a:srgbClr val="FFFFFF"/>
                </a:solidFill>
              </a:rPr>
              <a:pPr/>
              <a:t>Tuesday, November 1, 2016</a:t>
            </a:fld>
            <a:endParaRPr lang="en-US" altLang="en-US" sz="1800" smtClean="0"/>
          </a:p>
        </p:txBody>
      </p:sp>
      <p:sp>
        <p:nvSpPr>
          <p:cNvPr id="3" name="TextBox 2"/>
          <p:cNvSpPr txBox="1"/>
          <p:nvPr/>
        </p:nvSpPr>
        <p:spPr>
          <a:xfrm>
            <a:off x="0" y="814388"/>
            <a:ext cx="8915400" cy="5016758"/>
          </a:xfrm>
          <a:prstGeom prst="rect">
            <a:avLst/>
          </a:prstGeom>
          <a:noFill/>
        </p:spPr>
        <p:txBody>
          <a:bodyPr>
            <a:spAutoFit/>
          </a:bodyPr>
          <a:lstStyle/>
          <a:p>
            <a:pPr>
              <a:defRPr/>
            </a:pPr>
            <a:r>
              <a:rPr lang="en-US" sz="2000" dirty="0" smtClean="0"/>
              <a:t> </a:t>
            </a:r>
            <a:endParaRPr lang="en-US" sz="2000" dirty="0"/>
          </a:p>
          <a:p>
            <a:pPr marL="342900" indent="-342900">
              <a:buFont typeface="Wingdings" panose="05000000000000000000" pitchFamily="2" charset="2"/>
              <a:buChar char="Ø"/>
              <a:defRPr/>
            </a:pPr>
            <a:r>
              <a:rPr lang="en-US" sz="2000" dirty="0"/>
              <a:t>The discussions was started through a simple questionnaire </a:t>
            </a:r>
          </a:p>
          <a:p>
            <a:pPr marL="800100" lvl="1" indent="-342900">
              <a:buFont typeface="Wingdings" panose="05000000000000000000" pitchFamily="2" charset="2"/>
              <a:buChar char="Ø"/>
              <a:defRPr/>
            </a:pPr>
            <a:r>
              <a:rPr lang="en-US" sz="2000" dirty="0"/>
              <a:t>basic knowledge of participants about diabetes mellitus and diabetic retinopathy</a:t>
            </a:r>
          </a:p>
          <a:p>
            <a:pPr marL="800100" lvl="1" indent="-342900">
              <a:buFont typeface="Wingdings" panose="05000000000000000000" pitchFamily="2" charset="2"/>
              <a:buChar char="Ø"/>
              <a:defRPr/>
            </a:pPr>
            <a:r>
              <a:rPr lang="en-US" sz="2000" dirty="0" smtClean="0"/>
              <a:t>Clinical</a:t>
            </a:r>
            <a:r>
              <a:rPr lang="en-US" sz="2000" baseline="30000" dirty="0" smtClean="0"/>
              <a:t>3</a:t>
            </a:r>
            <a:r>
              <a:rPr lang="en-US" sz="2000" dirty="0" smtClean="0"/>
              <a:t> </a:t>
            </a:r>
            <a:r>
              <a:rPr lang="en-US" sz="2000" dirty="0"/>
              <a:t>and </a:t>
            </a:r>
            <a:r>
              <a:rPr lang="en-US" sz="2000" dirty="0" smtClean="0"/>
              <a:t>Vignette</a:t>
            </a:r>
            <a:r>
              <a:rPr lang="en-US" sz="2000" baseline="30000" dirty="0" smtClean="0"/>
              <a:t>6</a:t>
            </a:r>
            <a:r>
              <a:rPr lang="en-US" sz="2000" dirty="0" smtClean="0"/>
              <a:t> </a:t>
            </a:r>
            <a:r>
              <a:rPr lang="en-US" sz="2000" dirty="0"/>
              <a:t>content was shared for participant reflection</a:t>
            </a:r>
          </a:p>
          <a:p>
            <a:pPr marL="1257300" lvl="2" indent="-342900">
              <a:buFont typeface="Wingdings" panose="05000000000000000000" pitchFamily="2" charset="2"/>
              <a:buChar char="Ø"/>
              <a:defRPr/>
            </a:pPr>
            <a:r>
              <a:rPr lang="en-US" sz="2000" dirty="0" smtClean="0"/>
              <a:t>participants </a:t>
            </a:r>
            <a:r>
              <a:rPr lang="en-US" sz="2000" dirty="0"/>
              <a:t>were shown 2 different kind of available health literacy content </a:t>
            </a:r>
            <a:endParaRPr lang="en-US" sz="2000" dirty="0" smtClean="0"/>
          </a:p>
          <a:p>
            <a:pPr marL="1714500" lvl="3" indent="-342900">
              <a:buFont typeface="Wingdings" panose="05000000000000000000" pitchFamily="2" charset="2"/>
              <a:buChar char="Ø"/>
              <a:defRPr/>
            </a:pPr>
            <a:r>
              <a:rPr lang="en-US" sz="2000" dirty="0" smtClean="0"/>
              <a:t>English or Kannada </a:t>
            </a:r>
            <a:r>
              <a:rPr lang="en-US" sz="2000" dirty="0"/>
              <a:t>translation </a:t>
            </a:r>
            <a:r>
              <a:rPr lang="en-US" sz="2000" dirty="0" smtClean="0"/>
              <a:t>version </a:t>
            </a:r>
            <a:endParaRPr lang="en-US" sz="2000" dirty="0"/>
          </a:p>
          <a:p>
            <a:pPr marL="342900" indent="-342900">
              <a:buFont typeface="Wingdings" panose="05000000000000000000" pitchFamily="2" charset="2"/>
              <a:buChar char="Ø"/>
              <a:defRPr/>
            </a:pPr>
            <a:endParaRPr lang="en-US" sz="2000" dirty="0" smtClean="0"/>
          </a:p>
          <a:p>
            <a:pPr marL="342900" indent="-342900">
              <a:buFont typeface="Wingdings" panose="05000000000000000000" pitchFamily="2" charset="2"/>
              <a:buChar char="Ø"/>
              <a:defRPr/>
            </a:pPr>
            <a:r>
              <a:rPr lang="en-US" sz="2000" dirty="0" smtClean="0"/>
              <a:t>The </a:t>
            </a:r>
            <a:r>
              <a:rPr lang="en-US" sz="2000" dirty="0"/>
              <a:t>main discussion focused to gather information </a:t>
            </a:r>
            <a:endParaRPr lang="en-US" sz="2000" dirty="0" smtClean="0"/>
          </a:p>
          <a:p>
            <a:pPr marL="800100" lvl="1" indent="-342900">
              <a:buFont typeface="Wingdings" panose="05000000000000000000" pitchFamily="2" charset="2"/>
              <a:buChar char="Ø"/>
              <a:defRPr/>
            </a:pPr>
            <a:r>
              <a:rPr lang="en-US" sz="2000" dirty="0" smtClean="0"/>
              <a:t> </a:t>
            </a:r>
            <a:r>
              <a:rPr lang="en-US" sz="2000" dirty="0"/>
              <a:t>opinion on health literacy </a:t>
            </a:r>
            <a:r>
              <a:rPr lang="en-US" sz="2000" dirty="0" smtClean="0"/>
              <a:t>content- Clinical and vignette</a:t>
            </a:r>
          </a:p>
          <a:p>
            <a:pPr marL="800100" lvl="1" indent="-342900">
              <a:buFont typeface="Wingdings" panose="05000000000000000000" pitchFamily="2" charset="2"/>
              <a:buChar char="Ø"/>
              <a:defRPr/>
            </a:pPr>
            <a:r>
              <a:rPr lang="en-US" sz="2000" dirty="0" smtClean="0"/>
              <a:t>Choice of medium </a:t>
            </a:r>
          </a:p>
          <a:p>
            <a:pPr lvl="1">
              <a:defRPr/>
            </a:pPr>
            <a:endParaRPr lang="en-US" sz="2000" dirty="0"/>
          </a:p>
          <a:p>
            <a:pPr marL="342900" indent="-342900">
              <a:buFont typeface="Wingdings" panose="05000000000000000000" pitchFamily="2" charset="2"/>
              <a:buChar char="Ø"/>
              <a:defRPr/>
            </a:pPr>
            <a:r>
              <a:rPr lang="en-US" sz="2000" dirty="0"/>
              <a:t>Further questions was asked to check their perception towards the available literacy content and discuss the type of health literacy content they seek for</a:t>
            </a:r>
          </a:p>
          <a:p>
            <a:pPr marL="342900" indent="-342900">
              <a:buFont typeface="Wingdings" panose="05000000000000000000" pitchFamily="2" charset="2"/>
              <a:buChar char="Ø"/>
              <a:defRPr/>
            </a:pPr>
            <a:endParaRPr lang="en-US" sz="2000" dirty="0"/>
          </a:p>
        </p:txBody>
      </p:sp>
      <p:sp>
        <p:nvSpPr>
          <p:cNvPr id="5" name="TextBox 4"/>
          <p:cNvSpPr txBox="1"/>
          <p:nvPr/>
        </p:nvSpPr>
        <p:spPr>
          <a:xfrm>
            <a:off x="121443" y="5663853"/>
            <a:ext cx="8672513" cy="1384995"/>
          </a:xfrm>
          <a:prstGeom prst="rect">
            <a:avLst/>
          </a:prstGeom>
          <a:noFill/>
        </p:spPr>
        <p:txBody>
          <a:bodyPr wrap="square" rtlCol="0">
            <a:spAutoFit/>
          </a:bodyPr>
          <a:lstStyle/>
          <a:p>
            <a:r>
              <a:rPr lang="en-US" altLang="en-US" sz="1400" dirty="0" smtClean="0">
                <a:latin typeface="Arial" panose="020B0604020202020204" pitchFamily="34" charset="0"/>
                <a:cs typeface="Arial" panose="020B0604020202020204" pitchFamily="34" charset="0"/>
              </a:rPr>
              <a:t>3. American Academy of Ophthalmology, 2015- </a:t>
            </a:r>
            <a:r>
              <a:rPr lang="en-US" altLang="en-US" sz="1400" dirty="0" smtClean="0">
                <a:latin typeface="Arial" panose="020B0604020202020204" pitchFamily="34" charset="0"/>
                <a:cs typeface="Arial" panose="020B0604020202020204" pitchFamily="34" charset="0"/>
                <a:hlinkClick r:id="rId2"/>
              </a:rPr>
              <a:t>http</a:t>
            </a:r>
            <a:r>
              <a:rPr lang="en-US" altLang="en-US" sz="1400" dirty="0">
                <a:latin typeface="Arial" panose="020B0604020202020204" pitchFamily="34" charset="0"/>
                <a:cs typeface="Arial" panose="020B0604020202020204" pitchFamily="34" charset="0"/>
                <a:hlinkClick r:id="rId2"/>
              </a:rPr>
              <a:t>://store.aao.org/media/resources/11947651/Diab%20Retinopathy_09-14_WM_RGB.pdf</a:t>
            </a:r>
            <a:endParaRPr lang="en-US" altLang="en-US" sz="1400" dirty="0">
              <a:latin typeface="Arial" panose="020B0604020202020204" pitchFamily="34" charset="0"/>
              <a:cs typeface="Arial" panose="020B0604020202020204" pitchFamily="34" charset="0"/>
            </a:endParaRPr>
          </a:p>
          <a:p>
            <a:endParaRPr lang="en-US" sz="1400" dirty="0" smtClean="0"/>
          </a:p>
          <a:p>
            <a:r>
              <a:rPr lang="en-US" altLang="en-US" sz="1400" dirty="0" smtClean="0">
                <a:latin typeface="Arial" panose="020B0604020202020204" pitchFamily="34" charset="0"/>
                <a:cs typeface="Arial" panose="020B0604020202020204" pitchFamily="34" charset="0"/>
              </a:rPr>
              <a:t>6. National Eye Institute, National institute of Health, USA </a:t>
            </a:r>
            <a:r>
              <a:rPr lang="en-US" altLang="en-US" sz="1400" dirty="0" smtClean="0">
                <a:latin typeface="Arial" panose="020B0604020202020204" pitchFamily="34" charset="0"/>
                <a:cs typeface="Arial" panose="020B0604020202020204" pitchFamily="34" charset="0"/>
                <a:hlinkClick r:id="rId3"/>
              </a:rPr>
              <a:t>https</a:t>
            </a:r>
            <a:r>
              <a:rPr lang="en-US" altLang="en-US" sz="1400" dirty="0">
                <a:latin typeface="Arial" panose="020B0604020202020204" pitchFamily="34" charset="0"/>
                <a:cs typeface="Arial" panose="020B0604020202020204" pitchFamily="34" charset="0"/>
                <a:hlinkClick r:id="rId3"/>
              </a:rPr>
              <a:t>://nei.nih.gov/sites/default/files/nehep-pdfs/OJO_Cartoon_English_508.pdf</a:t>
            </a:r>
            <a:endParaRPr lang="en-US" altLang="en-US" sz="1400" dirty="0">
              <a:latin typeface="Arial" panose="020B060402020202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2590222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948</TotalTime>
  <Words>1491</Words>
  <Application>Microsoft Office PowerPoint</Application>
  <PresentationFormat>On-screen Show (4:3)</PresentationFormat>
  <Paragraphs>181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SimSun</vt:lpstr>
      <vt:lpstr>Arial</vt:lpstr>
      <vt:lpstr>Calibri</vt:lpstr>
      <vt:lpstr>Calibri Light</vt:lpstr>
      <vt:lpstr>Wingdings</vt:lpstr>
      <vt:lpstr>Office Theme</vt:lpstr>
      <vt:lpstr>Preference of Health literacy content and choice of media among patients with diabetic retinopathy- qualitative study. </vt:lpstr>
      <vt:lpstr>Introduction </vt:lpstr>
      <vt:lpstr> </vt:lpstr>
      <vt:lpstr>Rationale </vt:lpstr>
      <vt:lpstr>Aim </vt:lpstr>
      <vt:lpstr>Methodology </vt:lpstr>
      <vt:lpstr>PowerPoint Presentation</vt:lpstr>
      <vt:lpstr>Methods</vt:lpstr>
      <vt:lpstr>Methods</vt:lpstr>
      <vt:lpstr>PowerPoint Presentation</vt:lpstr>
      <vt:lpstr>Vignette Content</vt:lpstr>
      <vt:lpstr>Result   </vt:lpstr>
      <vt:lpstr>Clinical vs Vignette content-</vt:lpstr>
      <vt:lpstr>Choice of Media- Television and Print media</vt:lpstr>
      <vt:lpstr>Choice of Media- Smart phone &amp; Digital media</vt:lpstr>
      <vt:lpstr>Discussion</vt:lpstr>
      <vt:lpstr>PowerPoint Presentation</vt:lpstr>
      <vt:lpstr>PowerPoint Presentation</vt:lpstr>
      <vt:lpstr>Recommendations </vt:lpstr>
      <vt:lpstr>PowerPoint Presentation</vt:lpstr>
      <vt:lpstr>Thank you   Questions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innovative health literacy content to enhance diabetic retinopathy awareness”. </dc:title>
  <dc:creator>megha</dc:creator>
  <cp:lastModifiedBy>mahe</cp:lastModifiedBy>
  <cp:revision>29</cp:revision>
  <dcterms:created xsi:type="dcterms:W3CDTF">2016-06-25T04:49:17Z</dcterms:created>
  <dcterms:modified xsi:type="dcterms:W3CDTF">2016-11-01T06:43:47Z</dcterms:modified>
</cp:coreProperties>
</file>