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16"/>
  </p:notesMasterIdLst>
  <p:handoutMasterIdLst>
    <p:handoutMasterId r:id="rId17"/>
  </p:handoutMasterIdLst>
  <p:sldIdLst>
    <p:sldId id="705" r:id="rId2"/>
    <p:sldId id="725" r:id="rId3"/>
    <p:sldId id="713" r:id="rId4"/>
    <p:sldId id="724" r:id="rId5"/>
    <p:sldId id="714" r:id="rId6"/>
    <p:sldId id="715" r:id="rId7"/>
    <p:sldId id="726" r:id="rId8"/>
    <p:sldId id="723" r:id="rId9"/>
    <p:sldId id="716" r:id="rId10"/>
    <p:sldId id="719" r:id="rId11"/>
    <p:sldId id="718" r:id="rId12"/>
    <p:sldId id="720" r:id="rId13"/>
    <p:sldId id="721" r:id="rId14"/>
    <p:sldId id="717" r:id="rId15"/>
  </p:sldIdLst>
  <p:sldSz cx="9144000" cy="6858000" type="letter"/>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7"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7"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7"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7"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7"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7"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7"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7"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7" charset="-128"/>
        <a:cs typeface="+mn-cs"/>
      </a:defRPr>
    </a:lvl9pPr>
  </p:defaultTextStyle>
  <p:extLst>
    <p:ext uri="{EFAFB233-063F-42B5-8137-9DF3F51BA10A}">
      <p15:sldGuideLst xmlns:p15="http://schemas.microsoft.com/office/powerpoint/2012/main">
        <p15:guide id="1" orient="horz" pos="2266">
          <p15:clr>
            <a:srgbClr val="A4A3A4"/>
          </p15:clr>
        </p15:guide>
        <p15:guide id="2" orient="horz" pos="1488">
          <p15:clr>
            <a:srgbClr val="A4A3A4"/>
          </p15:clr>
        </p15:guide>
        <p15:guide id="3" orient="horz" pos="4319">
          <p15:clr>
            <a:srgbClr val="A4A3A4"/>
          </p15:clr>
        </p15:guide>
        <p15:guide id="4" orient="horz" pos="3012">
          <p15:clr>
            <a:srgbClr val="A4A3A4"/>
          </p15:clr>
        </p15:guide>
        <p15:guide id="5" pos="2880">
          <p15:clr>
            <a:srgbClr val="A4A3A4"/>
          </p15:clr>
        </p15:guide>
        <p15:guide id="6" pos="1104">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0000FF"/>
    <a:srgbClr val="00FF00"/>
    <a:srgbClr val="003399"/>
    <a:srgbClr val="66FFFF"/>
    <a:srgbClr val="CCFFFF"/>
    <a:srgbClr val="FFFFCC"/>
    <a:srgbClr val="E1F0FF"/>
    <a:srgbClr val="00153E"/>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18" autoAdjust="0"/>
  </p:normalViewPr>
  <p:slideViewPr>
    <p:cSldViewPr snapToGrid="0">
      <p:cViewPr varScale="1">
        <p:scale>
          <a:sx n="59" d="100"/>
          <a:sy n="59" d="100"/>
        </p:scale>
        <p:origin x="1494" y="78"/>
      </p:cViewPr>
      <p:guideLst>
        <p:guide orient="horz" pos="2266"/>
        <p:guide orient="horz" pos="1488"/>
        <p:guide orient="horz" pos="4319"/>
        <p:guide orient="horz" pos="3012"/>
        <p:guide pos="2880"/>
        <p:guide pos="11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2064" y="-1176"/>
      </p:cViewPr>
      <p:guideLst>
        <p:guide orient="horz" pos="2929"/>
        <p:guide pos="2208"/>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021B7F-66AC-43B4-9033-51FF0F57C90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93B88BA-BF59-472C-89F4-5C59DA2352CE}">
      <dgm:prSet phldrT="[Text]" custT="1"/>
      <dgm:spPr>
        <a:solidFill>
          <a:srgbClr val="00153E"/>
        </a:solidFill>
      </dgm:spPr>
      <dgm:t>
        <a:bodyPr/>
        <a:lstStyle/>
        <a:p>
          <a:r>
            <a:rPr lang="en-US" sz="2800" b="1" dirty="0" smtClean="0">
              <a:solidFill>
                <a:srgbClr val="FFFF00"/>
              </a:solidFill>
              <a:latin typeface="Calibri" panose="020F0502020204030204" pitchFamily="34" charset="0"/>
            </a:rPr>
            <a:t>Right to be informed </a:t>
          </a:r>
          <a:endParaRPr lang="en-US" sz="2800" b="1" dirty="0">
            <a:solidFill>
              <a:srgbClr val="FFFF00"/>
            </a:solidFill>
            <a:latin typeface="Calibri" panose="020F0502020204030204" pitchFamily="34" charset="0"/>
          </a:endParaRPr>
        </a:p>
      </dgm:t>
    </dgm:pt>
    <dgm:pt modelId="{C5E9ACC4-3189-4A90-93A2-FC28E25C1217}" type="parTrans" cxnId="{F801E03E-7FD4-4769-8039-52F506849EA1}">
      <dgm:prSet/>
      <dgm:spPr/>
      <dgm:t>
        <a:bodyPr/>
        <a:lstStyle/>
        <a:p>
          <a:endParaRPr lang="en-US" sz="2800">
            <a:latin typeface="Calibri" panose="020F0502020204030204" pitchFamily="34" charset="0"/>
          </a:endParaRPr>
        </a:p>
      </dgm:t>
    </dgm:pt>
    <dgm:pt modelId="{207EFFDB-4684-45E4-B0FC-3107DFFCC660}" type="sibTrans" cxnId="{F801E03E-7FD4-4769-8039-52F506849EA1}">
      <dgm:prSet/>
      <dgm:spPr/>
      <dgm:t>
        <a:bodyPr/>
        <a:lstStyle/>
        <a:p>
          <a:endParaRPr lang="en-US" sz="2800">
            <a:latin typeface="Calibri" panose="020F0502020204030204" pitchFamily="34" charset="0"/>
          </a:endParaRPr>
        </a:p>
      </dgm:t>
    </dgm:pt>
    <dgm:pt modelId="{2688F267-FAD5-4A12-9176-7005C91B2A07}">
      <dgm:prSet phldrT="[Text]" custT="1"/>
      <dgm:spPr>
        <a:solidFill>
          <a:srgbClr val="006600"/>
        </a:solidFill>
      </dgm:spPr>
      <dgm:t>
        <a:bodyPr/>
        <a:lstStyle/>
        <a:p>
          <a:r>
            <a:rPr lang="en-US" sz="2800" dirty="0" smtClean="0">
              <a:latin typeface="Calibri" panose="020F0502020204030204" pitchFamily="34" charset="0"/>
            </a:rPr>
            <a:t>Fundamental Right (Clause7&amp;10, Law on Healthcare)</a:t>
          </a:r>
          <a:endParaRPr lang="en-US" sz="2800" dirty="0">
            <a:latin typeface="Calibri" panose="020F0502020204030204" pitchFamily="34" charset="0"/>
          </a:endParaRPr>
        </a:p>
      </dgm:t>
    </dgm:pt>
    <dgm:pt modelId="{C551B341-3112-4A6D-AB0F-F2B194563AC4}" type="parTrans" cxnId="{9B1A83B8-A3FE-4211-B22F-BDC9E314CD6E}">
      <dgm:prSet/>
      <dgm:spPr>
        <a:solidFill>
          <a:schemeClr val="tx2">
            <a:lumMod val="60000"/>
            <a:lumOff val="40000"/>
          </a:schemeClr>
        </a:solidFill>
      </dgm:spPr>
      <dgm:t>
        <a:bodyPr/>
        <a:lstStyle/>
        <a:p>
          <a:endParaRPr lang="en-US" sz="2800">
            <a:latin typeface="Calibri" panose="020F0502020204030204" pitchFamily="34" charset="0"/>
          </a:endParaRPr>
        </a:p>
      </dgm:t>
    </dgm:pt>
    <dgm:pt modelId="{1428BF70-4F71-41C6-B53A-621D25CF7506}" type="sibTrans" cxnId="{9B1A83B8-A3FE-4211-B22F-BDC9E314CD6E}">
      <dgm:prSet/>
      <dgm:spPr/>
      <dgm:t>
        <a:bodyPr/>
        <a:lstStyle/>
        <a:p>
          <a:endParaRPr lang="en-US" sz="2800">
            <a:latin typeface="Calibri" panose="020F0502020204030204" pitchFamily="34" charset="0"/>
          </a:endParaRPr>
        </a:p>
      </dgm:t>
    </dgm:pt>
    <dgm:pt modelId="{A1E6C997-F602-40AC-A6BB-0FF798724261}">
      <dgm:prSet phldrT="[Text]" custT="1"/>
      <dgm:spPr>
        <a:solidFill>
          <a:srgbClr val="003A00"/>
        </a:solidFill>
      </dgm:spPr>
      <dgm:t>
        <a:bodyPr/>
        <a:lstStyle/>
        <a:p>
          <a:r>
            <a:rPr lang="en-US" sz="2800" dirty="0" smtClean="0">
              <a:latin typeface="Calibri" panose="020F0502020204030204" pitchFamily="34" charset="0"/>
            </a:rPr>
            <a:t>Important requirement of patient &amp; family centered care</a:t>
          </a:r>
          <a:endParaRPr lang="en-US" sz="2800" dirty="0">
            <a:latin typeface="Calibri" panose="020F0502020204030204" pitchFamily="34" charset="0"/>
          </a:endParaRPr>
        </a:p>
      </dgm:t>
    </dgm:pt>
    <dgm:pt modelId="{9BAE9EB7-5998-4255-8771-F70C7390B4DC}" type="parTrans" cxnId="{48BFF4CC-C249-4BF4-8C68-3751233F2CF9}">
      <dgm:prSet/>
      <dgm:spPr>
        <a:solidFill>
          <a:schemeClr val="tx2">
            <a:lumMod val="60000"/>
            <a:lumOff val="40000"/>
          </a:schemeClr>
        </a:solidFill>
      </dgm:spPr>
      <dgm:t>
        <a:bodyPr/>
        <a:lstStyle/>
        <a:p>
          <a:endParaRPr lang="en-US" sz="2800">
            <a:latin typeface="Calibri" panose="020F0502020204030204" pitchFamily="34" charset="0"/>
          </a:endParaRPr>
        </a:p>
      </dgm:t>
    </dgm:pt>
    <dgm:pt modelId="{8803C085-5913-4D6D-8262-C86A21E303BE}" type="sibTrans" cxnId="{48BFF4CC-C249-4BF4-8C68-3751233F2CF9}">
      <dgm:prSet/>
      <dgm:spPr/>
      <dgm:t>
        <a:bodyPr/>
        <a:lstStyle/>
        <a:p>
          <a:endParaRPr lang="en-US" sz="2800">
            <a:latin typeface="Calibri" panose="020F0502020204030204" pitchFamily="34" charset="0"/>
          </a:endParaRPr>
        </a:p>
      </dgm:t>
    </dgm:pt>
    <dgm:pt modelId="{F0B57FF5-C6B2-4DCB-A992-F0B564355A61}">
      <dgm:prSet phldrT="[Text]" custT="1"/>
      <dgm:spPr>
        <a:solidFill>
          <a:schemeClr val="accent6">
            <a:lumMod val="50000"/>
          </a:schemeClr>
        </a:solidFill>
      </dgm:spPr>
      <dgm:t>
        <a:bodyPr/>
        <a:lstStyle/>
        <a:p>
          <a:r>
            <a:rPr lang="en-US" sz="2800" dirty="0" smtClean="0">
              <a:latin typeface="Calibri" panose="020F0502020204030204" pitchFamily="34" charset="0"/>
            </a:rPr>
            <a:t>Core content of Patient safety</a:t>
          </a:r>
          <a:endParaRPr lang="en-US" sz="2800" dirty="0">
            <a:latin typeface="Calibri" panose="020F0502020204030204" pitchFamily="34" charset="0"/>
          </a:endParaRPr>
        </a:p>
      </dgm:t>
    </dgm:pt>
    <dgm:pt modelId="{31D84330-8ED9-4360-A662-56D64A2E0AA1}" type="parTrans" cxnId="{3465F4C8-7E84-4803-AF4F-3BF0ADFD7EFE}">
      <dgm:prSet/>
      <dgm:spPr>
        <a:solidFill>
          <a:schemeClr val="tx2">
            <a:lumMod val="60000"/>
            <a:lumOff val="40000"/>
          </a:schemeClr>
        </a:solidFill>
      </dgm:spPr>
      <dgm:t>
        <a:bodyPr/>
        <a:lstStyle/>
        <a:p>
          <a:endParaRPr lang="en-US" sz="2800">
            <a:latin typeface="Calibri" panose="020F0502020204030204" pitchFamily="34" charset="0"/>
          </a:endParaRPr>
        </a:p>
      </dgm:t>
    </dgm:pt>
    <dgm:pt modelId="{C30A9E10-7B58-49C1-9DF1-497759C2DCE9}" type="sibTrans" cxnId="{3465F4C8-7E84-4803-AF4F-3BF0ADFD7EFE}">
      <dgm:prSet/>
      <dgm:spPr/>
      <dgm:t>
        <a:bodyPr/>
        <a:lstStyle/>
        <a:p>
          <a:endParaRPr lang="en-US" sz="2800">
            <a:latin typeface="Calibri" panose="020F0502020204030204" pitchFamily="34" charset="0"/>
          </a:endParaRPr>
        </a:p>
      </dgm:t>
    </dgm:pt>
    <dgm:pt modelId="{07F90665-1AEC-41C9-8B54-DADBF35FA2C1}" type="pres">
      <dgm:prSet presAssocID="{C3021B7F-66AC-43B4-9033-51FF0F57C901}" presName="cycle" presStyleCnt="0">
        <dgm:presLayoutVars>
          <dgm:chMax val="1"/>
          <dgm:dir/>
          <dgm:animLvl val="ctr"/>
          <dgm:resizeHandles val="exact"/>
        </dgm:presLayoutVars>
      </dgm:prSet>
      <dgm:spPr/>
      <dgm:t>
        <a:bodyPr/>
        <a:lstStyle/>
        <a:p>
          <a:endParaRPr lang="en-US"/>
        </a:p>
      </dgm:t>
    </dgm:pt>
    <dgm:pt modelId="{C5EFA682-7177-48C2-85AF-FB8607C75C7A}" type="pres">
      <dgm:prSet presAssocID="{393B88BA-BF59-472C-89F4-5C59DA2352CE}" presName="centerShape" presStyleLbl="node0" presStyleIdx="0" presStyleCnt="1"/>
      <dgm:spPr/>
      <dgm:t>
        <a:bodyPr/>
        <a:lstStyle/>
        <a:p>
          <a:endParaRPr lang="en-US"/>
        </a:p>
      </dgm:t>
    </dgm:pt>
    <dgm:pt modelId="{657CCED9-69B4-4E3B-A25D-2ECD1FD84DF5}" type="pres">
      <dgm:prSet presAssocID="{C551B341-3112-4A6D-AB0F-F2B194563AC4}" presName="parTrans" presStyleLbl="bgSibTrans2D1" presStyleIdx="0" presStyleCnt="3" custLinFactNeighborX="5544" custLinFactNeighborY="20564"/>
      <dgm:spPr/>
      <dgm:t>
        <a:bodyPr/>
        <a:lstStyle/>
        <a:p>
          <a:endParaRPr lang="en-US"/>
        </a:p>
      </dgm:t>
    </dgm:pt>
    <dgm:pt modelId="{C5B00523-E715-4853-870A-E31FAFEE4E8E}" type="pres">
      <dgm:prSet presAssocID="{2688F267-FAD5-4A12-9176-7005C91B2A07}" presName="node" presStyleLbl="node1" presStyleIdx="0" presStyleCnt="3" custScaleX="141799" custRadScaleRad="104816" custRadScaleInc="-7922">
        <dgm:presLayoutVars>
          <dgm:bulletEnabled val="1"/>
        </dgm:presLayoutVars>
      </dgm:prSet>
      <dgm:spPr/>
      <dgm:t>
        <a:bodyPr/>
        <a:lstStyle/>
        <a:p>
          <a:endParaRPr lang="en-US"/>
        </a:p>
      </dgm:t>
    </dgm:pt>
    <dgm:pt modelId="{BE924365-333E-4BBE-9D0A-C547E26A9F25}" type="pres">
      <dgm:prSet presAssocID="{9BAE9EB7-5998-4255-8771-F70C7390B4DC}" presName="parTrans" presStyleLbl="bgSibTrans2D1" presStyleIdx="1" presStyleCnt="3"/>
      <dgm:spPr/>
      <dgm:t>
        <a:bodyPr/>
        <a:lstStyle/>
        <a:p>
          <a:endParaRPr lang="en-US"/>
        </a:p>
      </dgm:t>
    </dgm:pt>
    <dgm:pt modelId="{536C1776-C621-4DF2-9EA8-58A90D9812BC}" type="pres">
      <dgm:prSet presAssocID="{A1E6C997-F602-40AC-A6BB-0FF798724261}" presName="node" presStyleLbl="node1" presStyleIdx="1" presStyleCnt="3" custScaleX="200852" custScaleY="78580" custRadScaleRad="106118">
        <dgm:presLayoutVars>
          <dgm:bulletEnabled val="1"/>
        </dgm:presLayoutVars>
      </dgm:prSet>
      <dgm:spPr/>
      <dgm:t>
        <a:bodyPr/>
        <a:lstStyle/>
        <a:p>
          <a:endParaRPr lang="en-US"/>
        </a:p>
      </dgm:t>
    </dgm:pt>
    <dgm:pt modelId="{24D81CA8-A922-42DA-B263-E14A42891C30}" type="pres">
      <dgm:prSet presAssocID="{31D84330-8ED9-4360-A662-56D64A2E0AA1}" presName="parTrans" presStyleLbl="bgSibTrans2D1" presStyleIdx="2" presStyleCnt="3" custLinFactNeighborX="-4756" custLinFactNeighborY="17994"/>
      <dgm:spPr/>
      <dgm:t>
        <a:bodyPr/>
        <a:lstStyle/>
        <a:p>
          <a:endParaRPr lang="en-US"/>
        </a:p>
      </dgm:t>
    </dgm:pt>
    <dgm:pt modelId="{B6E53845-786A-4536-8EF2-CF8CDD837807}" type="pres">
      <dgm:prSet presAssocID="{F0B57FF5-C6B2-4DCB-A992-F0B564355A61}" presName="node" presStyleLbl="node1" presStyleIdx="2" presStyleCnt="3" custScaleY="95545" custRadScaleRad="104485" custRadScaleInc="8444">
        <dgm:presLayoutVars>
          <dgm:bulletEnabled val="1"/>
        </dgm:presLayoutVars>
      </dgm:prSet>
      <dgm:spPr/>
      <dgm:t>
        <a:bodyPr/>
        <a:lstStyle/>
        <a:p>
          <a:endParaRPr lang="en-US"/>
        </a:p>
      </dgm:t>
    </dgm:pt>
  </dgm:ptLst>
  <dgm:cxnLst>
    <dgm:cxn modelId="{8C27E27F-8193-4BDB-9EF0-33F221A19102}" type="presOf" srcId="{393B88BA-BF59-472C-89F4-5C59DA2352CE}" destId="{C5EFA682-7177-48C2-85AF-FB8607C75C7A}" srcOrd="0" destOrd="0" presId="urn:microsoft.com/office/officeart/2005/8/layout/radial4"/>
    <dgm:cxn modelId="{3465F4C8-7E84-4803-AF4F-3BF0ADFD7EFE}" srcId="{393B88BA-BF59-472C-89F4-5C59DA2352CE}" destId="{F0B57FF5-C6B2-4DCB-A992-F0B564355A61}" srcOrd="2" destOrd="0" parTransId="{31D84330-8ED9-4360-A662-56D64A2E0AA1}" sibTransId="{C30A9E10-7B58-49C1-9DF1-497759C2DCE9}"/>
    <dgm:cxn modelId="{4C77C793-8EBB-4204-997E-F6735043AB32}" type="presOf" srcId="{2688F267-FAD5-4A12-9176-7005C91B2A07}" destId="{C5B00523-E715-4853-870A-E31FAFEE4E8E}" srcOrd="0" destOrd="0" presId="urn:microsoft.com/office/officeart/2005/8/layout/radial4"/>
    <dgm:cxn modelId="{468CB2BF-0F61-4908-BF9A-7EC49A3FC817}" type="presOf" srcId="{F0B57FF5-C6B2-4DCB-A992-F0B564355A61}" destId="{B6E53845-786A-4536-8EF2-CF8CDD837807}" srcOrd="0" destOrd="0" presId="urn:microsoft.com/office/officeart/2005/8/layout/radial4"/>
    <dgm:cxn modelId="{5B133EB6-D6B7-4211-B9D2-38F4503C47ED}" type="presOf" srcId="{31D84330-8ED9-4360-A662-56D64A2E0AA1}" destId="{24D81CA8-A922-42DA-B263-E14A42891C30}" srcOrd="0" destOrd="0" presId="urn:microsoft.com/office/officeart/2005/8/layout/radial4"/>
    <dgm:cxn modelId="{78309202-936F-4330-8B34-0D8AC3127C74}" type="presOf" srcId="{C3021B7F-66AC-43B4-9033-51FF0F57C901}" destId="{07F90665-1AEC-41C9-8B54-DADBF35FA2C1}" srcOrd="0" destOrd="0" presId="urn:microsoft.com/office/officeart/2005/8/layout/radial4"/>
    <dgm:cxn modelId="{95B3EECF-B5EE-4043-9457-640916E01FE9}" type="presOf" srcId="{9BAE9EB7-5998-4255-8771-F70C7390B4DC}" destId="{BE924365-333E-4BBE-9D0A-C547E26A9F25}" srcOrd="0" destOrd="0" presId="urn:microsoft.com/office/officeart/2005/8/layout/radial4"/>
    <dgm:cxn modelId="{4C5E6C87-7769-40E1-BBAC-7A01D9B983D3}" type="presOf" srcId="{A1E6C997-F602-40AC-A6BB-0FF798724261}" destId="{536C1776-C621-4DF2-9EA8-58A90D9812BC}" srcOrd="0" destOrd="0" presId="urn:microsoft.com/office/officeart/2005/8/layout/radial4"/>
    <dgm:cxn modelId="{9B1A83B8-A3FE-4211-B22F-BDC9E314CD6E}" srcId="{393B88BA-BF59-472C-89F4-5C59DA2352CE}" destId="{2688F267-FAD5-4A12-9176-7005C91B2A07}" srcOrd="0" destOrd="0" parTransId="{C551B341-3112-4A6D-AB0F-F2B194563AC4}" sibTransId="{1428BF70-4F71-41C6-B53A-621D25CF7506}"/>
    <dgm:cxn modelId="{48BFF4CC-C249-4BF4-8C68-3751233F2CF9}" srcId="{393B88BA-BF59-472C-89F4-5C59DA2352CE}" destId="{A1E6C997-F602-40AC-A6BB-0FF798724261}" srcOrd="1" destOrd="0" parTransId="{9BAE9EB7-5998-4255-8771-F70C7390B4DC}" sibTransId="{8803C085-5913-4D6D-8262-C86A21E303BE}"/>
    <dgm:cxn modelId="{EDF8B1DA-2438-49D7-A52B-B17B9F53E853}" type="presOf" srcId="{C551B341-3112-4A6D-AB0F-F2B194563AC4}" destId="{657CCED9-69B4-4E3B-A25D-2ECD1FD84DF5}" srcOrd="0" destOrd="0" presId="urn:microsoft.com/office/officeart/2005/8/layout/radial4"/>
    <dgm:cxn modelId="{F801E03E-7FD4-4769-8039-52F506849EA1}" srcId="{C3021B7F-66AC-43B4-9033-51FF0F57C901}" destId="{393B88BA-BF59-472C-89F4-5C59DA2352CE}" srcOrd="0" destOrd="0" parTransId="{C5E9ACC4-3189-4A90-93A2-FC28E25C1217}" sibTransId="{207EFFDB-4684-45E4-B0FC-3107DFFCC660}"/>
    <dgm:cxn modelId="{789EF359-BB8F-4460-8E9F-52045477D692}" type="presParOf" srcId="{07F90665-1AEC-41C9-8B54-DADBF35FA2C1}" destId="{C5EFA682-7177-48C2-85AF-FB8607C75C7A}" srcOrd="0" destOrd="0" presId="urn:microsoft.com/office/officeart/2005/8/layout/radial4"/>
    <dgm:cxn modelId="{E44F50F3-268A-4686-87DA-EBC5B866798A}" type="presParOf" srcId="{07F90665-1AEC-41C9-8B54-DADBF35FA2C1}" destId="{657CCED9-69B4-4E3B-A25D-2ECD1FD84DF5}" srcOrd="1" destOrd="0" presId="urn:microsoft.com/office/officeart/2005/8/layout/radial4"/>
    <dgm:cxn modelId="{0583279F-9AAB-4167-83D5-8A56888B9A64}" type="presParOf" srcId="{07F90665-1AEC-41C9-8B54-DADBF35FA2C1}" destId="{C5B00523-E715-4853-870A-E31FAFEE4E8E}" srcOrd="2" destOrd="0" presId="urn:microsoft.com/office/officeart/2005/8/layout/radial4"/>
    <dgm:cxn modelId="{893EF907-7900-4410-B56B-E700042A9C8A}" type="presParOf" srcId="{07F90665-1AEC-41C9-8B54-DADBF35FA2C1}" destId="{BE924365-333E-4BBE-9D0A-C547E26A9F25}" srcOrd="3" destOrd="0" presId="urn:microsoft.com/office/officeart/2005/8/layout/radial4"/>
    <dgm:cxn modelId="{5A52DDD8-FE38-4484-9741-614AE1936CE6}" type="presParOf" srcId="{07F90665-1AEC-41C9-8B54-DADBF35FA2C1}" destId="{536C1776-C621-4DF2-9EA8-58A90D9812BC}" srcOrd="4" destOrd="0" presId="urn:microsoft.com/office/officeart/2005/8/layout/radial4"/>
    <dgm:cxn modelId="{A3574EF1-82DE-4046-BB24-24D578F82F1B}" type="presParOf" srcId="{07F90665-1AEC-41C9-8B54-DADBF35FA2C1}" destId="{24D81CA8-A922-42DA-B263-E14A42891C30}" srcOrd="5" destOrd="0" presId="urn:microsoft.com/office/officeart/2005/8/layout/radial4"/>
    <dgm:cxn modelId="{B545FB62-9343-4950-A017-A7C5302448EB}" type="presParOf" srcId="{07F90665-1AEC-41C9-8B54-DADBF35FA2C1}" destId="{B6E53845-786A-4536-8EF2-CF8CDD83780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FA682-7177-48C2-85AF-FB8607C75C7A}">
      <dsp:nvSpPr>
        <dsp:cNvPr id="0" name=""/>
        <dsp:cNvSpPr/>
      </dsp:nvSpPr>
      <dsp:spPr>
        <a:xfrm>
          <a:off x="3234338" y="2787150"/>
          <a:ext cx="2228850" cy="2228850"/>
        </a:xfrm>
        <a:prstGeom prst="ellipse">
          <a:avLst/>
        </a:prstGeom>
        <a:solidFill>
          <a:srgbClr val="0015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FFF00"/>
              </a:solidFill>
              <a:latin typeface="Calibri" panose="020F0502020204030204" pitchFamily="34" charset="0"/>
            </a:rPr>
            <a:t>Right to be informed </a:t>
          </a:r>
          <a:endParaRPr lang="en-US" sz="2800" b="1" kern="1200" dirty="0">
            <a:solidFill>
              <a:srgbClr val="FFFF00"/>
            </a:solidFill>
            <a:latin typeface="Calibri" panose="020F0502020204030204" pitchFamily="34" charset="0"/>
          </a:endParaRPr>
        </a:p>
      </dsp:txBody>
      <dsp:txXfrm>
        <a:off x="3560746" y="3113558"/>
        <a:ext cx="1576034" cy="1576034"/>
      </dsp:txXfrm>
    </dsp:sp>
    <dsp:sp modelId="{657CCED9-69B4-4E3B-A25D-2ECD1FD84DF5}">
      <dsp:nvSpPr>
        <dsp:cNvPr id="0" name=""/>
        <dsp:cNvSpPr/>
      </dsp:nvSpPr>
      <dsp:spPr>
        <a:xfrm rot="12614808">
          <a:off x="1475196" y="2573476"/>
          <a:ext cx="2061845" cy="635222"/>
        </a:xfrm>
        <a:prstGeom prst="lef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5B00523-E715-4853-870A-E31FAFEE4E8E}">
      <dsp:nvSpPr>
        <dsp:cNvPr id="0" name=""/>
        <dsp:cNvSpPr/>
      </dsp:nvSpPr>
      <dsp:spPr>
        <a:xfrm>
          <a:off x="2" y="1394195"/>
          <a:ext cx="3002462" cy="1693926"/>
        </a:xfrm>
        <a:prstGeom prst="roundRect">
          <a:avLst>
            <a:gd name="adj" fmla="val 10000"/>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anose="020F0502020204030204" pitchFamily="34" charset="0"/>
            </a:rPr>
            <a:t>Fundamental Right (Clause7&amp;10, Law on Healthcare)</a:t>
          </a:r>
          <a:endParaRPr lang="en-US" sz="2800" kern="1200" dirty="0">
            <a:latin typeface="Calibri" panose="020F0502020204030204" pitchFamily="34" charset="0"/>
          </a:endParaRPr>
        </a:p>
      </dsp:txBody>
      <dsp:txXfrm>
        <a:off x="49615" y="1443808"/>
        <a:ext cx="2903236" cy="1594700"/>
      </dsp:txXfrm>
    </dsp:sp>
    <dsp:sp modelId="{BE924365-333E-4BBE-9D0A-C547E26A9F25}">
      <dsp:nvSpPr>
        <dsp:cNvPr id="0" name=""/>
        <dsp:cNvSpPr/>
      </dsp:nvSpPr>
      <dsp:spPr>
        <a:xfrm rot="16200000">
          <a:off x="3346304" y="1350391"/>
          <a:ext cx="2004918" cy="635222"/>
        </a:xfrm>
        <a:prstGeom prst="lef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536C1776-C621-4DF2-9EA8-58A90D9812BC}">
      <dsp:nvSpPr>
        <dsp:cNvPr id="0" name=""/>
        <dsp:cNvSpPr/>
      </dsp:nvSpPr>
      <dsp:spPr>
        <a:xfrm>
          <a:off x="2222336" y="0"/>
          <a:ext cx="4252855" cy="1331087"/>
        </a:xfrm>
        <a:prstGeom prst="roundRect">
          <a:avLst>
            <a:gd name="adj" fmla="val 10000"/>
          </a:avLst>
        </a:prstGeom>
        <a:solidFill>
          <a:srgbClr val="003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anose="020F0502020204030204" pitchFamily="34" charset="0"/>
            </a:rPr>
            <a:t>Important requirement of patient &amp; family centered care</a:t>
          </a:r>
          <a:endParaRPr lang="en-US" sz="2800" kern="1200" dirty="0">
            <a:latin typeface="Calibri" panose="020F0502020204030204" pitchFamily="34" charset="0"/>
          </a:endParaRPr>
        </a:p>
      </dsp:txBody>
      <dsp:txXfrm>
        <a:off x="2261322" y="38986"/>
        <a:ext cx="4174883" cy="1253115"/>
      </dsp:txXfrm>
    </dsp:sp>
    <dsp:sp modelId="{24D81CA8-A922-42DA-B263-E14A42891C30}">
      <dsp:nvSpPr>
        <dsp:cNvPr id="0" name=""/>
        <dsp:cNvSpPr/>
      </dsp:nvSpPr>
      <dsp:spPr>
        <a:xfrm rot="19803979">
          <a:off x="5183567" y="2570604"/>
          <a:ext cx="2052000" cy="635222"/>
        </a:xfrm>
        <a:prstGeom prst="lef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B6E53845-786A-4536-8EF2-CF8CDD837807}">
      <dsp:nvSpPr>
        <dsp:cNvPr id="0" name=""/>
        <dsp:cNvSpPr/>
      </dsp:nvSpPr>
      <dsp:spPr>
        <a:xfrm>
          <a:off x="6137592" y="1452711"/>
          <a:ext cx="2117407" cy="1618461"/>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anose="020F0502020204030204" pitchFamily="34" charset="0"/>
            </a:rPr>
            <a:t>Core content of Patient safety</a:t>
          </a:r>
          <a:endParaRPr lang="en-US" sz="2800" kern="1200" dirty="0">
            <a:latin typeface="Calibri" panose="020F0502020204030204" pitchFamily="34" charset="0"/>
          </a:endParaRPr>
        </a:p>
      </dsp:txBody>
      <dsp:txXfrm>
        <a:off x="6184995" y="1500114"/>
        <a:ext cx="2022601" cy="152365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9" name="Line 4"/>
          <p:cNvSpPr>
            <a:spLocks noChangeShapeType="1"/>
          </p:cNvSpPr>
          <p:nvPr/>
        </p:nvSpPr>
        <p:spPr bwMode="auto">
          <a:xfrm flipV="1">
            <a:off x="0" y="544135"/>
            <a:ext cx="7010400" cy="3074"/>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lIns="88139" tIns="44070" rIns="88139" bIns="44070"/>
          <a:lstStyle/>
          <a:p>
            <a:endParaRPr lang="en-US" dirty="0"/>
          </a:p>
        </p:txBody>
      </p:sp>
      <p:grpSp>
        <p:nvGrpSpPr>
          <p:cNvPr id="34820" name="Group 6"/>
          <p:cNvGrpSpPr>
            <a:grpSpLocks/>
          </p:cNvGrpSpPr>
          <p:nvPr/>
        </p:nvGrpSpPr>
        <p:grpSpPr bwMode="auto">
          <a:xfrm>
            <a:off x="0" y="9013573"/>
            <a:ext cx="7010400" cy="233640"/>
            <a:chOff x="-48" y="5568"/>
            <a:chExt cx="4320" cy="144"/>
          </a:xfrm>
        </p:grpSpPr>
        <p:sp>
          <p:nvSpPr>
            <p:cNvPr id="34824" name="Line 7"/>
            <p:cNvSpPr>
              <a:spLocks noChangeShapeType="1"/>
            </p:cNvSpPr>
            <p:nvPr userDrawn="1"/>
          </p:nvSpPr>
          <p:spPr bwMode="auto">
            <a:xfrm>
              <a:off x="-48" y="5712"/>
              <a:ext cx="4320" cy="0"/>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25" name="Line 8"/>
            <p:cNvSpPr>
              <a:spLocks noChangeShapeType="1"/>
            </p:cNvSpPr>
            <p:nvPr userDrawn="1"/>
          </p:nvSpPr>
          <p:spPr bwMode="auto">
            <a:xfrm>
              <a:off x="-48" y="5568"/>
              <a:ext cx="4320" cy="0"/>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318" name="Rectangle 9"/>
          <p:cNvSpPr>
            <a:spLocks noChangeArrowheads="1"/>
          </p:cNvSpPr>
          <p:nvPr/>
        </p:nvSpPr>
        <p:spPr bwMode="auto">
          <a:xfrm>
            <a:off x="3830770" y="9013573"/>
            <a:ext cx="2219656" cy="23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68375" eaLnBrk="0" hangingPunct="0">
              <a:defRPr sz="2400">
                <a:solidFill>
                  <a:schemeClr val="tx1"/>
                </a:solidFill>
                <a:latin typeface="Arial" pitchFamily="34" charset="0"/>
                <a:ea typeface="ヒラギノ角ゴ Pro W3" pitchFamily="127" charset="-128"/>
              </a:defRPr>
            </a:lvl1pPr>
            <a:lvl2pPr marL="742950" indent="-285750" defTabSz="968375" eaLnBrk="0" hangingPunct="0">
              <a:defRPr sz="2400">
                <a:solidFill>
                  <a:schemeClr val="tx1"/>
                </a:solidFill>
                <a:latin typeface="Arial" pitchFamily="34" charset="0"/>
                <a:ea typeface="ヒラギノ角ゴ Pro W3" pitchFamily="127" charset="-128"/>
              </a:defRPr>
            </a:lvl2pPr>
            <a:lvl3pPr marL="1143000" indent="-228600" defTabSz="968375" eaLnBrk="0" hangingPunct="0">
              <a:defRPr sz="2400">
                <a:solidFill>
                  <a:schemeClr val="tx1"/>
                </a:solidFill>
                <a:latin typeface="Arial" pitchFamily="34" charset="0"/>
                <a:ea typeface="ヒラギノ角ゴ Pro W3" pitchFamily="127" charset="-128"/>
              </a:defRPr>
            </a:lvl3pPr>
            <a:lvl4pPr marL="1600200" indent="-228600" defTabSz="968375" eaLnBrk="0" hangingPunct="0">
              <a:defRPr sz="2400">
                <a:solidFill>
                  <a:schemeClr val="tx1"/>
                </a:solidFill>
                <a:latin typeface="Arial" pitchFamily="34" charset="0"/>
                <a:ea typeface="ヒラギノ角ゴ Pro W3" pitchFamily="127" charset="-128"/>
              </a:defRPr>
            </a:lvl4pPr>
            <a:lvl5pPr marL="2057400" indent="-228600" defTabSz="968375" eaLnBrk="0" hangingPunct="0">
              <a:defRPr sz="2400">
                <a:solidFill>
                  <a:schemeClr val="tx1"/>
                </a:solidFill>
                <a:latin typeface="Arial" pitchFamily="34" charset="0"/>
                <a:ea typeface="ヒラギノ角ゴ Pro W3" pitchFamily="127" charset="-128"/>
              </a:defRPr>
            </a:lvl5pPr>
            <a:lvl6pPr marL="25146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algn="r" eaLnBrk="1" hangingPunct="1">
              <a:defRPr/>
            </a:pPr>
            <a:r>
              <a:rPr lang="en-US" altLang="en-US" sz="1000" dirty="0">
                <a:solidFill>
                  <a:srgbClr val="663300"/>
                </a:solidFill>
                <a:latin typeface="+mj-lt"/>
              </a:rPr>
              <a:t>Ensuring PR &amp; Satisfaction_AHLA 2016</a:t>
            </a:r>
          </a:p>
        </p:txBody>
      </p:sp>
      <p:sp>
        <p:nvSpPr>
          <p:cNvPr id="13319" name="Rectangle 10"/>
          <p:cNvSpPr>
            <a:spLocks noChangeArrowheads="1"/>
          </p:cNvSpPr>
          <p:nvPr/>
        </p:nvSpPr>
        <p:spPr bwMode="gray">
          <a:xfrm>
            <a:off x="5209117" y="78393"/>
            <a:ext cx="1714567" cy="38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24" tIns="45824" rIns="45824" bIns="45824" anchor="ctr"/>
          <a:lstStyle>
            <a:lvl1pPr eaLnBrk="0" hangingPunct="0">
              <a:defRPr sz="2400">
                <a:solidFill>
                  <a:schemeClr val="tx1"/>
                </a:solidFill>
                <a:latin typeface="Arial" pitchFamily="34" charset="0"/>
                <a:ea typeface="ヒラギノ角ゴ Pro W3" pitchFamily="127" charset="-128"/>
              </a:defRPr>
            </a:lvl1pPr>
            <a:lvl2pPr marL="742950" indent="-285750" eaLnBrk="0" hangingPunct="0">
              <a:defRPr sz="2400">
                <a:solidFill>
                  <a:schemeClr val="tx1"/>
                </a:solidFill>
                <a:latin typeface="Arial" pitchFamily="34" charset="0"/>
                <a:ea typeface="ヒラギノ角ゴ Pro W3" pitchFamily="127" charset="-128"/>
              </a:defRPr>
            </a:lvl2pPr>
            <a:lvl3pPr marL="1143000" indent="-228600" eaLnBrk="0" hangingPunct="0">
              <a:defRPr sz="2400">
                <a:solidFill>
                  <a:schemeClr val="tx1"/>
                </a:solidFill>
                <a:latin typeface="Arial" pitchFamily="34" charset="0"/>
                <a:ea typeface="ヒラギノ角ゴ Pro W3" pitchFamily="127" charset="-128"/>
              </a:defRPr>
            </a:lvl3pPr>
            <a:lvl4pPr marL="1600200" indent="-228600" eaLnBrk="0" hangingPunct="0">
              <a:defRPr sz="2400">
                <a:solidFill>
                  <a:schemeClr val="tx1"/>
                </a:solidFill>
                <a:latin typeface="Arial" pitchFamily="34" charset="0"/>
                <a:ea typeface="ヒラギノ角ゴ Pro W3" pitchFamily="127" charset="-128"/>
              </a:defRPr>
            </a:lvl4pPr>
            <a:lvl5pPr marL="2057400" indent="-228600" eaLnBrk="0" hangingPunct="0">
              <a:defRPr sz="2400">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algn="ctr" eaLnBrk="1" hangingPunct="1">
              <a:defRPr/>
            </a:pPr>
            <a:r>
              <a:rPr lang="en-US" altLang="en-US" sz="1200" dirty="0">
                <a:latin typeface="+mj-lt"/>
              </a:rPr>
              <a:t>DVN, MD, MSc.</a:t>
            </a:r>
          </a:p>
        </p:txBody>
      </p:sp>
      <p:sp>
        <p:nvSpPr>
          <p:cNvPr id="10" name="Rectangle 5"/>
          <p:cNvSpPr>
            <a:spLocks noGrp="1" noChangeArrowheads="1"/>
          </p:cNvSpPr>
          <p:nvPr>
            <p:ph type="sldNum" sz="quarter" idx="3"/>
          </p:nvPr>
        </p:nvSpPr>
        <p:spPr bwMode="auto">
          <a:xfrm>
            <a:off x="6170613" y="9013573"/>
            <a:ext cx="753071" cy="233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1" rIns="93163" bIns="46581" numCol="1" anchor="b" anchorCtr="0" compatLnSpc="1">
            <a:prstTxWarp prst="textNoShape">
              <a:avLst/>
            </a:prstTxWarp>
          </a:bodyPr>
          <a:lstStyle>
            <a:lvl1pPr algn="r" defTabSz="931887" eaLnBrk="0" hangingPunct="0">
              <a:defRPr sz="1000" dirty="0">
                <a:solidFill>
                  <a:srgbClr val="663300"/>
                </a:solidFill>
                <a:latin typeface="Verdana" pitchFamily="34" charset="0"/>
              </a:defRPr>
            </a:lvl1pPr>
          </a:lstStyle>
          <a:p>
            <a:pPr>
              <a:defRPr/>
            </a:pPr>
            <a:fld id="{943E0CD1-F82D-4A9C-AEC1-5833FB308398}" type="slidenum">
              <a:rPr lang="en-US" smtClean="0"/>
              <a:pPr>
                <a:defRPr/>
              </a:pPr>
              <a:t>‹#›</a:t>
            </a:fld>
            <a:endParaRPr lang="en-US" dirty="0"/>
          </a:p>
        </p:txBody>
      </p:sp>
    </p:spTree>
    <p:extLst>
      <p:ext uri="{BB962C8B-B14F-4D97-AF65-F5344CB8AC3E}">
        <p14:creationId xmlns:p14="http://schemas.microsoft.com/office/powerpoint/2010/main" val="1622012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096555" y="8852178"/>
            <a:ext cx="818811" cy="27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946" tIns="44772" rIns="87946" bIns="44772">
            <a:spAutoFit/>
          </a:bodyPr>
          <a:lstStyle>
            <a:lvl1pPr defTabSz="906463" eaLnBrk="0" hangingPunct="0">
              <a:defRPr sz="2400">
                <a:solidFill>
                  <a:schemeClr val="tx1"/>
                </a:solidFill>
                <a:latin typeface="Arial" pitchFamily="34" charset="0"/>
                <a:ea typeface="ヒラギノ角ゴ Pro W3" pitchFamily="127" charset="-128"/>
              </a:defRPr>
            </a:lvl1pPr>
            <a:lvl2pPr marL="742950" indent="-285750" defTabSz="906463" eaLnBrk="0" hangingPunct="0">
              <a:defRPr sz="2400">
                <a:solidFill>
                  <a:schemeClr val="tx1"/>
                </a:solidFill>
                <a:latin typeface="Arial" pitchFamily="34" charset="0"/>
                <a:ea typeface="ヒラギノ角ゴ Pro W3" pitchFamily="127" charset="-128"/>
              </a:defRPr>
            </a:lvl2pPr>
            <a:lvl3pPr marL="1143000" indent="-228600" defTabSz="906463" eaLnBrk="0" hangingPunct="0">
              <a:defRPr sz="2400">
                <a:solidFill>
                  <a:schemeClr val="tx1"/>
                </a:solidFill>
                <a:latin typeface="Arial" pitchFamily="34" charset="0"/>
                <a:ea typeface="ヒラギノ角ゴ Pro W3" pitchFamily="127" charset="-128"/>
              </a:defRPr>
            </a:lvl3pPr>
            <a:lvl4pPr marL="1600200" indent="-228600" defTabSz="906463" eaLnBrk="0" hangingPunct="0">
              <a:defRPr sz="2400">
                <a:solidFill>
                  <a:schemeClr val="tx1"/>
                </a:solidFill>
                <a:latin typeface="Arial" pitchFamily="34" charset="0"/>
                <a:ea typeface="ヒラギノ角ゴ Pro W3" pitchFamily="127" charset="-128"/>
              </a:defRPr>
            </a:lvl4pPr>
            <a:lvl5pPr marL="2057400" indent="-228600" defTabSz="906463" eaLnBrk="0" hangingPunct="0">
              <a:defRPr sz="2400">
                <a:solidFill>
                  <a:schemeClr val="tx1"/>
                </a:solidFill>
                <a:latin typeface="Arial" pitchFamily="34" charset="0"/>
                <a:ea typeface="ヒラギノ角ゴ Pro W3" pitchFamily="127" charset="-128"/>
              </a:defRPr>
            </a:lvl5pPr>
            <a:lvl6pPr marL="25146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algn="ctr">
              <a:lnSpc>
                <a:spcPct val="90000"/>
              </a:lnSpc>
              <a:defRPr/>
            </a:pPr>
            <a:r>
              <a:rPr lang="en-US" altLang="en-US" sz="1300" dirty="0" smtClean="0"/>
              <a:t>Page </a:t>
            </a:r>
            <a:fld id="{3578D155-F0D2-49B2-9731-BB5D5ED11CB0}" type="slidenum">
              <a:rPr lang="en-US" altLang="en-US" sz="1300" smtClean="0"/>
              <a:pPr algn="ctr">
                <a:lnSpc>
                  <a:spcPct val="90000"/>
                </a:lnSpc>
                <a:defRPr/>
              </a:pPr>
              <a:t>‹#›</a:t>
            </a:fld>
            <a:endParaRPr lang="en-US" altLang="en-US" sz="1300" dirty="0" smtClean="0"/>
          </a:p>
        </p:txBody>
      </p:sp>
      <p:sp>
        <p:nvSpPr>
          <p:cNvPr id="21507" name="Rectangle 3"/>
          <p:cNvSpPr>
            <a:spLocks noGrp="1" noRot="1" noChangeAspect="1" noChangeArrowheads="1" noTextEdit="1"/>
          </p:cNvSpPr>
          <p:nvPr>
            <p:ph type="sldImg" idx="2"/>
          </p:nvPr>
        </p:nvSpPr>
        <p:spPr bwMode="auto">
          <a:xfrm>
            <a:off x="1774825" y="1138238"/>
            <a:ext cx="3475038" cy="26082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50847" y="4413024"/>
            <a:ext cx="5142177" cy="4697387"/>
          </a:xfrm>
          <a:prstGeom prst="rect">
            <a:avLst/>
          </a:prstGeom>
          <a:noFill/>
          <a:ln w="12700">
            <a:noFill/>
            <a:miter lim="800000"/>
            <a:headEnd/>
            <a:tailEnd/>
          </a:ln>
          <a:effectLst/>
        </p:spPr>
        <p:txBody>
          <a:bodyPr vert="horz" wrap="square" lIns="91146" tIns="44772" rIns="91146" bIns="44772"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455896729"/>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ヒラギノ角ゴ Pro W3" charset="0"/>
      </a:defRPr>
    </a:lvl1pPr>
    <a:lvl2pPr marL="4572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2pPr>
    <a:lvl3pPr marL="9144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3pPr>
    <a:lvl4pPr marL="13716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4pPr>
    <a:lvl5pPr marL="18288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4294967295"/>
          </p:nvPr>
        </p:nvSpPr>
        <p:spPr bwMode="auto">
          <a:xfrm>
            <a:off x="3970734" y="8830659"/>
            <a:ext cx="3038145" cy="4642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lvl1pPr eaLnBrk="0" hangingPunct="0">
              <a:lnSpc>
                <a:spcPct val="90000"/>
              </a:lnSpc>
              <a:spcBef>
                <a:spcPct val="40000"/>
              </a:spcBef>
              <a:defRPr sz="1300" b="1">
                <a:solidFill>
                  <a:schemeClr val="tx1"/>
                </a:solidFill>
                <a:latin typeface="Arial" pitchFamily="34" charset="0"/>
                <a:ea typeface="ヒラギノ角ゴ Pro W3" pitchFamily="127" charset="-128"/>
              </a:defRPr>
            </a:lvl1pPr>
            <a:lvl2pPr marL="716130" indent="-275434" eaLnBrk="0" hangingPunct="0">
              <a:lnSpc>
                <a:spcPct val="90000"/>
              </a:lnSpc>
              <a:spcBef>
                <a:spcPct val="40000"/>
              </a:spcBef>
              <a:defRPr sz="1300" b="1">
                <a:solidFill>
                  <a:schemeClr val="tx1"/>
                </a:solidFill>
                <a:latin typeface="Arial" pitchFamily="34" charset="0"/>
                <a:ea typeface="ヒラギノ角ゴ Pro W3" pitchFamily="127" charset="-128"/>
              </a:defRPr>
            </a:lvl2pPr>
            <a:lvl3pPr marL="1101738" indent="-220348" eaLnBrk="0" hangingPunct="0">
              <a:lnSpc>
                <a:spcPct val="90000"/>
              </a:lnSpc>
              <a:spcBef>
                <a:spcPct val="40000"/>
              </a:spcBef>
              <a:defRPr sz="1300" b="1">
                <a:solidFill>
                  <a:schemeClr val="tx1"/>
                </a:solidFill>
                <a:latin typeface="Arial" pitchFamily="34" charset="0"/>
                <a:ea typeface="ヒラギノ角ゴ Pro W3" pitchFamily="127" charset="-128"/>
              </a:defRPr>
            </a:lvl3pPr>
            <a:lvl4pPr marL="1542433" indent="-220348" eaLnBrk="0" hangingPunct="0">
              <a:lnSpc>
                <a:spcPct val="90000"/>
              </a:lnSpc>
              <a:spcBef>
                <a:spcPct val="40000"/>
              </a:spcBef>
              <a:defRPr sz="1300" b="1">
                <a:solidFill>
                  <a:schemeClr val="tx1"/>
                </a:solidFill>
                <a:latin typeface="Arial" pitchFamily="34" charset="0"/>
                <a:ea typeface="ヒラギノ角ゴ Pro W3" pitchFamily="127" charset="-128"/>
              </a:defRPr>
            </a:lvl4pPr>
            <a:lvl5pPr marL="1983128" indent="-220348" eaLnBrk="0" hangingPunct="0">
              <a:lnSpc>
                <a:spcPct val="90000"/>
              </a:lnSpc>
              <a:spcBef>
                <a:spcPct val="40000"/>
              </a:spcBef>
              <a:defRPr sz="1300" b="1">
                <a:solidFill>
                  <a:schemeClr val="tx1"/>
                </a:solidFill>
                <a:latin typeface="Arial" pitchFamily="34" charset="0"/>
                <a:ea typeface="ヒラギノ角ゴ Pro W3" pitchFamily="127" charset="-128"/>
              </a:defRPr>
            </a:lvl5pPr>
            <a:lvl6pPr marL="2423823" indent="-220348" eaLnBrk="0" fontAlgn="base" hangingPunct="0">
              <a:lnSpc>
                <a:spcPct val="90000"/>
              </a:lnSpc>
              <a:spcBef>
                <a:spcPct val="40000"/>
              </a:spcBef>
              <a:spcAft>
                <a:spcPct val="0"/>
              </a:spcAft>
              <a:defRPr sz="1300" b="1">
                <a:solidFill>
                  <a:schemeClr val="tx1"/>
                </a:solidFill>
                <a:latin typeface="Arial" pitchFamily="34" charset="0"/>
                <a:ea typeface="ヒラギノ角ゴ Pro W3" pitchFamily="127" charset="-128"/>
              </a:defRPr>
            </a:lvl6pPr>
            <a:lvl7pPr marL="2864518" indent="-220348" eaLnBrk="0" fontAlgn="base" hangingPunct="0">
              <a:lnSpc>
                <a:spcPct val="90000"/>
              </a:lnSpc>
              <a:spcBef>
                <a:spcPct val="40000"/>
              </a:spcBef>
              <a:spcAft>
                <a:spcPct val="0"/>
              </a:spcAft>
              <a:defRPr sz="1300" b="1">
                <a:solidFill>
                  <a:schemeClr val="tx1"/>
                </a:solidFill>
                <a:latin typeface="Arial" pitchFamily="34" charset="0"/>
                <a:ea typeface="ヒラギノ角ゴ Pro W3" pitchFamily="127" charset="-128"/>
              </a:defRPr>
            </a:lvl7pPr>
            <a:lvl8pPr marL="3305213" indent="-220348" eaLnBrk="0" fontAlgn="base" hangingPunct="0">
              <a:lnSpc>
                <a:spcPct val="90000"/>
              </a:lnSpc>
              <a:spcBef>
                <a:spcPct val="40000"/>
              </a:spcBef>
              <a:spcAft>
                <a:spcPct val="0"/>
              </a:spcAft>
              <a:defRPr sz="1300" b="1">
                <a:solidFill>
                  <a:schemeClr val="tx1"/>
                </a:solidFill>
                <a:latin typeface="Arial" pitchFamily="34" charset="0"/>
                <a:ea typeface="ヒラギノ角ゴ Pro W3" pitchFamily="127" charset="-128"/>
              </a:defRPr>
            </a:lvl8pPr>
            <a:lvl9pPr marL="3745908" indent="-220348" eaLnBrk="0" fontAlgn="base" hangingPunct="0">
              <a:lnSpc>
                <a:spcPct val="90000"/>
              </a:lnSpc>
              <a:spcBef>
                <a:spcPct val="40000"/>
              </a:spcBef>
              <a:spcAft>
                <a:spcPct val="0"/>
              </a:spcAft>
              <a:defRPr sz="13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0CFB88C6-18FF-4C80-A345-E443101E2652}" type="slidenum">
              <a:rPr lang="en-US" altLang="en-US" sz="1700" b="0"/>
              <a:pPr eaLnBrk="1" hangingPunct="1">
                <a:lnSpc>
                  <a:spcPct val="100000"/>
                </a:lnSpc>
                <a:spcBef>
                  <a:spcPct val="0"/>
                </a:spcBef>
              </a:pPr>
              <a:t>1</a:t>
            </a:fld>
            <a:endParaRPr lang="en-US" altLang="en-US" sz="1700" b="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pitchFamily="34" charset="0"/>
              <a:ea typeface="ヒラギノ角ゴ Pro W3" pitchFamily="127" charset="-128"/>
            </a:endParaRPr>
          </a:p>
        </p:txBody>
      </p:sp>
    </p:spTree>
    <p:extLst>
      <p:ext uri="{BB962C8B-B14F-4D97-AF65-F5344CB8AC3E}">
        <p14:creationId xmlns:p14="http://schemas.microsoft.com/office/powerpoint/2010/main" val="350296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sz="1300" dirty="0"/>
              <a:t>Right to informed consent is not only </a:t>
            </a:r>
            <a:r>
              <a:rPr lang="en-US" sz="1300" dirty="0" smtClean="0"/>
              <a:t>as fundamental </a:t>
            </a:r>
            <a:r>
              <a:rPr lang="en-US" sz="1300" dirty="0"/>
              <a:t>patient rights stipulated by the Law on Medical Examination and Treatment, but also </a:t>
            </a:r>
            <a:r>
              <a:rPr lang="en-US" sz="1300" dirty="0" smtClean="0"/>
              <a:t>as an </a:t>
            </a:r>
            <a:r>
              <a:rPr lang="en-US" sz="1300" dirty="0"/>
              <a:t>important content of patient safety. According to Joint Commission International statistics, non-effective communication is root causes of 86% treatment delays during the period of 1994-2005. Due to overload of work, some staff may not comply with internal recommendations of informing patient of care processes. That impacts on patient satisfaction and safety.</a:t>
            </a:r>
          </a:p>
        </p:txBody>
      </p:sp>
    </p:spTree>
    <p:extLst>
      <p:ext uri="{BB962C8B-B14F-4D97-AF65-F5344CB8AC3E}">
        <p14:creationId xmlns:p14="http://schemas.microsoft.com/office/powerpoint/2010/main" val="170377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enhance the quality of communication with inpatients and families, and the rate of professional procedure compliance for improving patient satisfaction &amp; safety.</a:t>
            </a:r>
            <a:endParaRPr lang="en-US" dirty="0"/>
          </a:p>
        </p:txBody>
      </p:sp>
    </p:spTree>
    <p:extLst>
      <p:ext uri="{BB962C8B-B14F-4D97-AF65-F5344CB8AC3E}">
        <p14:creationId xmlns:p14="http://schemas.microsoft.com/office/powerpoint/2010/main" val="642397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sz="1300" dirty="0"/>
              <a:t>The study was conducted a population-based, “before and after” time series design trial and used PDCA methodology to make change through 3 consecutive periods. The changes that have been implemented include: [1] recommendation to physicians for informing to patient initial diagnosis, intended steps of diagnostic processes and treatment; [2] making more details of oral informed consent into nursing procedures; [3] training staff in new procedures; [4] making new procedures visualized at working places; and [5] set up a supervising and feedback system weekly.</a:t>
            </a:r>
          </a:p>
        </p:txBody>
      </p:sp>
    </p:spTree>
    <p:extLst>
      <p:ext uri="{BB962C8B-B14F-4D97-AF65-F5344CB8AC3E}">
        <p14:creationId xmlns:p14="http://schemas.microsoft.com/office/powerpoint/2010/main" val="304092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Integration of informed consent and professional procedure contents is an effective solution for improving communication quality and patient rights. However, communication belongs to behavior and the change in short time may be unstable. Routine supervision and feedback are necessary to maintain the results forward “informed consent culture” in hospital.</a:t>
            </a:r>
            <a:endParaRPr lang="en-US" dirty="0"/>
          </a:p>
        </p:txBody>
      </p:sp>
    </p:spTree>
    <p:extLst>
      <p:ext uri="{BB962C8B-B14F-4D97-AF65-F5344CB8AC3E}">
        <p14:creationId xmlns:p14="http://schemas.microsoft.com/office/powerpoint/2010/main" val="486619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93671" name="Rectangle 7"/>
          <p:cNvSpPr>
            <a:spLocks noGrp="1" noChangeArrowheads="1"/>
          </p:cNvSpPr>
          <p:nvPr>
            <p:ph type="ctrTitle"/>
          </p:nvPr>
        </p:nvSpPr>
        <p:spPr>
          <a:xfrm>
            <a:off x="1193800" y="2994025"/>
            <a:ext cx="7023100" cy="1131888"/>
          </a:xfrm>
        </p:spPr>
        <p:txBody>
          <a:bodyPr tIns="45720" bIns="45720" anchorCtr="0"/>
          <a:lstStyle>
            <a:lvl1pPr>
              <a:defRPr sz="3600">
                <a:solidFill>
                  <a:srgbClr val="FF5050"/>
                </a:solidFill>
              </a:defRPr>
            </a:lvl1pPr>
          </a:lstStyle>
          <a:p>
            <a:r>
              <a:rPr lang="en-US"/>
              <a:t>Click to edit Master title style</a:t>
            </a:r>
          </a:p>
        </p:txBody>
      </p:sp>
      <p:sp>
        <p:nvSpPr>
          <p:cNvPr id="18" name="Rectangle 17"/>
          <p:cNvSpPr/>
          <p:nvPr userDrawn="1"/>
        </p:nvSpPr>
        <p:spPr bwMode="auto">
          <a:xfrm>
            <a:off x="0" y="0"/>
            <a:ext cx="9144000" cy="355600"/>
          </a:xfrm>
          <a:prstGeom prst="rect">
            <a:avLst/>
          </a:prstGeom>
          <a:blipFill>
            <a:blip r:embed="rId3"/>
            <a:tile tx="0" ty="0" sx="100000" sy="100000" flip="none" algn="tl"/>
          </a:blip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9" name="Round Single Corner Rectangle 18"/>
          <p:cNvSpPr/>
          <p:nvPr userDrawn="1"/>
        </p:nvSpPr>
        <p:spPr bwMode="auto">
          <a:xfrm>
            <a:off x="0" y="0"/>
            <a:ext cx="457200" cy="6858000"/>
          </a:xfrm>
          <a:prstGeom prst="round1Rect">
            <a:avLst/>
          </a:prstGeom>
          <a:blipFill>
            <a:blip r:embed="rId3"/>
            <a:tile tx="0" ty="0" sx="100000" sy="100000" flip="none" algn="tl"/>
          </a:blip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4" name="Freeform 23"/>
          <p:cNvSpPr/>
          <p:nvPr userDrawn="1"/>
        </p:nvSpPr>
        <p:spPr bwMode="auto">
          <a:xfrm>
            <a:off x="8242300" y="342900"/>
            <a:ext cx="907853" cy="6489700"/>
          </a:xfrm>
          <a:custGeom>
            <a:avLst/>
            <a:gdLst>
              <a:gd name="connsiteX0" fmla="*/ 876300 w 907853"/>
              <a:gd name="connsiteY0" fmla="*/ 0 h 6489700"/>
              <a:gd name="connsiteX1" fmla="*/ 901700 w 907853"/>
              <a:gd name="connsiteY1" fmla="*/ 3022600 h 6489700"/>
              <a:gd name="connsiteX2" fmla="*/ 774700 w 907853"/>
              <a:gd name="connsiteY2" fmla="*/ 4305300 h 6489700"/>
              <a:gd name="connsiteX3" fmla="*/ 304800 w 907853"/>
              <a:gd name="connsiteY3" fmla="*/ 5753100 h 6489700"/>
              <a:gd name="connsiteX4" fmla="*/ 0 w 907853"/>
              <a:gd name="connsiteY4" fmla="*/ 6489700 h 648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853" h="6489700">
                <a:moveTo>
                  <a:pt x="876300" y="0"/>
                </a:moveTo>
                <a:cubicBezTo>
                  <a:pt x="897466" y="1152525"/>
                  <a:pt x="918633" y="2305050"/>
                  <a:pt x="901700" y="3022600"/>
                </a:cubicBezTo>
                <a:cubicBezTo>
                  <a:pt x="884767" y="3740150"/>
                  <a:pt x="874183" y="3850217"/>
                  <a:pt x="774700" y="4305300"/>
                </a:cubicBezTo>
                <a:cubicBezTo>
                  <a:pt x="675217" y="4760383"/>
                  <a:pt x="433917" y="5389033"/>
                  <a:pt x="304800" y="5753100"/>
                </a:cubicBezTo>
                <a:cubicBezTo>
                  <a:pt x="175683" y="6117167"/>
                  <a:pt x="87841" y="6303433"/>
                  <a:pt x="0" y="6489700"/>
                </a:cubicBezTo>
              </a:path>
            </a:pathLst>
          </a:custGeom>
          <a:noFill/>
          <a:ln w="38100" cap="flat" cmpd="sng" algn="ctr">
            <a:solidFill>
              <a:srgbClr val="13401F"/>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24299" y="402802"/>
            <a:ext cx="1397001" cy="1478585"/>
          </a:xfrm>
          <a:prstGeom prst="rect">
            <a:avLst/>
          </a:prstGeom>
        </p:spPr>
      </p:pic>
    </p:spTree>
    <p:extLst>
      <p:ext uri="{BB962C8B-B14F-4D97-AF65-F5344CB8AC3E}">
        <p14:creationId xmlns:p14="http://schemas.microsoft.com/office/powerpoint/2010/main" val="11273553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44500"/>
            <a:ext cx="8254999" cy="7112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1282700"/>
            <a:ext cx="8255000" cy="497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dirty="0"/>
              <a:t> </a:t>
            </a:r>
            <a:fld id="{A96A5E86-A3F3-419B-8B79-24BBC7AC449F}" type="slidenum">
              <a:rPr lang="en-US" altLang="en-US"/>
              <a:pPr>
                <a:defRPr/>
              </a:pPr>
              <a:t>‹#›</a:t>
            </a:fld>
            <a:r>
              <a:rPr lang="en-US" altLang="en-US" dirty="0"/>
              <a:t>  </a:t>
            </a:r>
          </a:p>
        </p:txBody>
      </p:sp>
    </p:spTree>
    <p:extLst>
      <p:ext uri="{BB962C8B-B14F-4D97-AF65-F5344CB8AC3E}">
        <p14:creationId xmlns:p14="http://schemas.microsoft.com/office/powerpoint/2010/main" val="365069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673100"/>
            <a:ext cx="1951037"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6100" y="673100"/>
            <a:ext cx="6037263"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dirty="0"/>
              <a:t> </a:t>
            </a:r>
            <a:fld id="{6EC96DFA-EB1B-40D5-B465-6A393DB0E000}" type="slidenum">
              <a:rPr lang="en-US" altLang="en-US"/>
              <a:pPr>
                <a:defRPr/>
              </a:pPr>
              <a:t>‹#›</a:t>
            </a:fld>
            <a:r>
              <a:rPr lang="en-US" altLang="en-US" dirty="0"/>
              <a:t>  </a:t>
            </a:r>
          </a:p>
        </p:txBody>
      </p:sp>
    </p:spTree>
    <p:extLst>
      <p:ext uri="{BB962C8B-B14F-4D97-AF65-F5344CB8AC3E}">
        <p14:creationId xmlns:p14="http://schemas.microsoft.com/office/powerpoint/2010/main" val="4124714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66"/>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dirty="0"/>
              <a:t> </a:t>
            </a:r>
            <a:fld id="{7B8671B6-9703-4E77-86A0-A37679D84E04}" type="slidenum">
              <a:rPr lang="en-US" altLang="en-US"/>
              <a:pPr>
                <a:defRPr/>
              </a:pPr>
              <a:t>‹#›</a:t>
            </a:fld>
            <a:r>
              <a:rPr lang="en-US" altLang="en-US" dirty="0"/>
              <a:t>  </a:t>
            </a:r>
          </a:p>
        </p:txBody>
      </p:sp>
    </p:spTree>
    <p:extLst>
      <p:ext uri="{BB962C8B-B14F-4D97-AF65-F5344CB8AC3E}">
        <p14:creationId xmlns:p14="http://schemas.microsoft.com/office/powerpoint/2010/main" val="23309935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dirty="0"/>
              <a:t> </a:t>
            </a:r>
            <a:fld id="{C7F01CA4-7ACB-428A-83BB-1494665F8957}" type="slidenum">
              <a:rPr lang="en-US" altLang="en-US"/>
              <a:pPr>
                <a:defRPr/>
              </a:pPr>
              <a:t>‹#›</a:t>
            </a:fld>
            <a:r>
              <a:rPr lang="en-US" altLang="en-US" dirty="0"/>
              <a:t>  </a:t>
            </a:r>
          </a:p>
        </p:txBody>
      </p:sp>
    </p:spTree>
    <p:extLst>
      <p:ext uri="{BB962C8B-B14F-4D97-AF65-F5344CB8AC3E}">
        <p14:creationId xmlns:p14="http://schemas.microsoft.com/office/powerpoint/2010/main" val="3852730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4064000"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1295400"/>
            <a:ext cx="4051300"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ltLang="en-US" dirty="0"/>
              <a:t> </a:t>
            </a:r>
            <a:fld id="{4B3C37FB-6707-4E7D-8227-FCCB9FFD714E}" type="slidenum">
              <a:rPr lang="en-US" altLang="en-US"/>
              <a:pPr>
                <a:defRPr/>
              </a:pPr>
              <a:t>‹#›</a:t>
            </a:fld>
            <a:r>
              <a:rPr lang="en-US" altLang="en-US" dirty="0"/>
              <a:t>  </a:t>
            </a:r>
          </a:p>
        </p:txBody>
      </p:sp>
    </p:spTree>
    <p:extLst>
      <p:ext uri="{BB962C8B-B14F-4D97-AF65-F5344CB8AC3E}">
        <p14:creationId xmlns:p14="http://schemas.microsoft.com/office/powerpoint/2010/main" val="927667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69900"/>
            <a:ext cx="8229600" cy="584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303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70076"/>
            <a:ext cx="4040188" cy="44545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303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70076"/>
            <a:ext cx="4041775" cy="44545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altLang="en-US" dirty="0"/>
              <a:t> </a:t>
            </a:r>
            <a:fld id="{EA783748-825E-4B05-8DD8-8AC7BB187214}" type="slidenum">
              <a:rPr lang="en-US" altLang="en-US"/>
              <a:pPr>
                <a:defRPr/>
              </a:pPr>
              <a:t>‹#›</a:t>
            </a:fld>
            <a:r>
              <a:rPr lang="en-US" altLang="en-US" dirty="0"/>
              <a:t>  </a:t>
            </a:r>
          </a:p>
        </p:txBody>
      </p:sp>
    </p:spTree>
    <p:extLst>
      <p:ext uri="{BB962C8B-B14F-4D97-AF65-F5344CB8AC3E}">
        <p14:creationId xmlns:p14="http://schemas.microsoft.com/office/powerpoint/2010/main" val="298362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altLang="en-US" dirty="0"/>
              <a:t> </a:t>
            </a:r>
            <a:fld id="{E24D484A-C667-46EB-8DEF-C3AB7025B7F9}" type="slidenum">
              <a:rPr lang="en-US" altLang="en-US"/>
              <a:pPr>
                <a:defRPr/>
              </a:pPr>
              <a:t>‹#›</a:t>
            </a:fld>
            <a:r>
              <a:rPr lang="en-US" altLang="en-US" dirty="0"/>
              <a:t>  </a:t>
            </a:r>
          </a:p>
        </p:txBody>
      </p:sp>
    </p:spTree>
    <p:extLst>
      <p:ext uri="{BB962C8B-B14F-4D97-AF65-F5344CB8AC3E}">
        <p14:creationId xmlns:p14="http://schemas.microsoft.com/office/powerpoint/2010/main" val="260040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altLang="en-US" dirty="0"/>
              <a:t> </a:t>
            </a:r>
            <a:fld id="{778333C5-84C2-47C3-9C91-F912DC920991}" type="slidenum">
              <a:rPr lang="en-US" altLang="en-US"/>
              <a:pPr>
                <a:defRPr/>
              </a:pPr>
              <a:t>‹#›</a:t>
            </a:fld>
            <a:r>
              <a:rPr lang="en-US" altLang="en-US" dirty="0"/>
              <a:t>  </a:t>
            </a:r>
          </a:p>
        </p:txBody>
      </p:sp>
    </p:spTree>
    <p:extLst>
      <p:ext uri="{BB962C8B-B14F-4D97-AF65-F5344CB8AC3E}">
        <p14:creationId xmlns:p14="http://schemas.microsoft.com/office/powerpoint/2010/main" val="175012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3008313" cy="8509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482600"/>
            <a:ext cx="5111750" cy="59339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940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ltLang="en-US" dirty="0"/>
              <a:t> </a:t>
            </a:r>
            <a:fld id="{0C471493-696A-4BBD-AE5E-5C2126667015}" type="slidenum">
              <a:rPr lang="en-US" altLang="en-US"/>
              <a:pPr>
                <a:defRPr/>
              </a:pPr>
              <a:t>‹#›</a:t>
            </a:fld>
            <a:r>
              <a:rPr lang="en-US" altLang="en-US" dirty="0"/>
              <a:t>  </a:t>
            </a:r>
          </a:p>
        </p:txBody>
      </p:sp>
    </p:spTree>
    <p:extLst>
      <p:ext uri="{BB962C8B-B14F-4D97-AF65-F5344CB8AC3E}">
        <p14:creationId xmlns:p14="http://schemas.microsoft.com/office/powerpoint/2010/main" val="395813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ltLang="en-US" dirty="0"/>
              <a:t> </a:t>
            </a:r>
            <a:fld id="{47FC832C-7B97-4C66-93B7-0B77DA762BE0}" type="slidenum">
              <a:rPr lang="en-US" altLang="en-US"/>
              <a:pPr>
                <a:defRPr/>
              </a:pPr>
              <a:t>‹#›</a:t>
            </a:fld>
            <a:r>
              <a:rPr lang="en-US" altLang="en-US" dirty="0"/>
              <a:t>  </a:t>
            </a:r>
          </a:p>
        </p:txBody>
      </p:sp>
    </p:spTree>
    <p:extLst>
      <p:ext uri="{BB962C8B-B14F-4D97-AF65-F5344CB8AC3E}">
        <p14:creationId xmlns:p14="http://schemas.microsoft.com/office/powerpoint/2010/main" val="221987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mailto:niemdv@nhidong.org.vn"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body" idx="1"/>
          </p:nvPr>
        </p:nvSpPr>
        <p:spPr bwMode="auto">
          <a:xfrm>
            <a:off x="431800" y="1358900"/>
            <a:ext cx="82550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92645" name="Rectangle 5"/>
          <p:cNvSpPr>
            <a:spLocks noGrp="1" noChangeArrowheads="1"/>
          </p:cNvSpPr>
          <p:nvPr>
            <p:ph type="sldNum" sz="quarter" idx="4"/>
          </p:nvPr>
        </p:nvSpPr>
        <p:spPr bwMode="auto">
          <a:xfrm>
            <a:off x="8020050" y="6629400"/>
            <a:ext cx="762000" cy="225426"/>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50" b="1">
                <a:solidFill>
                  <a:srgbClr val="FF9966"/>
                </a:solidFill>
                <a:latin typeface="Calibri" panose="020F0502020204030204" pitchFamily="34" charset="0"/>
              </a:defRPr>
            </a:lvl1pPr>
          </a:lstStyle>
          <a:p>
            <a:pPr>
              <a:defRPr/>
            </a:pPr>
            <a:r>
              <a:rPr lang="en-US" altLang="en-US" dirty="0" smtClean="0"/>
              <a:t> </a:t>
            </a:r>
            <a:fld id="{294CBA9C-AB02-4601-B092-8799821E11C3}" type="slidenum">
              <a:rPr lang="en-US" altLang="en-US" smtClean="0"/>
              <a:pPr>
                <a:defRPr/>
              </a:pPr>
              <a:t>‹#›</a:t>
            </a:fld>
            <a:r>
              <a:rPr lang="en-US" altLang="en-US" dirty="0" smtClean="0"/>
              <a:t>  </a:t>
            </a:r>
            <a:endParaRPr lang="en-US" altLang="en-US" dirty="0"/>
          </a:p>
        </p:txBody>
      </p:sp>
      <p:sp>
        <p:nvSpPr>
          <p:cNvPr id="1030" name="Rectangle 6"/>
          <p:cNvSpPr>
            <a:spLocks noGrp="1" noChangeArrowheads="1"/>
          </p:cNvSpPr>
          <p:nvPr>
            <p:ph type="title"/>
          </p:nvPr>
        </p:nvSpPr>
        <p:spPr bwMode="auto">
          <a:xfrm>
            <a:off x="431800" y="495300"/>
            <a:ext cx="8255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ctr" anchorCtr="1" compatLnSpc="1">
            <a:prstTxWarp prst="textNoShape">
              <a:avLst/>
            </a:prstTxWarp>
          </a:bodyPr>
          <a:lstStyle/>
          <a:p>
            <a:pPr lvl="0"/>
            <a:r>
              <a:rPr lang="en-US" altLang="en-US" smtClean="0"/>
              <a:t>Click to edit Master title style</a:t>
            </a:r>
          </a:p>
        </p:txBody>
      </p:sp>
      <p:sp>
        <p:nvSpPr>
          <p:cNvPr id="1031" name="Text Box 7"/>
          <p:cNvSpPr txBox="1">
            <a:spLocks noChangeArrowheads="1"/>
          </p:cNvSpPr>
          <p:nvPr/>
        </p:nvSpPr>
        <p:spPr bwMode="auto">
          <a:xfrm>
            <a:off x="2946401" y="6550024"/>
            <a:ext cx="3683000" cy="29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nchor="ctr" anchorCtr="1"/>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defRPr/>
            </a:pPr>
            <a:r>
              <a:rPr lang="en-US" sz="1050" b="1" baseline="0" dirty="0" smtClean="0">
                <a:solidFill>
                  <a:srgbClr val="FF9966"/>
                </a:solidFill>
                <a:latin typeface="Calibri" panose="020F0502020204030204" pitchFamily="34" charset="0"/>
              </a:rPr>
              <a:t>QMD-CH1-HCMC. Email: </a:t>
            </a:r>
            <a:r>
              <a:rPr lang="en-US" sz="1050" b="1" baseline="0" dirty="0" smtClean="0">
                <a:solidFill>
                  <a:srgbClr val="FF9966"/>
                </a:solidFill>
                <a:latin typeface="Calibri" panose="020F0502020204030204" pitchFamily="34" charset="0"/>
                <a:hlinkClick r:id="rId13"/>
              </a:rPr>
              <a:t>niemdv@nhidong.org.vn</a:t>
            </a:r>
            <a:r>
              <a:rPr lang="en-US" sz="1050" b="1" baseline="0" dirty="0" smtClean="0">
                <a:solidFill>
                  <a:srgbClr val="FF9966"/>
                </a:solidFill>
                <a:latin typeface="Calibri" panose="020F0502020204030204" pitchFamily="34" charset="0"/>
              </a:rPr>
              <a:t>   </a:t>
            </a:r>
            <a:endParaRPr lang="en-US" sz="1050" b="1" dirty="0" smtClean="0">
              <a:solidFill>
                <a:srgbClr val="FF9966"/>
              </a:solidFill>
              <a:latin typeface="Calibri" panose="020F0502020204030204" pitchFamily="34" charset="0"/>
            </a:endParaRPr>
          </a:p>
        </p:txBody>
      </p:sp>
      <p:sp>
        <p:nvSpPr>
          <p:cNvPr id="1392650" name="Text Box 10"/>
          <p:cNvSpPr txBox="1">
            <a:spLocks noChangeArrowheads="1"/>
          </p:cNvSpPr>
          <p:nvPr/>
        </p:nvSpPr>
        <p:spPr bwMode="auto">
          <a:xfrm>
            <a:off x="42863" y="6613525"/>
            <a:ext cx="1971675" cy="261610"/>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ヒラギノ角ゴ Pro W3" pitchFamily="127" charset="-128"/>
              </a:defRPr>
            </a:lvl1pPr>
            <a:lvl2pPr marL="742950" indent="-285750" eaLnBrk="0" hangingPunct="0">
              <a:defRPr sz="2400">
                <a:solidFill>
                  <a:schemeClr val="tx1"/>
                </a:solidFill>
                <a:latin typeface="Arial" pitchFamily="34" charset="0"/>
                <a:ea typeface="ヒラギノ角ゴ Pro W3" pitchFamily="127" charset="-128"/>
              </a:defRPr>
            </a:lvl2pPr>
            <a:lvl3pPr marL="1143000" indent="-228600" eaLnBrk="0" hangingPunct="0">
              <a:defRPr sz="2400">
                <a:solidFill>
                  <a:schemeClr val="tx1"/>
                </a:solidFill>
                <a:latin typeface="Arial" pitchFamily="34" charset="0"/>
                <a:ea typeface="ヒラギノ角ゴ Pro W3" pitchFamily="127" charset="-128"/>
              </a:defRPr>
            </a:lvl3pPr>
            <a:lvl4pPr marL="1600200" indent="-228600" eaLnBrk="0" hangingPunct="0">
              <a:defRPr sz="2400">
                <a:solidFill>
                  <a:schemeClr val="tx1"/>
                </a:solidFill>
                <a:latin typeface="Arial" pitchFamily="34" charset="0"/>
                <a:ea typeface="ヒラギノ角ゴ Pro W3" pitchFamily="127" charset="-128"/>
              </a:defRPr>
            </a:lvl4pPr>
            <a:lvl5pPr marL="2057400" indent="-228600" eaLnBrk="0" hangingPunct="0">
              <a:defRPr sz="2400">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eaLnBrk="1" hangingPunct="1">
              <a:spcBef>
                <a:spcPct val="50000"/>
              </a:spcBef>
              <a:defRPr/>
            </a:pPr>
            <a:r>
              <a:rPr lang="en-US" altLang="en-US" sz="1050" b="1" dirty="0" smtClean="0">
                <a:solidFill>
                  <a:srgbClr val="FF9966"/>
                </a:solidFill>
                <a:latin typeface="Calibri" panose="020F0502020204030204" pitchFamily="34" charset="0"/>
              </a:rPr>
              <a:t>Page </a:t>
            </a:r>
            <a:fld id="{5B7A1748-2E97-4B0C-8705-15E36AE92A5D}" type="slidenum">
              <a:rPr lang="en-US" altLang="en-US" sz="1050" b="1" smtClean="0">
                <a:solidFill>
                  <a:srgbClr val="FF9966"/>
                </a:solidFill>
                <a:latin typeface="Calibri" panose="020F0502020204030204" pitchFamily="34" charset="0"/>
              </a:rPr>
              <a:pPr eaLnBrk="1" hangingPunct="1">
                <a:spcBef>
                  <a:spcPct val="50000"/>
                </a:spcBef>
                <a:defRPr/>
              </a:pPr>
              <a:t>‹#›</a:t>
            </a:fld>
            <a:endParaRPr lang="en-US" altLang="en-US" sz="1050" b="1" dirty="0" smtClean="0">
              <a:solidFill>
                <a:srgbClr val="FF9966"/>
              </a:solidFill>
              <a:latin typeface="Calibri" panose="020F0502020204030204" pitchFamily="34" charset="0"/>
            </a:endParaRPr>
          </a:p>
        </p:txBody>
      </p:sp>
      <p:sp>
        <p:nvSpPr>
          <p:cNvPr id="11" name="Text Box 13"/>
          <p:cNvSpPr txBox="1">
            <a:spLocks noChangeArrowheads="1"/>
          </p:cNvSpPr>
          <p:nvPr userDrawn="1"/>
        </p:nvSpPr>
        <p:spPr bwMode="auto">
          <a:xfrm>
            <a:off x="7494588" y="169863"/>
            <a:ext cx="153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n-US" b="1" dirty="0" smtClean="0">
                <a:solidFill>
                  <a:schemeClr val="bg1"/>
                </a:solidFill>
              </a:rPr>
              <a:t>Introduction</a:t>
            </a:r>
          </a:p>
        </p:txBody>
      </p:sp>
      <p:sp>
        <p:nvSpPr>
          <p:cNvPr id="3" name="Rectangle 2"/>
          <p:cNvSpPr/>
          <p:nvPr userDrawn="1"/>
        </p:nvSpPr>
        <p:spPr bwMode="auto">
          <a:xfrm>
            <a:off x="0" y="1"/>
            <a:ext cx="9144000" cy="406400"/>
          </a:xfrm>
          <a:prstGeom prst="rect">
            <a:avLst/>
          </a:prstGeom>
          <a:blipFill>
            <a:blip r:embed="rId14"/>
            <a:tile tx="0" ty="0" sx="100000" sy="100000" flip="none" algn="tl"/>
          </a:blip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9966"/>
                </a:solidFill>
                <a:effectLst/>
                <a:latin typeface="Calibri" panose="020F0502020204030204" pitchFamily="34" charset="0"/>
              </a:rPr>
              <a:t>            </a:t>
            </a:r>
            <a:r>
              <a:rPr kumimoji="0" lang="en-US" sz="1600" b="1" i="0" u="none" strike="noStrike" cap="none" normalizeH="0" baseline="0" dirty="0" smtClean="0">
                <a:ln>
                  <a:noFill/>
                </a:ln>
                <a:solidFill>
                  <a:srgbClr val="FF9966"/>
                </a:solidFill>
                <a:effectLst/>
                <a:latin typeface="Calibri" panose="020F0502020204030204" pitchFamily="34" charset="0"/>
              </a:rPr>
              <a:t>   Ensuring Patient Rights &amp; Satisfaction</a:t>
            </a:r>
          </a:p>
        </p:txBody>
      </p:sp>
      <p:sp>
        <p:nvSpPr>
          <p:cNvPr id="4" name="Rectangle 3"/>
          <p:cNvSpPr/>
          <p:nvPr userDrawn="1"/>
        </p:nvSpPr>
        <p:spPr bwMode="auto">
          <a:xfrm>
            <a:off x="8136835" y="50801"/>
            <a:ext cx="1007165" cy="3556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9966"/>
                </a:solidFill>
                <a:effectLst/>
                <a:latin typeface="Calibri" panose="020F0502020204030204" pitchFamily="34" charset="0"/>
              </a:rPr>
              <a:t>2014-2016</a:t>
            </a:r>
          </a:p>
        </p:txBody>
      </p:sp>
      <p:sp>
        <p:nvSpPr>
          <p:cNvPr id="5" name="Rectangle 4"/>
          <p:cNvSpPr/>
          <p:nvPr userDrawn="1"/>
        </p:nvSpPr>
        <p:spPr bwMode="auto">
          <a:xfrm>
            <a:off x="0" y="0"/>
            <a:ext cx="114300" cy="5308600"/>
          </a:xfrm>
          <a:prstGeom prst="rect">
            <a:avLst/>
          </a:prstGeom>
          <a:blipFill>
            <a:blip r:embed="rId14"/>
            <a:tile tx="0" ty="0" sx="100000" sy="100000" flip="none" algn="tl"/>
          </a:blip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15" name="Curved Connector 14"/>
          <p:cNvCxnSpPr/>
          <p:nvPr userDrawn="1"/>
        </p:nvCxnSpPr>
        <p:spPr bwMode="auto">
          <a:xfrm rot="16200000" flipH="1">
            <a:off x="-209550" y="5518149"/>
            <a:ext cx="1651001" cy="1028700"/>
          </a:xfrm>
          <a:prstGeom prst="curvedConnector3">
            <a:avLst>
              <a:gd name="adj1" fmla="val 73846"/>
            </a:avLst>
          </a:prstGeom>
          <a:solidFill>
            <a:schemeClr val="accent1"/>
          </a:solidFill>
          <a:ln w="19050" cap="flat" cmpd="sng" algn="ctr">
            <a:solidFill>
              <a:srgbClr val="053B17"/>
            </a:solidFill>
            <a:prstDash val="solid"/>
            <a:miter lim="800000"/>
            <a:headEnd type="none" w="med" len="med"/>
            <a:tailEnd type="none" w="med" len="med"/>
          </a:ln>
          <a:effectLst/>
        </p:spPr>
      </p:cxnSp>
      <p:sp>
        <p:nvSpPr>
          <p:cNvPr id="6" name="Oval 5"/>
          <p:cNvSpPr/>
          <p:nvPr userDrawn="1"/>
        </p:nvSpPr>
        <p:spPr bwMode="auto">
          <a:xfrm>
            <a:off x="0" y="0"/>
            <a:ext cx="660400" cy="647701"/>
          </a:xfrm>
          <a:prstGeom prst="ellipse">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FF"/>
              </a:solidFill>
              <a:effectLst/>
              <a:latin typeface="Arial" charset="0"/>
            </a:endParaRPr>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953" y="-18164"/>
            <a:ext cx="651653" cy="655513"/>
          </a:xfrm>
          <a:prstGeom prst="rect">
            <a:avLst/>
          </a:prstGeom>
        </p:spPr>
      </p:pic>
    </p:spTree>
  </p:cSld>
  <p:clrMap bg1="lt1" tx1="dk1" bg2="lt2" tx2="dk2" accent1="accent1" accent2="accent2" accent3="accent3" accent4="accent4" accent5="accent5" accent6="accent6" hlink="hlink" folHlink="folHlink"/>
  <p:sldLayoutIdLst>
    <p:sldLayoutId id="2147483787"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hf sldNum="0" hdr="0" ftr="0" dt="0"/>
  <p:txStyles>
    <p:titleStyle>
      <a:lvl1pPr algn="ctr" rtl="0" eaLnBrk="0" fontAlgn="base" hangingPunct="0">
        <a:lnSpc>
          <a:spcPct val="90000"/>
        </a:lnSpc>
        <a:spcBef>
          <a:spcPct val="0"/>
        </a:spcBef>
        <a:spcAft>
          <a:spcPct val="0"/>
        </a:spcAft>
        <a:defRPr sz="3200" b="1">
          <a:solidFill>
            <a:srgbClr val="003366"/>
          </a:solidFill>
          <a:latin typeface="Calibri" panose="020F0502020204030204" pitchFamily="34" charset="0"/>
          <a:ea typeface="ヒラギノ角ゴ Pro W3" charset="0"/>
          <a:cs typeface="Calibri" panose="020F0502020204030204" pitchFamily="34" charset="0"/>
        </a:defRPr>
      </a:lvl1pPr>
      <a:lvl2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2pPr>
      <a:lvl3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3pPr>
      <a:lvl4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4pPr>
      <a:lvl5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5pPr>
      <a:lvl6pPr marL="457200" algn="ctr" rtl="0" fontAlgn="base">
        <a:lnSpc>
          <a:spcPct val="90000"/>
        </a:lnSpc>
        <a:spcBef>
          <a:spcPct val="0"/>
        </a:spcBef>
        <a:spcAft>
          <a:spcPct val="0"/>
        </a:spcAft>
        <a:defRPr sz="3600" b="1">
          <a:solidFill>
            <a:srgbClr val="663300"/>
          </a:solidFill>
          <a:latin typeface="Arial" charset="0"/>
        </a:defRPr>
      </a:lvl6pPr>
      <a:lvl7pPr marL="914400" algn="ctr" rtl="0" fontAlgn="base">
        <a:lnSpc>
          <a:spcPct val="90000"/>
        </a:lnSpc>
        <a:spcBef>
          <a:spcPct val="0"/>
        </a:spcBef>
        <a:spcAft>
          <a:spcPct val="0"/>
        </a:spcAft>
        <a:defRPr sz="3600" b="1">
          <a:solidFill>
            <a:srgbClr val="663300"/>
          </a:solidFill>
          <a:latin typeface="Arial" charset="0"/>
        </a:defRPr>
      </a:lvl7pPr>
      <a:lvl8pPr marL="1371600" algn="ctr" rtl="0" fontAlgn="base">
        <a:lnSpc>
          <a:spcPct val="90000"/>
        </a:lnSpc>
        <a:spcBef>
          <a:spcPct val="0"/>
        </a:spcBef>
        <a:spcAft>
          <a:spcPct val="0"/>
        </a:spcAft>
        <a:defRPr sz="3600" b="1">
          <a:solidFill>
            <a:srgbClr val="663300"/>
          </a:solidFill>
          <a:latin typeface="Arial" charset="0"/>
        </a:defRPr>
      </a:lvl8pPr>
      <a:lvl9pPr marL="1828800" algn="ctr" rtl="0" fontAlgn="base">
        <a:lnSpc>
          <a:spcPct val="90000"/>
        </a:lnSpc>
        <a:spcBef>
          <a:spcPct val="0"/>
        </a:spcBef>
        <a:spcAft>
          <a:spcPct val="0"/>
        </a:spcAft>
        <a:defRPr sz="3600" b="1">
          <a:solidFill>
            <a:srgbClr val="663300"/>
          </a:solidFill>
          <a:latin typeface="Arial" charset="0"/>
        </a:defRPr>
      </a:lvl9pPr>
    </p:titleStyle>
    <p:bodyStyle>
      <a:lvl1pPr marL="342900" indent="-342900" algn="just" rtl="0" eaLnBrk="0" fontAlgn="base" hangingPunct="0">
        <a:lnSpc>
          <a:spcPct val="95000"/>
        </a:lnSpc>
        <a:spcBef>
          <a:spcPct val="40000"/>
        </a:spcBef>
        <a:spcAft>
          <a:spcPct val="0"/>
        </a:spcAft>
        <a:buClr>
          <a:schemeClr val="folHlink"/>
        </a:buClr>
        <a:buSzPct val="90000"/>
        <a:buFont typeface="Wingdings" pitchFamily="2" charset="2"/>
        <a:buChar char="n"/>
        <a:defRPr sz="2800">
          <a:solidFill>
            <a:schemeClr val="tx1"/>
          </a:solidFill>
          <a:latin typeface="Calibri" panose="020F0502020204030204" pitchFamily="34" charset="0"/>
          <a:ea typeface="ヒラギノ角ゴ Pro W3" charset="0"/>
          <a:cs typeface="Calibri" panose="020F0502020204030204" pitchFamily="34" charset="0"/>
        </a:defRPr>
      </a:lvl1pPr>
      <a:lvl2pPr marL="630238" indent="-285750" algn="just" rtl="0" eaLnBrk="0" fontAlgn="base" hangingPunct="0">
        <a:lnSpc>
          <a:spcPct val="95000"/>
        </a:lnSpc>
        <a:spcBef>
          <a:spcPct val="40000"/>
        </a:spcBef>
        <a:spcAft>
          <a:spcPct val="0"/>
        </a:spcAft>
        <a:buClr>
          <a:schemeClr val="accent1"/>
        </a:buClr>
        <a:buSzPct val="100000"/>
        <a:buFont typeface="Arial" panose="020B0604020202020204" pitchFamily="34" charset="0"/>
        <a:buChar char="•"/>
        <a:defRPr sz="2800">
          <a:solidFill>
            <a:schemeClr val="tx1"/>
          </a:solidFill>
          <a:latin typeface="Calibri" panose="020F0502020204030204" pitchFamily="34" charset="0"/>
          <a:ea typeface="ヒラギノ角ゴ Pro W3" charset="0"/>
        </a:defRPr>
      </a:lvl2pPr>
      <a:lvl3pPr marL="860425" indent="-228600" algn="just" rtl="0" eaLnBrk="0" fontAlgn="base" hangingPunct="0">
        <a:lnSpc>
          <a:spcPct val="95000"/>
        </a:lnSpc>
        <a:spcBef>
          <a:spcPct val="40000"/>
        </a:spcBef>
        <a:spcAft>
          <a:spcPct val="0"/>
        </a:spcAft>
        <a:buClr>
          <a:schemeClr val="folHlink"/>
        </a:buClr>
        <a:buSzPct val="55000"/>
        <a:buFont typeface="Courier New" panose="02070309020205020404" pitchFamily="49" charset="0"/>
        <a:buChar char="o"/>
        <a:defRPr sz="2800">
          <a:solidFill>
            <a:schemeClr val="tx1"/>
          </a:solidFill>
          <a:latin typeface="Calibri" panose="020F0502020204030204" pitchFamily="34" charset="0"/>
          <a:ea typeface="ヒラギノ角ゴ Pro W3" charset="0"/>
        </a:defRPr>
      </a:lvl3pPr>
      <a:lvl4pPr marL="1090613" indent="-228600" algn="just" rtl="0" eaLnBrk="0" fontAlgn="base" hangingPunct="0">
        <a:lnSpc>
          <a:spcPct val="95000"/>
        </a:lnSpc>
        <a:spcBef>
          <a:spcPct val="40000"/>
        </a:spcBef>
        <a:spcAft>
          <a:spcPct val="0"/>
        </a:spcAft>
        <a:buClr>
          <a:schemeClr val="accent1"/>
        </a:buClr>
        <a:buFont typeface="Wingdings" pitchFamily="2" charset="2"/>
        <a:buChar char="§"/>
        <a:defRPr sz="2800">
          <a:solidFill>
            <a:schemeClr val="tx1"/>
          </a:solidFill>
          <a:latin typeface="Calibri" panose="020F0502020204030204" pitchFamily="34" charset="0"/>
          <a:ea typeface="ヒラギノ角ゴ Pro W3" charset="0"/>
        </a:defRPr>
      </a:lvl4pPr>
      <a:lvl5pPr marL="1320800" indent="-228600" algn="just" rtl="0" eaLnBrk="0" fontAlgn="base" hangingPunct="0">
        <a:lnSpc>
          <a:spcPct val="95000"/>
        </a:lnSpc>
        <a:spcBef>
          <a:spcPct val="40000"/>
        </a:spcBef>
        <a:spcAft>
          <a:spcPct val="0"/>
        </a:spcAft>
        <a:buClr>
          <a:schemeClr val="accent1"/>
        </a:buClr>
        <a:buFont typeface="Wingdings" pitchFamily="2" charset="2"/>
        <a:buChar char="§"/>
        <a:defRPr sz="2800">
          <a:solidFill>
            <a:schemeClr val="tx1"/>
          </a:solidFill>
          <a:latin typeface="Calibri" panose="020F0502020204030204" pitchFamily="34" charset="0"/>
          <a:ea typeface="ヒラギノ角ゴ Pro W3" charset="0"/>
        </a:defRPr>
      </a:lvl5pPr>
      <a:lvl6pPr marL="17780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968190" y="2065077"/>
            <a:ext cx="7288306" cy="2084295"/>
          </a:xfrm>
        </p:spPr>
        <p:txBody>
          <a:bodyPr/>
          <a:lstStyle/>
          <a:p>
            <a:pPr eaLnBrk="1" hangingPunct="1"/>
            <a:r>
              <a:rPr lang="en-US" altLang="en-US" sz="4400" dirty="0" smtClean="0">
                <a:solidFill>
                  <a:srgbClr val="E1393E"/>
                </a:solidFill>
                <a:ea typeface="ヒラギノ角ゴ Pro W3" pitchFamily="127" charset="-128"/>
              </a:rPr>
              <a:t>Ensuring Patient Rights to informed consent</a:t>
            </a:r>
            <a:br>
              <a:rPr lang="en-US" altLang="en-US" sz="4400" dirty="0" smtClean="0">
                <a:solidFill>
                  <a:srgbClr val="E1393E"/>
                </a:solidFill>
                <a:ea typeface="ヒラギノ角ゴ Pro W3" pitchFamily="127" charset="-128"/>
              </a:rPr>
            </a:br>
            <a:r>
              <a:rPr lang="en-US" altLang="en-US" sz="4400" dirty="0" smtClean="0">
                <a:solidFill>
                  <a:srgbClr val="E1393E"/>
                </a:solidFill>
                <a:ea typeface="ヒラギノ角ゴ Pro W3" pitchFamily="127" charset="-128"/>
              </a:rPr>
              <a:t>&amp; Satisfaction</a:t>
            </a:r>
            <a:endParaRPr lang="en-US" altLang="en-US" sz="2800" b="0" dirty="0" smtClean="0">
              <a:solidFill>
                <a:schemeClr val="tx1"/>
              </a:solidFill>
              <a:ea typeface="ヒラギノ角ゴ Pro W3" pitchFamily="127" charset="-128"/>
            </a:endParaRPr>
          </a:p>
        </p:txBody>
      </p:sp>
      <p:sp>
        <p:nvSpPr>
          <p:cNvPr id="2" name="TextBox 1"/>
          <p:cNvSpPr txBox="1"/>
          <p:nvPr/>
        </p:nvSpPr>
        <p:spPr>
          <a:xfrm>
            <a:off x="968190" y="4623873"/>
            <a:ext cx="7473681" cy="1261884"/>
          </a:xfrm>
          <a:prstGeom prst="rect">
            <a:avLst/>
          </a:prstGeom>
          <a:noFill/>
        </p:spPr>
        <p:txBody>
          <a:bodyPr wrap="square" rtlCol="0">
            <a:spAutoFit/>
          </a:bodyPr>
          <a:lstStyle/>
          <a:p>
            <a:pPr algn="ctr"/>
            <a:r>
              <a:rPr lang="en-US" sz="2800" dirty="0" smtClean="0">
                <a:solidFill>
                  <a:srgbClr val="0000FF"/>
                </a:solidFill>
                <a:latin typeface="Calibri" panose="020F0502020204030204" pitchFamily="34" charset="0"/>
              </a:rPr>
              <a:t>Presented by Do Van Niem, MD, MSc.</a:t>
            </a:r>
          </a:p>
          <a:p>
            <a:pPr algn="ctr"/>
            <a:r>
              <a:rPr lang="en-US" sz="2400" dirty="0" smtClean="0">
                <a:solidFill>
                  <a:srgbClr val="0000FF"/>
                </a:solidFill>
                <a:latin typeface="Calibri" panose="020F0502020204030204" pitchFamily="34" charset="0"/>
              </a:rPr>
              <a:t>Quality Management Department</a:t>
            </a:r>
          </a:p>
          <a:p>
            <a:pPr algn="ctr"/>
            <a:r>
              <a:rPr lang="en-US" sz="2400" dirty="0" smtClean="0">
                <a:solidFill>
                  <a:srgbClr val="0000FF"/>
                </a:solidFill>
                <a:latin typeface="Calibri" panose="020F0502020204030204" pitchFamily="34" charset="0"/>
              </a:rPr>
              <a:t>Children’s Hospital 1 – HCMC, Vietnam</a:t>
            </a:r>
            <a:endParaRPr lang="en-US" sz="2800" dirty="0" smtClean="0">
              <a:solidFill>
                <a:srgbClr val="0000F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99" y="495299"/>
            <a:ext cx="8516258" cy="908957"/>
          </a:xfrm>
        </p:spPr>
        <p:txBody>
          <a:bodyPr/>
          <a:lstStyle/>
          <a:p>
            <a:r>
              <a:rPr lang="en-US" sz="2800" dirty="0" smtClean="0"/>
              <a:t>Using Pareto diagram to identify priorities for improvement in </a:t>
            </a:r>
            <a:r>
              <a:rPr lang="en-US" sz="2800" dirty="0" smtClean="0"/>
              <a:t>the </a:t>
            </a:r>
            <a:r>
              <a:rPr lang="en-US" sz="2800" dirty="0" smtClean="0"/>
              <a:t>department </a:t>
            </a:r>
            <a:r>
              <a:rPr lang="en-US" sz="2800" dirty="0" smtClean="0"/>
              <a:t>every 3-week cycle</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1102148917"/>
              </p:ext>
            </p:extLst>
          </p:nvPr>
        </p:nvGraphicFramePr>
        <p:xfrm>
          <a:off x="195943" y="5666021"/>
          <a:ext cx="8735786" cy="637032"/>
        </p:xfrm>
        <a:graphic>
          <a:graphicData uri="http://schemas.openxmlformats.org/drawingml/2006/table">
            <a:tbl>
              <a:tblPr firstRow="1" firstCol="1" bandRow="1">
                <a:tableStyleId>{5C22544A-7EE6-4342-B048-85BDC9FD1C3A}</a:tableStyleId>
              </a:tblPr>
              <a:tblGrid>
                <a:gridCol w="2514600"/>
                <a:gridCol w="2743200"/>
                <a:gridCol w="3477986"/>
              </a:tblGrid>
              <a:tr h="256540">
                <a:tc>
                  <a:txBody>
                    <a:bodyPr/>
                    <a:lstStyle/>
                    <a:p>
                      <a:pPr marL="457200" indent="-400050">
                        <a:lnSpc>
                          <a:spcPct val="110000"/>
                        </a:lnSpc>
                        <a:spcAft>
                          <a:spcPts val="0"/>
                        </a:spcAft>
                      </a:pPr>
                      <a:r>
                        <a:rPr lang="en-US" sz="2000" b="1" dirty="0" smtClean="0">
                          <a:solidFill>
                            <a:srgbClr val="FFFF00"/>
                          </a:solidFill>
                          <a:effectLst/>
                          <a:latin typeface="Calibri" panose="020F0502020204030204" pitchFamily="34" charset="0"/>
                        </a:rPr>
                        <a:t>P </a:t>
                      </a:r>
                      <a:r>
                        <a:rPr lang="en-US" sz="2000" b="1" dirty="0">
                          <a:solidFill>
                            <a:srgbClr val="FFFF00"/>
                          </a:solidFill>
                          <a:effectLst/>
                          <a:latin typeface="Calibri" panose="020F0502020204030204" pitchFamily="34" charset="0"/>
                        </a:rPr>
                        <a:t>[a]: </a:t>
                      </a:r>
                      <a:r>
                        <a:rPr lang="en-US" sz="2000" b="1" dirty="0" smtClean="0">
                          <a:solidFill>
                            <a:srgbClr val="FFFF00"/>
                          </a:solidFill>
                          <a:effectLst/>
                          <a:latin typeface="Calibri" panose="020F0502020204030204" pitchFamily="34" charset="0"/>
                        </a:rPr>
                        <a:t>Nebulizer</a:t>
                      </a:r>
                      <a:endParaRPr lang="en-US" sz="20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153E"/>
                    </a:solidFill>
                  </a:tcPr>
                </a:tc>
                <a:tc>
                  <a:txBody>
                    <a:bodyPr/>
                    <a:lstStyle/>
                    <a:p>
                      <a:pPr marL="457200" indent="-400050">
                        <a:lnSpc>
                          <a:spcPct val="110000"/>
                        </a:lnSpc>
                        <a:spcAft>
                          <a:spcPts val="0"/>
                        </a:spcAft>
                      </a:pPr>
                      <a:r>
                        <a:rPr lang="en-US" sz="2000" b="1" dirty="0" smtClean="0">
                          <a:solidFill>
                            <a:srgbClr val="FFFF00"/>
                          </a:solidFill>
                          <a:effectLst/>
                          <a:latin typeface="Calibri" panose="020F0502020204030204" pitchFamily="34" charset="0"/>
                        </a:rPr>
                        <a:t>P </a:t>
                      </a:r>
                      <a:r>
                        <a:rPr lang="en-US" sz="2000" b="1" dirty="0">
                          <a:solidFill>
                            <a:srgbClr val="FFFF00"/>
                          </a:solidFill>
                          <a:effectLst/>
                          <a:latin typeface="Calibri" panose="020F0502020204030204" pitchFamily="34" charset="0"/>
                        </a:rPr>
                        <a:t>[c]: </a:t>
                      </a:r>
                      <a:r>
                        <a:rPr lang="en-US" sz="2000" b="1" dirty="0" smtClean="0">
                          <a:solidFill>
                            <a:srgbClr val="FFFF00"/>
                          </a:solidFill>
                          <a:effectLst/>
                          <a:latin typeface="Calibri" panose="020F0502020204030204" pitchFamily="34" charset="0"/>
                        </a:rPr>
                        <a:t>Infusion </a:t>
                      </a:r>
                      <a:endParaRPr lang="en-US" sz="20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153E"/>
                    </a:solidFill>
                  </a:tcPr>
                </a:tc>
                <a:tc>
                  <a:txBody>
                    <a:bodyPr/>
                    <a:lstStyle/>
                    <a:p>
                      <a:pPr marL="457200" indent="-400050">
                        <a:lnSpc>
                          <a:spcPct val="110000"/>
                        </a:lnSpc>
                        <a:spcAft>
                          <a:spcPts val="0"/>
                        </a:spcAft>
                      </a:pPr>
                      <a:r>
                        <a:rPr lang="en-US" sz="2000" b="1" dirty="0" smtClean="0">
                          <a:solidFill>
                            <a:srgbClr val="FFFF00"/>
                          </a:solidFill>
                          <a:effectLst/>
                          <a:latin typeface="Calibri" panose="020F0502020204030204" pitchFamily="34" charset="0"/>
                        </a:rPr>
                        <a:t>P </a:t>
                      </a:r>
                      <a:r>
                        <a:rPr lang="en-US" sz="2000" b="1" dirty="0">
                          <a:solidFill>
                            <a:srgbClr val="FFFF00"/>
                          </a:solidFill>
                          <a:effectLst/>
                          <a:latin typeface="Calibri" panose="020F0502020204030204" pitchFamily="34" charset="0"/>
                        </a:rPr>
                        <a:t>[e]: </a:t>
                      </a:r>
                      <a:r>
                        <a:rPr lang="en-US" sz="2000" b="1" dirty="0" smtClean="0">
                          <a:solidFill>
                            <a:srgbClr val="FFFF00"/>
                          </a:solidFill>
                          <a:effectLst/>
                          <a:latin typeface="Calibri" panose="020F0502020204030204" pitchFamily="34" charset="0"/>
                        </a:rPr>
                        <a:t>High fever care</a:t>
                      </a:r>
                      <a:endParaRPr lang="en-US" sz="20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153E"/>
                    </a:solidFill>
                  </a:tcPr>
                </a:tc>
              </a:tr>
              <a:tr h="270510">
                <a:tc>
                  <a:txBody>
                    <a:bodyPr/>
                    <a:lstStyle/>
                    <a:p>
                      <a:pPr marL="457200" indent="-400050">
                        <a:lnSpc>
                          <a:spcPct val="110000"/>
                        </a:lnSpc>
                        <a:spcAft>
                          <a:spcPts val="0"/>
                        </a:spcAft>
                      </a:pPr>
                      <a:r>
                        <a:rPr lang="en-US" sz="2000" b="1" dirty="0" smtClean="0">
                          <a:solidFill>
                            <a:srgbClr val="FFFF00"/>
                          </a:solidFill>
                          <a:effectLst/>
                          <a:latin typeface="Calibri" panose="020F0502020204030204" pitchFamily="34" charset="0"/>
                        </a:rPr>
                        <a:t>P </a:t>
                      </a:r>
                      <a:r>
                        <a:rPr lang="en-US" sz="2000" b="1" dirty="0">
                          <a:solidFill>
                            <a:srgbClr val="FFFF00"/>
                          </a:solidFill>
                          <a:effectLst/>
                          <a:latin typeface="Calibri" panose="020F0502020204030204" pitchFamily="34" charset="0"/>
                        </a:rPr>
                        <a:t>[b]: </a:t>
                      </a:r>
                      <a:r>
                        <a:rPr lang="en-US" sz="2000" b="1" dirty="0" smtClean="0">
                          <a:solidFill>
                            <a:srgbClr val="FFFF00"/>
                          </a:solidFill>
                          <a:effectLst/>
                          <a:latin typeface="Calibri" panose="020F0502020204030204" pitchFamily="34" charset="0"/>
                        </a:rPr>
                        <a:t>Drug injection </a:t>
                      </a:r>
                      <a:endParaRPr lang="en-US" sz="20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153E"/>
                    </a:solidFill>
                  </a:tcPr>
                </a:tc>
                <a:tc>
                  <a:txBody>
                    <a:bodyPr/>
                    <a:lstStyle/>
                    <a:p>
                      <a:pPr marL="457200" indent="-400050">
                        <a:lnSpc>
                          <a:spcPct val="110000"/>
                        </a:lnSpc>
                        <a:spcAft>
                          <a:spcPts val="0"/>
                        </a:spcAft>
                      </a:pPr>
                      <a:r>
                        <a:rPr lang="en-US" sz="2000" b="1" dirty="0" smtClean="0">
                          <a:solidFill>
                            <a:srgbClr val="FFFF00"/>
                          </a:solidFill>
                          <a:effectLst/>
                          <a:latin typeface="Calibri" panose="020F0502020204030204" pitchFamily="34" charset="0"/>
                        </a:rPr>
                        <a:t>P </a:t>
                      </a:r>
                      <a:r>
                        <a:rPr lang="en-US" sz="2000" b="1" dirty="0">
                          <a:solidFill>
                            <a:srgbClr val="FFFF00"/>
                          </a:solidFill>
                          <a:effectLst/>
                          <a:latin typeface="Calibri" panose="020F0502020204030204" pitchFamily="34" charset="0"/>
                        </a:rPr>
                        <a:t>[d]: </a:t>
                      </a:r>
                      <a:r>
                        <a:rPr lang="en-US" sz="2000" b="1" dirty="0" smtClean="0">
                          <a:solidFill>
                            <a:srgbClr val="FFFF00"/>
                          </a:solidFill>
                          <a:effectLst/>
                          <a:latin typeface="Calibri" panose="020F0502020204030204" pitchFamily="34" charset="0"/>
                        </a:rPr>
                        <a:t>Collect samples</a:t>
                      </a:r>
                      <a:endParaRPr lang="en-US" sz="20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153E"/>
                    </a:solidFill>
                  </a:tcPr>
                </a:tc>
                <a:tc>
                  <a:txBody>
                    <a:bodyPr/>
                    <a:lstStyle/>
                    <a:p>
                      <a:pPr marL="457200" indent="-400050">
                        <a:lnSpc>
                          <a:spcPct val="110000"/>
                        </a:lnSpc>
                        <a:spcAft>
                          <a:spcPts val="0"/>
                        </a:spcAft>
                      </a:pPr>
                      <a:r>
                        <a:rPr lang="en-US" sz="2000" b="1" dirty="0" smtClean="0">
                          <a:solidFill>
                            <a:srgbClr val="FFFF00"/>
                          </a:solidFill>
                          <a:effectLst/>
                          <a:latin typeface="Calibri" panose="020F0502020204030204" pitchFamily="34" charset="0"/>
                        </a:rPr>
                        <a:t>P </a:t>
                      </a:r>
                      <a:r>
                        <a:rPr lang="en-US" sz="2000" b="1" dirty="0">
                          <a:solidFill>
                            <a:srgbClr val="FFFF00"/>
                          </a:solidFill>
                          <a:effectLst/>
                          <a:latin typeface="Calibri" panose="020F0502020204030204" pitchFamily="34" charset="0"/>
                        </a:rPr>
                        <a:t>[f]: </a:t>
                      </a:r>
                      <a:r>
                        <a:rPr lang="en-US" sz="2000" b="1" dirty="0" smtClean="0">
                          <a:solidFill>
                            <a:srgbClr val="FFFF00"/>
                          </a:solidFill>
                          <a:effectLst/>
                          <a:latin typeface="Calibri" panose="020F0502020204030204" pitchFamily="34" charset="0"/>
                        </a:rPr>
                        <a:t>Delivery of medicine</a:t>
                      </a:r>
                      <a:endParaRPr lang="en-US" sz="20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153E"/>
                    </a:solidFill>
                  </a:tcPr>
                </a:tc>
              </a:tr>
            </a:tbl>
          </a:graphicData>
        </a:graphic>
      </p:graphicFrame>
      <p:pic>
        <p:nvPicPr>
          <p:cNvPr id="4" name="Content Placeholder 3"/>
          <p:cNvPicPr>
            <a:picLocks noGrp="1" noChangeAspect="1"/>
          </p:cNvPicPr>
          <p:nvPr>
            <p:ph idx="1"/>
          </p:nvPr>
        </p:nvPicPr>
        <p:blipFill>
          <a:blip r:embed="rId2"/>
          <a:stretch>
            <a:fillRect/>
          </a:stretch>
        </p:blipFill>
        <p:spPr>
          <a:xfrm>
            <a:off x="448129" y="1424239"/>
            <a:ext cx="8255000" cy="4118361"/>
          </a:xfrm>
          <a:prstGeom prst="rect">
            <a:avLst/>
          </a:prstGeom>
        </p:spPr>
      </p:pic>
    </p:spTree>
    <p:extLst>
      <p:ext uri="{BB962C8B-B14F-4D97-AF65-F5344CB8AC3E}">
        <p14:creationId xmlns:p14="http://schemas.microsoft.com/office/powerpoint/2010/main" val="1573924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95299"/>
            <a:ext cx="8255000" cy="1235529"/>
          </a:xfrm>
        </p:spPr>
        <p:txBody>
          <a:bodyPr/>
          <a:lstStyle/>
          <a:p>
            <a:r>
              <a:rPr lang="en-US" sz="2800" dirty="0" smtClean="0"/>
              <a:t>The level of physician’s ECR met </a:t>
            </a:r>
            <a:r>
              <a:rPr lang="en-US" sz="2800" dirty="0" smtClean="0">
                <a:solidFill>
                  <a:srgbClr val="FF0000"/>
                </a:solidFill>
              </a:rPr>
              <a:t>2.98</a:t>
            </a:r>
            <a:r>
              <a:rPr lang="en-US" sz="2800" dirty="0" smtClean="0">
                <a:solidFill>
                  <a:srgbClr val="FF0000"/>
                </a:solidFill>
                <a:sym typeface="Symbol" panose="05050102010706020507" pitchFamily="18" charset="2"/>
              </a:rPr>
              <a:t></a:t>
            </a:r>
            <a:r>
              <a:rPr lang="en-US" sz="2800" dirty="0" smtClean="0">
                <a:sym typeface="Symbol" panose="05050102010706020507" pitchFamily="18" charset="2"/>
              </a:rPr>
              <a:t> in the spreading phase, but it was down some weeks in maintaining phase (small </a:t>
            </a:r>
            <a:r>
              <a:rPr lang="en-US" sz="2800" dirty="0" smtClean="0">
                <a:sym typeface="Symbol" panose="05050102010706020507" pitchFamily="18" charset="2"/>
              </a:rPr>
              <a:t>sample effect)</a:t>
            </a:r>
            <a:endParaRPr lang="en-US" sz="2800" dirty="0"/>
          </a:p>
        </p:txBody>
      </p:sp>
      <p:pic>
        <p:nvPicPr>
          <p:cNvPr id="5" name="Content Placeholder 4"/>
          <p:cNvPicPr>
            <a:picLocks noGrp="1" noChangeAspect="1"/>
          </p:cNvPicPr>
          <p:nvPr>
            <p:ph idx="1"/>
          </p:nvPr>
        </p:nvPicPr>
        <p:blipFill>
          <a:blip r:embed="rId2"/>
          <a:stretch>
            <a:fillRect/>
          </a:stretch>
        </p:blipFill>
        <p:spPr>
          <a:xfrm>
            <a:off x="448129" y="1884146"/>
            <a:ext cx="8255000" cy="4374235"/>
          </a:xfrm>
          <a:prstGeom prst="rect">
            <a:avLst/>
          </a:prstGeom>
        </p:spPr>
      </p:pic>
    </p:spTree>
    <p:extLst>
      <p:ext uri="{BB962C8B-B14F-4D97-AF65-F5344CB8AC3E}">
        <p14:creationId xmlns:p14="http://schemas.microsoft.com/office/powerpoint/2010/main" val="1275005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95300"/>
            <a:ext cx="8255000" cy="1284514"/>
          </a:xfrm>
        </p:spPr>
        <p:txBody>
          <a:bodyPr/>
          <a:lstStyle/>
          <a:p>
            <a:r>
              <a:rPr lang="en-US" sz="2800" dirty="0" smtClean="0"/>
              <a:t>The level of nurses’ ECR met </a:t>
            </a:r>
            <a:r>
              <a:rPr lang="en-US" sz="2800" dirty="0" smtClean="0">
                <a:solidFill>
                  <a:srgbClr val="FF0000"/>
                </a:solidFill>
              </a:rPr>
              <a:t>3.23</a:t>
            </a:r>
            <a:r>
              <a:rPr lang="en-US" sz="2800" dirty="0">
                <a:solidFill>
                  <a:srgbClr val="FF0000"/>
                </a:solidFill>
                <a:sym typeface="Symbol" panose="05050102010706020507" pitchFamily="18" charset="2"/>
              </a:rPr>
              <a:t></a:t>
            </a:r>
            <a:r>
              <a:rPr lang="en-US" sz="2800" dirty="0">
                <a:sym typeface="Symbol" panose="05050102010706020507" pitchFamily="18" charset="2"/>
              </a:rPr>
              <a:t> </a:t>
            </a:r>
            <a:r>
              <a:rPr lang="en-US" sz="2800" dirty="0" smtClean="0">
                <a:sym typeface="Symbol" panose="05050102010706020507" pitchFamily="18" charset="2"/>
              </a:rPr>
              <a:t>in spreading phase, but it was unstable in maintaining phase </a:t>
            </a:r>
            <a:br>
              <a:rPr lang="en-US" sz="2800" dirty="0" smtClean="0">
                <a:sym typeface="Symbol" panose="05050102010706020507" pitchFamily="18" charset="2"/>
              </a:rPr>
            </a:br>
            <a:r>
              <a:rPr lang="en-US" sz="2800" dirty="0" smtClean="0">
                <a:sym typeface="Symbol" panose="05050102010706020507" pitchFamily="18" charset="2"/>
              </a:rPr>
              <a:t>(small sample effect)</a:t>
            </a:r>
            <a:endParaRPr lang="en-US" sz="2800" dirty="0"/>
          </a:p>
        </p:txBody>
      </p:sp>
      <p:pic>
        <p:nvPicPr>
          <p:cNvPr id="5" name="Content Placeholder 4"/>
          <p:cNvPicPr>
            <a:picLocks noGrp="1" noChangeAspect="1"/>
          </p:cNvPicPr>
          <p:nvPr>
            <p:ph idx="1"/>
          </p:nvPr>
        </p:nvPicPr>
        <p:blipFill>
          <a:blip r:embed="rId2"/>
          <a:stretch>
            <a:fillRect/>
          </a:stretch>
        </p:blipFill>
        <p:spPr>
          <a:xfrm>
            <a:off x="431800" y="1875257"/>
            <a:ext cx="8255000" cy="4489988"/>
          </a:xfrm>
          <a:prstGeom prst="rect">
            <a:avLst/>
          </a:prstGeom>
        </p:spPr>
      </p:pic>
    </p:spTree>
    <p:extLst>
      <p:ext uri="{BB962C8B-B14F-4D97-AF65-F5344CB8AC3E}">
        <p14:creationId xmlns:p14="http://schemas.microsoft.com/office/powerpoint/2010/main" val="65667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62642"/>
            <a:ext cx="8255000" cy="1006929"/>
          </a:xfrm>
        </p:spPr>
        <p:txBody>
          <a:bodyPr/>
          <a:lstStyle/>
          <a:p>
            <a:r>
              <a:rPr lang="en-US" sz="2800" dirty="0" smtClean="0"/>
              <a:t>The trend of PSS was stable over the threshold of 3.25 [scale: 1-4]</a:t>
            </a:r>
            <a:endParaRPr lang="en-US" sz="2800" dirty="0"/>
          </a:p>
        </p:txBody>
      </p:sp>
      <p:pic>
        <p:nvPicPr>
          <p:cNvPr id="3" name="Picture 2"/>
          <p:cNvPicPr>
            <a:picLocks noChangeAspect="1"/>
          </p:cNvPicPr>
          <p:nvPr/>
        </p:nvPicPr>
        <p:blipFill>
          <a:blip r:embed="rId2"/>
          <a:stretch>
            <a:fillRect/>
          </a:stretch>
        </p:blipFill>
        <p:spPr>
          <a:xfrm>
            <a:off x="218572" y="1469571"/>
            <a:ext cx="8681456" cy="4352921"/>
          </a:xfrm>
          <a:prstGeom prst="rect">
            <a:avLst/>
          </a:prstGeom>
        </p:spPr>
      </p:pic>
    </p:spTree>
    <p:extLst>
      <p:ext uri="{BB962C8B-B14F-4D97-AF65-F5344CB8AC3E}">
        <p14:creationId xmlns:p14="http://schemas.microsoft.com/office/powerpoint/2010/main" val="894034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Conclusion</a:t>
            </a:r>
            <a:endParaRPr lang="en-US" sz="3600" dirty="0"/>
          </a:p>
        </p:txBody>
      </p:sp>
      <p:sp>
        <p:nvSpPr>
          <p:cNvPr id="3" name="Content Placeholder 2"/>
          <p:cNvSpPr>
            <a:spLocks noGrp="1"/>
          </p:cNvSpPr>
          <p:nvPr>
            <p:ph idx="1"/>
          </p:nvPr>
        </p:nvSpPr>
        <p:spPr>
          <a:xfrm>
            <a:off x="261257" y="1338943"/>
            <a:ext cx="8441872" cy="5208813"/>
          </a:xfrm>
        </p:spPr>
        <p:txBody>
          <a:bodyPr/>
          <a:lstStyle/>
          <a:p>
            <a:r>
              <a:rPr lang="en-US" dirty="0" smtClean="0"/>
              <a:t>Integration of informed consent into professional procedures </a:t>
            </a:r>
            <a:r>
              <a:rPr lang="en-US" dirty="0" smtClean="0"/>
              <a:t>made improvements of:</a:t>
            </a:r>
            <a:endParaRPr lang="en-US" dirty="0" smtClean="0"/>
          </a:p>
          <a:p>
            <a:pPr lvl="1"/>
            <a:r>
              <a:rPr lang="en-US" dirty="0" smtClean="0"/>
              <a:t>sigma level of PCR from </a:t>
            </a:r>
            <a:r>
              <a:rPr lang="en-US" dirty="0" smtClean="0">
                <a:solidFill>
                  <a:schemeClr val="tx1">
                    <a:lumMod val="95000"/>
                    <a:lumOff val="5000"/>
                  </a:schemeClr>
                </a:solidFill>
              </a:rPr>
              <a:t>1.68</a:t>
            </a:r>
            <a:r>
              <a:rPr lang="en-US" dirty="0">
                <a:solidFill>
                  <a:schemeClr val="tx1">
                    <a:lumMod val="95000"/>
                    <a:lumOff val="5000"/>
                  </a:schemeClr>
                </a:solidFill>
                <a:sym typeface="Symbol" panose="05050102010706020507" pitchFamily="18" charset="2"/>
              </a:rPr>
              <a:t></a:t>
            </a:r>
            <a:r>
              <a:rPr lang="en-US" dirty="0">
                <a:solidFill>
                  <a:schemeClr val="tx1">
                    <a:lumMod val="95000"/>
                    <a:lumOff val="5000"/>
                  </a:schemeClr>
                </a:solidFill>
              </a:rPr>
              <a:t> </a:t>
            </a:r>
            <a:r>
              <a:rPr lang="en-US" dirty="0" smtClean="0">
                <a:solidFill>
                  <a:schemeClr val="tx1">
                    <a:lumMod val="95000"/>
                    <a:lumOff val="5000"/>
                  </a:schemeClr>
                </a:solidFill>
              </a:rPr>
              <a:t>to 2.58-3.07</a:t>
            </a:r>
            <a:r>
              <a:rPr lang="en-US" dirty="0" smtClean="0">
                <a:solidFill>
                  <a:schemeClr val="tx1">
                    <a:lumMod val="95000"/>
                    <a:lumOff val="5000"/>
                  </a:schemeClr>
                </a:solidFill>
                <a:sym typeface="Symbol" panose="05050102010706020507" pitchFamily="18" charset="2"/>
              </a:rPr>
              <a:t></a:t>
            </a:r>
            <a:endParaRPr lang="en-US" dirty="0" smtClean="0">
              <a:solidFill>
                <a:schemeClr val="tx1">
                  <a:lumMod val="95000"/>
                  <a:lumOff val="5000"/>
                </a:schemeClr>
              </a:solidFill>
            </a:endParaRPr>
          </a:p>
          <a:p>
            <a:pPr lvl="1"/>
            <a:r>
              <a:rPr lang="en-US" dirty="0"/>
              <a:t>s</a:t>
            </a:r>
            <a:r>
              <a:rPr lang="en-US" dirty="0" smtClean="0"/>
              <a:t>igma level of physicians’ and nurses’ ECR getting </a:t>
            </a:r>
            <a:r>
              <a:rPr lang="en-US" dirty="0" smtClean="0">
                <a:solidFill>
                  <a:schemeClr val="tx1">
                    <a:lumMod val="95000"/>
                    <a:lumOff val="5000"/>
                  </a:schemeClr>
                </a:solidFill>
              </a:rPr>
              <a:t>2.98</a:t>
            </a:r>
            <a:r>
              <a:rPr lang="en-US" dirty="0" smtClean="0">
                <a:solidFill>
                  <a:schemeClr val="tx1">
                    <a:lumMod val="95000"/>
                    <a:lumOff val="5000"/>
                  </a:schemeClr>
                </a:solidFill>
                <a:sym typeface="Symbol" panose="05050102010706020507" pitchFamily="18" charset="2"/>
              </a:rPr>
              <a:t> and 3.23 </a:t>
            </a:r>
            <a:r>
              <a:rPr lang="en-US" dirty="0" smtClean="0">
                <a:solidFill>
                  <a:schemeClr val="tx1">
                    <a:lumMod val="95000"/>
                    <a:lumOff val="5000"/>
                  </a:schemeClr>
                </a:solidFill>
                <a:sym typeface="Symbol" panose="05050102010706020507" pitchFamily="18" charset="2"/>
              </a:rPr>
              <a:t>respectively</a:t>
            </a:r>
            <a:endParaRPr lang="en-US" dirty="0" smtClean="0">
              <a:solidFill>
                <a:schemeClr val="tx1">
                  <a:lumMod val="95000"/>
                  <a:lumOff val="5000"/>
                </a:schemeClr>
              </a:solidFill>
            </a:endParaRPr>
          </a:p>
          <a:p>
            <a:pPr lvl="1"/>
            <a:r>
              <a:rPr lang="en-US" dirty="0" smtClean="0"/>
              <a:t>PSS over the threshold of 3.25</a:t>
            </a:r>
            <a:endParaRPr lang="en-US" dirty="0"/>
          </a:p>
          <a:p>
            <a:r>
              <a:rPr lang="en-US" dirty="0" smtClean="0">
                <a:sym typeface="Wingdings" panose="05000000000000000000" pitchFamily="2" charset="2"/>
              </a:rPr>
              <a:t>It needs to set up a routine supervision and feedback system to build “informed consent culture”</a:t>
            </a:r>
            <a:r>
              <a:rPr lang="en-US" dirty="0" smtClean="0"/>
              <a:t>. </a:t>
            </a:r>
          </a:p>
          <a:p>
            <a:r>
              <a:rPr lang="en-US" dirty="0" smtClean="0"/>
              <a:t>The continual </a:t>
            </a:r>
            <a:r>
              <a:rPr lang="en-US" smtClean="0"/>
              <a:t>plans </a:t>
            </a:r>
            <a:r>
              <a:rPr lang="en-US" smtClean="0"/>
              <a:t>are </a:t>
            </a:r>
            <a:r>
              <a:rPr lang="en-US" dirty="0" smtClean="0"/>
              <a:t>necessary to maintain the improvement results.</a:t>
            </a:r>
            <a:endParaRPr lang="en-US" dirty="0"/>
          </a:p>
        </p:txBody>
      </p:sp>
    </p:spTree>
    <p:extLst>
      <p:ext uri="{BB962C8B-B14F-4D97-AF65-F5344CB8AC3E}">
        <p14:creationId xmlns:p14="http://schemas.microsoft.com/office/powerpoint/2010/main" val="4062317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Content</a:t>
            </a:r>
            <a:endParaRPr lang="en-US" sz="3600" dirty="0"/>
          </a:p>
        </p:txBody>
      </p:sp>
      <p:sp>
        <p:nvSpPr>
          <p:cNvPr id="3" name="Content Placeholder 2"/>
          <p:cNvSpPr>
            <a:spLocks noGrp="1"/>
          </p:cNvSpPr>
          <p:nvPr>
            <p:ph idx="1"/>
          </p:nvPr>
        </p:nvSpPr>
        <p:spPr/>
        <p:txBody>
          <a:bodyPr/>
          <a:lstStyle/>
          <a:p>
            <a:r>
              <a:rPr lang="en-US" dirty="0" smtClean="0"/>
              <a:t>Introduction</a:t>
            </a:r>
          </a:p>
          <a:p>
            <a:r>
              <a:rPr lang="en-US" dirty="0" smtClean="0"/>
              <a:t>Objectives</a:t>
            </a:r>
          </a:p>
          <a:p>
            <a:r>
              <a:rPr lang="en-US" dirty="0" smtClean="0"/>
              <a:t>Methodology</a:t>
            </a:r>
          </a:p>
          <a:p>
            <a:r>
              <a:rPr lang="en-US" dirty="0" smtClean="0"/>
              <a:t>Results &amp; Discussion</a:t>
            </a:r>
          </a:p>
          <a:p>
            <a:r>
              <a:rPr lang="en-US" dirty="0" smtClean="0"/>
              <a:t>Conclusion</a:t>
            </a:r>
            <a:endParaRPr lang="en-US" dirty="0"/>
          </a:p>
        </p:txBody>
      </p:sp>
    </p:spTree>
    <p:extLst>
      <p:ext uri="{BB962C8B-B14F-4D97-AF65-F5344CB8AC3E}">
        <p14:creationId xmlns:p14="http://schemas.microsoft.com/office/powerpoint/2010/main" val="2242051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Introduction</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819531"/>
              </p:ext>
            </p:extLst>
          </p:nvPr>
        </p:nvGraphicFramePr>
        <p:xfrm>
          <a:off x="431800" y="1358900"/>
          <a:ext cx="8255000" cy="5107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5556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Goal &amp; Objectives</a:t>
            </a:r>
            <a:endParaRPr lang="en-US" sz="3600" dirty="0"/>
          </a:p>
        </p:txBody>
      </p:sp>
      <p:sp>
        <p:nvSpPr>
          <p:cNvPr id="3" name="Content Placeholder 2"/>
          <p:cNvSpPr>
            <a:spLocks noGrp="1"/>
          </p:cNvSpPr>
          <p:nvPr>
            <p:ph idx="1"/>
          </p:nvPr>
        </p:nvSpPr>
        <p:spPr>
          <a:xfrm>
            <a:off x="431800" y="1273629"/>
            <a:ext cx="8255000" cy="5274128"/>
          </a:xfrm>
        </p:spPr>
        <p:txBody>
          <a:bodyPr/>
          <a:lstStyle/>
          <a:p>
            <a:r>
              <a:rPr lang="en-US" b="1" dirty="0" smtClean="0"/>
              <a:t>Goal: </a:t>
            </a:r>
            <a:r>
              <a:rPr lang="en-US" dirty="0"/>
              <a:t>To enhance the quality of communication with inpatients and families, and the </a:t>
            </a:r>
            <a:r>
              <a:rPr lang="en-US" dirty="0" smtClean="0"/>
              <a:t>compliance of </a:t>
            </a:r>
            <a:r>
              <a:rPr lang="en-US" dirty="0"/>
              <a:t>professional </a:t>
            </a:r>
            <a:r>
              <a:rPr lang="en-US" dirty="0" smtClean="0"/>
              <a:t>procedures.  </a:t>
            </a:r>
            <a:endParaRPr lang="en-US" dirty="0"/>
          </a:p>
          <a:p>
            <a:r>
              <a:rPr lang="en-US" b="1" dirty="0" smtClean="0"/>
              <a:t>Objectives</a:t>
            </a:r>
            <a:r>
              <a:rPr lang="en-US" dirty="0" smtClean="0"/>
              <a:t>: </a:t>
            </a:r>
          </a:p>
          <a:p>
            <a:pPr lvl="1"/>
            <a:r>
              <a:rPr lang="en-US" dirty="0" smtClean="0"/>
              <a:t>[1</a:t>
            </a:r>
            <a:r>
              <a:rPr lang="en-US" dirty="0"/>
              <a:t>] </a:t>
            </a:r>
            <a:r>
              <a:rPr lang="en-US" dirty="0" smtClean="0"/>
              <a:t>To increase patient satisfaction score of communication over </a:t>
            </a:r>
            <a:r>
              <a:rPr lang="en-US" b="1" dirty="0" smtClean="0">
                <a:solidFill>
                  <a:srgbClr val="0000FF"/>
                </a:solidFill>
              </a:rPr>
              <a:t>3.25 [1-4 scale]</a:t>
            </a:r>
            <a:r>
              <a:rPr lang="en-US" dirty="0" smtClean="0"/>
              <a:t> [short: PSS].</a:t>
            </a:r>
            <a:endParaRPr lang="en-US" dirty="0"/>
          </a:p>
          <a:p>
            <a:pPr lvl="1"/>
            <a:r>
              <a:rPr lang="en-US" dirty="0"/>
              <a:t>[</a:t>
            </a:r>
            <a:r>
              <a:rPr lang="en-US" dirty="0" smtClean="0"/>
              <a:t>2] To increase professional procedure compliance rate </a:t>
            </a:r>
            <a:r>
              <a:rPr lang="en-US" smtClean="0"/>
              <a:t>over </a:t>
            </a:r>
            <a:r>
              <a:rPr lang="en-US" b="1" smtClean="0">
                <a:solidFill>
                  <a:srgbClr val="0000FF"/>
                </a:solidFill>
              </a:rPr>
              <a:t>85%</a:t>
            </a:r>
            <a:r>
              <a:rPr lang="en-US" smtClean="0"/>
              <a:t> (</a:t>
            </a:r>
            <a:r>
              <a:rPr lang="en-US" b="1" smtClean="0">
                <a:solidFill>
                  <a:srgbClr val="0000FF"/>
                </a:solidFill>
              </a:rPr>
              <a:t>2.54</a:t>
            </a:r>
            <a:r>
              <a:rPr lang="en-US" b="1" smtClean="0">
                <a:solidFill>
                  <a:srgbClr val="0000FF"/>
                </a:solidFill>
                <a:sym typeface="Symbol" panose="05050102010706020507" pitchFamily="18" charset="2"/>
              </a:rPr>
              <a:t></a:t>
            </a:r>
            <a:r>
              <a:rPr lang="en-US" smtClean="0"/>
              <a:t>) </a:t>
            </a:r>
            <a:r>
              <a:rPr lang="en-US" dirty="0" smtClean="0"/>
              <a:t>[short: PCR].</a:t>
            </a:r>
            <a:endParaRPr lang="en-US" dirty="0"/>
          </a:p>
          <a:p>
            <a:pPr lvl="1"/>
            <a:r>
              <a:rPr lang="en-US" dirty="0"/>
              <a:t>[3] </a:t>
            </a:r>
            <a:r>
              <a:rPr lang="en-US" dirty="0" smtClean="0"/>
              <a:t>To increase effective communication rate to patients and families over </a:t>
            </a:r>
            <a:r>
              <a:rPr lang="en-US" b="1" dirty="0" smtClean="0">
                <a:solidFill>
                  <a:srgbClr val="0000FF"/>
                </a:solidFill>
              </a:rPr>
              <a:t>93.3</a:t>
            </a:r>
            <a:r>
              <a:rPr lang="en-US" b="1" dirty="0">
                <a:solidFill>
                  <a:srgbClr val="0000FF"/>
                </a:solidFill>
              </a:rPr>
              <a:t>% (3</a:t>
            </a:r>
            <a:r>
              <a:rPr lang="en-US" b="1" dirty="0">
                <a:solidFill>
                  <a:srgbClr val="0000FF"/>
                </a:solidFill>
                <a:sym typeface="Symbol" panose="05050102010706020507" pitchFamily="18" charset="2"/>
              </a:rPr>
              <a:t></a:t>
            </a:r>
            <a:r>
              <a:rPr lang="en-US" b="1" dirty="0">
                <a:solidFill>
                  <a:srgbClr val="0000FF"/>
                </a:solidFill>
              </a:rPr>
              <a:t>)</a:t>
            </a:r>
            <a:r>
              <a:rPr lang="en-US" b="1" dirty="0"/>
              <a:t> </a:t>
            </a:r>
            <a:r>
              <a:rPr lang="en-US" dirty="0" smtClean="0"/>
              <a:t>[short: ECR].</a:t>
            </a:r>
            <a:endParaRPr lang="en-US" dirty="0"/>
          </a:p>
          <a:p>
            <a:endParaRPr lang="en-US" dirty="0"/>
          </a:p>
        </p:txBody>
      </p:sp>
    </p:spTree>
    <p:extLst>
      <p:ext uri="{BB962C8B-B14F-4D97-AF65-F5344CB8AC3E}">
        <p14:creationId xmlns:p14="http://schemas.microsoft.com/office/powerpoint/2010/main" val="374610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Indicators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5930491"/>
              </p:ext>
            </p:extLst>
          </p:nvPr>
        </p:nvGraphicFramePr>
        <p:xfrm>
          <a:off x="209548" y="1168760"/>
          <a:ext cx="8699503" cy="2795028"/>
        </p:xfrm>
        <a:graphic>
          <a:graphicData uri="http://schemas.openxmlformats.org/drawingml/2006/table">
            <a:tbl>
              <a:tblPr firstRow="1" firstCol="1" lastRow="1" lastCol="1" bandRow="1" bandCol="1">
                <a:tableStyleId>{5C22544A-7EE6-4342-B048-85BDC9FD1C3A}</a:tableStyleId>
              </a:tblPr>
              <a:tblGrid>
                <a:gridCol w="5374823"/>
                <a:gridCol w="1371600"/>
                <a:gridCol w="1953080"/>
              </a:tblGrid>
              <a:tr h="578397">
                <a:tc>
                  <a:txBody>
                    <a:bodyPr/>
                    <a:lstStyle/>
                    <a:p>
                      <a:pPr algn="ctr">
                        <a:lnSpc>
                          <a:spcPct val="110000"/>
                        </a:lnSpc>
                        <a:spcBef>
                          <a:spcPts val="600"/>
                        </a:spcBef>
                        <a:spcAft>
                          <a:spcPts val="0"/>
                        </a:spcAft>
                      </a:pPr>
                      <a:r>
                        <a:rPr lang="en-US" sz="2400" dirty="0" smtClean="0">
                          <a:solidFill>
                            <a:srgbClr val="FFFF00"/>
                          </a:solidFill>
                          <a:effectLst/>
                          <a:latin typeface="Calibri" panose="020F0502020204030204" pitchFamily="34" charset="0"/>
                          <a:ea typeface="Calibri" panose="020F0502020204030204" pitchFamily="34" charset="0"/>
                        </a:rPr>
                        <a:t>Indicator</a:t>
                      </a:r>
                      <a:endParaRPr lang="en-US" sz="2400" dirty="0">
                        <a:solidFill>
                          <a:srgbClr val="FFFF00"/>
                        </a:solidFill>
                        <a:effectLst/>
                        <a:latin typeface="Calibri" panose="020F0502020204030204" pitchFamily="34" charset="0"/>
                        <a:ea typeface="Calibri" panose="020F0502020204030204" pitchFamily="34" charset="0"/>
                      </a:endParaRPr>
                    </a:p>
                  </a:txBody>
                  <a:tcPr marL="68580" marR="68580" marT="0" marB="0" anchor="ctr">
                    <a:solidFill>
                      <a:srgbClr val="003A00"/>
                    </a:solidFill>
                  </a:tcPr>
                </a:tc>
                <a:tc>
                  <a:txBody>
                    <a:bodyPr/>
                    <a:lstStyle/>
                    <a:p>
                      <a:pPr algn="ctr">
                        <a:lnSpc>
                          <a:spcPct val="110000"/>
                        </a:lnSpc>
                        <a:spcBef>
                          <a:spcPts val="600"/>
                        </a:spcBef>
                        <a:spcAft>
                          <a:spcPts val="0"/>
                        </a:spcAft>
                      </a:pPr>
                      <a:r>
                        <a:rPr lang="en-US" sz="2400" dirty="0" smtClean="0">
                          <a:solidFill>
                            <a:srgbClr val="FFFF00"/>
                          </a:solidFill>
                          <a:effectLst/>
                          <a:latin typeface="Calibri" panose="020F0502020204030204" pitchFamily="34" charset="0"/>
                          <a:ea typeface="Calibri" panose="020F0502020204030204" pitchFamily="34" charset="0"/>
                        </a:rPr>
                        <a:t>Standard </a:t>
                      </a:r>
                      <a:endParaRPr lang="en-US" sz="2400" dirty="0">
                        <a:solidFill>
                          <a:srgbClr val="FFFF00"/>
                        </a:solidFill>
                        <a:effectLst/>
                        <a:latin typeface="Calibri" panose="020F0502020204030204" pitchFamily="34" charset="0"/>
                        <a:ea typeface="Calibri" panose="020F0502020204030204" pitchFamily="34" charset="0"/>
                      </a:endParaRPr>
                    </a:p>
                  </a:txBody>
                  <a:tcPr marL="68580" marR="68580" marT="0" marB="0" anchor="ctr">
                    <a:solidFill>
                      <a:srgbClr val="003A00"/>
                    </a:solidFill>
                  </a:tcPr>
                </a:tc>
                <a:tc>
                  <a:txBody>
                    <a:bodyPr/>
                    <a:lstStyle/>
                    <a:p>
                      <a:pPr algn="ctr">
                        <a:lnSpc>
                          <a:spcPct val="110000"/>
                        </a:lnSpc>
                        <a:spcBef>
                          <a:spcPts val="600"/>
                        </a:spcBef>
                        <a:spcAft>
                          <a:spcPts val="0"/>
                        </a:spcAft>
                      </a:pPr>
                      <a:r>
                        <a:rPr lang="en-US" sz="2400" dirty="0" smtClean="0">
                          <a:solidFill>
                            <a:srgbClr val="FFFF00"/>
                          </a:solidFill>
                          <a:effectLst/>
                          <a:latin typeface="Calibri" panose="020F0502020204030204" pitchFamily="34" charset="0"/>
                        </a:rPr>
                        <a:t>Threshold</a:t>
                      </a:r>
                      <a:endParaRPr lang="en-US" sz="2400" dirty="0">
                        <a:solidFill>
                          <a:srgbClr val="FFFF00"/>
                        </a:solidFill>
                        <a:effectLst/>
                        <a:latin typeface="Calibri" panose="020F0502020204030204" pitchFamily="34" charset="0"/>
                        <a:ea typeface="Calibri" panose="020F0502020204030204" pitchFamily="34" charset="0"/>
                      </a:endParaRPr>
                    </a:p>
                  </a:txBody>
                  <a:tcPr marL="68580" marR="68580" marT="0" marB="0" anchor="ctr">
                    <a:solidFill>
                      <a:srgbClr val="003A00"/>
                    </a:solidFill>
                  </a:tcPr>
                </a:tc>
              </a:tr>
              <a:tr h="738877">
                <a:tc>
                  <a:txBody>
                    <a:bodyPr/>
                    <a:lstStyle/>
                    <a:p>
                      <a:pPr algn="just">
                        <a:lnSpc>
                          <a:spcPct val="110000"/>
                        </a:lnSpc>
                        <a:spcBef>
                          <a:spcPts val="600"/>
                        </a:spcBef>
                        <a:spcAft>
                          <a:spcPts val="0"/>
                        </a:spcAft>
                      </a:pPr>
                      <a:r>
                        <a:rPr lang="en-US" sz="2400" b="1" dirty="0" smtClean="0">
                          <a:solidFill>
                            <a:schemeClr val="accent3"/>
                          </a:solidFill>
                          <a:effectLst/>
                          <a:latin typeface="Calibri" panose="020F0502020204030204" pitchFamily="34" charset="0"/>
                        </a:rPr>
                        <a:t>PCR </a:t>
                      </a:r>
                      <a:r>
                        <a:rPr lang="en-US" sz="2400" b="1" dirty="0">
                          <a:solidFill>
                            <a:schemeClr val="accent3"/>
                          </a:solidFill>
                          <a:effectLst/>
                          <a:latin typeface="Calibri" panose="020F0502020204030204" pitchFamily="34" charset="0"/>
                        </a:rPr>
                        <a:t>(%) = </a:t>
                      </a:r>
                      <a:r>
                        <a:rPr lang="en-US" sz="2400" b="1" dirty="0" smtClean="0">
                          <a:solidFill>
                            <a:schemeClr val="accent3"/>
                          </a:solidFill>
                          <a:effectLst/>
                          <a:latin typeface="Calibri" panose="020F0502020204030204" pitchFamily="34" charset="0"/>
                        </a:rPr>
                        <a:t>[</a:t>
                      </a:r>
                      <a:r>
                        <a:rPr lang="en-US" sz="2400" b="1" dirty="0" smtClean="0">
                          <a:solidFill>
                            <a:schemeClr val="accent3"/>
                          </a:solidFill>
                          <a:effectLst/>
                          <a:latin typeface="Calibri" panose="020F0502020204030204" pitchFamily="34" charset="0"/>
                          <a:sym typeface="Symbol" panose="05050102010706020507" pitchFamily="18" charset="2"/>
                        </a:rPr>
                        <a:t></a:t>
                      </a:r>
                      <a:r>
                        <a:rPr lang="en-US" sz="2400" b="1" dirty="0" smtClean="0">
                          <a:solidFill>
                            <a:schemeClr val="accent3"/>
                          </a:solidFill>
                          <a:effectLst/>
                          <a:latin typeface="Calibri" panose="020F0502020204030204" pitchFamily="34" charset="0"/>
                        </a:rPr>
                        <a:t> CO]*</a:t>
                      </a:r>
                      <a:r>
                        <a:rPr lang="en-US" sz="2400" b="1" dirty="0">
                          <a:solidFill>
                            <a:schemeClr val="accent3"/>
                          </a:solidFill>
                          <a:effectLst/>
                          <a:latin typeface="Calibri" panose="020F0502020204030204" pitchFamily="34" charset="0"/>
                        </a:rPr>
                        <a:t>100 / </a:t>
                      </a:r>
                      <a:r>
                        <a:rPr lang="en-US" sz="2400" b="1" dirty="0" smtClean="0">
                          <a:solidFill>
                            <a:schemeClr val="accent3"/>
                          </a:solidFill>
                          <a:effectLst/>
                          <a:latin typeface="Calibri" panose="020F0502020204030204" pitchFamily="34" charset="0"/>
                        </a:rPr>
                        <a:t>[</a:t>
                      </a:r>
                      <a:r>
                        <a:rPr lang="en-US" sz="2400" b="1" dirty="0" smtClean="0">
                          <a:solidFill>
                            <a:schemeClr val="accent3"/>
                          </a:solidFill>
                          <a:effectLst/>
                          <a:latin typeface="Calibri" panose="020F0502020204030204" pitchFamily="34" charset="0"/>
                          <a:sym typeface="Symbol" panose="05050102010706020507" pitchFamily="18" charset="2"/>
                        </a:rPr>
                        <a:t></a:t>
                      </a:r>
                      <a:r>
                        <a:rPr lang="en-US" sz="2400" b="1" dirty="0" smtClean="0">
                          <a:solidFill>
                            <a:schemeClr val="accent3"/>
                          </a:solidFill>
                          <a:effectLst/>
                          <a:latin typeface="Calibri" panose="020F0502020204030204" pitchFamily="34" charset="0"/>
                        </a:rPr>
                        <a:t> SO]</a:t>
                      </a:r>
                      <a:endParaRPr lang="en-US" sz="2400" b="1" dirty="0">
                        <a:solidFill>
                          <a:schemeClr val="accent3"/>
                        </a:solidFill>
                        <a:effectLst/>
                        <a:latin typeface="Calibri" panose="020F0502020204030204" pitchFamily="34" charset="0"/>
                        <a:ea typeface="Calibri" panose="020F0502020204030204" pitchFamily="34" charset="0"/>
                      </a:endParaRPr>
                    </a:p>
                  </a:txBody>
                  <a:tcPr marL="68580" marR="68580" marT="0" marB="0" anchor="ctr">
                    <a:solidFill>
                      <a:srgbClr val="003A00"/>
                    </a:solidFill>
                  </a:tcPr>
                </a:tc>
                <a:tc>
                  <a:txBody>
                    <a:bodyPr/>
                    <a:lstStyle/>
                    <a:p>
                      <a:pPr algn="ctr">
                        <a:lnSpc>
                          <a:spcPct val="110000"/>
                        </a:lnSpc>
                        <a:spcBef>
                          <a:spcPts val="600"/>
                        </a:spcBef>
                        <a:spcAft>
                          <a:spcPts val="0"/>
                        </a:spcAft>
                      </a:pPr>
                      <a:r>
                        <a:rPr lang="en-US" sz="2400" b="1" dirty="0">
                          <a:solidFill>
                            <a:schemeClr val="accent3"/>
                          </a:solidFill>
                          <a:effectLst/>
                          <a:latin typeface="Calibri" panose="020F0502020204030204" pitchFamily="34" charset="0"/>
                        </a:rPr>
                        <a:t>100%</a:t>
                      </a:r>
                      <a:endParaRPr lang="en-US" sz="2400" b="1" dirty="0">
                        <a:solidFill>
                          <a:schemeClr val="accent3"/>
                        </a:solidFill>
                        <a:effectLst/>
                        <a:latin typeface="Calibri" panose="020F0502020204030204" pitchFamily="34" charset="0"/>
                        <a:ea typeface="Calibri" panose="020F0502020204030204" pitchFamily="34" charset="0"/>
                      </a:endParaRPr>
                    </a:p>
                  </a:txBody>
                  <a:tcPr marL="68580" marR="68580" marT="0" marB="0" anchor="ctr">
                    <a:solidFill>
                      <a:srgbClr val="003A00"/>
                    </a:solidFill>
                  </a:tcPr>
                </a:tc>
                <a:tc>
                  <a:txBody>
                    <a:bodyPr/>
                    <a:lstStyle/>
                    <a:p>
                      <a:pPr algn="ctr">
                        <a:lnSpc>
                          <a:spcPct val="110000"/>
                        </a:lnSpc>
                        <a:spcBef>
                          <a:spcPts val="0"/>
                        </a:spcBef>
                        <a:spcAft>
                          <a:spcPts val="0"/>
                        </a:spcAft>
                      </a:pPr>
                      <a:r>
                        <a:rPr lang="en-US" sz="2400" smtClean="0">
                          <a:effectLst/>
                          <a:latin typeface="Calibri" panose="020F0502020204030204" pitchFamily="34" charset="0"/>
                        </a:rPr>
                        <a:t>85% (2.54</a:t>
                      </a:r>
                      <a:r>
                        <a:rPr lang="en-US" sz="2400" smtClean="0">
                          <a:effectLst/>
                          <a:latin typeface="Calibri" panose="020F0502020204030204" pitchFamily="34" charset="0"/>
                          <a:sym typeface="Symbol" panose="05050102010706020507" pitchFamily="18" charset="2"/>
                        </a:rPr>
                        <a:t></a:t>
                      </a:r>
                      <a:r>
                        <a:rPr lang="en-US" sz="2400" dirty="0">
                          <a:effectLst/>
                          <a:latin typeface="Calibri" panose="020F0502020204030204" pitchFamily="34" charset="0"/>
                        </a:rPr>
                        <a:t>)</a:t>
                      </a:r>
                      <a:endParaRPr lang="en-US" sz="2400" dirty="0">
                        <a:solidFill>
                          <a:srgbClr val="000000"/>
                        </a:solidFill>
                        <a:effectLst/>
                        <a:latin typeface="Calibri" panose="020F0502020204030204" pitchFamily="34" charset="0"/>
                        <a:ea typeface="Calibri" panose="020F0502020204030204" pitchFamily="34" charset="0"/>
                      </a:endParaRPr>
                    </a:p>
                  </a:txBody>
                  <a:tcPr marL="68580" marR="68580" marT="0" marB="0" anchor="ctr">
                    <a:solidFill>
                      <a:srgbClr val="003A00"/>
                    </a:solidFill>
                  </a:tcPr>
                </a:tc>
              </a:tr>
              <a:tr h="738877">
                <a:tc>
                  <a:txBody>
                    <a:bodyPr/>
                    <a:lstStyle/>
                    <a:p>
                      <a:pPr algn="just">
                        <a:lnSpc>
                          <a:spcPct val="110000"/>
                        </a:lnSpc>
                        <a:spcBef>
                          <a:spcPts val="600"/>
                        </a:spcBef>
                        <a:spcAft>
                          <a:spcPts val="0"/>
                        </a:spcAft>
                      </a:pPr>
                      <a:r>
                        <a:rPr lang="en-US" sz="2400" b="1" dirty="0" smtClean="0">
                          <a:solidFill>
                            <a:schemeClr val="accent3"/>
                          </a:solidFill>
                          <a:effectLst/>
                          <a:latin typeface="Calibri" panose="020F0502020204030204" pitchFamily="34" charset="0"/>
                        </a:rPr>
                        <a:t>ECR </a:t>
                      </a:r>
                      <a:r>
                        <a:rPr lang="en-US" sz="2400" b="1" dirty="0">
                          <a:solidFill>
                            <a:schemeClr val="accent3"/>
                          </a:solidFill>
                          <a:effectLst/>
                          <a:latin typeface="Calibri" panose="020F0502020204030204" pitchFamily="34" charset="0"/>
                        </a:rPr>
                        <a:t>(%) = </a:t>
                      </a:r>
                      <a:r>
                        <a:rPr lang="en-US" sz="2400" b="1" dirty="0" smtClean="0">
                          <a:solidFill>
                            <a:schemeClr val="accent3"/>
                          </a:solidFill>
                          <a:effectLst/>
                          <a:latin typeface="Calibri" panose="020F0502020204030204" pitchFamily="34" charset="0"/>
                        </a:rPr>
                        <a:t>[</a:t>
                      </a:r>
                      <a:r>
                        <a:rPr lang="en-US" sz="2400" b="1" dirty="0" smtClean="0">
                          <a:solidFill>
                            <a:schemeClr val="accent3"/>
                          </a:solidFill>
                          <a:effectLst/>
                          <a:latin typeface="Calibri" panose="020F0502020204030204" pitchFamily="34" charset="0"/>
                          <a:sym typeface="Symbol" panose="05050102010706020507" pitchFamily="18" charset="2"/>
                        </a:rPr>
                        <a:t> </a:t>
                      </a:r>
                      <a:r>
                        <a:rPr lang="en-US" sz="2400" b="1" dirty="0" smtClean="0">
                          <a:solidFill>
                            <a:schemeClr val="accent3"/>
                          </a:solidFill>
                          <a:effectLst/>
                          <a:latin typeface="Calibri" panose="020F0502020204030204" pitchFamily="34" charset="0"/>
                        </a:rPr>
                        <a:t>ECT]*</a:t>
                      </a:r>
                      <a:r>
                        <a:rPr lang="en-US" sz="2400" b="1" dirty="0">
                          <a:solidFill>
                            <a:schemeClr val="accent3"/>
                          </a:solidFill>
                          <a:effectLst/>
                          <a:latin typeface="Calibri" panose="020F0502020204030204" pitchFamily="34" charset="0"/>
                        </a:rPr>
                        <a:t>100 / </a:t>
                      </a:r>
                      <a:r>
                        <a:rPr lang="en-US" sz="2400" b="1" dirty="0" smtClean="0">
                          <a:solidFill>
                            <a:schemeClr val="accent3"/>
                          </a:solidFill>
                          <a:effectLst/>
                          <a:latin typeface="Calibri" panose="020F0502020204030204" pitchFamily="34" charset="0"/>
                        </a:rPr>
                        <a:t>[</a:t>
                      </a:r>
                      <a:r>
                        <a:rPr lang="en-US" sz="2400" b="1" dirty="0" smtClean="0">
                          <a:solidFill>
                            <a:schemeClr val="accent3"/>
                          </a:solidFill>
                          <a:effectLst/>
                          <a:latin typeface="Calibri" panose="020F0502020204030204" pitchFamily="34" charset="0"/>
                          <a:sym typeface="Symbol" panose="05050102010706020507" pitchFamily="18" charset="2"/>
                        </a:rPr>
                        <a:t> S</a:t>
                      </a:r>
                      <a:r>
                        <a:rPr lang="en-US" sz="2400" b="1" dirty="0" smtClean="0">
                          <a:solidFill>
                            <a:schemeClr val="accent3"/>
                          </a:solidFill>
                          <a:effectLst/>
                          <a:latin typeface="Calibri" panose="020F0502020204030204" pitchFamily="34" charset="0"/>
                        </a:rPr>
                        <a:t>ET]</a:t>
                      </a:r>
                      <a:endParaRPr lang="en-US" sz="2400" b="1" dirty="0">
                        <a:solidFill>
                          <a:schemeClr val="accent3"/>
                        </a:solidFill>
                        <a:effectLst/>
                        <a:latin typeface="Calibri" panose="020F0502020204030204" pitchFamily="34" charset="0"/>
                        <a:ea typeface="Calibri" panose="020F0502020204030204" pitchFamily="34" charset="0"/>
                      </a:endParaRPr>
                    </a:p>
                  </a:txBody>
                  <a:tcPr marL="68580" marR="68580" marT="0" marB="0" anchor="ctr">
                    <a:solidFill>
                      <a:srgbClr val="003A00"/>
                    </a:solidFill>
                  </a:tcPr>
                </a:tc>
                <a:tc>
                  <a:txBody>
                    <a:bodyPr/>
                    <a:lstStyle/>
                    <a:p>
                      <a:pPr algn="ctr">
                        <a:lnSpc>
                          <a:spcPct val="110000"/>
                        </a:lnSpc>
                        <a:spcBef>
                          <a:spcPts val="600"/>
                        </a:spcBef>
                        <a:spcAft>
                          <a:spcPts val="0"/>
                        </a:spcAft>
                      </a:pPr>
                      <a:r>
                        <a:rPr lang="en-US" sz="2400" b="1" dirty="0">
                          <a:solidFill>
                            <a:schemeClr val="accent3"/>
                          </a:solidFill>
                          <a:effectLst/>
                          <a:latin typeface="Calibri" panose="020F0502020204030204" pitchFamily="34" charset="0"/>
                        </a:rPr>
                        <a:t>100%</a:t>
                      </a:r>
                      <a:endParaRPr lang="en-US" sz="2400" b="1" dirty="0">
                        <a:solidFill>
                          <a:schemeClr val="accent3"/>
                        </a:solidFill>
                        <a:effectLst/>
                        <a:latin typeface="Calibri" panose="020F0502020204030204" pitchFamily="34" charset="0"/>
                        <a:ea typeface="Calibri" panose="020F0502020204030204" pitchFamily="34" charset="0"/>
                      </a:endParaRPr>
                    </a:p>
                  </a:txBody>
                  <a:tcPr marL="68580" marR="68580" marT="0" marB="0" anchor="ctr">
                    <a:solidFill>
                      <a:srgbClr val="003A00"/>
                    </a:solidFill>
                  </a:tcPr>
                </a:tc>
                <a:tc>
                  <a:txBody>
                    <a:bodyPr/>
                    <a:lstStyle/>
                    <a:p>
                      <a:pPr algn="ctr">
                        <a:lnSpc>
                          <a:spcPct val="110000"/>
                        </a:lnSpc>
                        <a:spcBef>
                          <a:spcPts val="0"/>
                        </a:spcBef>
                        <a:spcAft>
                          <a:spcPts val="0"/>
                        </a:spcAft>
                      </a:pPr>
                      <a:r>
                        <a:rPr lang="en-US" sz="2400" dirty="0" smtClean="0">
                          <a:effectLst/>
                          <a:latin typeface="Calibri" panose="020F0502020204030204" pitchFamily="34" charset="0"/>
                        </a:rPr>
                        <a:t>93.3</a:t>
                      </a:r>
                      <a:r>
                        <a:rPr lang="en-US" sz="2400" dirty="0">
                          <a:effectLst/>
                          <a:latin typeface="Calibri" panose="020F0502020204030204" pitchFamily="34" charset="0"/>
                        </a:rPr>
                        <a:t>% (</a:t>
                      </a:r>
                      <a:r>
                        <a:rPr lang="en-US" sz="2400" dirty="0" smtClean="0">
                          <a:effectLst/>
                          <a:latin typeface="Calibri" panose="020F0502020204030204" pitchFamily="34" charset="0"/>
                        </a:rPr>
                        <a:t>3.0 </a:t>
                      </a:r>
                      <a:r>
                        <a:rPr lang="en-US" sz="2400" dirty="0">
                          <a:effectLst/>
                          <a:latin typeface="Calibri" panose="020F0502020204030204" pitchFamily="34" charset="0"/>
                          <a:sym typeface="Symbol" panose="05050102010706020507" pitchFamily="18" charset="2"/>
                        </a:rPr>
                        <a:t></a:t>
                      </a:r>
                      <a:r>
                        <a:rPr lang="en-US" sz="2400" dirty="0">
                          <a:effectLst/>
                          <a:latin typeface="Calibri" panose="020F0502020204030204" pitchFamily="34" charset="0"/>
                        </a:rPr>
                        <a:t>)</a:t>
                      </a:r>
                      <a:endParaRPr lang="en-US" sz="2400" dirty="0">
                        <a:solidFill>
                          <a:srgbClr val="000000"/>
                        </a:solidFill>
                        <a:effectLst/>
                        <a:latin typeface="Calibri" panose="020F0502020204030204" pitchFamily="34" charset="0"/>
                        <a:ea typeface="Calibri" panose="020F0502020204030204" pitchFamily="34" charset="0"/>
                      </a:endParaRPr>
                    </a:p>
                  </a:txBody>
                  <a:tcPr marL="68580" marR="68580" marT="0" marB="0" anchor="ctr">
                    <a:solidFill>
                      <a:srgbClr val="003A00"/>
                    </a:solidFill>
                  </a:tcPr>
                </a:tc>
              </a:tr>
              <a:tr h="738877">
                <a:tc>
                  <a:txBody>
                    <a:bodyPr/>
                    <a:lstStyle/>
                    <a:p>
                      <a:pPr algn="just">
                        <a:lnSpc>
                          <a:spcPct val="110000"/>
                        </a:lnSpc>
                        <a:spcBef>
                          <a:spcPts val="600"/>
                        </a:spcBef>
                        <a:spcAft>
                          <a:spcPts val="0"/>
                        </a:spcAft>
                      </a:pPr>
                      <a:r>
                        <a:rPr lang="en-US" sz="2400" b="1" dirty="0" smtClean="0">
                          <a:solidFill>
                            <a:srgbClr val="FFFF00"/>
                          </a:solidFill>
                          <a:effectLst/>
                          <a:latin typeface="Calibri" panose="020F0502020204030204" pitchFamily="34" charset="0"/>
                        </a:rPr>
                        <a:t>Patient Satisfaction Score (CSQ8-m scale)</a:t>
                      </a:r>
                      <a:endParaRPr lang="en-US" sz="2400" b="1" dirty="0">
                        <a:solidFill>
                          <a:srgbClr val="FFFF00"/>
                        </a:solidFill>
                        <a:effectLst/>
                        <a:latin typeface="Calibri" panose="020F0502020204030204" pitchFamily="34" charset="0"/>
                        <a:ea typeface="Calibri" panose="020F0502020204030204" pitchFamily="34" charset="0"/>
                      </a:endParaRPr>
                    </a:p>
                  </a:txBody>
                  <a:tcPr marL="68580" marR="68580" marT="0" marB="0" anchor="ctr">
                    <a:solidFill>
                      <a:srgbClr val="003A00"/>
                    </a:solidFill>
                  </a:tcPr>
                </a:tc>
                <a:tc>
                  <a:txBody>
                    <a:bodyPr/>
                    <a:lstStyle/>
                    <a:p>
                      <a:pPr algn="ctr">
                        <a:lnSpc>
                          <a:spcPct val="110000"/>
                        </a:lnSpc>
                        <a:spcBef>
                          <a:spcPts val="600"/>
                        </a:spcBef>
                        <a:spcAft>
                          <a:spcPts val="0"/>
                        </a:spcAft>
                      </a:pPr>
                      <a:r>
                        <a:rPr lang="en-US" sz="2400" b="1" dirty="0">
                          <a:solidFill>
                            <a:srgbClr val="FFFF00"/>
                          </a:solidFill>
                          <a:effectLst/>
                          <a:latin typeface="Calibri" panose="020F0502020204030204" pitchFamily="34" charset="0"/>
                        </a:rPr>
                        <a:t>4</a:t>
                      </a:r>
                      <a:endParaRPr lang="en-US" sz="2400" b="1" dirty="0">
                        <a:solidFill>
                          <a:srgbClr val="FFFF00"/>
                        </a:solidFill>
                        <a:effectLst/>
                        <a:latin typeface="Calibri" panose="020F0502020204030204" pitchFamily="34" charset="0"/>
                        <a:ea typeface="Calibri" panose="020F0502020204030204" pitchFamily="34" charset="0"/>
                      </a:endParaRPr>
                    </a:p>
                  </a:txBody>
                  <a:tcPr marL="68580" marR="68580" marT="0" marB="0" anchor="ctr">
                    <a:solidFill>
                      <a:srgbClr val="003A00"/>
                    </a:solidFill>
                  </a:tcPr>
                </a:tc>
                <a:tc>
                  <a:txBody>
                    <a:bodyPr/>
                    <a:lstStyle/>
                    <a:p>
                      <a:pPr algn="ctr">
                        <a:lnSpc>
                          <a:spcPct val="110000"/>
                        </a:lnSpc>
                        <a:spcBef>
                          <a:spcPts val="0"/>
                        </a:spcBef>
                        <a:spcAft>
                          <a:spcPts val="0"/>
                        </a:spcAft>
                      </a:pPr>
                      <a:r>
                        <a:rPr lang="en-US" sz="2400" dirty="0" smtClean="0">
                          <a:solidFill>
                            <a:srgbClr val="FFFF00"/>
                          </a:solidFill>
                          <a:effectLst/>
                          <a:latin typeface="Calibri" panose="020F0502020204030204" pitchFamily="34" charset="0"/>
                        </a:rPr>
                        <a:t>3.25</a:t>
                      </a:r>
                      <a:endParaRPr lang="en-US" sz="2400" dirty="0">
                        <a:solidFill>
                          <a:srgbClr val="FFFF00"/>
                        </a:solidFill>
                        <a:effectLst/>
                        <a:latin typeface="Calibri" panose="020F0502020204030204" pitchFamily="34" charset="0"/>
                        <a:ea typeface="Calibri" panose="020F0502020204030204" pitchFamily="34" charset="0"/>
                      </a:endParaRPr>
                    </a:p>
                  </a:txBody>
                  <a:tcPr marL="68580" marR="68580" marT="0" marB="0" anchor="ctr">
                    <a:solidFill>
                      <a:srgbClr val="003A00"/>
                    </a:solidFill>
                  </a:tcPr>
                </a:tc>
              </a:tr>
            </a:tbl>
          </a:graphicData>
        </a:graphic>
      </p:graphicFrame>
      <p:sp>
        <p:nvSpPr>
          <p:cNvPr id="5" name="Rectangle 4"/>
          <p:cNvSpPr/>
          <p:nvPr/>
        </p:nvSpPr>
        <p:spPr>
          <a:xfrm>
            <a:off x="209548" y="4096982"/>
            <a:ext cx="8699503" cy="1569660"/>
          </a:xfrm>
          <a:prstGeom prst="rect">
            <a:avLst/>
          </a:prstGeom>
        </p:spPr>
        <p:txBody>
          <a:bodyPr wrap="square">
            <a:spAutoFit/>
          </a:bodyPr>
          <a:lstStyle/>
          <a:p>
            <a:pPr marL="293688" indent="-173038">
              <a:lnSpc>
                <a:spcPct val="120000"/>
              </a:lnSpc>
              <a:buFont typeface="Arial" pitchFamily="34" charset="0"/>
              <a:buChar char="•"/>
            </a:pPr>
            <a:r>
              <a:rPr lang="en-US" sz="2000" b="1" dirty="0" smtClean="0">
                <a:solidFill>
                  <a:srgbClr val="003399"/>
                </a:solidFill>
                <a:latin typeface="Calibri" panose="020F0502020204030204" pitchFamily="34" charset="0"/>
              </a:rPr>
              <a:t>Supervised </a:t>
            </a:r>
            <a:r>
              <a:rPr lang="en-US" sz="2000" b="1" dirty="0">
                <a:solidFill>
                  <a:srgbClr val="003399"/>
                </a:solidFill>
                <a:latin typeface="Calibri" panose="020F0502020204030204" pitchFamily="34" charset="0"/>
              </a:rPr>
              <a:t>O</a:t>
            </a:r>
            <a:r>
              <a:rPr lang="en-US" sz="2000" b="1" dirty="0" smtClean="0">
                <a:solidFill>
                  <a:srgbClr val="003399"/>
                </a:solidFill>
                <a:latin typeface="Calibri" panose="020F0502020204030204" pitchFamily="34" charset="0"/>
              </a:rPr>
              <a:t>pportunity (SO)</a:t>
            </a:r>
            <a:r>
              <a:rPr lang="en-US" sz="2000" dirty="0" smtClean="0">
                <a:latin typeface="Calibri" panose="020F0502020204030204" pitchFamily="34" charset="0"/>
              </a:rPr>
              <a:t>:  a conducted step of a procedure is looked</a:t>
            </a:r>
            <a:endParaRPr lang="en-US" sz="2000" dirty="0">
              <a:latin typeface="Calibri" panose="020F0502020204030204" pitchFamily="34" charset="0"/>
            </a:endParaRPr>
          </a:p>
          <a:p>
            <a:pPr marL="293688" indent="-173038">
              <a:lnSpc>
                <a:spcPct val="120000"/>
              </a:lnSpc>
              <a:buFont typeface="Arial" pitchFamily="34" charset="0"/>
              <a:buChar char="•"/>
            </a:pPr>
            <a:r>
              <a:rPr lang="en-US" sz="2000" b="1" dirty="0">
                <a:solidFill>
                  <a:srgbClr val="003399"/>
                </a:solidFill>
                <a:latin typeface="Calibri" panose="020F0502020204030204" pitchFamily="34" charset="0"/>
              </a:rPr>
              <a:t>Compliance </a:t>
            </a:r>
            <a:r>
              <a:rPr lang="en-US" sz="2000" b="1" dirty="0" smtClean="0">
                <a:solidFill>
                  <a:srgbClr val="003399"/>
                </a:solidFill>
                <a:latin typeface="Calibri" panose="020F0502020204030204" pitchFamily="34" charset="0"/>
              </a:rPr>
              <a:t>Opportunity </a:t>
            </a:r>
            <a:r>
              <a:rPr lang="en-US" sz="2000" b="1" dirty="0">
                <a:solidFill>
                  <a:srgbClr val="003399"/>
                </a:solidFill>
                <a:latin typeface="Calibri" panose="020F0502020204030204" pitchFamily="34" charset="0"/>
              </a:rPr>
              <a:t>(CO):  </a:t>
            </a:r>
            <a:r>
              <a:rPr lang="en-US" sz="2000" dirty="0" smtClean="0">
                <a:latin typeface="Calibri" panose="020F0502020204030204" pitchFamily="34" charset="0"/>
              </a:rPr>
              <a:t>an SO where the staff comply the procedure</a:t>
            </a:r>
            <a:endParaRPr lang="en-US" sz="2000" dirty="0">
              <a:latin typeface="Calibri" panose="020F0502020204030204" pitchFamily="34" charset="0"/>
            </a:endParaRPr>
          </a:p>
          <a:p>
            <a:pPr marL="293688" indent="-173038">
              <a:lnSpc>
                <a:spcPct val="120000"/>
              </a:lnSpc>
              <a:buFont typeface="Arial" pitchFamily="34" charset="0"/>
              <a:buChar char="•"/>
            </a:pPr>
            <a:r>
              <a:rPr lang="en-US" sz="2000" b="1" dirty="0" smtClean="0">
                <a:solidFill>
                  <a:srgbClr val="003399"/>
                </a:solidFill>
                <a:latin typeface="Calibri" panose="020F0502020204030204" pitchFamily="34" charset="0"/>
              </a:rPr>
              <a:t>Selected Evaluation Turns (SET)</a:t>
            </a:r>
            <a:r>
              <a:rPr lang="en-US" sz="2000" dirty="0" smtClean="0">
                <a:latin typeface="Calibri" panose="020F0502020204030204" pitchFamily="34" charset="0"/>
              </a:rPr>
              <a:t>: a patient is selected to evaluate</a:t>
            </a:r>
            <a:endParaRPr lang="en-US" sz="2000" dirty="0">
              <a:latin typeface="Calibri" panose="020F0502020204030204" pitchFamily="34" charset="0"/>
            </a:endParaRPr>
          </a:p>
          <a:p>
            <a:pPr marL="293688" indent="-173038">
              <a:lnSpc>
                <a:spcPct val="120000"/>
              </a:lnSpc>
              <a:buFont typeface="Arial" pitchFamily="34" charset="0"/>
              <a:buChar char="•"/>
            </a:pPr>
            <a:r>
              <a:rPr lang="en-US" sz="2000" b="1" dirty="0" smtClean="0">
                <a:solidFill>
                  <a:srgbClr val="003399"/>
                </a:solidFill>
                <a:latin typeface="Calibri" panose="020F0502020204030204" pitchFamily="34" charset="0"/>
              </a:rPr>
              <a:t>Effective Communication Turn (ECT)</a:t>
            </a:r>
            <a:r>
              <a:rPr lang="en-US" sz="2000" dirty="0" smtClean="0">
                <a:latin typeface="Calibri" panose="020F0502020204030204" pitchFamily="34" charset="0"/>
              </a:rPr>
              <a:t>: SET with “yes/right” answer</a:t>
            </a:r>
            <a:endParaRPr lang="en-US" sz="2000" dirty="0">
              <a:solidFill>
                <a:srgbClr val="0070C0"/>
              </a:solidFill>
              <a:latin typeface="Calibri" panose="020F0502020204030204" pitchFamily="34" charset="0"/>
            </a:endParaRPr>
          </a:p>
        </p:txBody>
      </p:sp>
      <p:sp>
        <p:nvSpPr>
          <p:cNvPr id="6" name="Rounded Rectangle 5"/>
          <p:cNvSpPr/>
          <p:nvPr/>
        </p:nvSpPr>
        <p:spPr bwMode="auto">
          <a:xfrm>
            <a:off x="440866" y="5784663"/>
            <a:ext cx="8255908" cy="632465"/>
          </a:xfrm>
          <a:prstGeom prst="roundRect">
            <a:avLst/>
          </a:prstGeom>
          <a:solidFill>
            <a:srgbClr val="00194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dirty="0" smtClean="0">
                <a:ln>
                  <a:noFill/>
                </a:ln>
                <a:solidFill>
                  <a:srgbClr val="FFFF00"/>
                </a:solidFill>
                <a:effectLst/>
                <a:latin typeface="Calibri" panose="020F0502020204030204" pitchFamily="34" charset="0"/>
              </a:rPr>
              <a:t>Sample size: 30 opportunity/procedure/department/week</a:t>
            </a:r>
            <a:endParaRPr kumimoji="0" lang="en-US" sz="2400" b="1" i="0" u="none" strike="noStrike" cap="none" normalizeH="0" baseline="0" dirty="0" smtClean="0">
              <a:ln>
                <a:noFill/>
              </a:ln>
              <a:solidFill>
                <a:srgbClr val="FFFF00"/>
              </a:solidFill>
              <a:effectLst/>
              <a:latin typeface="Calibri" panose="020F0502020204030204" pitchFamily="34" charset="0"/>
            </a:endParaRPr>
          </a:p>
        </p:txBody>
      </p:sp>
    </p:spTree>
    <p:extLst>
      <p:ext uri="{BB962C8B-B14F-4D97-AF65-F5344CB8AC3E}">
        <p14:creationId xmlns:p14="http://schemas.microsoft.com/office/powerpoint/2010/main" val="480291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Methodology</a:t>
            </a:r>
            <a:endParaRPr lang="en-US" sz="3600" dirty="0"/>
          </a:p>
        </p:txBody>
      </p:sp>
      <p:sp>
        <p:nvSpPr>
          <p:cNvPr id="3" name="Content Placeholder 2"/>
          <p:cNvSpPr>
            <a:spLocks noGrp="1"/>
          </p:cNvSpPr>
          <p:nvPr>
            <p:ph idx="1"/>
          </p:nvPr>
        </p:nvSpPr>
        <p:spPr/>
        <p:txBody>
          <a:bodyPr/>
          <a:lstStyle/>
          <a:p>
            <a:r>
              <a:rPr lang="en-US" b="1" dirty="0" smtClean="0"/>
              <a:t>Design: </a:t>
            </a:r>
            <a:r>
              <a:rPr lang="en-US" dirty="0" smtClean="0"/>
              <a:t>“before and after” time series design</a:t>
            </a:r>
          </a:p>
          <a:p>
            <a:r>
              <a:rPr lang="en-US" b="1" dirty="0" smtClean="0"/>
              <a:t>Implement</a:t>
            </a:r>
            <a:r>
              <a:rPr lang="en-US" dirty="0" smtClean="0"/>
              <a:t>: PDCA methodology based on 3 phases</a:t>
            </a:r>
          </a:p>
          <a:p>
            <a:pPr lvl="1"/>
            <a:endParaRPr lang="en-US" dirty="0" smtClean="0"/>
          </a:p>
          <a:p>
            <a:pPr lvl="1"/>
            <a:endParaRPr lang="en-US" dirty="0"/>
          </a:p>
          <a:p>
            <a:pPr lvl="1"/>
            <a:endParaRPr lang="en-US" dirty="0" smtClean="0"/>
          </a:p>
          <a:p>
            <a:endParaRPr lang="en-US" sz="2000" dirty="0" smtClean="0"/>
          </a:p>
          <a:p>
            <a:r>
              <a:rPr lang="en-US" b="1" dirty="0" smtClean="0"/>
              <a:t>Data analysis</a:t>
            </a:r>
            <a:r>
              <a:rPr lang="en-US" dirty="0" smtClean="0"/>
              <a:t>: </a:t>
            </a:r>
          </a:p>
          <a:p>
            <a:pPr lvl="1"/>
            <a:r>
              <a:rPr lang="en-US" b="1" dirty="0" smtClean="0">
                <a:solidFill>
                  <a:schemeClr val="tx2">
                    <a:lumMod val="60000"/>
                    <a:lumOff val="40000"/>
                  </a:schemeClr>
                </a:solidFill>
              </a:rPr>
              <a:t>Run chart/Control chart, Pareto</a:t>
            </a:r>
          </a:p>
          <a:p>
            <a:pPr lvl="1"/>
            <a:r>
              <a:rPr lang="en-US" sz="2400" dirty="0" smtClean="0"/>
              <a:t>Estimate sigma level: </a:t>
            </a:r>
            <a:r>
              <a:rPr lang="en-US" b="1" dirty="0" smtClean="0">
                <a:solidFill>
                  <a:srgbClr val="003399"/>
                </a:solidFill>
              </a:rPr>
              <a:t>1.5 + NORM.S.INV</a:t>
            </a:r>
            <a:r>
              <a:rPr lang="en-US" sz="2400" b="1" dirty="0" smtClean="0"/>
              <a:t> (probability).</a:t>
            </a:r>
            <a:endParaRPr lang="en-US" sz="2400" dirty="0"/>
          </a:p>
        </p:txBody>
      </p:sp>
      <p:sp>
        <p:nvSpPr>
          <p:cNvPr id="6" name="Freeform 5"/>
          <p:cNvSpPr/>
          <p:nvPr/>
        </p:nvSpPr>
        <p:spPr>
          <a:xfrm>
            <a:off x="390945" y="2514599"/>
            <a:ext cx="2027173" cy="1306287"/>
          </a:xfrm>
          <a:custGeom>
            <a:avLst/>
            <a:gdLst>
              <a:gd name="connsiteX0" fmla="*/ 0 w 1864983"/>
              <a:gd name="connsiteY0" fmla="*/ 186498 h 2122715"/>
              <a:gd name="connsiteX1" fmla="*/ 186498 w 1864983"/>
              <a:gd name="connsiteY1" fmla="*/ 0 h 2122715"/>
              <a:gd name="connsiteX2" fmla="*/ 1678485 w 1864983"/>
              <a:gd name="connsiteY2" fmla="*/ 0 h 2122715"/>
              <a:gd name="connsiteX3" fmla="*/ 1864983 w 1864983"/>
              <a:gd name="connsiteY3" fmla="*/ 186498 h 2122715"/>
              <a:gd name="connsiteX4" fmla="*/ 1864983 w 1864983"/>
              <a:gd name="connsiteY4" fmla="*/ 1936217 h 2122715"/>
              <a:gd name="connsiteX5" fmla="*/ 1678485 w 1864983"/>
              <a:gd name="connsiteY5" fmla="*/ 2122715 h 2122715"/>
              <a:gd name="connsiteX6" fmla="*/ 186498 w 1864983"/>
              <a:gd name="connsiteY6" fmla="*/ 2122715 h 2122715"/>
              <a:gd name="connsiteX7" fmla="*/ 0 w 1864983"/>
              <a:gd name="connsiteY7" fmla="*/ 1936217 h 2122715"/>
              <a:gd name="connsiteX8" fmla="*/ 0 w 1864983"/>
              <a:gd name="connsiteY8" fmla="*/ 186498 h 212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983" h="2122715">
                <a:moveTo>
                  <a:pt x="0" y="186498"/>
                </a:moveTo>
                <a:cubicBezTo>
                  <a:pt x="0" y="83498"/>
                  <a:pt x="83498" y="0"/>
                  <a:pt x="186498" y="0"/>
                </a:cubicBezTo>
                <a:lnTo>
                  <a:pt x="1678485" y="0"/>
                </a:lnTo>
                <a:cubicBezTo>
                  <a:pt x="1781485" y="0"/>
                  <a:pt x="1864983" y="83498"/>
                  <a:pt x="1864983" y="186498"/>
                </a:cubicBezTo>
                <a:lnTo>
                  <a:pt x="1864983" y="1936217"/>
                </a:lnTo>
                <a:cubicBezTo>
                  <a:pt x="1864983" y="2039217"/>
                  <a:pt x="1781485" y="2122715"/>
                  <a:pt x="1678485" y="2122715"/>
                </a:cubicBezTo>
                <a:lnTo>
                  <a:pt x="186498" y="2122715"/>
                </a:lnTo>
                <a:cubicBezTo>
                  <a:pt x="83498" y="2122715"/>
                  <a:pt x="0" y="2039217"/>
                  <a:pt x="0" y="1936217"/>
                </a:cubicBezTo>
                <a:lnTo>
                  <a:pt x="0" y="186498"/>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170688" rIns="170688" bIns="799012" numCol="1" spcCol="1270" anchor="t" anchorCtr="0">
            <a:noAutofit/>
          </a:bodyPr>
          <a:lstStyle/>
          <a:p>
            <a:pPr lvl="0" algn="l" defTabSz="1066800">
              <a:lnSpc>
                <a:spcPct val="90000"/>
              </a:lnSpc>
              <a:spcBef>
                <a:spcPct val="0"/>
              </a:spcBef>
              <a:spcAft>
                <a:spcPct val="35000"/>
              </a:spcAft>
            </a:pPr>
            <a:r>
              <a:rPr lang="en-US" sz="2400" b="1" kern="1200" dirty="0" smtClean="0">
                <a:solidFill>
                  <a:srgbClr val="FFFF00"/>
                </a:solidFill>
                <a:latin typeface="Calibri" panose="020F0502020204030204" pitchFamily="34" charset="0"/>
              </a:rPr>
              <a:t>Pilot</a:t>
            </a:r>
            <a:endParaRPr lang="en-US" sz="2400" b="1" kern="1200" dirty="0">
              <a:solidFill>
                <a:srgbClr val="FFFF00"/>
              </a:solidFill>
              <a:latin typeface="Calibri" panose="020F0502020204030204" pitchFamily="34" charset="0"/>
            </a:endParaRPr>
          </a:p>
        </p:txBody>
      </p:sp>
      <p:sp>
        <p:nvSpPr>
          <p:cNvPr id="7" name="Freeform 6"/>
          <p:cNvSpPr/>
          <p:nvPr/>
        </p:nvSpPr>
        <p:spPr>
          <a:xfrm>
            <a:off x="707612" y="3282045"/>
            <a:ext cx="1864983" cy="1289955"/>
          </a:xfrm>
          <a:custGeom>
            <a:avLst/>
            <a:gdLst>
              <a:gd name="connsiteX0" fmla="*/ 0 w 1864983"/>
              <a:gd name="connsiteY0" fmla="*/ 70757 h 707571"/>
              <a:gd name="connsiteX1" fmla="*/ 70757 w 1864983"/>
              <a:gd name="connsiteY1" fmla="*/ 0 h 707571"/>
              <a:gd name="connsiteX2" fmla="*/ 1794226 w 1864983"/>
              <a:gd name="connsiteY2" fmla="*/ 0 h 707571"/>
              <a:gd name="connsiteX3" fmla="*/ 1864983 w 1864983"/>
              <a:gd name="connsiteY3" fmla="*/ 70757 h 707571"/>
              <a:gd name="connsiteX4" fmla="*/ 1864983 w 1864983"/>
              <a:gd name="connsiteY4" fmla="*/ 636814 h 707571"/>
              <a:gd name="connsiteX5" fmla="*/ 1794226 w 1864983"/>
              <a:gd name="connsiteY5" fmla="*/ 707571 h 707571"/>
              <a:gd name="connsiteX6" fmla="*/ 70757 w 1864983"/>
              <a:gd name="connsiteY6" fmla="*/ 707571 h 707571"/>
              <a:gd name="connsiteX7" fmla="*/ 0 w 1864983"/>
              <a:gd name="connsiteY7" fmla="*/ 636814 h 707571"/>
              <a:gd name="connsiteX8" fmla="*/ 0 w 1864983"/>
              <a:gd name="connsiteY8" fmla="*/ 70757 h 70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983" h="707571">
                <a:moveTo>
                  <a:pt x="0" y="70757"/>
                </a:moveTo>
                <a:cubicBezTo>
                  <a:pt x="0" y="31679"/>
                  <a:pt x="31679" y="0"/>
                  <a:pt x="70757" y="0"/>
                </a:cubicBezTo>
                <a:lnTo>
                  <a:pt x="1794226" y="0"/>
                </a:lnTo>
                <a:cubicBezTo>
                  <a:pt x="1833304" y="0"/>
                  <a:pt x="1864983" y="31679"/>
                  <a:pt x="1864983" y="70757"/>
                </a:cubicBezTo>
                <a:lnTo>
                  <a:pt x="1864983" y="636814"/>
                </a:lnTo>
                <a:cubicBezTo>
                  <a:pt x="1864983" y="675892"/>
                  <a:pt x="1833304" y="707571"/>
                  <a:pt x="1794226" y="707571"/>
                </a:cubicBezTo>
                <a:lnTo>
                  <a:pt x="70757" y="707571"/>
                </a:lnTo>
                <a:cubicBezTo>
                  <a:pt x="31679" y="707571"/>
                  <a:pt x="0" y="675892"/>
                  <a:pt x="0" y="636814"/>
                </a:cubicBezTo>
                <a:lnTo>
                  <a:pt x="0" y="70757"/>
                </a:lnTo>
                <a:close/>
              </a:path>
            </a:pathLst>
          </a:custGeom>
          <a:solidFill>
            <a:srgbClr val="FFFFCC">
              <a:alpha val="89804"/>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1412" tIns="191412" rIns="191412" bIns="191412"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Calibri" panose="020F0502020204030204" pitchFamily="34" charset="0"/>
              </a:rPr>
              <a:t>General Dept</a:t>
            </a:r>
            <a:r>
              <a:rPr lang="en-US" sz="2400" kern="1200" dirty="0" smtClean="0">
                <a:latin typeface="Calibri" panose="020F0502020204030204" pitchFamily="34" charset="0"/>
              </a:rPr>
              <a:t>. 2</a:t>
            </a:r>
            <a:endParaRPr lang="en-US" sz="2400" kern="1200" dirty="0">
              <a:latin typeface="Calibri" panose="020F0502020204030204" pitchFamily="34" charset="0"/>
            </a:endParaRPr>
          </a:p>
          <a:p>
            <a:pPr marL="228600" lvl="1" indent="-228600" algn="l" defTabSz="1066800">
              <a:lnSpc>
                <a:spcPct val="90000"/>
              </a:lnSpc>
              <a:spcBef>
                <a:spcPct val="0"/>
              </a:spcBef>
              <a:spcAft>
                <a:spcPct val="15000"/>
              </a:spcAft>
              <a:buChar char="••"/>
            </a:pPr>
            <a:r>
              <a:rPr lang="en-US" sz="2400" kern="1200" dirty="0" smtClean="0">
                <a:latin typeface="Calibri" panose="020F0502020204030204" pitchFamily="34" charset="0"/>
              </a:rPr>
              <a:t>Low PSS</a:t>
            </a:r>
            <a:endParaRPr lang="en-US" sz="2400" kern="1200" dirty="0">
              <a:latin typeface="Calibri" panose="020F0502020204030204" pitchFamily="34" charset="0"/>
            </a:endParaRPr>
          </a:p>
        </p:txBody>
      </p:sp>
      <p:sp>
        <p:nvSpPr>
          <p:cNvPr id="8" name="Freeform 7"/>
          <p:cNvSpPr/>
          <p:nvPr/>
        </p:nvSpPr>
        <p:spPr>
          <a:xfrm>
            <a:off x="2691159" y="2990007"/>
            <a:ext cx="599376" cy="464327"/>
          </a:xfrm>
          <a:custGeom>
            <a:avLst/>
            <a:gdLst>
              <a:gd name="connsiteX0" fmla="*/ 0 w 599376"/>
              <a:gd name="connsiteY0" fmla="*/ 92865 h 464327"/>
              <a:gd name="connsiteX1" fmla="*/ 367213 w 599376"/>
              <a:gd name="connsiteY1" fmla="*/ 92865 h 464327"/>
              <a:gd name="connsiteX2" fmla="*/ 367213 w 599376"/>
              <a:gd name="connsiteY2" fmla="*/ 0 h 464327"/>
              <a:gd name="connsiteX3" fmla="*/ 599376 w 599376"/>
              <a:gd name="connsiteY3" fmla="*/ 232164 h 464327"/>
              <a:gd name="connsiteX4" fmla="*/ 367213 w 599376"/>
              <a:gd name="connsiteY4" fmla="*/ 464327 h 464327"/>
              <a:gd name="connsiteX5" fmla="*/ 367213 w 599376"/>
              <a:gd name="connsiteY5" fmla="*/ 371462 h 464327"/>
              <a:gd name="connsiteX6" fmla="*/ 0 w 599376"/>
              <a:gd name="connsiteY6" fmla="*/ 371462 h 464327"/>
              <a:gd name="connsiteX7" fmla="*/ 0 w 599376"/>
              <a:gd name="connsiteY7" fmla="*/ 92865 h 46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376" h="464327">
                <a:moveTo>
                  <a:pt x="0" y="92865"/>
                </a:moveTo>
                <a:lnTo>
                  <a:pt x="367213" y="92865"/>
                </a:lnTo>
                <a:lnTo>
                  <a:pt x="367213" y="0"/>
                </a:lnTo>
                <a:lnTo>
                  <a:pt x="599376" y="232164"/>
                </a:lnTo>
                <a:lnTo>
                  <a:pt x="367213" y="464327"/>
                </a:lnTo>
                <a:lnTo>
                  <a:pt x="367213" y="371462"/>
                </a:lnTo>
                <a:lnTo>
                  <a:pt x="0" y="371462"/>
                </a:lnTo>
                <a:lnTo>
                  <a:pt x="0" y="92865"/>
                </a:lnTo>
                <a:close/>
              </a:path>
            </a:pathLst>
          </a:custGeom>
          <a:solidFill>
            <a:schemeClr val="tx2">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2865" rIns="139298" bIns="92865" numCol="1" spcCol="1270" anchor="ctr" anchorCtr="0">
            <a:noAutofit/>
          </a:bodyPr>
          <a:lstStyle/>
          <a:p>
            <a:pPr lvl="0" algn="ctr" defTabSz="1066800">
              <a:lnSpc>
                <a:spcPct val="90000"/>
              </a:lnSpc>
              <a:spcBef>
                <a:spcPct val="0"/>
              </a:spcBef>
              <a:spcAft>
                <a:spcPct val="35000"/>
              </a:spcAft>
            </a:pPr>
            <a:endParaRPr lang="en-US" sz="2400" kern="1200" dirty="0">
              <a:latin typeface="Calibri" panose="020F0502020204030204" pitchFamily="34" charset="0"/>
            </a:endParaRPr>
          </a:p>
        </p:txBody>
      </p:sp>
      <p:sp>
        <p:nvSpPr>
          <p:cNvPr id="9" name="Freeform 8"/>
          <p:cNvSpPr/>
          <p:nvPr/>
        </p:nvSpPr>
        <p:spPr>
          <a:xfrm>
            <a:off x="3376043" y="2514599"/>
            <a:ext cx="2049742" cy="1306287"/>
          </a:xfrm>
          <a:custGeom>
            <a:avLst/>
            <a:gdLst>
              <a:gd name="connsiteX0" fmla="*/ 0 w 1864983"/>
              <a:gd name="connsiteY0" fmla="*/ 186498 h 2122715"/>
              <a:gd name="connsiteX1" fmla="*/ 186498 w 1864983"/>
              <a:gd name="connsiteY1" fmla="*/ 0 h 2122715"/>
              <a:gd name="connsiteX2" fmla="*/ 1678485 w 1864983"/>
              <a:gd name="connsiteY2" fmla="*/ 0 h 2122715"/>
              <a:gd name="connsiteX3" fmla="*/ 1864983 w 1864983"/>
              <a:gd name="connsiteY3" fmla="*/ 186498 h 2122715"/>
              <a:gd name="connsiteX4" fmla="*/ 1864983 w 1864983"/>
              <a:gd name="connsiteY4" fmla="*/ 1936217 h 2122715"/>
              <a:gd name="connsiteX5" fmla="*/ 1678485 w 1864983"/>
              <a:gd name="connsiteY5" fmla="*/ 2122715 h 2122715"/>
              <a:gd name="connsiteX6" fmla="*/ 186498 w 1864983"/>
              <a:gd name="connsiteY6" fmla="*/ 2122715 h 2122715"/>
              <a:gd name="connsiteX7" fmla="*/ 0 w 1864983"/>
              <a:gd name="connsiteY7" fmla="*/ 1936217 h 2122715"/>
              <a:gd name="connsiteX8" fmla="*/ 0 w 1864983"/>
              <a:gd name="connsiteY8" fmla="*/ 186498 h 212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983" h="2122715">
                <a:moveTo>
                  <a:pt x="0" y="186498"/>
                </a:moveTo>
                <a:cubicBezTo>
                  <a:pt x="0" y="83498"/>
                  <a:pt x="83498" y="0"/>
                  <a:pt x="186498" y="0"/>
                </a:cubicBezTo>
                <a:lnTo>
                  <a:pt x="1678485" y="0"/>
                </a:lnTo>
                <a:cubicBezTo>
                  <a:pt x="1781485" y="0"/>
                  <a:pt x="1864983" y="83498"/>
                  <a:pt x="1864983" y="186498"/>
                </a:cubicBezTo>
                <a:lnTo>
                  <a:pt x="1864983" y="1936217"/>
                </a:lnTo>
                <a:cubicBezTo>
                  <a:pt x="1864983" y="2039217"/>
                  <a:pt x="1781485" y="2122715"/>
                  <a:pt x="1678485" y="2122715"/>
                </a:cubicBezTo>
                <a:lnTo>
                  <a:pt x="186498" y="2122715"/>
                </a:lnTo>
                <a:cubicBezTo>
                  <a:pt x="83498" y="2122715"/>
                  <a:pt x="0" y="2039217"/>
                  <a:pt x="0" y="1936217"/>
                </a:cubicBezTo>
                <a:lnTo>
                  <a:pt x="0" y="186498"/>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170688" rIns="170688" bIns="799012" numCol="1" spcCol="1270" anchor="t" anchorCtr="0">
            <a:noAutofit/>
          </a:bodyPr>
          <a:lstStyle/>
          <a:p>
            <a:pPr lvl="0" algn="l" defTabSz="1066800">
              <a:lnSpc>
                <a:spcPct val="90000"/>
              </a:lnSpc>
              <a:spcBef>
                <a:spcPct val="0"/>
              </a:spcBef>
              <a:spcAft>
                <a:spcPct val="35000"/>
              </a:spcAft>
            </a:pPr>
            <a:r>
              <a:rPr lang="en-US" sz="2400" b="1" kern="1200" dirty="0" smtClean="0">
                <a:solidFill>
                  <a:srgbClr val="FFFF00"/>
                </a:solidFill>
                <a:latin typeface="Calibri" panose="020F0502020204030204" pitchFamily="34" charset="0"/>
              </a:rPr>
              <a:t>Spreading</a:t>
            </a:r>
            <a:endParaRPr lang="en-US" sz="2400" b="1" kern="1200" dirty="0">
              <a:solidFill>
                <a:srgbClr val="FFFF00"/>
              </a:solidFill>
              <a:latin typeface="Calibri" panose="020F0502020204030204" pitchFamily="34" charset="0"/>
            </a:endParaRPr>
          </a:p>
        </p:txBody>
      </p:sp>
      <p:sp>
        <p:nvSpPr>
          <p:cNvPr id="10" name="Freeform 9"/>
          <p:cNvSpPr/>
          <p:nvPr/>
        </p:nvSpPr>
        <p:spPr>
          <a:xfrm>
            <a:off x="3730325" y="3282045"/>
            <a:ext cx="1864983" cy="1289955"/>
          </a:xfrm>
          <a:custGeom>
            <a:avLst/>
            <a:gdLst>
              <a:gd name="connsiteX0" fmla="*/ 0 w 1864983"/>
              <a:gd name="connsiteY0" fmla="*/ 70757 h 707571"/>
              <a:gd name="connsiteX1" fmla="*/ 70757 w 1864983"/>
              <a:gd name="connsiteY1" fmla="*/ 0 h 707571"/>
              <a:gd name="connsiteX2" fmla="*/ 1794226 w 1864983"/>
              <a:gd name="connsiteY2" fmla="*/ 0 h 707571"/>
              <a:gd name="connsiteX3" fmla="*/ 1864983 w 1864983"/>
              <a:gd name="connsiteY3" fmla="*/ 70757 h 707571"/>
              <a:gd name="connsiteX4" fmla="*/ 1864983 w 1864983"/>
              <a:gd name="connsiteY4" fmla="*/ 636814 h 707571"/>
              <a:gd name="connsiteX5" fmla="*/ 1794226 w 1864983"/>
              <a:gd name="connsiteY5" fmla="*/ 707571 h 707571"/>
              <a:gd name="connsiteX6" fmla="*/ 70757 w 1864983"/>
              <a:gd name="connsiteY6" fmla="*/ 707571 h 707571"/>
              <a:gd name="connsiteX7" fmla="*/ 0 w 1864983"/>
              <a:gd name="connsiteY7" fmla="*/ 636814 h 707571"/>
              <a:gd name="connsiteX8" fmla="*/ 0 w 1864983"/>
              <a:gd name="connsiteY8" fmla="*/ 70757 h 70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983" h="707571">
                <a:moveTo>
                  <a:pt x="0" y="70757"/>
                </a:moveTo>
                <a:cubicBezTo>
                  <a:pt x="0" y="31679"/>
                  <a:pt x="31679" y="0"/>
                  <a:pt x="70757" y="0"/>
                </a:cubicBezTo>
                <a:lnTo>
                  <a:pt x="1794226" y="0"/>
                </a:lnTo>
                <a:cubicBezTo>
                  <a:pt x="1833304" y="0"/>
                  <a:pt x="1864983" y="31679"/>
                  <a:pt x="1864983" y="70757"/>
                </a:cubicBezTo>
                <a:lnTo>
                  <a:pt x="1864983" y="636814"/>
                </a:lnTo>
                <a:cubicBezTo>
                  <a:pt x="1864983" y="675892"/>
                  <a:pt x="1833304" y="707571"/>
                  <a:pt x="1794226" y="707571"/>
                </a:cubicBezTo>
                <a:lnTo>
                  <a:pt x="70757" y="707571"/>
                </a:lnTo>
                <a:cubicBezTo>
                  <a:pt x="31679" y="707571"/>
                  <a:pt x="0" y="675892"/>
                  <a:pt x="0" y="636814"/>
                </a:cubicBezTo>
                <a:lnTo>
                  <a:pt x="0" y="70757"/>
                </a:lnTo>
                <a:close/>
              </a:path>
            </a:pathLst>
          </a:custGeom>
          <a:solidFill>
            <a:srgbClr val="CCFFFF">
              <a:alpha val="89804"/>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1412" tIns="191412" rIns="191412" bIns="191412"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Calibri" panose="020F0502020204030204" pitchFamily="34" charset="0"/>
              </a:rPr>
              <a:t>+ 4 Depts.</a:t>
            </a:r>
          </a:p>
          <a:p>
            <a:pPr marL="228600" lvl="1" indent="-228600" algn="l" defTabSz="1066800">
              <a:lnSpc>
                <a:spcPct val="90000"/>
              </a:lnSpc>
              <a:spcBef>
                <a:spcPct val="0"/>
              </a:spcBef>
              <a:spcAft>
                <a:spcPct val="15000"/>
              </a:spcAft>
              <a:buChar char="••"/>
            </a:pPr>
            <a:r>
              <a:rPr lang="en-US" sz="2400" dirty="0" smtClean="0">
                <a:latin typeface="Calibri" panose="020F0502020204030204" pitchFamily="34" charset="0"/>
              </a:rPr>
              <a:t>General Dept</a:t>
            </a:r>
            <a:r>
              <a:rPr lang="en-US" sz="2400" dirty="0" smtClean="0">
                <a:latin typeface="Calibri" panose="020F0502020204030204" pitchFamily="34" charset="0"/>
              </a:rPr>
              <a:t>. 2</a:t>
            </a:r>
            <a:endParaRPr lang="en-US" sz="2400" kern="1200" dirty="0" smtClean="0">
              <a:latin typeface="Calibri" panose="020F0502020204030204" pitchFamily="34" charset="0"/>
            </a:endParaRPr>
          </a:p>
        </p:txBody>
      </p:sp>
      <p:sp>
        <p:nvSpPr>
          <p:cNvPr id="11" name="Freeform 10"/>
          <p:cNvSpPr/>
          <p:nvPr/>
        </p:nvSpPr>
        <p:spPr>
          <a:xfrm>
            <a:off x="5721548" y="2990007"/>
            <a:ext cx="599376" cy="464327"/>
          </a:xfrm>
          <a:custGeom>
            <a:avLst/>
            <a:gdLst>
              <a:gd name="connsiteX0" fmla="*/ 0 w 599376"/>
              <a:gd name="connsiteY0" fmla="*/ 92865 h 464327"/>
              <a:gd name="connsiteX1" fmla="*/ 367213 w 599376"/>
              <a:gd name="connsiteY1" fmla="*/ 92865 h 464327"/>
              <a:gd name="connsiteX2" fmla="*/ 367213 w 599376"/>
              <a:gd name="connsiteY2" fmla="*/ 0 h 464327"/>
              <a:gd name="connsiteX3" fmla="*/ 599376 w 599376"/>
              <a:gd name="connsiteY3" fmla="*/ 232164 h 464327"/>
              <a:gd name="connsiteX4" fmla="*/ 367213 w 599376"/>
              <a:gd name="connsiteY4" fmla="*/ 464327 h 464327"/>
              <a:gd name="connsiteX5" fmla="*/ 367213 w 599376"/>
              <a:gd name="connsiteY5" fmla="*/ 371462 h 464327"/>
              <a:gd name="connsiteX6" fmla="*/ 0 w 599376"/>
              <a:gd name="connsiteY6" fmla="*/ 371462 h 464327"/>
              <a:gd name="connsiteX7" fmla="*/ 0 w 599376"/>
              <a:gd name="connsiteY7" fmla="*/ 92865 h 46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376" h="464327">
                <a:moveTo>
                  <a:pt x="0" y="92865"/>
                </a:moveTo>
                <a:lnTo>
                  <a:pt x="367213" y="92865"/>
                </a:lnTo>
                <a:lnTo>
                  <a:pt x="367213" y="0"/>
                </a:lnTo>
                <a:lnTo>
                  <a:pt x="599376" y="232164"/>
                </a:lnTo>
                <a:lnTo>
                  <a:pt x="367213" y="464327"/>
                </a:lnTo>
                <a:lnTo>
                  <a:pt x="367213" y="371462"/>
                </a:lnTo>
                <a:lnTo>
                  <a:pt x="0" y="371462"/>
                </a:lnTo>
                <a:lnTo>
                  <a:pt x="0" y="92865"/>
                </a:lnTo>
                <a:close/>
              </a:path>
            </a:pathLst>
          </a:custGeom>
          <a:solidFill>
            <a:schemeClr val="tx2">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2865" rIns="139298" bIns="92865" numCol="1" spcCol="1270" anchor="ctr" anchorCtr="0">
            <a:noAutofit/>
          </a:bodyPr>
          <a:lstStyle/>
          <a:p>
            <a:pPr lvl="0" algn="ctr" defTabSz="1066800">
              <a:lnSpc>
                <a:spcPct val="90000"/>
              </a:lnSpc>
              <a:spcBef>
                <a:spcPct val="0"/>
              </a:spcBef>
              <a:spcAft>
                <a:spcPct val="35000"/>
              </a:spcAft>
            </a:pPr>
            <a:endParaRPr lang="en-US" sz="2400" kern="1200" dirty="0">
              <a:latin typeface="Calibri" panose="020F0502020204030204" pitchFamily="34" charset="0"/>
            </a:endParaRPr>
          </a:p>
        </p:txBody>
      </p:sp>
      <p:sp>
        <p:nvSpPr>
          <p:cNvPr id="12" name="Freeform 11"/>
          <p:cNvSpPr/>
          <p:nvPr/>
        </p:nvSpPr>
        <p:spPr>
          <a:xfrm>
            <a:off x="6431698" y="2514599"/>
            <a:ext cx="1993845" cy="1306287"/>
          </a:xfrm>
          <a:custGeom>
            <a:avLst/>
            <a:gdLst>
              <a:gd name="connsiteX0" fmla="*/ 0 w 1864983"/>
              <a:gd name="connsiteY0" fmla="*/ 186498 h 2122715"/>
              <a:gd name="connsiteX1" fmla="*/ 186498 w 1864983"/>
              <a:gd name="connsiteY1" fmla="*/ 0 h 2122715"/>
              <a:gd name="connsiteX2" fmla="*/ 1678485 w 1864983"/>
              <a:gd name="connsiteY2" fmla="*/ 0 h 2122715"/>
              <a:gd name="connsiteX3" fmla="*/ 1864983 w 1864983"/>
              <a:gd name="connsiteY3" fmla="*/ 186498 h 2122715"/>
              <a:gd name="connsiteX4" fmla="*/ 1864983 w 1864983"/>
              <a:gd name="connsiteY4" fmla="*/ 1936217 h 2122715"/>
              <a:gd name="connsiteX5" fmla="*/ 1678485 w 1864983"/>
              <a:gd name="connsiteY5" fmla="*/ 2122715 h 2122715"/>
              <a:gd name="connsiteX6" fmla="*/ 186498 w 1864983"/>
              <a:gd name="connsiteY6" fmla="*/ 2122715 h 2122715"/>
              <a:gd name="connsiteX7" fmla="*/ 0 w 1864983"/>
              <a:gd name="connsiteY7" fmla="*/ 1936217 h 2122715"/>
              <a:gd name="connsiteX8" fmla="*/ 0 w 1864983"/>
              <a:gd name="connsiteY8" fmla="*/ 186498 h 212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983" h="2122715">
                <a:moveTo>
                  <a:pt x="0" y="186498"/>
                </a:moveTo>
                <a:cubicBezTo>
                  <a:pt x="0" y="83498"/>
                  <a:pt x="83498" y="0"/>
                  <a:pt x="186498" y="0"/>
                </a:cubicBezTo>
                <a:lnTo>
                  <a:pt x="1678485" y="0"/>
                </a:lnTo>
                <a:cubicBezTo>
                  <a:pt x="1781485" y="0"/>
                  <a:pt x="1864983" y="83498"/>
                  <a:pt x="1864983" y="186498"/>
                </a:cubicBezTo>
                <a:lnTo>
                  <a:pt x="1864983" y="1936217"/>
                </a:lnTo>
                <a:cubicBezTo>
                  <a:pt x="1864983" y="2039217"/>
                  <a:pt x="1781485" y="2122715"/>
                  <a:pt x="1678485" y="2122715"/>
                </a:cubicBezTo>
                <a:lnTo>
                  <a:pt x="186498" y="2122715"/>
                </a:lnTo>
                <a:cubicBezTo>
                  <a:pt x="83498" y="2122715"/>
                  <a:pt x="0" y="2039217"/>
                  <a:pt x="0" y="1936217"/>
                </a:cubicBezTo>
                <a:lnTo>
                  <a:pt x="0" y="186498"/>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170688" rIns="170688" bIns="799012" numCol="1" spcCol="1270" anchor="t" anchorCtr="0">
            <a:noAutofit/>
          </a:bodyPr>
          <a:lstStyle/>
          <a:p>
            <a:pPr lvl="0" algn="l" defTabSz="1066800">
              <a:lnSpc>
                <a:spcPct val="90000"/>
              </a:lnSpc>
              <a:spcBef>
                <a:spcPct val="0"/>
              </a:spcBef>
              <a:spcAft>
                <a:spcPct val="35000"/>
              </a:spcAft>
            </a:pPr>
            <a:r>
              <a:rPr lang="en-US" sz="2400" b="1" kern="1200" dirty="0" smtClean="0">
                <a:solidFill>
                  <a:srgbClr val="FFFF00"/>
                </a:solidFill>
                <a:latin typeface="Calibri" panose="020F0502020204030204" pitchFamily="34" charset="0"/>
              </a:rPr>
              <a:t>Maintaining</a:t>
            </a:r>
            <a:endParaRPr lang="en-US" sz="2400" b="1" kern="1200" dirty="0">
              <a:solidFill>
                <a:srgbClr val="FFFF00"/>
              </a:solidFill>
              <a:latin typeface="Calibri" panose="020F0502020204030204" pitchFamily="34" charset="0"/>
            </a:endParaRPr>
          </a:p>
        </p:txBody>
      </p:sp>
      <p:sp>
        <p:nvSpPr>
          <p:cNvPr id="13" name="Freeform 12"/>
          <p:cNvSpPr/>
          <p:nvPr/>
        </p:nvSpPr>
        <p:spPr>
          <a:xfrm>
            <a:off x="6821814" y="3282045"/>
            <a:ext cx="1864983" cy="1289955"/>
          </a:xfrm>
          <a:custGeom>
            <a:avLst/>
            <a:gdLst>
              <a:gd name="connsiteX0" fmla="*/ 0 w 1864983"/>
              <a:gd name="connsiteY0" fmla="*/ 70757 h 707571"/>
              <a:gd name="connsiteX1" fmla="*/ 70757 w 1864983"/>
              <a:gd name="connsiteY1" fmla="*/ 0 h 707571"/>
              <a:gd name="connsiteX2" fmla="*/ 1794226 w 1864983"/>
              <a:gd name="connsiteY2" fmla="*/ 0 h 707571"/>
              <a:gd name="connsiteX3" fmla="*/ 1864983 w 1864983"/>
              <a:gd name="connsiteY3" fmla="*/ 70757 h 707571"/>
              <a:gd name="connsiteX4" fmla="*/ 1864983 w 1864983"/>
              <a:gd name="connsiteY4" fmla="*/ 636814 h 707571"/>
              <a:gd name="connsiteX5" fmla="*/ 1794226 w 1864983"/>
              <a:gd name="connsiteY5" fmla="*/ 707571 h 707571"/>
              <a:gd name="connsiteX6" fmla="*/ 70757 w 1864983"/>
              <a:gd name="connsiteY6" fmla="*/ 707571 h 707571"/>
              <a:gd name="connsiteX7" fmla="*/ 0 w 1864983"/>
              <a:gd name="connsiteY7" fmla="*/ 636814 h 707571"/>
              <a:gd name="connsiteX8" fmla="*/ 0 w 1864983"/>
              <a:gd name="connsiteY8" fmla="*/ 70757 h 70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983" h="707571">
                <a:moveTo>
                  <a:pt x="0" y="70757"/>
                </a:moveTo>
                <a:cubicBezTo>
                  <a:pt x="0" y="31679"/>
                  <a:pt x="31679" y="0"/>
                  <a:pt x="70757" y="0"/>
                </a:cubicBezTo>
                <a:lnTo>
                  <a:pt x="1794226" y="0"/>
                </a:lnTo>
                <a:cubicBezTo>
                  <a:pt x="1833304" y="0"/>
                  <a:pt x="1864983" y="31679"/>
                  <a:pt x="1864983" y="70757"/>
                </a:cubicBezTo>
                <a:lnTo>
                  <a:pt x="1864983" y="636814"/>
                </a:lnTo>
                <a:cubicBezTo>
                  <a:pt x="1864983" y="675892"/>
                  <a:pt x="1833304" y="707571"/>
                  <a:pt x="1794226" y="707571"/>
                </a:cubicBezTo>
                <a:lnTo>
                  <a:pt x="70757" y="707571"/>
                </a:lnTo>
                <a:cubicBezTo>
                  <a:pt x="31679" y="707571"/>
                  <a:pt x="0" y="675892"/>
                  <a:pt x="0" y="636814"/>
                </a:cubicBezTo>
                <a:lnTo>
                  <a:pt x="0" y="70757"/>
                </a:lnTo>
                <a:close/>
              </a:path>
            </a:pathLst>
          </a:custGeom>
          <a:solidFill>
            <a:srgbClr val="66FFFF">
              <a:alpha val="89804"/>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1412" tIns="191412" rIns="191412" bIns="191412" numCol="1" spcCol="1270" anchor="t" anchorCtr="0">
            <a:noAutofit/>
          </a:bodyPr>
          <a:lstStyle/>
          <a:p>
            <a:pPr marL="228600" lvl="1" indent="-228600" algn="l" defTabSz="1066800">
              <a:lnSpc>
                <a:spcPct val="90000"/>
              </a:lnSpc>
              <a:spcBef>
                <a:spcPct val="0"/>
              </a:spcBef>
              <a:spcAft>
                <a:spcPct val="15000"/>
              </a:spcAft>
              <a:buChar char="••"/>
            </a:pPr>
            <a:r>
              <a:rPr lang="en-US" sz="2400" dirty="0" smtClean="0">
                <a:latin typeface="Calibri" panose="020F0502020204030204" pitchFamily="34" charset="0"/>
              </a:rPr>
              <a:t>Rules</a:t>
            </a:r>
          </a:p>
          <a:p>
            <a:pPr marL="228600" lvl="1" indent="-228600" algn="l" defTabSz="1066800">
              <a:lnSpc>
                <a:spcPct val="90000"/>
              </a:lnSpc>
              <a:spcBef>
                <a:spcPct val="0"/>
              </a:spcBef>
              <a:spcAft>
                <a:spcPct val="15000"/>
              </a:spcAft>
              <a:buChar char="••"/>
            </a:pPr>
            <a:r>
              <a:rPr lang="en-US" sz="2400" kern="1200" dirty="0" smtClean="0">
                <a:latin typeface="Calibri" panose="020F0502020204030204" pitchFamily="34" charset="0"/>
              </a:rPr>
              <a:t>Monitor indicators</a:t>
            </a:r>
            <a:endParaRPr lang="en-US" sz="2400" kern="1200" dirty="0">
              <a:latin typeface="Calibri" panose="020F0502020204030204" pitchFamily="34" charset="0"/>
            </a:endParaRPr>
          </a:p>
        </p:txBody>
      </p:sp>
    </p:spTree>
    <p:extLst>
      <p:ext uri="{BB962C8B-B14F-4D97-AF65-F5344CB8AC3E}">
        <p14:creationId xmlns:p14="http://schemas.microsoft.com/office/powerpoint/2010/main" val="807659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Interventions</a:t>
            </a:r>
            <a:endParaRPr lang="en-US" dirty="0"/>
          </a:p>
        </p:txBody>
      </p:sp>
      <p:sp>
        <p:nvSpPr>
          <p:cNvPr id="3" name="Content Placeholder 2"/>
          <p:cNvSpPr>
            <a:spLocks noGrp="1"/>
          </p:cNvSpPr>
          <p:nvPr>
            <p:ph idx="1"/>
          </p:nvPr>
        </p:nvSpPr>
        <p:spPr/>
        <p:txBody>
          <a:bodyPr/>
          <a:lstStyle/>
          <a:p>
            <a:r>
              <a:rPr lang="en-US" dirty="0"/>
              <a:t>[1] </a:t>
            </a:r>
            <a:r>
              <a:rPr lang="en-US" dirty="0" smtClean="0"/>
              <a:t>To recommend physicians to inform  patients of initial </a:t>
            </a:r>
            <a:r>
              <a:rPr lang="en-US" dirty="0"/>
              <a:t>diagnosis, intended steps of diagnostic processes and treatment; </a:t>
            </a:r>
            <a:endParaRPr lang="en-US" dirty="0" smtClean="0"/>
          </a:p>
          <a:p>
            <a:r>
              <a:rPr lang="en-US" dirty="0" smtClean="0"/>
              <a:t>[</a:t>
            </a:r>
            <a:r>
              <a:rPr lang="en-US" dirty="0"/>
              <a:t>2] </a:t>
            </a:r>
            <a:r>
              <a:rPr lang="en-US" dirty="0" smtClean="0"/>
              <a:t>To make </a:t>
            </a:r>
            <a:r>
              <a:rPr lang="en-US" dirty="0"/>
              <a:t>more </a:t>
            </a:r>
            <a:r>
              <a:rPr lang="en-US" dirty="0" smtClean="0"/>
              <a:t>detailed contents </a:t>
            </a:r>
            <a:r>
              <a:rPr lang="en-US" dirty="0"/>
              <a:t>of oral informed consent into nursing procedures; </a:t>
            </a:r>
            <a:r>
              <a:rPr lang="en-US" dirty="0" smtClean="0"/>
              <a:t>[7 procedure]</a:t>
            </a:r>
            <a:endParaRPr lang="en-US" dirty="0" smtClean="0"/>
          </a:p>
          <a:p>
            <a:r>
              <a:rPr lang="en-US" dirty="0" smtClean="0"/>
              <a:t>[</a:t>
            </a:r>
            <a:r>
              <a:rPr lang="en-US" dirty="0"/>
              <a:t>3] </a:t>
            </a:r>
            <a:r>
              <a:rPr lang="en-US" dirty="0" smtClean="0"/>
              <a:t>To train </a:t>
            </a:r>
            <a:r>
              <a:rPr lang="en-US" dirty="0"/>
              <a:t>staff in new procedures; </a:t>
            </a:r>
            <a:endParaRPr lang="en-US" dirty="0" smtClean="0"/>
          </a:p>
          <a:p>
            <a:r>
              <a:rPr lang="en-US" dirty="0" smtClean="0"/>
              <a:t>[</a:t>
            </a:r>
            <a:r>
              <a:rPr lang="en-US" dirty="0"/>
              <a:t>4] </a:t>
            </a:r>
            <a:r>
              <a:rPr lang="en-US" dirty="0" smtClean="0"/>
              <a:t>To make </a:t>
            </a:r>
            <a:r>
              <a:rPr lang="en-US" dirty="0"/>
              <a:t>new procedures visualized at working places; and </a:t>
            </a:r>
            <a:endParaRPr lang="en-US" dirty="0" smtClean="0"/>
          </a:p>
          <a:p>
            <a:r>
              <a:rPr lang="en-US" dirty="0" smtClean="0"/>
              <a:t>[</a:t>
            </a:r>
            <a:r>
              <a:rPr lang="en-US" dirty="0"/>
              <a:t>5] </a:t>
            </a:r>
            <a:r>
              <a:rPr lang="en-US" dirty="0" smtClean="0"/>
              <a:t>To set </a:t>
            </a:r>
            <a:r>
              <a:rPr lang="en-US" dirty="0"/>
              <a:t>up a supervising and feedback system weekly</a:t>
            </a:r>
          </a:p>
        </p:txBody>
      </p:sp>
    </p:spTree>
    <p:extLst>
      <p:ext uri="{BB962C8B-B14F-4D97-AF65-F5344CB8AC3E}">
        <p14:creationId xmlns:p14="http://schemas.microsoft.com/office/powerpoint/2010/main" val="1805353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2320" y="422511"/>
            <a:ext cx="7886700" cy="614588"/>
          </a:xfrm>
        </p:spPr>
        <p:txBody>
          <a:bodyPr>
            <a:normAutofit fontScale="90000"/>
          </a:bodyPr>
          <a:lstStyle/>
          <a:p>
            <a:pPr algn="ctr"/>
            <a:r>
              <a:rPr lang="en-US" dirty="0" smtClean="0"/>
              <a:t>Some photos of </a:t>
            </a:r>
            <a:r>
              <a:rPr lang="en-US" dirty="0" smtClean="0"/>
              <a:t>implemented </a:t>
            </a:r>
            <a:r>
              <a:rPr lang="en-US" dirty="0" smtClean="0"/>
              <a:t>activities</a:t>
            </a:r>
            <a:endParaRPr lang="en-US" dirty="0"/>
          </a:p>
        </p:txBody>
      </p:sp>
      <p:sp>
        <p:nvSpPr>
          <p:cNvPr id="5" name="Rectangle 4"/>
          <p:cNvSpPr/>
          <p:nvPr/>
        </p:nvSpPr>
        <p:spPr>
          <a:xfrm>
            <a:off x="677435" y="3562399"/>
            <a:ext cx="2204357" cy="4898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rgbClr val="0000FF"/>
                </a:solidFill>
                <a:latin typeface="Calibri" panose="020F0502020204030204" pitchFamily="34" charset="0"/>
              </a:rPr>
              <a:t>Training course</a:t>
            </a:r>
            <a:endParaRPr lang="en-US" sz="2400" b="1" dirty="0">
              <a:solidFill>
                <a:srgbClr val="0000FF"/>
              </a:solidFill>
              <a:latin typeface="Calibri" panose="020F05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887" y="1085851"/>
            <a:ext cx="3037114" cy="2277836"/>
          </a:xfrm>
          <a:prstGeom prst="rect">
            <a:avLst/>
          </a:prstGeom>
        </p:spPr>
      </p:pic>
      <p:sp>
        <p:nvSpPr>
          <p:cNvPr id="8" name="Rectangle 7"/>
          <p:cNvSpPr/>
          <p:nvPr/>
        </p:nvSpPr>
        <p:spPr>
          <a:xfrm>
            <a:off x="5186134" y="3513826"/>
            <a:ext cx="3312886" cy="4898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rgbClr val="0000FF"/>
                </a:solidFill>
                <a:latin typeface="Calibri" panose="020F0502020204030204" pitchFamily="34" charset="0"/>
              </a:rPr>
              <a:t>Visual procedures</a:t>
            </a:r>
            <a:endParaRPr lang="en-US" sz="2400" b="1" dirty="0">
              <a:solidFill>
                <a:srgbClr val="0000FF"/>
              </a:solidFill>
              <a:latin typeface="Calibri" panose="020F05020202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6135" y="4359729"/>
            <a:ext cx="3312885" cy="212271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6134" y="1085851"/>
            <a:ext cx="3312886" cy="227783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887" y="4250968"/>
            <a:ext cx="3037114" cy="2438351"/>
          </a:xfrm>
          <a:prstGeom prst="rect">
            <a:avLst/>
          </a:prstGeom>
        </p:spPr>
      </p:pic>
    </p:spTree>
    <p:extLst>
      <p:ext uri="{BB962C8B-B14F-4D97-AF65-F5344CB8AC3E}">
        <p14:creationId xmlns:p14="http://schemas.microsoft.com/office/powerpoint/2010/main" val="61075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Result </a:t>
            </a:r>
            <a:r>
              <a:rPr lang="en-US" sz="3600" dirty="0" smtClean="0"/>
              <a:t>&amp; Discussion</a:t>
            </a:r>
            <a:endParaRPr lang="en-US" sz="3600" dirty="0"/>
          </a:p>
        </p:txBody>
      </p:sp>
      <p:sp>
        <p:nvSpPr>
          <p:cNvPr id="3" name="Rounded Rectangle 2"/>
          <p:cNvSpPr/>
          <p:nvPr/>
        </p:nvSpPr>
        <p:spPr bwMode="auto">
          <a:xfrm>
            <a:off x="261257" y="5453746"/>
            <a:ext cx="8703129" cy="1045029"/>
          </a:xfrm>
          <a:prstGeom prst="roundRect">
            <a:avLst/>
          </a:prstGeom>
          <a:solidFill>
            <a:srgbClr val="00153E"/>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2600" dirty="0" smtClean="0">
                <a:solidFill>
                  <a:srgbClr val="FFFF00"/>
                </a:solidFill>
                <a:latin typeface="Calibri" panose="020F0502020204030204" pitchFamily="34" charset="0"/>
              </a:rPr>
              <a:t>The trend of PCR improved from</a:t>
            </a:r>
            <a:r>
              <a:rPr kumimoji="0" lang="en-US" sz="2600" i="0" u="none" strike="noStrike" cap="none" normalizeH="0" dirty="0" smtClean="0">
                <a:ln>
                  <a:noFill/>
                </a:ln>
                <a:solidFill>
                  <a:srgbClr val="FFFF00"/>
                </a:solidFill>
                <a:effectLst/>
                <a:latin typeface="Calibri" panose="020F0502020204030204" pitchFamily="34" charset="0"/>
              </a:rPr>
              <a:t> </a:t>
            </a:r>
            <a:r>
              <a:rPr lang="en-US" sz="2600" dirty="0" smtClean="0">
                <a:solidFill>
                  <a:srgbClr val="FFFF00"/>
                </a:solidFill>
                <a:latin typeface="Calibri" panose="020F0502020204030204" pitchFamily="34" charset="0"/>
              </a:rPr>
              <a:t>57.4</a:t>
            </a:r>
            <a:r>
              <a:rPr lang="en-US" sz="2600" dirty="0">
                <a:solidFill>
                  <a:srgbClr val="FFFF00"/>
                </a:solidFill>
                <a:latin typeface="Calibri" panose="020F0502020204030204" pitchFamily="34" charset="0"/>
              </a:rPr>
              <a:t>% (</a:t>
            </a:r>
            <a:r>
              <a:rPr lang="en-US" sz="2600" b="1" dirty="0" smtClean="0">
                <a:solidFill>
                  <a:srgbClr val="FFFF00"/>
                </a:solidFill>
                <a:latin typeface="Calibri" panose="020F0502020204030204" pitchFamily="34" charset="0"/>
              </a:rPr>
              <a:t>1.68</a:t>
            </a:r>
            <a:r>
              <a:rPr lang="en-US" sz="2600" b="1" dirty="0">
                <a:solidFill>
                  <a:srgbClr val="FFFF00"/>
                </a:solidFill>
                <a:latin typeface="Calibri" panose="020F0502020204030204" pitchFamily="34" charset="0"/>
                <a:sym typeface="Symbol" panose="05050102010706020507" pitchFamily="18" charset="2"/>
              </a:rPr>
              <a:t></a:t>
            </a:r>
            <a:r>
              <a:rPr lang="en-US" sz="2600" dirty="0">
                <a:solidFill>
                  <a:srgbClr val="FFFF00"/>
                </a:solidFill>
                <a:latin typeface="Calibri" panose="020F0502020204030204" pitchFamily="34" charset="0"/>
              </a:rPr>
              <a:t>) </a:t>
            </a:r>
            <a:r>
              <a:rPr lang="en-US" sz="2600" dirty="0" smtClean="0">
                <a:solidFill>
                  <a:srgbClr val="FFFF00"/>
                </a:solidFill>
                <a:latin typeface="Calibri" panose="020F0502020204030204" pitchFamily="34" charset="0"/>
              </a:rPr>
              <a:t>to </a:t>
            </a:r>
          </a:p>
          <a:p>
            <a:pPr algn="ctr"/>
            <a:r>
              <a:rPr lang="en-US" sz="2600" dirty="0" smtClean="0">
                <a:solidFill>
                  <a:srgbClr val="FFFF00"/>
                </a:solidFill>
                <a:latin typeface="Calibri" panose="020F0502020204030204" pitchFamily="34" charset="0"/>
              </a:rPr>
              <a:t>94.2% (</a:t>
            </a:r>
            <a:r>
              <a:rPr lang="en-US" sz="2600" b="1" dirty="0" smtClean="0">
                <a:solidFill>
                  <a:srgbClr val="FFFF00"/>
                </a:solidFill>
                <a:latin typeface="Calibri" panose="020F0502020204030204" pitchFamily="34" charset="0"/>
              </a:rPr>
              <a:t>3.07</a:t>
            </a:r>
            <a:r>
              <a:rPr lang="en-US" sz="2600" b="1" dirty="0" smtClean="0">
                <a:solidFill>
                  <a:srgbClr val="FFFF00"/>
                </a:solidFill>
                <a:latin typeface="Calibri" panose="020F0502020204030204" pitchFamily="34" charset="0"/>
                <a:sym typeface="Symbol" panose="05050102010706020507" pitchFamily="18" charset="2"/>
              </a:rPr>
              <a:t></a:t>
            </a:r>
            <a:r>
              <a:rPr lang="en-US" sz="2600" dirty="0" smtClean="0">
                <a:solidFill>
                  <a:srgbClr val="FFFF00"/>
                </a:solidFill>
                <a:latin typeface="Calibri" panose="020F0502020204030204" pitchFamily="34" charset="0"/>
              </a:rPr>
              <a:t>) after intervention, maintained at 86% (</a:t>
            </a:r>
            <a:r>
              <a:rPr lang="en-US" sz="2600" b="1" dirty="0" smtClean="0">
                <a:solidFill>
                  <a:srgbClr val="FFFF00"/>
                </a:solidFill>
                <a:latin typeface="Calibri" panose="020F0502020204030204" pitchFamily="34" charset="0"/>
              </a:rPr>
              <a:t>2.58</a:t>
            </a:r>
            <a:r>
              <a:rPr lang="en-US" sz="2600" b="1" dirty="0" smtClean="0">
                <a:solidFill>
                  <a:srgbClr val="FFFF00"/>
                </a:solidFill>
                <a:latin typeface="Calibri" panose="020F0502020204030204" pitchFamily="34" charset="0"/>
                <a:sym typeface="Symbol" panose="05050102010706020507" pitchFamily="18" charset="2"/>
              </a:rPr>
              <a:t></a:t>
            </a:r>
            <a:r>
              <a:rPr lang="en-US" sz="2600" dirty="0" smtClean="0">
                <a:solidFill>
                  <a:srgbClr val="FFFF00"/>
                </a:solidFill>
                <a:latin typeface="Calibri" panose="020F0502020204030204" pitchFamily="34" charset="0"/>
              </a:rPr>
              <a:t>). </a:t>
            </a:r>
            <a:endParaRPr kumimoji="0" lang="en-US" sz="2600" i="0" u="none" strike="noStrike" cap="none" normalizeH="0" baseline="0" dirty="0" smtClean="0">
              <a:ln>
                <a:noFill/>
              </a:ln>
              <a:solidFill>
                <a:srgbClr val="FFFF00"/>
              </a:solidFill>
              <a:effectLst/>
              <a:latin typeface="Calibri" panose="020F0502020204030204" pitchFamily="34" charset="0"/>
            </a:endParaRPr>
          </a:p>
        </p:txBody>
      </p:sp>
      <p:pic>
        <p:nvPicPr>
          <p:cNvPr id="6" name="Content Placeholder 5"/>
          <p:cNvPicPr>
            <a:picLocks noGrp="1" noChangeAspect="1"/>
          </p:cNvPicPr>
          <p:nvPr>
            <p:ph idx="1"/>
          </p:nvPr>
        </p:nvPicPr>
        <p:blipFill>
          <a:blip r:embed="rId2"/>
          <a:stretch>
            <a:fillRect/>
          </a:stretch>
        </p:blipFill>
        <p:spPr>
          <a:xfrm>
            <a:off x="448129" y="1107047"/>
            <a:ext cx="8255000" cy="4197560"/>
          </a:xfrm>
          <a:prstGeom prst="rect">
            <a:avLst/>
          </a:prstGeom>
        </p:spPr>
      </p:pic>
    </p:spTree>
    <p:extLst>
      <p:ext uri="{BB962C8B-B14F-4D97-AF65-F5344CB8AC3E}">
        <p14:creationId xmlns:p14="http://schemas.microsoft.com/office/powerpoint/2010/main" val="138811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2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Module 4-05.2-SituationMonitoring</Template>
  <TotalTime>61522854</TotalTime>
  <Pages>6</Pages>
  <Words>893</Words>
  <Application>Microsoft Office PowerPoint</Application>
  <PresentationFormat>Letter Paper (8.5x11 in)</PresentationFormat>
  <Paragraphs>92</Paragraphs>
  <Slides>14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Courier New</vt:lpstr>
      <vt:lpstr>Symbol</vt:lpstr>
      <vt:lpstr>Times New Roman</vt:lpstr>
      <vt:lpstr>Verdana</vt:lpstr>
      <vt:lpstr>Wingdings</vt:lpstr>
      <vt:lpstr>ヒラギノ角ゴ Pro W3</vt:lpstr>
      <vt:lpstr>2_Main_Olive</vt:lpstr>
      <vt:lpstr>Ensuring Patient Rights to informed consent &amp; Satisfaction</vt:lpstr>
      <vt:lpstr>Content</vt:lpstr>
      <vt:lpstr>Introduction</vt:lpstr>
      <vt:lpstr>Goal &amp; Objectives</vt:lpstr>
      <vt:lpstr>Quality Indicators</vt:lpstr>
      <vt:lpstr>Methodology</vt:lpstr>
      <vt:lpstr>Interventions</vt:lpstr>
      <vt:lpstr>Some photos of implemented activities</vt:lpstr>
      <vt:lpstr>Result &amp; Discussion</vt:lpstr>
      <vt:lpstr>Using Pareto diagram to identify priorities for improvement in the department every 3-week cycle</vt:lpstr>
      <vt:lpstr>The level of physician’s ECR met 2.98 in the spreading phase, but it was down some weeks in maintaining phase (small sample effect)</vt:lpstr>
      <vt:lpstr>The level of nurses’ ECR met 3.23 in spreading phase, but it was unstable in maintaining phase  (small sample effect)</vt:lpstr>
      <vt:lpstr>The trend of PSS was stable over the threshold of 3.25 [scale: 1-4]</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newbref</dc:title>
  <dc:creator>Conwal</dc:creator>
  <cp:lastModifiedBy>Niem Do Van</cp:lastModifiedBy>
  <cp:revision>1390</cp:revision>
  <cp:lastPrinted>2016-09-09T01:55:49Z</cp:lastPrinted>
  <dcterms:created xsi:type="dcterms:W3CDTF">1997-11-14T21:37:50Z</dcterms:created>
  <dcterms:modified xsi:type="dcterms:W3CDTF">2016-09-09T02:38:01Z</dcterms:modified>
</cp:coreProperties>
</file>