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20" r:id="rId4"/>
  </p:sldMasterIdLst>
  <p:notesMasterIdLst>
    <p:notesMasterId r:id="rId19"/>
  </p:notesMasterIdLst>
  <p:handoutMasterIdLst>
    <p:handoutMasterId r:id="rId20"/>
  </p:handoutMasterIdLst>
  <p:sldIdLst>
    <p:sldId id="256" r:id="rId5"/>
    <p:sldId id="313" r:id="rId6"/>
    <p:sldId id="316" r:id="rId7"/>
    <p:sldId id="318" r:id="rId8"/>
    <p:sldId id="269" r:id="rId9"/>
    <p:sldId id="270" r:id="rId10"/>
    <p:sldId id="268" r:id="rId11"/>
    <p:sldId id="315" r:id="rId12"/>
    <p:sldId id="301" r:id="rId13"/>
    <p:sldId id="324" r:id="rId14"/>
    <p:sldId id="329" r:id="rId15"/>
    <p:sldId id="325" r:id="rId16"/>
    <p:sldId id="332" r:id="rId17"/>
    <p:sldId id="310" r:id="rId1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228" autoAdjust="0"/>
  </p:normalViewPr>
  <p:slideViewPr>
    <p:cSldViewPr snapToGrid="0">
      <p:cViewPr>
        <p:scale>
          <a:sx n="66" d="100"/>
          <a:sy n="66" d="100"/>
        </p:scale>
        <p:origin x="13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C69CD-198B-47DE-A2E5-8AA67300BCC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171163D0-5D66-4D61-9D45-F8C1B2E3DF12}">
      <dgm:prSet custT="1"/>
      <dgm:spPr/>
      <dgm:t>
        <a:bodyPr/>
        <a:lstStyle/>
        <a:p>
          <a:pPr rtl="0"/>
          <a:r>
            <a:rPr lang="en-US" sz="1900" b="1" dirty="0" smtClean="0"/>
            <a:t>In Asia Pacific region </a:t>
          </a:r>
          <a:r>
            <a:rPr lang="en-US" sz="1900" b="1" dirty="0" smtClean="0">
              <a:solidFill>
                <a:srgbClr val="FFFF00"/>
              </a:solidFill>
            </a:rPr>
            <a:t>NCDs</a:t>
          </a:r>
          <a:r>
            <a:rPr lang="en-US" sz="1900" b="1" dirty="0" smtClean="0"/>
            <a:t> are the pivotal cause of disease </a:t>
          </a:r>
          <a:r>
            <a:rPr lang="en-US" sz="1900" b="1" dirty="0" smtClean="0">
              <a:solidFill>
                <a:srgbClr val="FFFF00"/>
              </a:solidFill>
            </a:rPr>
            <a:t>burden and mortality</a:t>
          </a:r>
          <a:r>
            <a:rPr lang="en-US" sz="1900" b="1" dirty="0" smtClean="0"/>
            <a:t>, claiming 55% of total life in the South East Asia, and 75% in the Western Pacific region each year </a:t>
          </a:r>
          <a:r>
            <a:rPr lang="en-US" sz="1600" b="0" dirty="0" smtClean="0"/>
            <a:t>(WHO, 2013)</a:t>
          </a:r>
          <a:r>
            <a:rPr lang="en-US" sz="1900" b="1" dirty="0" smtClean="0"/>
            <a:t>. </a:t>
          </a:r>
          <a:endParaRPr lang="en-US" sz="1900" dirty="0"/>
        </a:p>
      </dgm:t>
    </dgm:pt>
    <dgm:pt modelId="{69D66901-6291-455E-8499-8730CC76CD4D}" type="parTrans" cxnId="{C7E15F4C-3930-4AA0-B60B-C274680CE5D3}">
      <dgm:prSet/>
      <dgm:spPr/>
      <dgm:t>
        <a:bodyPr/>
        <a:lstStyle/>
        <a:p>
          <a:endParaRPr lang="en-US"/>
        </a:p>
      </dgm:t>
    </dgm:pt>
    <dgm:pt modelId="{94061D22-8F57-43D1-AA0F-6C3250FC8F65}" type="sibTrans" cxnId="{C7E15F4C-3930-4AA0-B60B-C274680CE5D3}">
      <dgm:prSet/>
      <dgm:spPr/>
      <dgm:t>
        <a:bodyPr/>
        <a:lstStyle/>
        <a:p>
          <a:endParaRPr lang="en-US"/>
        </a:p>
      </dgm:t>
    </dgm:pt>
    <dgm:pt modelId="{77FB42E3-6DC4-4496-97CA-9552E57B87FD}">
      <dgm:prSet custT="1"/>
      <dgm:spPr/>
      <dgm:t>
        <a:bodyPr/>
        <a:lstStyle/>
        <a:p>
          <a:pPr rtl="0"/>
          <a:r>
            <a:rPr lang="en-US" sz="1900" b="1" dirty="0" smtClean="0"/>
            <a:t>The four major behavioral </a:t>
          </a:r>
          <a:r>
            <a:rPr lang="en-US" sz="1900" b="1" dirty="0" smtClean="0">
              <a:solidFill>
                <a:srgbClr val="FFFF00"/>
              </a:solidFill>
            </a:rPr>
            <a:t>risk factors </a:t>
          </a:r>
          <a:r>
            <a:rPr lang="en-US" sz="1900" b="1" dirty="0" smtClean="0"/>
            <a:t>for NCDs in Asia-Pacific region are: tobacco use, alcohol consumption, inadequate physical activity, and unhealthy diet </a:t>
          </a:r>
          <a:r>
            <a:rPr lang="en-US" sz="1600" b="0" dirty="0" smtClean="0"/>
            <a:t>(Low et al., 2014)</a:t>
          </a:r>
          <a:r>
            <a:rPr lang="en-US" sz="1900" b="1" dirty="0" smtClean="0"/>
            <a:t>. </a:t>
          </a:r>
          <a:endParaRPr lang="en-US" sz="1900" dirty="0"/>
        </a:p>
      </dgm:t>
    </dgm:pt>
    <dgm:pt modelId="{A492D30A-CA4B-4128-8B9C-4EECCC7998FA}" type="parTrans" cxnId="{BB96E164-C9D3-4F14-8937-0B25FBD70203}">
      <dgm:prSet/>
      <dgm:spPr/>
      <dgm:t>
        <a:bodyPr/>
        <a:lstStyle/>
        <a:p>
          <a:endParaRPr lang="en-US"/>
        </a:p>
      </dgm:t>
    </dgm:pt>
    <dgm:pt modelId="{116490D2-3C86-4396-BAB6-A5743A9CD4D9}" type="sibTrans" cxnId="{BB96E164-C9D3-4F14-8937-0B25FBD70203}">
      <dgm:prSet/>
      <dgm:spPr/>
      <dgm:t>
        <a:bodyPr/>
        <a:lstStyle/>
        <a:p>
          <a:endParaRPr lang="en-US"/>
        </a:p>
      </dgm:t>
    </dgm:pt>
    <dgm:pt modelId="{B6ECE3A8-6A4E-44F8-8B23-92032BDEF9FF}">
      <dgm:prSet custT="1"/>
      <dgm:spPr/>
      <dgm:t>
        <a:bodyPr/>
        <a:lstStyle/>
        <a:p>
          <a:pPr rtl="0"/>
          <a:r>
            <a:rPr lang="en-US" sz="1900" b="1" dirty="0" smtClean="0"/>
            <a:t>Along with the development of HL in society especially in US, People start to </a:t>
          </a:r>
          <a:r>
            <a:rPr lang="en-US" sz="1900" b="1" dirty="0" smtClean="0">
              <a:solidFill>
                <a:srgbClr val="FFFF00"/>
              </a:solidFill>
            </a:rPr>
            <a:t>paying attention </a:t>
          </a:r>
          <a:r>
            <a:rPr lang="en-US" sz="1900" b="1" dirty="0" smtClean="0"/>
            <a:t>to live healthy, keeping in training, breaking the bad habit like tobacco, cigarette and alcohol and avoiding from poor diet </a:t>
          </a:r>
          <a:r>
            <a:rPr lang="en-US" sz="1600" b="0" dirty="0" smtClean="0"/>
            <a:t>(</a:t>
          </a:r>
          <a:r>
            <a:rPr lang="en-US" sz="1600" b="0" dirty="0" err="1" smtClean="0"/>
            <a:t>İlgün</a:t>
          </a:r>
          <a:r>
            <a:rPr lang="en-US" sz="1600" b="0" dirty="0" smtClean="0"/>
            <a:t> et al., 2015)</a:t>
          </a:r>
          <a:r>
            <a:rPr lang="en-US" sz="1900" b="1" dirty="0" smtClean="0"/>
            <a:t>.</a:t>
          </a:r>
          <a:endParaRPr lang="en-US" sz="1900" dirty="0"/>
        </a:p>
      </dgm:t>
    </dgm:pt>
    <dgm:pt modelId="{3F0B1CB0-D33A-4990-9946-E2FF7A938D91}" type="parTrans" cxnId="{D0F5893E-6C1A-4D6A-A243-3586E0EFE46F}">
      <dgm:prSet/>
      <dgm:spPr/>
      <dgm:t>
        <a:bodyPr/>
        <a:lstStyle/>
        <a:p>
          <a:endParaRPr lang="en-US"/>
        </a:p>
      </dgm:t>
    </dgm:pt>
    <dgm:pt modelId="{CBD2C9AB-31D5-4928-97FF-888195DC9E20}" type="sibTrans" cxnId="{D0F5893E-6C1A-4D6A-A243-3586E0EFE46F}">
      <dgm:prSet/>
      <dgm:spPr/>
      <dgm:t>
        <a:bodyPr/>
        <a:lstStyle/>
        <a:p>
          <a:endParaRPr lang="en-US"/>
        </a:p>
      </dgm:t>
    </dgm:pt>
    <dgm:pt modelId="{850DD503-4B3A-47E3-AF31-5A613074ADE4}">
      <dgm:prSet custT="1"/>
      <dgm:spPr/>
      <dgm:t>
        <a:bodyPr/>
        <a:lstStyle/>
        <a:p>
          <a:pPr rtl="0"/>
          <a:r>
            <a:rPr lang="en-US" sz="2100" b="1" dirty="0" smtClean="0"/>
            <a:t>Health literacy plays a </a:t>
          </a:r>
          <a:r>
            <a:rPr lang="en-US" sz="2100" b="1" dirty="0" smtClean="0">
              <a:solidFill>
                <a:srgbClr val="FFFF00"/>
              </a:solidFill>
            </a:rPr>
            <a:t>crucial role </a:t>
          </a:r>
          <a:r>
            <a:rPr lang="en-US" sz="2100" b="1" dirty="0" smtClean="0"/>
            <a:t>in chronic disease self-management and necessary element for achieving health equity </a:t>
          </a:r>
          <a:r>
            <a:rPr lang="en-US" sz="1600" b="0" dirty="0" smtClean="0"/>
            <a:t>(Logan et al., 2015)</a:t>
          </a:r>
          <a:r>
            <a:rPr lang="en-US" sz="2100" b="1" dirty="0" smtClean="0"/>
            <a:t>.</a:t>
          </a:r>
          <a:endParaRPr lang="en-US" sz="2100" dirty="0"/>
        </a:p>
      </dgm:t>
    </dgm:pt>
    <dgm:pt modelId="{E4954301-281B-420F-A43A-0C8EA97E5946}" type="parTrans" cxnId="{DB1B9CB9-9005-46FC-AD4B-F3E8A75B88FF}">
      <dgm:prSet/>
      <dgm:spPr/>
      <dgm:t>
        <a:bodyPr/>
        <a:lstStyle/>
        <a:p>
          <a:endParaRPr lang="en-US"/>
        </a:p>
      </dgm:t>
    </dgm:pt>
    <dgm:pt modelId="{5DA697D6-9A9D-48FB-9F4D-70050610772F}" type="sibTrans" cxnId="{DB1B9CB9-9005-46FC-AD4B-F3E8A75B88FF}">
      <dgm:prSet/>
      <dgm:spPr/>
      <dgm:t>
        <a:bodyPr/>
        <a:lstStyle/>
        <a:p>
          <a:endParaRPr lang="en-US"/>
        </a:p>
      </dgm:t>
    </dgm:pt>
    <dgm:pt modelId="{02558679-4B39-4F11-B91F-BEE5E28FD97F}" type="pres">
      <dgm:prSet presAssocID="{4C8C69CD-198B-47DE-A2E5-8AA67300BCCA}" presName="linear" presStyleCnt="0">
        <dgm:presLayoutVars>
          <dgm:animLvl val="lvl"/>
          <dgm:resizeHandles val="exact"/>
        </dgm:presLayoutVars>
      </dgm:prSet>
      <dgm:spPr/>
      <dgm:t>
        <a:bodyPr/>
        <a:lstStyle/>
        <a:p>
          <a:endParaRPr lang="en-US"/>
        </a:p>
      </dgm:t>
    </dgm:pt>
    <dgm:pt modelId="{97F79B2C-1BA1-406A-A99B-8051C7E476C8}" type="pres">
      <dgm:prSet presAssocID="{171163D0-5D66-4D61-9D45-F8C1B2E3DF12}" presName="parentText" presStyleLbl="node1" presStyleIdx="0" presStyleCnt="4">
        <dgm:presLayoutVars>
          <dgm:chMax val="0"/>
          <dgm:bulletEnabled val="1"/>
        </dgm:presLayoutVars>
      </dgm:prSet>
      <dgm:spPr/>
      <dgm:t>
        <a:bodyPr/>
        <a:lstStyle/>
        <a:p>
          <a:endParaRPr lang="en-US"/>
        </a:p>
      </dgm:t>
    </dgm:pt>
    <dgm:pt modelId="{12BAD214-D840-4E1B-9A64-979F179CE22D}" type="pres">
      <dgm:prSet presAssocID="{94061D22-8F57-43D1-AA0F-6C3250FC8F65}" presName="spacer" presStyleCnt="0"/>
      <dgm:spPr/>
    </dgm:pt>
    <dgm:pt modelId="{0A78BCA8-9DA4-4E54-A1B5-E8CDB903A2BC}" type="pres">
      <dgm:prSet presAssocID="{77FB42E3-6DC4-4496-97CA-9552E57B87FD}" presName="parentText" presStyleLbl="node1" presStyleIdx="1" presStyleCnt="4">
        <dgm:presLayoutVars>
          <dgm:chMax val="0"/>
          <dgm:bulletEnabled val="1"/>
        </dgm:presLayoutVars>
      </dgm:prSet>
      <dgm:spPr/>
      <dgm:t>
        <a:bodyPr/>
        <a:lstStyle/>
        <a:p>
          <a:endParaRPr lang="en-US"/>
        </a:p>
      </dgm:t>
    </dgm:pt>
    <dgm:pt modelId="{C13181B8-25BC-4F34-8842-FE83C31E1362}" type="pres">
      <dgm:prSet presAssocID="{116490D2-3C86-4396-BAB6-A5743A9CD4D9}" presName="spacer" presStyleCnt="0"/>
      <dgm:spPr/>
    </dgm:pt>
    <dgm:pt modelId="{93477C1E-0B44-4435-8C44-20C84A8C346E}" type="pres">
      <dgm:prSet presAssocID="{B6ECE3A8-6A4E-44F8-8B23-92032BDEF9FF}" presName="parentText" presStyleLbl="node1" presStyleIdx="2" presStyleCnt="4">
        <dgm:presLayoutVars>
          <dgm:chMax val="0"/>
          <dgm:bulletEnabled val="1"/>
        </dgm:presLayoutVars>
      </dgm:prSet>
      <dgm:spPr/>
      <dgm:t>
        <a:bodyPr/>
        <a:lstStyle/>
        <a:p>
          <a:endParaRPr lang="en-US"/>
        </a:p>
      </dgm:t>
    </dgm:pt>
    <dgm:pt modelId="{8B5AE15D-4B2B-4CFA-9E32-B86DC979B516}" type="pres">
      <dgm:prSet presAssocID="{CBD2C9AB-31D5-4928-97FF-888195DC9E20}" presName="spacer" presStyleCnt="0"/>
      <dgm:spPr/>
    </dgm:pt>
    <dgm:pt modelId="{A58EA5B1-A357-4788-BB28-9D3E2A308380}" type="pres">
      <dgm:prSet presAssocID="{850DD503-4B3A-47E3-AF31-5A613074ADE4}" presName="parentText" presStyleLbl="node1" presStyleIdx="3" presStyleCnt="4">
        <dgm:presLayoutVars>
          <dgm:chMax val="0"/>
          <dgm:bulletEnabled val="1"/>
        </dgm:presLayoutVars>
      </dgm:prSet>
      <dgm:spPr/>
      <dgm:t>
        <a:bodyPr/>
        <a:lstStyle/>
        <a:p>
          <a:endParaRPr lang="en-US"/>
        </a:p>
      </dgm:t>
    </dgm:pt>
  </dgm:ptLst>
  <dgm:cxnLst>
    <dgm:cxn modelId="{BB96E164-C9D3-4F14-8937-0B25FBD70203}" srcId="{4C8C69CD-198B-47DE-A2E5-8AA67300BCCA}" destId="{77FB42E3-6DC4-4496-97CA-9552E57B87FD}" srcOrd="1" destOrd="0" parTransId="{A492D30A-CA4B-4128-8B9C-4EECCC7998FA}" sibTransId="{116490D2-3C86-4396-BAB6-A5743A9CD4D9}"/>
    <dgm:cxn modelId="{50360B41-B1AC-4CC0-8671-BD72349D8B7F}" type="presOf" srcId="{B6ECE3A8-6A4E-44F8-8B23-92032BDEF9FF}" destId="{93477C1E-0B44-4435-8C44-20C84A8C346E}" srcOrd="0" destOrd="0" presId="urn:microsoft.com/office/officeart/2005/8/layout/vList2"/>
    <dgm:cxn modelId="{D0F5893E-6C1A-4D6A-A243-3586E0EFE46F}" srcId="{4C8C69CD-198B-47DE-A2E5-8AA67300BCCA}" destId="{B6ECE3A8-6A4E-44F8-8B23-92032BDEF9FF}" srcOrd="2" destOrd="0" parTransId="{3F0B1CB0-D33A-4990-9946-E2FF7A938D91}" sibTransId="{CBD2C9AB-31D5-4928-97FF-888195DC9E20}"/>
    <dgm:cxn modelId="{C7E15F4C-3930-4AA0-B60B-C274680CE5D3}" srcId="{4C8C69CD-198B-47DE-A2E5-8AA67300BCCA}" destId="{171163D0-5D66-4D61-9D45-F8C1B2E3DF12}" srcOrd="0" destOrd="0" parTransId="{69D66901-6291-455E-8499-8730CC76CD4D}" sibTransId="{94061D22-8F57-43D1-AA0F-6C3250FC8F65}"/>
    <dgm:cxn modelId="{C788BE96-103D-4F7E-88FB-26263505C1E3}" type="presOf" srcId="{850DD503-4B3A-47E3-AF31-5A613074ADE4}" destId="{A58EA5B1-A357-4788-BB28-9D3E2A308380}" srcOrd="0" destOrd="0" presId="urn:microsoft.com/office/officeart/2005/8/layout/vList2"/>
    <dgm:cxn modelId="{FEBF1A2A-D4EA-4FC4-A62B-60C4AFB22F5A}" type="presOf" srcId="{171163D0-5D66-4D61-9D45-F8C1B2E3DF12}" destId="{97F79B2C-1BA1-406A-A99B-8051C7E476C8}" srcOrd="0" destOrd="0" presId="urn:microsoft.com/office/officeart/2005/8/layout/vList2"/>
    <dgm:cxn modelId="{E62CDD3B-CA84-427C-9C71-B8ADBC0FD141}" type="presOf" srcId="{4C8C69CD-198B-47DE-A2E5-8AA67300BCCA}" destId="{02558679-4B39-4F11-B91F-BEE5E28FD97F}" srcOrd="0" destOrd="0" presId="urn:microsoft.com/office/officeart/2005/8/layout/vList2"/>
    <dgm:cxn modelId="{2D57C2FE-3ABB-407F-8755-F09FAE3FE0C5}" type="presOf" srcId="{77FB42E3-6DC4-4496-97CA-9552E57B87FD}" destId="{0A78BCA8-9DA4-4E54-A1B5-E8CDB903A2BC}" srcOrd="0" destOrd="0" presId="urn:microsoft.com/office/officeart/2005/8/layout/vList2"/>
    <dgm:cxn modelId="{DB1B9CB9-9005-46FC-AD4B-F3E8A75B88FF}" srcId="{4C8C69CD-198B-47DE-A2E5-8AA67300BCCA}" destId="{850DD503-4B3A-47E3-AF31-5A613074ADE4}" srcOrd="3" destOrd="0" parTransId="{E4954301-281B-420F-A43A-0C8EA97E5946}" sibTransId="{5DA697D6-9A9D-48FB-9F4D-70050610772F}"/>
    <dgm:cxn modelId="{6577D015-5FB6-433A-B33B-7142253A8BC1}" type="presParOf" srcId="{02558679-4B39-4F11-B91F-BEE5E28FD97F}" destId="{97F79B2C-1BA1-406A-A99B-8051C7E476C8}" srcOrd="0" destOrd="0" presId="urn:microsoft.com/office/officeart/2005/8/layout/vList2"/>
    <dgm:cxn modelId="{E27F7139-3A86-47DC-BCA8-400F4B8F2B56}" type="presParOf" srcId="{02558679-4B39-4F11-B91F-BEE5E28FD97F}" destId="{12BAD214-D840-4E1B-9A64-979F179CE22D}" srcOrd="1" destOrd="0" presId="urn:microsoft.com/office/officeart/2005/8/layout/vList2"/>
    <dgm:cxn modelId="{35EF57AA-EF5A-492E-A068-99FE61E35A16}" type="presParOf" srcId="{02558679-4B39-4F11-B91F-BEE5E28FD97F}" destId="{0A78BCA8-9DA4-4E54-A1B5-E8CDB903A2BC}" srcOrd="2" destOrd="0" presId="urn:microsoft.com/office/officeart/2005/8/layout/vList2"/>
    <dgm:cxn modelId="{913CAB59-0F1B-4974-B816-33060CC1C89D}" type="presParOf" srcId="{02558679-4B39-4F11-B91F-BEE5E28FD97F}" destId="{C13181B8-25BC-4F34-8842-FE83C31E1362}" srcOrd="3" destOrd="0" presId="urn:microsoft.com/office/officeart/2005/8/layout/vList2"/>
    <dgm:cxn modelId="{6053F429-68B8-4784-ADA6-010BB8950274}" type="presParOf" srcId="{02558679-4B39-4F11-B91F-BEE5E28FD97F}" destId="{93477C1E-0B44-4435-8C44-20C84A8C346E}" srcOrd="4" destOrd="0" presId="urn:microsoft.com/office/officeart/2005/8/layout/vList2"/>
    <dgm:cxn modelId="{84A8B2A7-3864-441D-813E-FBA539EC3C73}" type="presParOf" srcId="{02558679-4B39-4F11-B91F-BEE5E28FD97F}" destId="{8B5AE15D-4B2B-4CFA-9E32-B86DC979B516}" srcOrd="5" destOrd="0" presId="urn:microsoft.com/office/officeart/2005/8/layout/vList2"/>
    <dgm:cxn modelId="{85FFCCCD-66A5-432F-A8D1-D840DB247D43}" type="presParOf" srcId="{02558679-4B39-4F11-B91F-BEE5E28FD97F}" destId="{A58EA5B1-A357-4788-BB28-9D3E2A30838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79B2C-1BA1-406A-A99B-8051C7E476C8}">
      <dsp:nvSpPr>
        <dsp:cNvPr id="0" name=""/>
        <dsp:cNvSpPr/>
      </dsp:nvSpPr>
      <dsp:spPr>
        <a:xfrm>
          <a:off x="0" y="99951"/>
          <a:ext cx="8381999" cy="1216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In Asia Pacific region </a:t>
          </a:r>
          <a:r>
            <a:rPr lang="en-US" sz="1900" b="1" kern="1200" dirty="0" smtClean="0">
              <a:solidFill>
                <a:srgbClr val="FFFF00"/>
              </a:solidFill>
            </a:rPr>
            <a:t>NCDs</a:t>
          </a:r>
          <a:r>
            <a:rPr lang="en-US" sz="1900" b="1" kern="1200" dirty="0" smtClean="0"/>
            <a:t> are the pivotal cause of disease </a:t>
          </a:r>
          <a:r>
            <a:rPr lang="en-US" sz="1900" b="1" kern="1200" dirty="0" smtClean="0">
              <a:solidFill>
                <a:srgbClr val="FFFF00"/>
              </a:solidFill>
            </a:rPr>
            <a:t>burden and mortality</a:t>
          </a:r>
          <a:r>
            <a:rPr lang="en-US" sz="1900" b="1" kern="1200" dirty="0" smtClean="0"/>
            <a:t>, claiming 55% of total life in the South East Asia, and 75% in the Western Pacific region each year </a:t>
          </a:r>
          <a:r>
            <a:rPr lang="en-US" sz="1600" b="0" kern="1200" dirty="0" smtClean="0"/>
            <a:t>(WHO, 2013)</a:t>
          </a:r>
          <a:r>
            <a:rPr lang="en-US" sz="1900" b="1" kern="1200" dirty="0" smtClean="0"/>
            <a:t>. </a:t>
          </a:r>
          <a:endParaRPr lang="en-US" sz="1900" kern="1200" dirty="0"/>
        </a:p>
      </dsp:txBody>
      <dsp:txXfrm>
        <a:off x="59399" y="159350"/>
        <a:ext cx="8263201" cy="1098002"/>
      </dsp:txXfrm>
    </dsp:sp>
    <dsp:sp modelId="{0A78BCA8-9DA4-4E54-A1B5-E8CDB903A2BC}">
      <dsp:nvSpPr>
        <dsp:cNvPr id="0" name=""/>
        <dsp:cNvSpPr/>
      </dsp:nvSpPr>
      <dsp:spPr>
        <a:xfrm>
          <a:off x="0" y="1503951"/>
          <a:ext cx="8381999" cy="121680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The four major behavioral </a:t>
          </a:r>
          <a:r>
            <a:rPr lang="en-US" sz="1900" b="1" kern="1200" dirty="0" smtClean="0">
              <a:solidFill>
                <a:srgbClr val="FFFF00"/>
              </a:solidFill>
            </a:rPr>
            <a:t>risk factors </a:t>
          </a:r>
          <a:r>
            <a:rPr lang="en-US" sz="1900" b="1" kern="1200" dirty="0" smtClean="0"/>
            <a:t>for NCDs in Asia-Pacific region are: tobacco use, alcohol consumption, inadequate physical activity, and unhealthy diet </a:t>
          </a:r>
          <a:r>
            <a:rPr lang="en-US" sz="1600" b="0" kern="1200" dirty="0" smtClean="0"/>
            <a:t>(Low et al., 2014)</a:t>
          </a:r>
          <a:r>
            <a:rPr lang="en-US" sz="1900" b="1" kern="1200" dirty="0" smtClean="0"/>
            <a:t>. </a:t>
          </a:r>
          <a:endParaRPr lang="en-US" sz="1900" kern="1200" dirty="0"/>
        </a:p>
      </dsp:txBody>
      <dsp:txXfrm>
        <a:off x="59399" y="1563350"/>
        <a:ext cx="8263201" cy="1098002"/>
      </dsp:txXfrm>
    </dsp:sp>
    <dsp:sp modelId="{93477C1E-0B44-4435-8C44-20C84A8C346E}">
      <dsp:nvSpPr>
        <dsp:cNvPr id="0" name=""/>
        <dsp:cNvSpPr/>
      </dsp:nvSpPr>
      <dsp:spPr>
        <a:xfrm>
          <a:off x="0" y="2907951"/>
          <a:ext cx="8381999" cy="121680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b="1" kern="1200" dirty="0" smtClean="0"/>
            <a:t>Along with the development of HL in society especially in US, People start to </a:t>
          </a:r>
          <a:r>
            <a:rPr lang="en-US" sz="1900" b="1" kern="1200" dirty="0" smtClean="0">
              <a:solidFill>
                <a:srgbClr val="FFFF00"/>
              </a:solidFill>
            </a:rPr>
            <a:t>paying attention </a:t>
          </a:r>
          <a:r>
            <a:rPr lang="en-US" sz="1900" b="1" kern="1200" dirty="0" smtClean="0"/>
            <a:t>to live healthy, keeping in training, breaking the bad habit like tobacco, cigarette and alcohol and avoiding from poor diet </a:t>
          </a:r>
          <a:r>
            <a:rPr lang="en-US" sz="1600" b="0" kern="1200" dirty="0" smtClean="0"/>
            <a:t>(</a:t>
          </a:r>
          <a:r>
            <a:rPr lang="en-US" sz="1600" b="0" kern="1200" dirty="0" err="1" smtClean="0"/>
            <a:t>İlgün</a:t>
          </a:r>
          <a:r>
            <a:rPr lang="en-US" sz="1600" b="0" kern="1200" dirty="0" smtClean="0"/>
            <a:t> et al., 2015)</a:t>
          </a:r>
          <a:r>
            <a:rPr lang="en-US" sz="1900" b="1" kern="1200" dirty="0" smtClean="0"/>
            <a:t>.</a:t>
          </a:r>
          <a:endParaRPr lang="en-US" sz="1900" kern="1200" dirty="0"/>
        </a:p>
      </dsp:txBody>
      <dsp:txXfrm>
        <a:off x="59399" y="2967350"/>
        <a:ext cx="8263201" cy="1098002"/>
      </dsp:txXfrm>
    </dsp:sp>
    <dsp:sp modelId="{A58EA5B1-A357-4788-BB28-9D3E2A308380}">
      <dsp:nvSpPr>
        <dsp:cNvPr id="0" name=""/>
        <dsp:cNvSpPr/>
      </dsp:nvSpPr>
      <dsp:spPr>
        <a:xfrm>
          <a:off x="0" y="4311951"/>
          <a:ext cx="8381999" cy="12168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1" kern="1200" dirty="0" smtClean="0"/>
            <a:t>Health literacy plays a </a:t>
          </a:r>
          <a:r>
            <a:rPr lang="en-US" sz="2100" b="1" kern="1200" dirty="0" smtClean="0">
              <a:solidFill>
                <a:srgbClr val="FFFF00"/>
              </a:solidFill>
            </a:rPr>
            <a:t>crucial role </a:t>
          </a:r>
          <a:r>
            <a:rPr lang="en-US" sz="2100" b="1" kern="1200" dirty="0" smtClean="0"/>
            <a:t>in chronic disease self-management and necessary element for achieving health equity </a:t>
          </a:r>
          <a:r>
            <a:rPr lang="en-US" sz="1600" b="0" kern="1200" dirty="0" smtClean="0"/>
            <a:t>(Logan et al., 2015)</a:t>
          </a:r>
          <a:r>
            <a:rPr lang="en-US" sz="2100" b="1" kern="1200" dirty="0" smtClean="0"/>
            <a:t>.</a:t>
          </a:r>
          <a:endParaRPr lang="en-US" sz="2100" kern="1200" dirty="0"/>
        </a:p>
      </dsp:txBody>
      <dsp:txXfrm>
        <a:off x="59399" y="4371350"/>
        <a:ext cx="8263201"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446D559-2062-42BA-B1BB-6875210BABD7}" type="datetimeFigureOut">
              <a:rPr lang="en-US" smtClean="0"/>
              <a:t>11/8/2016</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BA5029-5F14-4505-9F91-B30D6A5ACB62}" type="slidenum">
              <a:rPr lang="en-US" smtClean="0"/>
              <a:t>‹#›</a:t>
            </a:fld>
            <a:endParaRPr lang="en-US"/>
          </a:p>
        </p:txBody>
      </p:sp>
    </p:spTree>
    <p:extLst>
      <p:ext uri="{BB962C8B-B14F-4D97-AF65-F5344CB8AC3E}">
        <p14:creationId xmlns:p14="http://schemas.microsoft.com/office/powerpoint/2010/main" val="4078994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E1063A1-3329-4260-B9FB-1C517A18A1C8}" type="datetimeFigureOut">
              <a:rPr lang="en-US" smtClean="0"/>
              <a:t>11/8/2016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A7FB036-17E8-4CDC-A686-D74915AD939B}" type="slidenum">
              <a:rPr lang="en-US" smtClean="0"/>
              <a:t>‹#›</a:t>
            </a:fld>
            <a:endParaRPr lang="en-US"/>
          </a:p>
        </p:txBody>
      </p:sp>
    </p:spTree>
    <p:extLst>
      <p:ext uri="{BB962C8B-B14F-4D97-AF65-F5344CB8AC3E}">
        <p14:creationId xmlns:p14="http://schemas.microsoft.com/office/powerpoint/2010/main" val="115136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FB036-17E8-4CDC-A686-D74915AD939B}" type="slidenum">
              <a:rPr lang="en-US" smtClean="0"/>
              <a:t>1</a:t>
            </a:fld>
            <a:endParaRPr lang="en-US"/>
          </a:p>
        </p:txBody>
      </p:sp>
    </p:spTree>
    <p:extLst>
      <p:ext uri="{BB962C8B-B14F-4D97-AF65-F5344CB8AC3E}">
        <p14:creationId xmlns:p14="http://schemas.microsoft.com/office/powerpoint/2010/main" val="3554845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FB036-17E8-4CDC-A686-D74915AD939B}" type="slidenum">
              <a:rPr lang="en-US" smtClean="0"/>
              <a:t>13</a:t>
            </a:fld>
            <a:endParaRPr lang="en-US"/>
          </a:p>
        </p:txBody>
      </p:sp>
    </p:spTree>
    <p:extLst>
      <p:ext uri="{BB962C8B-B14F-4D97-AF65-F5344CB8AC3E}">
        <p14:creationId xmlns:p14="http://schemas.microsoft.com/office/powerpoint/2010/main" val="95666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FB036-17E8-4CDC-A686-D74915AD939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6586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FB036-17E8-4CDC-A686-D74915AD939B}" type="slidenum">
              <a:rPr lang="en-US" smtClean="0"/>
              <a:t>5</a:t>
            </a:fld>
            <a:endParaRPr lang="en-US"/>
          </a:p>
        </p:txBody>
      </p:sp>
    </p:spTree>
    <p:extLst>
      <p:ext uri="{BB962C8B-B14F-4D97-AF65-F5344CB8AC3E}">
        <p14:creationId xmlns:p14="http://schemas.microsoft.com/office/powerpoint/2010/main" val="164603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Malaysia: with small sample,</a:t>
            </a:r>
            <a:r>
              <a:rPr lang="en-US" baseline="0" dirty="0" smtClean="0"/>
              <a:t> will not take into multi-country comparison at this stage</a:t>
            </a:r>
          </a:p>
          <a:p>
            <a:r>
              <a:rPr lang="en-US" baseline="0" dirty="0" smtClean="0"/>
              <a:t>Pakistan: </a:t>
            </a:r>
          </a:p>
          <a:p>
            <a:pPr marL="171450" indent="-171450">
              <a:buFontTx/>
              <a:buChar char="-"/>
            </a:pPr>
            <a:r>
              <a:rPr lang="en-US" sz="1200" kern="1200" dirty="0" smtClean="0">
                <a:solidFill>
                  <a:schemeClr val="tx1"/>
                </a:solidFill>
                <a:effectLst/>
                <a:latin typeface="+mn-lt"/>
                <a:ea typeface="+mn-ea"/>
                <a:cs typeface="+mn-cs"/>
              </a:rPr>
              <a:t>the responses were more rated as 2 or 3, not well distributed from scale 1 to 4. This may not fit the tool and scale.</a:t>
            </a:r>
          </a:p>
          <a:p>
            <a:pPr marL="171450" indent="-171450">
              <a:buFontTx/>
              <a:buChar char="-"/>
            </a:pPr>
            <a:r>
              <a:rPr lang="en-US" sz="1200" kern="1200" dirty="0" smtClean="0">
                <a:solidFill>
                  <a:schemeClr val="tx1"/>
                </a:solidFill>
                <a:effectLst/>
                <a:latin typeface="+mn-lt"/>
                <a:ea typeface="+mn-ea"/>
                <a:cs typeface="+mn-cs"/>
              </a:rPr>
              <a:t>It is impossible to run factor analysis and modeling on your data.</a:t>
            </a:r>
          </a:p>
          <a:p>
            <a:pPr marL="171450" indent="-171450">
              <a:buFontTx/>
              <a:buChar char="-"/>
            </a:pPr>
            <a:r>
              <a:rPr lang="en-US" sz="1200" kern="1200" dirty="0" smtClean="0">
                <a:solidFill>
                  <a:schemeClr val="tx1"/>
                </a:solidFill>
                <a:effectLst/>
                <a:latin typeface="+mn-lt"/>
                <a:ea typeface="+mn-ea"/>
                <a:cs typeface="+mn-cs"/>
              </a:rPr>
              <a:t>The reliability of HLS-EU-Q47 shown strong limitation.</a:t>
            </a:r>
          </a:p>
          <a:p>
            <a:pPr marL="171450" indent="-171450">
              <a:buFontTx/>
              <a:buChar char="-"/>
            </a:pPr>
            <a:r>
              <a:rPr lang="en-US" sz="1200" kern="1200" dirty="0" smtClean="0">
                <a:solidFill>
                  <a:schemeClr val="tx1"/>
                </a:solidFill>
                <a:effectLst/>
                <a:latin typeface="+mn-lt"/>
                <a:ea typeface="+mn-ea"/>
                <a:cs typeface="+mn-cs"/>
              </a:rPr>
              <a:t>The proportion of rating difficult was very high, almost 90% for most of items.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E2A76E3E-3825-4426-A00F-C992D382A0D9}" type="slidenum">
              <a:rPr lang="en-US" smtClean="0"/>
              <a:t>6</a:t>
            </a:fld>
            <a:endParaRPr lang="en-US"/>
          </a:p>
        </p:txBody>
      </p:sp>
    </p:spTree>
    <p:extLst>
      <p:ext uri="{BB962C8B-B14F-4D97-AF65-F5344CB8AC3E}">
        <p14:creationId xmlns:p14="http://schemas.microsoft.com/office/powerpoint/2010/main" val="590682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2A76E3E-3825-4426-A00F-C992D382A0D9}" type="slidenum">
              <a:rPr lang="en-US" smtClean="0"/>
              <a:t>7</a:t>
            </a:fld>
            <a:endParaRPr lang="en-US"/>
          </a:p>
        </p:txBody>
      </p:sp>
    </p:spTree>
    <p:extLst>
      <p:ext uri="{BB962C8B-B14F-4D97-AF65-F5344CB8AC3E}">
        <p14:creationId xmlns:p14="http://schemas.microsoft.com/office/powerpoint/2010/main" val="194763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analyses were adjusted for age (year), gender (“female” as the reference), education (“junior and below” as the reference), self-perceived social status (“low” as the reference), ability to pay for medication (“very and fairly difficult” as the reference), doing exercise (“not at all” as the reference). </a:t>
            </a:r>
            <a:endParaRPr lang="en-US" dirty="0"/>
          </a:p>
        </p:txBody>
      </p:sp>
      <p:sp>
        <p:nvSpPr>
          <p:cNvPr id="4" name="Slide Number Placeholder 3"/>
          <p:cNvSpPr>
            <a:spLocks noGrp="1"/>
          </p:cNvSpPr>
          <p:nvPr>
            <p:ph type="sldNum" sz="quarter" idx="10"/>
          </p:nvPr>
        </p:nvSpPr>
        <p:spPr/>
        <p:txBody>
          <a:bodyPr/>
          <a:lstStyle/>
          <a:p>
            <a:fld id="{1A7FB036-17E8-4CDC-A686-D74915AD939B}" type="slidenum">
              <a:rPr lang="en-US" smtClean="0"/>
              <a:t>8</a:t>
            </a:fld>
            <a:endParaRPr lang="en-US"/>
          </a:p>
        </p:txBody>
      </p:sp>
    </p:spTree>
    <p:extLst>
      <p:ext uri="{BB962C8B-B14F-4D97-AF65-F5344CB8AC3E}">
        <p14:creationId xmlns:p14="http://schemas.microsoft.com/office/powerpoint/2010/main" val="2158723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KZ</a:t>
            </a:r>
            <a:r>
              <a:rPr lang="en-US" sz="1200" kern="1200" baseline="0" dirty="0" smtClean="0">
                <a:solidFill>
                  <a:schemeClr val="tx1"/>
                </a:solidFill>
                <a:effectLst/>
                <a:latin typeface="+mn-lt"/>
                <a:ea typeface="+mn-ea"/>
                <a:cs typeface="+mn-cs"/>
              </a:rPr>
              <a:t> conducted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respondents in Indonesian were the youngest 30.6 (12.5) years, and Vietnamese were the oldest 41.1 (17.1) years. Female participants were more than male participants in each countries. Concerning education, the proportions with levels of junior high schools or lower were 48.4%, 47.0%, 27.2%, 25.7%, and 14.9% in Myanmar, Vietnam, Indonesia, Kazakhstan, and Taiwan, respectively. Proportions of the respondents claimed very or fairly difficult to pay for medication were shown in 45.7%, 31.5%, 22.4%, 16.6%, and 15.9% in Vietnam, Taiwan, Kazakhstan, Myanmar, and Indonesia, respectively. While 43.2% of those in Vietnam reported low self-perceived social status, 41.5%, 40.1%, 30.0%, and 16.6% were shown in Kazakhstan, Taiwan, Myanmar, and Indonesia, respectively (Table 4).</a:t>
            </a:r>
            <a:endParaRPr lang="en-US" dirty="0"/>
          </a:p>
        </p:txBody>
      </p:sp>
    </p:spTree>
    <p:extLst>
      <p:ext uri="{BB962C8B-B14F-4D97-AF65-F5344CB8AC3E}">
        <p14:creationId xmlns:p14="http://schemas.microsoft.com/office/powerpoint/2010/main" val="2609826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7FB036-17E8-4CDC-A686-D74915AD939B}" type="slidenum">
              <a:rPr lang="en-US" smtClean="0"/>
              <a:t>10</a:t>
            </a:fld>
            <a:endParaRPr lang="en-US"/>
          </a:p>
        </p:txBody>
      </p:sp>
    </p:spTree>
    <p:extLst>
      <p:ext uri="{BB962C8B-B14F-4D97-AF65-F5344CB8AC3E}">
        <p14:creationId xmlns:p14="http://schemas.microsoft.com/office/powerpoint/2010/main" val="219021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FB036-17E8-4CDC-A686-D74915AD939B}" type="slidenum">
              <a:rPr lang="en-US" smtClean="0"/>
              <a:t>11</a:t>
            </a:fld>
            <a:endParaRPr lang="en-US"/>
          </a:p>
        </p:txBody>
      </p:sp>
    </p:spTree>
    <p:extLst>
      <p:ext uri="{BB962C8B-B14F-4D97-AF65-F5344CB8AC3E}">
        <p14:creationId xmlns:p14="http://schemas.microsoft.com/office/powerpoint/2010/main" val="268259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7FB036-17E8-4CDC-A686-D74915AD939B}" type="slidenum">
              <a:rPr lang="en-US" smtClean="0"/>
              <a:t>12</a:t>
            </a:fld>
            <a:endParaRPr lang="en-US"/>
          </a:p>
        </p:txBody>
      </p:sp>
    </p:spTree>
    <p:extLst>
      <p:ext uri="{BB962C8B-B14F-4D97-AF65-F5344CB8AC3E}">
        <p14:creationId xmlns:p14="http://schemas.microsoft.com/office/powerpoint/2010/main" val="148823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8 Oct 2016</a:t>
            </a:r>
            <a:endParaRPr lang="en-US"/>
          </a:p>
        </p:txBody>
      </p:sp>
      <p:sp>
        <p:nvSpPr>
          <p:cNvPr id="5" name="Footer Placeholder 4"/>
          <p:cNvSpPr>
            <a:spLocks noGrp="1"/>
          </p:cNvSpPr>
          <p:nvPr>
            <p:ph type="ftr" sz="quarter" idx="11"/>
          </p:nvPr>
        </p:nvSpPr>
        <p:spPr/>
        <p:txBody>
          <a:bodyPr/>
          <a:lstStyle/>
          <a:p>
            <a:r>
              <a:rPr lang="en-US" smtClean="0"/>
              <a:t>The 4th International Health Literacy Conference, Haiphong, Vietnam</a:t>
            </a:r>
            <a:endParaRPr lang="en-US"/>
          </a:p>
        </p:txBody>
      </p:sp>
      <p:sp>
        <p:nvSpPr>
          <p:cNvPr id="6" name="Slide Number Placeholder 5"/>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290249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 Oct 2016</a:t>
            </a:r>
            <a:endParaRPr lang="en-US"/>
          </a:p>
        </p:txBody>
      </p:sp>
      <p:sp>
        <p:nvSpPr>
          <p:cNvPr id="5" name="Footer Placeholder 4"/>
          <p:cNvSpPr>
            <a:spLocks noGrp="1"/>
          </p:cNvSpPr>
          <p:nvPr>
            <p:ph type="ftr" sz="quarter" idx="11"/>
          </p:nvPr>
        </p:nvSpPr>
        <p:spPr/>
        <p:txBody>
          <a:bodyPr/>
          <a:lstStyle/>
          <a:p>
            <a:r>
              <a:rPr lang="en-US" smtClean="0"/>
              <a:t>The 4th International Health Literacy Conference, Haiphong, Vietnam</a:t>
            </a:r>
            <a:endParaRPr lang="en-US"/>
          </a:p>
        </p:txBody>
      </p:sp>
      <p:sp>
        <p:nvSpPr>
          <p:cNvPr id="6" name="Slide Number Placeholder 5"/>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184193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 Oct 2016</a:t>
            </a:r>
            <a:endParaRPr lang="en-US"/>
          </a:p>
        </p:txBody>
      </p:sp>
      <p:sp>
        <p:nvSpPr>
          <p:cNvPr id="5" name="Footer Placeholder 4"/>
          <p:cNvSpPr>
            <a:spLocks noGrp="1"/>
          </p:cNvSpPr>
          <p:nvPr>
            <p:ph type="ftr" sz="quarter" idx="11"/>
          </p:nvPr>
        </p:nvSpPr>
        <p:spPr/>
        <p:txBody>
          <a:bodyPr/>
          <a:lstStyle/>
          <a:p>
            <a:r>
              <a:rPr lang="en-US" smtClean="0"/>
              <a:t>The 4th International Health Literacy Conference, Haiphong, Vietnam</a:t>
            </a:r>
            <a:endParaRPr lang="en-US"/>
          </a:p>
        </p:txBody>
      </p:sp>
      <p:sp>
        <p:nvSpPr>
          <p:cNvPr id="6" name="Slide Number Placeholder 5"/>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2404452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0"/>
            <a:ext cx="6400801" cy="1752600"/>
          </a:xfrm>
        </p:spPr>
        <p:txBody>
          <a:bodyPr/>
          <a:lstStyle>
            <a:lvl1pPr marL="0" indent="0" algn="ctr">
              <a:buNone/>
              <a:defRPr>
                <a:solidFill>
                  <a:schemeClr val="tx1">
                    <a:tint val="75000"/>
                  </a:schemeClr>
                </a:solidFill>
              </a:defRPr>
            </a:lvl1pPr>
            <a:lvl2pPr marL="342905" indent="0" algn="ctr">
              <a:buNone/>
              <a:defRPr>
                <a:solidFill>
                  <a:schemeClr val="tx1">
                    <a:tint val="75000"/>
                  </a:schemeClr>
                </a:solidFill>
              </a:defRPr>
            </a:lvl2pPr>
            <a:lvl3pPr marL="685811" indent="0" algn="ctr">
              <a:buNone/>
              <a:defRPr>
                <a:solidFill>
                  <a:schemeClr val="tx1">
                    <a:tint val="75000"/>
                  </a:schemeClr>
                </a:solidFill>
              </a:defRPr>
            </a:lvl3pPr>
            <a:lvl4pPr marL="1028717" indent="0" algn="ctr">
              <a:buNone/>
              <a:defRPr>
                <a:solidFill>
                  <a:schemeClr val="tx1">
                    <a:tint val="75000"/>
                  </a:schemeClr>
                </a:solidFill>
              </a:defRPr>
            </a:lvl4pPr>
            <a:lvl5pPr marL="1371623" indent="0" algn="ctr">
              <a:buNone/>
              <a:defRPr>
                <a:solidFill>
                  <a:schemeClr val="tx1">
                    <a:tint val="75000"/>
                  </a:schemeClr>
                </a:solidFill>
              </a:defRPr>
            </a:lvl5pPr>
            <a:lvl6pPr marL="1714529" indent="0" algn="ctr">
              <a:buNone/>
              <a:defRPr>
                <a:solidFill>
                  <a:schemeClr val="tx1">
                    <a:tint val="75000"/>
                  </a:schemeClr>
                </a:solidFill>
              </a:defRPr>
            </a:lvl6pPr>
            <a:lvl7pPr marL="2057435" indent="0" algn="ctr">
              <a:buNone/>
              <a:defRPr>
                <a:solidFill>
                  <a:schemeClr val="tx1">
                    <a:tint val="75000"/>
                  </a:schemeClr>
                </a:solidFill>
              </a:defRPr>
            </a:lvl7pPr>
            <a:lvl8pPr marL="2400340" indent="0" algn="ctr">
              <a:buNone/>
              <a:defRPr>
                <a:solidFill>
                  <a:schemeClr val="tx1">
                    <a:tint val="75000"/>
                  </a:schemeClr>
                </a:solidFill>
              </a:defRPr>
            </a:lvl8pPr>
            <a:lvl9pPr marL="274324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100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729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5" indent="0">
              <a:buNone/>
              <a:defRPr sz="1350">
                <a:solidFill>
                  <a:schemeClr val="tx1">
                    <a:tint val="75000"/>
                  </a:schemeClr>
                </a:solidFill>
              </a:defRPr>
            </a:lvl2pPr>
            <a:lvl3pPr marL="685811" indent="0">
              <a:buNone/>
              <a:defRPr sz="1200">
                <a:solidFill>
                  <a:schemeClr val="tx1">
                    <a:tint val="75000"/>
                  </a:schemeClr>
                </a:solidFill>
              </a:defRPr>
            </a:lvl3pPr>
            <a:lvl4pPr marL="1028717" indent="0">
              <a:buNone/>
              <a:defRPr sz="1050">
                <a:solidFill>
                  <a:schemeClr val="tx1">
                    <a:tint val="75000"/>
                  </a:schemeClr>
                </a:solidFill>
              </a:defRPr>
            </a:lvl4pPr>
            <a:lvl5pPr marL="1371623" indent="0">
              <a:buNone/>
              <a:defRPr sz="1050">
                <a:solidFill>
                  <a:schemeClr val="tx1">
                    <a:tint val="75000"/>
                  </a:schemeClr>
                </a:solidFill>
              </a:defRPr>
            </a:lvl5pPr>
            <a:lvl6pPr marL="1714529" indent="0">
              <a:buNone/>
              <a:defRPr sz="1050">
                <a:solidFill>
                  <a:schemeClr val="tx1">
                    <a:tint val="75000"/>
                  </a:schemeClr>
                </a:solidFill>
              </a:defRPr>
            </a:lvl6pPr>
            <a:lvl7pPr marL="2057435" indent="0">
              <a:buNone/>
              <a:defRPr sz="1050">
                <a:solidFill>
                  <a:schemeClr val="tx1">
                    <a:tint val="75000"/>
                  </a:schemeClr>
                </a:solidFill>
              </a:defRPr>
            </a:lvl7pPr>
            <a:lvl8pPr marL="2400340" indent="0">
              <a:buNone/>
              <a:defRPr sz="1050">
                <a:solidFill>
                  <a:schemeClr val="tx1">
                    <a:tint val="75000"/>
                  </a:schemeClr>
                </a:solidFill>
              </a:defRPr>
            </a:lvl8pPr>
            <a:lvl9pPr marL="2743246"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47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1"/>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1"/>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91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799" b="1"/>
            </a:lvl1pPr>
            <a:lvl2pPr marL="342905" indent="0">
              <a:buNone/>
              <a:defRPr sz="1500" b="1"/>
            </a:lvl2pPr>
            <a:lvl3pPr marL="685811" indent="0">
              <a:buNone/>
              <a:defRPr sz="1350" b="1"/>
            </a:lvl3pPr>
            <a:lvl4pPr marL="1028717" indent="0">
              <a:buNone/>
              <a:defRPr sz="1200" b="1"/>
            </a:lvl4pPr>
            <a:lvl5pPr marL="1371623" indent="0">
              <a:buNone/>
              <a:defRPr sz="1200" b="1"/>
            </a:lvl5pPr>
            <a:lvl6pPr marL="1714529" indent="0">
              <a:buNone/>
              <a:defRPr sz="1200" b="1"/>
            </a:lvl6pPr>
            <a:lvl7pPr marL="2057435" indent="0">
              <a:buNone/>
              <a:defRPr sz="1200" b="1"/>
            </a:lvl7pPr>
            <a:lvl8pPr marL="2400340" indent="0">
              <a:buNone/>
              <a:defRPr sz="1200" b="1"/>
            </a:lvl8pPr>
            <a:lvl9pPr marL="274324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1799" b="1"/>
            </a:lvl1pPr>
            <a:lvl2pPr marL="342905" indent="0">
              <a:buNone/>
              <a:defRPr sz="1500" b="1"/>
            </a:lvl2pPr>
            <a:lvl3pPr marL="685811" indent="0">
              <a:buNone/>
              <a:defRPr sz="1350" b="1"/>
            </a:lvl3pPr>
            <a:lvl4pPr marL="1028717" indent="0">
              <a:buNone/>
              <a:defRPr sz="1200" b="1"/>
            </a:lvl4pPr>
            <a:lvl5pPr marL="1371623" indent="0">
              <a:buNone/>
              <a:defRPr sz="1200" b="1"/>
            </a:lvl5pPr>
            <a:lvl6pPr marL="1714529" indent="0">
              <a:buNone/>
              <a:defRPr sz="1200" b="1"/>
            </a:lvl6pPr>
            <a:lvl7pPr marL="2057435" indent="0">
              <a:buNone/>
              <a:defRPr sz="1200" b="1"/>
            </a:lvl7pPr>
            <a:lvl8pPr marL="2400340" indent="0">
              <a:buNone/>
              <a:defRPr sz="1200" b="1"/>
            </a:lvl8pPr>
            <a:lvl9pPr marL="274324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55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862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316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2401"/>
            </a:lvl1pPr>
            <a:lvl2pPr>
              <a:defRPr sz="2101"/>
            </a:lvl2pPr>
            <a:lvl3pPr>
              <a:defRPr sz="1799"/>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050"/>
            </a:lvl1pPr>
            <a:lvl2pPr marL="342905" indent="0">
              <a:buNone/>
              <a:defRPr sz="900"/>
            </a:lvl2pPr>
            <a:lvl3pPr marL="685811" indent="0">
              <a:buNone/>
              <a:defRPr sz="750"/>
            </a:lvl3pPr>
            <a:lvl4pPr marL="1028717" indent="0">
              <a:buNone/>
              <a:defRPr sz="675"/>
            </a:lvl4pPr>
            <a:lvl5pPr marL="1371623" indent="0">
              <a:buNone/>
              <a:defRPr sz="675"/>
            </a:lvl5pPr>
            <a:lvl6pPr marL="1714529" indent="0">
              <a:buNone/>
              <a:defRPr sz="675"/>
            </a:lvl6pPr>
            <a:lvl7pPr marL="2057435" indent="0">
              <a:buNone/>
              <a:defRPr sz="675"/>
            </a:lvl7pPr>
            <a:lvl8pPr marL="2400340" indent="0">
              <a:buNone/>
              <a:defRPr sz="675"/>
            </a:lvl8pPr>
            <a:lvl9pPr marL="2743246"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82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 Oct 2016</a:t>
            </a:r>
            <a:endParaRPr lang="en-US"/>
          </a:p>
        </p:txBody>
      </p:sp>
      <p:sp>
        <p:nvSpPr>
          <p:cNvPr id="5" name="Footer Placeholder 4"/>
          <p:cNvSpPr>
            <a:spLocks noGrp="1"/>
          </p:cNvSpPr>
          <p:nvPr>
            <p:ph type="ftr" sz="quarter" idx="11"/>
          </p:nvPr>
        </p:nvSpPr>
        <p:spPr/>
        <p:txBody>
          <a:bodyPr/>
          <a:lstStyle/>
          <a:p>
            <a:r>
              <a:rPr lang="en-US" smtClean="0"/>
              <a:t>The 4th International Health Literacy Conference, Haiphong, Vietnam</a:t>
            </a:r>
            <a:endParaRPr lang="en-US"/>
          </a:p>
        </p:txBody>
      </p:sp>
      <p:sp>
        <p:nvSpPr>
          <p:cNvPr id="6" name="Slide Number Placeholder 5"/>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2729601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2401"/>
            </a:lvl1pPr>
            <a:lvl2pPr marL="342905" indent="0">
              <a:buNone/>
              <a:defRPr sz="2101"/>
            </a:lvl2pPr>
            <a:lvl3pPr marL="685811" indent="0">
              <a:buNone/>
              <a:defRPr sz="1799"/>
            </a:lvl3pPr>
            <a:lvl4pPr marL="1028717" indent="0">
              <a:buNone/>
              <a:defRPr sz="1500"/>
            </a:lvl4pPr>
            <a:lvl5pPr marL="1371623" indent="0">
              <a:buNone/>
              <a:defRPr sz="1500"/>
            </a:lvl5pPr>
            <a:lvl6pPr marL="1714529" indent="0">
              <a:buNone/>
              <a:defRPr sz="1500"/>
            </a:lvl6pPr>
            <a:lvl7pPr marL="2057435" indent="0">
              <a:buNone/>
              <a:defRPr sz="1500"/>
            </a:lvl7pPr>
            <a:lvl8pPr marL="2400340" indent="0">
              <a:buNone/>
              <a:defRPr sz="1500"/>
            </a:lvl8pPr>
            <a:lvl9pPr marL="2743246" indent="0">
              <a:buNone/>
              <a:defRPr sz="15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050"/>
            </a:lvl1pPr>
            <a:lvl2pPr marL="342905" indent="0">
              <a:buNone/>
              <a:defRPr sz="900"/>
            </a:lvl2pPr>
            <a:lvl3pPr marL="685811" indent="0">
              <a:buNone/>
              <a:defRPr sz="750"/>
            </a:lvl3pPr>
            <a:lvl4pPr marL="1028717" indent="0">
              <a:buNone/>
              <a:defRPr sz="675"/>
            </a:lvl4pPr>
            <a:lvl5pPr marL="1371623" indent="0">
              <a:buNone/>
              <a:defRPr sz="675"/>
            </a:lvl5pPr>
            <a:lvl6pPr marL="1714529" indent="0">
              <a:buNone/>
              <a:defRPr sz="675"/>
            </a:lvl6pPr>
            <a:lvl7pPr marL="2057435" indent="0">
              <a:buNone/>
              <a:defRPr sz="675"/>
            </a:lvl7pPr>
            <a:lvl8pPr marL="2400340" indent="0">
              <a:buNone/>
              <a:defRPr sz="675"/>
            </a:lvl8pPr>
            <a:lvl9pPr marL="2743246"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457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6758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24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3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0"/>
            <a:ext cx="6400801" cy="1752600"/>
          </a:xfrm>
        </p:spPr>
        <p:txBody>
          <a:bodyPr/>
          <a:lstStyle>
            <a:lvl1pPr marL="0" indent="0" algn="ctr">
              <a:buNone/>
              <a:defRPr>
                <a:solidFill>
                  <a:schemeClr val="tx1">
                    <a:tint val="75000"/>
                  </a:schemeClr>
                </a:solidFill>
              </a:defRPr>
            </a:lvl1pPr>
            <a:lvl2pPr marL="342905" indent="0" algn="ctr">
              <a:buNone/>
              <a:defRPr>
                <a:solidFill>
                  <a:schemeClr val="tx1">
                    <a:tint val="75000"/>
                  </a:schemeClr>
                </a:solidFill>
              </a:defRPr>
            </a:lvl2pPr>
            <a:lvl3pPr marL="685811" indent="0" algn="ctr">
              <a:buNone/>
              <a:defRPr>
                <a:solidFill>
                  <a:schemeClr val="tx1">
                    <a:tint val="75000"/>
                  </a:schemeClr>
                </a:solidFill>
              </a:defRPr>
            </a:lvl3pPr>
            <a:lvl4pPr marL="1028717" indent="0" algn="ctr">
              <a:buNone/>
              <a:defRPr>
                <a:solidFill>
                  <a:schemeClr val="tx1">
                    <a:tint val="75000"/>
                  </a:schemeClr>
                </a:solidFill>
              </a:defRPr>
            </a:lvl4pPr>
            <a:lvl5pPr marL="1371623" indent="0" algn="ctr">
              <a:buNone/>
              <a:defRPr>
                <a:solidFill>
                  <a:schemeClr val="tx1">
                    <a:tint val="75000"/>
                  </a:schemeClr>
                </a:solidFill>
              </a:defRPr>
            </a:lvl5pPr>
            <a:lvl6pPr marL="1714529" indent="0" algn="ctr">
              <a:buNone/>
              <a:defRPr>
                <a:solidFill>
                  <a:schemeClr val="tx1">
                    <a:tint val="75000"/>
                  </a:schemeClr>
                </a:solidFill>
              </a:defRPr>
            </a:lvl6pPr>
            <a:lvl7pPr marL="2057435" indent="0" algn="ctr">
              <a:buNone/>
              <a:defRPr>
                <a:solidFill>
                  <a:schemeClr val="tx1">
                    <a:tint val="75000"/>
                  </a:schemeClr>
                </a:solidFill>
              </a:defRPr>
            </a:lvl7pPr>
            <a:lvl8pPr marL="2400340" indent="0" algn="ctr">
              <a:buNone/>
              <a:defRPr>
                <a:solidFill>
                  <a:schemeClr val="tx1">
                    <a:tint val="75000"/>
                  </a:schemeClr>
                </a:solidFill>
              </a:defRPr>
            </a:lvl8pPr>
            <a:lvl9pPr marL="274324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519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75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5" indent="0">
              <a:buNone/>
              <a:defRPr sz="1350">
                <a:solidFill>
                  <a:schemeClr val="tx1">
                    <a:tint val="75000"/>
                  </a:schemeClr>
                </a:solidFill>
              </a:defRPr>
            </a:lvl2pPr>
            <a:lvl3pPr marL="685811" indent="0">
              <a:buNone/>
              <a:defRPr sz="1200">
                <a:solidFill>
                  <a:schemeClr val="tx1">
                    <a:tint val="75000"/>
                  </a:schemeClr>
                </a:solidFill>
              </a:defRPr>
            </a:lvl3pPr>
            <a:lvl4pPr marL="1028717" indent="0">
              <a:buNone/>
              <a:defRPr sz="1050">
                <a:solidFill>
                  <a:schemeClr val="tx1">
                    <a:tint val="75000"/>
                  </a:schemeClr>
                </a:solidFill>
              </a:defRPr>
            </a:lvl4pPr>
            <a:lvl5pPr marL="1371623" indent="0">
              <a:buNone/>
              <a:defRPr sz="1050">
                <a:solidFill>
                  <a:schemeClr val="tx1">
                    <a:tint val="75000"/>
                  </a:schemeClr>
                </a:solidFill>
              </a:defRPr>
            </a:lvl5pPr>
            <a:lvl6pPr marL="1714529" indent="0">
              <a:buNone/>
              <a:defRPr sz="1050">
                <a:solidFill>
                  <a:schemeClr val="tx1">
                    <a:tint val="75000"/>
                  </a:schemeClr>
                </a:solidFill>
              </a:defRPr>
            </a:lvl6pPr>
            <a:lvl7pPr marL="2057435" indent="0">
              <a:buNone/>
              <a:defRPr sz="1050">
                <a:solidFill>
                  <a:schemeClr val="tx1">
                    <a:tint val="75000"/>
                  </a:schemeClr>
                </a:solidFill>
              </a:defRPr>
            </a:lvl7pPr>
            <a:lvl8pPr marL="2400340" indent="0">
              <a:buNone/>
              <a:defRPr sz="1050">
                <a:solidFill>
                  <a:schemeClr val="tx1">
                    <a:tint val="75000"/>
                  </a:schemeClr>
                </a:solidFill>
              </a:defRPr>
            </a:lvl8pPr>
            <a:lvl9pPr marL="2743246"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171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101"/>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101"/>
            </a:lvl1pPr>
            <a:lvl2pPr>
              <a:defRPr sz="1799"/>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054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799" b="1"/>
            </a:lvl1pPr>
            <a:lvl2pPr marL="342905" indent="0">
              <a:buNone/>
              <a:defRPr sz="1500" b="1"/>
            </a:lvl2pPr>
            <a:lvl3pPr marL="685811" indent="0">
              <a:buNone/>
              <a:defRPr sz="1350" b="1"/>
            </a:lvl3pPr>
            <a:lvl4pPr marL="1028717" indent="0">
              <a:buNone/>
              <a:defRPr sz="1200" b="1"/>
            </a:lvl4pPr>
            <a:lvl5pPr marL="1371623" indent="0">
              <a:buNone/>
              <a:defRPr sz="1200" b="1"/>
            </a:lvl5pPr>
            <a:lvl6pPr marL="1714529" indent="0">
              <a:buNone/>
              <a:defRPr sz="1200" b="1"/>
            </a:lvl6pPr>
            <a:lvl7pPr marL="2057435" indent="0">
              <a:buNone/>
              <a:defRPr sz="1200" b="1"/>
            </a:lvl7pPr>
            <a:lvl8pPr marL="2400340" indent="0">
              <a:buNone/>
              <a:defRPr sz="1200" b="1"/>
            </a:lvl8pPr>
            <a:lvl9pPr marL="274324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1799" b="1"/>
            </a:lvl1pPr>
            <a:lvl2pPr marL="342905" indent="0">
              <a:buNone/>
              <a:defRPr sz="1500" b="1"/>
            </a:lvl2pPr>
            <a:lvl3pPr marL="685811" indent="0">
              <a:buNone/>
              <a:defRPr sz="1350" b="1"/>
            </a:lvl3pPr>
            <a:lvl4pPr marL="1028717" indent="0">
              <a:buNone/>
              <a:defRPr sz="1200" b="1"/>
            </a:lvl4pPr>
            <a:lvl5pPr marL="1371623" indent="0">
              <a:buNone/>
              <a:defRPr sz="1200" b="1"/>
            </a:lvl5pPr>
            <a:lvl6pPr marL="1714529" indent="0">
              <a:buNone/>
              <a:defRPr sz="1200" b="1"/>
            </a:lvl6pPr>
            <a:lvl7pPr marL="2057435" indent="0">
              <a:buNone/>
              <a:defRPr sz="1200" b="1"/>
            </a:lvl7pPr>
            <a:lvl8pPr marL="2400340" indent="0">
              <a:buNone/>
              <a:defRPr sz="1200" b="1"/>
            </a:lvl8pPr>
            <a:lvl9pPr marL="274324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799"/>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098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768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94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 Oct 2016</a:t>
            </a:r>
            <a:endParaRPr lang="en-US"/>
          </a:p>
        </p:txBody>
      </p:sp>
      <p:sp>
        <p:nvSpPr>
          <p:cNvPr id="5" name="Footer Placeholder 4"/>
          <p:cNvSpPr>
            <a:spLocks noGrp="1"/>
          </p:cNvSpPr>
          <p:nvPr>
            <p:ph type="ftr" sz="quarter" idx="11"/>
          </p:nvPr>
        </p:nvSpPr>
        <p:spPr/>
        <p:txBody>
          <a:bodyPr/>
          <a:lstStyle/>
          <a:p>
            <a:r>
              <a:rPr lang="en-US" smtClean="0"/>
              <a:t>The 4th International Health Literacy Conference, Haiphong, Vietnam</a:t>
            </a:r>
            <a:endParaRPr lang="en-US"/>
          </a:p>
        </p:txBody>
      </p:sp>
      <p:sp>
        <p:nvSpPr>
          <p:cNvPr id="6" name="Slide Number Placeholder 5"/>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3472857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2401"/>
            </a:lvl1pPr>
            <a:lvl2pPr>
              <a:defRPr sz="2101"/>
            </a:lvl2pPr>
            <a:lvl3pPr>
              <a:defRPr sz="1799"/>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050"/>
            </a:lvl1pPr>
            <a:lvl2pPr marL="342905" indent="0">
              <a:buNone/>
              <a:defRPr sz="900"/>
            </a:lvl2pPr>
            <a:lvl3pPr marL="685811" indent="0">
              <a:buNone/>
              <a:defRPr sz="750"/>
            </a:lvl3pPr>
            <a:lvl4pPr marL="1028717" indent="0">
              <a:buNone/>
              <a:defRPr sz="675"/>
            </a:lvl4pPr>
            <a:lvl5pPr marL="1371623" indent="0">
              <a:buNone/>
              <a:defRPr sz="675"/>
            </a:lvl5pPr>
            <a:lvl6pPr marL="1714529" indent="0">
              <a:buNone/>
              <a:defRPr sz="675"/>
            </a:lvl6pPr>
            <a:lvl7pPr marL="2057435" indent="0">
              <a:buNone/>
              <a:defRPr sz="675"/>
            </a:lvl7pPr>
            <a:lvl8pPr marL="2400340" indent="0">
              <a:buNone/>
              <a:defRPr sz="675"/>
            </a:lvl8pPr>
            <a:lvl9pPr marL="2743246"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730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2401"/>
            </a:lvl1pPr>
            <a:lvl2pPr marL="342905" indent="0">
              <a:buNone/>
              <a:defRPr sz="2101"/>
            </a:lvl2pPr>
            <a:lvl3pPr marL="685811" indent="0">
              <a:buNone/>
              <a:defRPr sz="1799"/>
            </a:lvl3pPr>
            <a:lvl4pPr marL="1028717" indent="0">
              <a:buNone/>
              <a:defRPr sz="1500"/>
            </a:lvl4pPr>
            <a:lvl5pPr marL="1371623" indent="0">
              <a:buNone/>
              <a:defRPr sz="1500"/>
            </a:lvl5pPr>
            <a:lvl6pPr marL="1714529" indent="0">
              <a:buNone/>
              <a:defRPr sz="1500"/>
            </a:lvl6pPr>
            <a:lvl7pPr marL="2057435" indent="0">
              <a:buNone/>
              <a:defRPr sz="1500"/>
            </a:lvl7pPr>
            <a:lvl8pPr marL="2400340" indent="0">
              <a:buNone/>
              <a:defRPr sz="1500"/>
            </a:lvl8pPr>
            <a:lvl9pPr marL="2743246" indent="0">
              <a:buNone/>
              <a:defRPr sz="15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050"/>
            </a:lvl1pPr>
            <a:lvl2pPr marL="342905" indent="0">
              <a:buNone/>
              <a:defRPr sz="900"/>
            </a:lvl2pPr>
            <a:lvl3pPr marL="685811" indent="0">
              <a:buNone/>
              <a:defRPr sz="750"/>
            </a:lvl3pPr>
            <a:lvl4pPr marL="1028717" indent="0">
              <a:buNone/>
              <a:defRPr sz="675"/>
            </a:lvl4pPr>
            <a:lvl5pPr marL="1371623" indent="0">
              <a:buNone/>
              <a:defRPr sz="675"/>
            </a:lvl5pPr>
            <a:lvl6pPr marL="1714529" indent="0">
              <a:buNone/>
              <a:defRPr sz="675"/>
            </a:lvl6pPr>
            <a:lvl7pPr marL="2057435" indent="0">
              <a:buNone/>
              <a:defRPr sz="675"/>
            </a:lvl7pPr>
            <a:lvl8pPr marL="2400340" indent="0">
              <a:buNone/>
              <a:defRPr sz="675"/>
            </a:lvl8pPr>
            <a:lvl9pPr marL="2743246"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968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057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495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522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049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1"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423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387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815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09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8 Oct 2016</a:t>
            </a:r>
            <a:endParaRPr lang="en-US"/>
          </a:p>
        </p:txBody>
      </p:sp>
      <p:sp>
        <p:nvSpPr>
          <p:cNvPr id="6" name="Footer Placeholder 5"/>
          <p:cNvSpPr>
            <a:spLocks noGrp="1"/>
          </p:cNvSpPr>
          <p:nvPr>
            <p:ph type="ftr" sz="quarter" idx="11"/>
          </p:nvPr>
        </p:nvSpPr>
        <p:spPr/>
        <p:txBody>
          <a:bodyPr/>
          <a:lstStyle/>
          <a:p>
            <a:r>
              <a:rPr lang="en-US" smtClean="0"/>
              <a:t>The 4th International Health Literacy Conference, Haiphong, Vietnam</a:t>
            </a:r>
            <a:endParaRPr lang="en-US"/>
          </a:p>
        </p:txBody>
      </p:sp>
      <p:sp>
        <p:nvSpPr>
          <p:cNvPr id="7" name="Slide Number Placeholder 6"/>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22819482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478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438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55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226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22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8 Oct 2016</a:t>
            </a:r>
            <a:endParaRPr lang="en-US"/>
          </a:p>
        </p:txBody>
      </p:sp>
      <p:sp>
        <p:nvSpPr>
          <p:cNvPr id="8" name="Footer Placeholder 7"/>
          <p:cNvSpPr>
            <a:spLocks noGrp="1"/>
          </p:cNvSpPr>
          <p:nvPr>
            <p:ph type="ftr" sz="quarter" idx="11"/>
          </p:nvPr>
        </p:nvSpPr>
        <p:spPr/>
        <p:txBody>
          <a:bodyPr/>
          <a:lstStyle/>
          <a:p>
            <a:r>
              <a:rPr lang="en-US" smtClean="0"/>
              <a:t>The 4th International Health Literacy Conference, Haiphong, Vietnam</a:t>
            </a:r>
            <a:endParaRPr lang="en-US"/>
          </a:p>
        </p:txBody>
      </p:sp>
      <p:sp>
        <p:nvSpPr>
          <p:cNvPr id="9" name="Slide Number Placeholder 8"/>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415935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8 Oct 2016</a:t>
            </a:r>
            <a:endParaRPr lang="en-US"/>
          </a:p>
        </p:txBody>
      </p:sp>
      <p:sp>
        <p:nvSpPr>
          <p:cNvPr id="4" name="Footer Placeholder 3"/>
          <p:cNvSpPr>
            <a:spLocks noGrp="1"/>
          </p:cNvSpPr>
          <p:nvPr>
            <p:ph type="ftr" sz="quarter" idx="11"/>
          </p:nvPr>
        </p:nvSpPr>
        <p:spPr/>
        <p:txBody>
          <a:bodyPr/>
          <a:lstStyle/>
          <a:p>
            <a:r>
              <a:rPr lang="en-US" smtClean="0"/>
              <a:t>The 4th International Health Literacy Conference, Haiphong, Vietnam</a:t>
            </a:r>
            <a:endParaRPr lang="en-US"/>
          </a:p>
        </p:txBody>
      </p:sp>
      <p:sp>
        <p:nvSpPr>
          <p:cNvPr id="5" name="Slide Number Placeholder 4"/>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255006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 Oct 2016</a:t>
            </a:r>
            <a:endParaRPr lang="en-US"/>
          </a:p>
        </p:txBody>
      </p:sp>
      <p:sp>
        <p:nvSpPr>
          <p:cNvPr id="3" name="Footer Placeholder 2"/>
          <p:cNvSpPr>
            <a:spLocks noGrp="1"/>
          </p:cNvSpPr>
          <p:nvPr>
            <p:ph type="ftr" sz="quarter" idx="11"/>
          </p:nvPr>
        </p:nvSpPr>
        <p:spPr/>
        <p:txBody>
          <a:bodyPr/>
          <a:lstStyle/>
          <a:p>
            <a:r>
              <a:rPr lang="en-US" smtClean="0"/>
              <a:t>The 4th International Health Literacy Conference, Haiphong, Vietnam</a:t>
            </a:r>
            <a:endParaRPr lang="en-US"/>
          </a:p>
        </p:txBody>
      </p:sp>
      <p:sp>
        <p:nvSpPr>
          <p:cNvPr id="4" name="Slide Number Placeholder 3"/>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140634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 Oct 2016</a:t>
            </a:r>
            <a:endParaRPr lang="en-US"/>
          </a:p>
        </p:txBody>
      </p:sp>
      <p:sp>
        <p:nvSpPr>
          <p:cNvPr id="6" name="Footer Placeholder 5"/>
          <p:cNvSpPr>
            <a:spLocks noGrp="1"/>
          </p:cNvSpPr>
          <p:nvPr>
            <p:ph type="ftr" sz="quarter" idx="11"/>
          </p:nvPr>
        </p:nvSpPr>
        <p:spPr/>
        <p:txBody>
          <a:bodyPr/>
          <a:lstStyle/>
          <a:p>
            <a:r>
              <a:rPr lang="en-US" smtClean="0"/>
              <a:t>The 4th International Health Literacy Conference, Haiphong, Vietnam</a:t>
            </a:r>
            <a:endParaRPr lang="en-US"/>
          </a:p>
        </p:txBody>
      </p:sp>
      <p:sp>
        <p:nvSpPr>
          <p:cNvPr id="7" name="Slide Number Placeholder 6"/>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321450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 Oct 2016</a:t>
            </a:r>
            <a:endParaRPr lang="en-US"/>
          </a:p>
        </p:txBody>
      </p:sp>
      <p:sp>
        <p:nvSpPr>
          <p:cNvPr id="6" name="Footer Placeholder 5"/>
          <p:cNvSpPr>
            <a:spLocks noGrp="1"/>
          </p:cNvSpPr>
          <p:nvPr>
            <p:ph type="ftr" sz="quarter" idx="11"/>
          </p:nvPr>
        </p:nvSpPr>
        <p:spPr/>
        <p:txBody>
          <a:bodyPr/>
          <a:lstStyle/>
          <a:p>
            <a:r>
              <a:rPr lang="en-US" smtClean="0"/>
              <a:t>The 4th International Health Literacy Conference, Haiphong, Vietnam</a:t>
            </a:r>
            <a:endParaRPr lang="en-US"/>
          </a:p>
        </p:txBody>
      </p:sp>
      <p:sp>
        <p:nvSpPr>
          <p:cNvPr id="7" name="Slide Number Placeholder 6"/>
          <p:cNvSpPr>
            <a:spLocks noGrp="1"/>
          </p:cNvSpPr>
          <p:nvPr>
            <p:ph type="sldNum" sz="quarter" idx="12"/>
          </p:nvPr>
        </p:nvSpPr>
        <p:spPr/>
        <p:txBody>
          <a:bodyPr/>
          <a:lstStyle/>
          <a:p>
            <a:fld id="{0EFDC9D8-8880-4582-9945-D6E3505641A0}" type="slidenum">
              <a:rPr lang="en-US" smtClean="0"/>
              <a:t>‹#›</a:t>
            </a:fld>
            <a:endParaRPr lang="en-US"/>
          </a:p>
        </p:txBody>
      </p:sp>
    </p:spTree>
    <p:extLst>
      <p:ext uri="{BB962C8B-B14F-4D97-AF65-F5344CB8AC3E}">
        <p14:creationId xmlns:p14="http://schemas.microsoft.com/office/powerpoint/2010/main" val="472295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 Oct 2016</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The 4th International Health Literacy Conference, Haiphong, Vietnam</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FDC9D8-8880-4582-9945-D6E3505641A0}" type="slidenum">
              <a:rPr lang="en-US" smtClean="0"/>
              <a:t>‹#›</a:t>
            </a:fld>
            <a:endParaRPr lang="en-US"/>
          </a:p>
        </p:txBody>
      </p:sp>
    </p:spTree>
    <p:extLst>
      <p:ext uri="{BB962C8B-B14F-4D97-AF65-F5344CB8AC3E}">
        <p14:creationId xmlns:p14="http://schemas.microsoft.com/office/powerpoint/2010/main" val="1028621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9"/>
            <a:ext cx="82296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2" y="1600206"/>
            <a:ext cx="82296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3"/>
          </p:nvPr>
        </p:nvSpPr>
        <p:spPr>
          <a:xfrm>
            <a:off x="3124201" y="635636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2" y="635636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175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685811" rtl="0" eaLnBrk="1" latinLnBrk="0" hangingPunct="1">
        <a:spcBef>
          <a:spcPct val="0"/>
        </a:spcBef>
        <a:buNone/>
        <a:defRPr sz="3300" kern="1200">
          <a:solidFill>
            <a:schemeClr val="tx1"/>
          </a:solidFill>
          <a:latin typeface="+mj-lt"/>
          <a:ea typeface="+mj-ea"/>
          <a:cs typeface="+mj-cs"/>
        </a:defRPr>
      </a:lvl1pPr>
    </p:titleStyle>
    <p:bodyStyle>
      <a:lvl1pPr marL="257180" indent="-257180" algn="l" defTabSz="685811" rtl="0" eaLnBrk="1" latinLnBrk="0" hangingPunct="1">
        <a:spcBef>
          <a:spcPct val="20000"/>
        </a:spcBef>
        <a:buFont typeface="Arial" pitchFamily="34" charset="0"/>
        <a:buChar char="•"/>
        <a:defRPr sz="2401" kern="1200">
          <a:solidFill>
            <a:schemeClr val="tx1"/>
          </a:solidFill>
          <a:latin typeface="+mn-lt"/>
          <a:ea typeface="+mn-ea"/>
          <a:cs typeface="+mn-cs"/>
        </a:defRPr>
      </a:lvl1pPr>
      <a:lvl2pPr marL="557222" indent="-214316" algn="l" defTabSz="685811" rtl="0" eaLnBrk="1" latinLnBrk="0" hangingPunct="1">
        <a:spcBef>
          <a:spcPct val="20000"/>
        </a:spcBef>
        <a:buFont typeface="Arial" pitchFamily="34" charset="0"/>
        <a:buChar char="–"/>
        <a:defRPr sz="2101" kern="1200">
          <a:solidFill>
            <a:schemeClr val="tx1"/>
          </a:solidFill>
          <a:latin typeface="+mn-lt"/>
          <a:ea typeface="+mn-ea"/>
          <a:cs typeface="+mn-cs"/>
        </a:defRPr>
      </a:lvl2pPr>
      <a:lvl3pPr marL="857265" indent="-171453" algn="l" defTabSz="685811" rtl="0" eaLnBrk="1" latinLnBrk="0" hangingPunct="1">
        <a:spcBef>
          <a:spcPct val="20000"/>
        </a:spcBef>
        <a:buFont typeface="Arial" pitchFamily="34" charset="0"/>
        <a:buChar char="•"/>
        <a:defRPr sz="1799" kern="1200">
          <a:solidFill>
            <a:schemeClr val="tx1"/>
          </a:solidFill>
          <a:latin typeface="+mn-lt"/>
          <a:ea typeface="+mn-ea"/>
          <a:cs typeface="+mn-cs"/>
        </a:defRPr>
      </a:lvl3pPr>
      <a:lvl4pPr marL="1200170"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76"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82"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87"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93"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98"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5"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5"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9"/>
            <a:ext cx="82296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2" y="1600206"/>
            <a:ext cx="82296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3"/>
          </p:nvPr>
        </p:nvSpPr>
        <p:spPr>
          <a:xfrm>
            <a:off x="3124201" y="635636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2" y="635636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3389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685811" rtl="0" eaLnBrk="1" latinLnBrk="0" hangingPunct="1">
        <a:spcBef>
          <a:spcPct val="0"/>
        </a:spcBef>
        <a:buNone/>
        <a:defRPr sz="3300" kern="1200">
          <a:solidFill>
            <a:schemeClr val="tx1"/>
          </a:solidFill>
          <a:latin typeface="+mj-lt"/>
          <a:ea typeface="+mj-ea"/>
          <a:cs typeface="+mj-cs"/>
        </a:defRPr>
      </a:lvl1pPr>
    </p:titleStyle>
    <p:bodyStyle>
      <a:lvl1pPr marL="257180" indent="-257180" algn="l" defTabSz="685811" rtl="0" eaLnBrk="1" latinLnBrk="0" hangingPunct="1">
        <a:spcBef>
          <a:spcPct val="20000"/>
        </a:spcBef>
        <a:buFont typeface="Arial" pitchFamily="34" charset="0"/>
        <a:buChar char="•"/>
        <a:defRPr sz="2401" kern="1200">
          <a:solidFill>
            <a:schemeClr val="tx1"/>
          </a:solidFill>
          <a:latin typeface="+mn-lt"/>
          <a:ea typeface="+mn-ea"/>
          <a:cs typeface="+mn-cs"/>
        </a:defRPr>
      </a:lvl1pPr>
      <a:lvl2pPr marL="557222" indent="-214316" algn="l" defTabSz="685811" rtl="0" eaLnBrk="1" latinLnBrk="0" hangingPunct="1">
        <a:spcBef>
          <a:spcPct val="20000"/>
        </a:spcBef>
        <a:buFont typeface="Arial" pitchFamily="34" charset="0"/>
        <a:buChar char="–"/>
        <a:defRPr sz="2101" kern="1200">
          <a:solidFill>
            <a:schemeClr val="tx1"/>
          </a:solidFill>
          <a:latin typeface="+mn-lt"/>
          <a:ea typeface="+mn-ea"/>
          <a:cs typeface="+mn-cs"/>
        </a:defRPr>
      </a:lvl2pPr>
      <a:lvl3pPr marL="857265" indent="-171453" algn="l" defTabSz="685811" rtl="0" eaLnBrk="1" latinLnBrk="0" hangingPunct="1">
        <a:spcBef>
          <a:spcPct val="20000"/>
        </a:spcBef>
        <a:buFont typeface="Arial" pitchFamily="34" charset="0"/>
        <a:buChar char="•"/>
        <a:defRPr sz="1799" kern="1200">
          <a:solidFill>
            <a:schemeClr val="tx1"/>
          </a:solidFill>
          <a:latin typeface="+mn-lt"/>
          <a:ea typeface="+mn-ea"/>
          <a:cs typeface="+mn-cs"/>
        </a:defRPr>
      </a:lvl3pPr>
      <a:lvl4pPr marL="1200170"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76"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82"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87"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93"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98"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5"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5"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8 Oct 2016</a:t>
            </a:r>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solidFill>
                  <a:prstClr val="black">
                    <a:tint val="75000"/>
                  </a:prstClr>
                </a:solidFill>
              </a:rPr>
              <a:t>The 4th International Health Literacy Conference, Haiphong, Vietnam</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EFBE78-F551-4397-8559-8334CBAF69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8208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p:txStyles>
    <p:titleStyle>
      <a:lvl1pPr algn="ctr" defTabSz="685983" rtl="0" eaLnBrk="1" latinLnBrk="0" hangingPunct="1">
        <a:spcBef>
          <a:spcPct val="0"/>
        </a:spcBef>
        <a:buNone/>
        <a:defRPr sz="3301"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itchFamily="34" charset="0"/>
        <a:buChar char="–"/>
        <a:defRPr sz="2101" kern="1200">
          <a:solidFill>
            <a:schemeClr val="tx1"/>
          </a:solidFill>
          <a:latin typeface="+mn-lt"/>
          <a:ea typeface="+mn-ea"/>
          <a:cs typeface="+mn-cs"/>
        </a:defRPr>
      </a:lvl2pPr>
      <a:lvl3pPr marL="857479" indent="-171496" algn="l" defTabSz="685983"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gif"/><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hyperlink" Target="#_ENREF_25"/><Relationship Id="rId7" Type="http://schemas.openxmlformats.org/officeDocument/2006/relationships/hyperlink" Target="#_ENREF_46"/><Relationship Id="rId2" Type="http://schemas.openxmlformats.org/officeDocument/2006/relationships/hyperlink" Target="#_ENREF_30"/><Relationship Id="rId1" Type="http://schemas.openxmlformats.org/officeDocument/2006/relationships/slideLayout" Target="../slideLayouts/slideLayout35.xml"/><Relationship Id="rId6" Type="http://schemas.openxmlformats.org/officeDocument/2006/relationships/hyperlink" Target="#_ENREF_20"/><Relationship Id="rId5" Type="http://schemas.openxmlformats.org/officeDocument/2006/relationships/hyperlink" Target="#_ENREF_4"/><Relationship Id="rId4" Type="http://schemas.openxmlformats.org/officeDocument/2006/relationships/hyperlink" Target="#_ENREF_39"/></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196" y="6459869"/>
            <a:ext cx="9141619" cy="398131"/>
          </a:xfrm>
          <a:prstGeom prst="rect">
            <a:avLst/>
          </a:prstGeom>
          <a:solidFill>
            <a:srgbClr val="CCE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ctrTitle"/>
          </p:nvPr>
        </p:nvSpPr>
        <p:spPr>
          <a:xfrm>
            <a:off x="70208" y="1138775"/>
            <a:ext cx="8935770" cy="1983987"/>
          </a:xfrm>
          <a:noFill/>
        </p:spPr>
        <p:txBody>
          <a:bodyPr>
            <a:noAutofit/>
          </a:bodyPr>
          <a:lstStyle/>
          <a:p>
            <a:pPr>
              <a:lnSpc>
                <a:spcPct val="100000"/>
              </a:lnSpc>
            </a:pPr>
            <a:r>
              <a:rPr lang="en-US" sz="3200" b="1" dirty="0">
                <a:solidFill>
                  <a:srgbClr val="002060"/>
                </a:solidFill>
                <a:latin typeface="+mn-lt"/>
              </a:rPr>
              <a:t>Health </a:t>
            </a:r>
            <a:r>
              <a:rPr lang="en-US" sz="3200" b="1" dirty="0" smtClean="0">
                <a:solidFill>
                  <a:srgbClr val="002060"/>
                </a:solidFill>
                <a:latin typeface="+mn-lt"/>
              </a:rPr>
              <a:t>Literacy Contributed to the Associations between Long-Term Illness and Physical Limitations in several population studies in Asia.</a:t>
            </a:r>
            <a:endParaRPr lang="en-US" sz="3200" b="1" dirty="0">
              <a:solidFill>
                <a:srgbClr val="002060"/>
              </a:solidFill>
              <a:latin typeface="+mn-lt"/>
            </a:endParaRPr>
          </a:p>
        </p:txBody>
      </p:sp>
      <p:sp>
        <p:nvSpPr>
          <p:cNvPr id="3" name="Subtitle 2"/>
          <p:cNvSpPr>
            <a:spLocks noGrp="1"/>
          </p:cNvSpPr>
          <p:nvPr>
            <p:ph type="subTitle" idx="1"/>
          </p:nvPr>
        </p:nvSpPr>
        <p:spPr>
          <a:xfrm>
            <a:off x="1949570" y="3487449"/>
            <a:ext cx="7056408" cy="2975520"/>
          </a:xfrm>
          <a:solidFill>
            <a:schemeClr val="bg1"/>
          </a:solidFill>
          <a:ln>
            <a:noFill/>
          </a:ln>
          <a:effectLst/>
        </p:spPr>
        <p:txBody>
          <a:bodyPr>
            <a:normAutofit/>
          </a:bodyPr>
          <a:lstStyle/>
          <a:p>
            <a:pPr algn="l"/>
            <a:r>
              <a:rPr lang="en-US" dirty="0">
                <a:solidFill>
                  <a:srgbClr val="0070C0"/>
                </a:solidFill>
              </a:rPr>
              <a:t>Tuyen V. </a:t>
            </a:r>
            <a:r>
              <a:rPr lang="en-US" dirty="0" smtClean="0">
                <a:solidFill>
                  <a:srgbClr val="0070C0"/>
                </a:solidFill>
              </a:rPr>
              <a:t>Duong, </a:t>
            </a:r>
            <a:r>
              <a:rPr lang="en-US" dirty="0" err="1" smtClean="0">
                <a:solidFill>
                  <a:srgbClr val="0070C0"/>
                </a:solidFill>
              </a:rPr>
              <a:t>Altyn</a:t>
            </a:r>
            <a:r>
              <a:rPr lang="en-US" dirty="0" smtClean="0">
                <a:solidFill>
                  <a:srgbClr val="0070C0"/>
                </a:solidFill>
              </a:rPr>
              <a:t> </a:t>
            </a:r>
            <a:r>
              <a:rPr lang="en-US" dirty="0" err="1" smtClean="0">
                <a:solidFill>
                  <a:srgbClr val="0070C0"/>
                </a:solidFill>
              </a:rPr>
              <a:t>Aringazina</a:t>
            </a:r>
            <a:r>
              <a:rPr lang="en-US" dirty="0" smtClean="0">
                <a:solidFill>
                  <a:srgbClr val="0070C0"/>
                </a:solidFill>
              </a:rPr>
              <a:t>, </a:t>
            </a:r>
            <a:r>
              <a:rPr lang="en-US" dirty="0" err="1" smtClean="0">
                <a:solidFill>
                  <a:srgbClr val="0070C0"/>
                </a:solidFill>
              </a:rPr>
              <a:t>Gaukhar</a:t>
            </a:r>
            <a:r>
              <a:rPr lang="en-US" dirty="0" smtClean="0">
                <a:solidFill>
                  <a:srgbClr val="0070C0"/>
                </a:solidFill>
              </a:rPr>
              <a:t> </a:t>
            </a:r>
            <a:r>
              <a:rPr lang="en-US" dirty="0" err="1" smtClean="0">
                <a:solidFill>
                  <a:srgbClr val="0070C0"/>
                </a:solidFill>
              </a:rPr>
              <a:t>Baisunova</a:t>
            </a:r>
            <a:r>
              <a:rPr lang="en-US" dirty="0" smtClean="0">
                <a:solidFill>
                  <a:srgbClr val="0070C0"/>
                </a:solidFill>
              </a:rPr>
              <a:t>, </a:t>
            </a:r>
            <a:r>
              <a:rPr lang="en-US" dirty="0" err="1" smtClean="0">
                <a:solidFill>
                  <a:srgbClr val="0070C0"/>
                </a:solidFill>
              </a:rPr>
              <a:t>Nurjanah</a:t>
            </a:r>
            <a:r>
              <a:rPr lang="en-US" dirty="0" smtClean="0">
                <a:solidFill>
                  <a:srgbClr val="0070C0"/>
                </a:solidFill>
              </a:rPr>
              <a:t> </a:t>
            </a:r>
            <a:r>
              <a:rPr lang="en-US" dirty="0" err="1" smtClean="0">
                <a:solidFill>
                  <a:srgbClr val="0070C0"/>
                </a:solidFill>
              </a:rPr>
              <a:t>Nj</a:t>
            </a:r>
            <a:r>
              <a:rPr lang="en-US" dirty="0" smtClean="0">
                <a:solidFill>
                  <a:srgbClr val="0070C0"/>
                </a:solidFill>
              </a:rPr>
              <a:t>, Thuc V. Pham, Khue M. Pham, Tien Q. Truong, </a:t>
            </a:r>
            <a:r>
              <a:rPr lang="en-US" dirty="0" err="1" smtClean="0">
                <a:solidFill>
                  <a:srgbClr val="0070C0"/>
                </a:solidFill>
              </a:rPr>
              <a:t>Kien</a:t>
            </a:r>
            <a:r>
              <a:rPr lang="en-US" dirty="0" smtClean="0">
                <a:solidFill>
                  <a:srgbClr val="0070C0"/>
                </a:solidFill>
              </a:rPr>
              <a:t> T. Nguyen, Win </a:t>
            </a:r>
            <a:r>
              <a:rPr lang="en-US" dirty="0" err="1" smtClean="0">
                <a:solidFill>
                  <a:srgbClr val="0070C0"/>
                </a:solidFill>
              </a:rPr>
              <a:t>Myint</a:t>
            </a:r>
            <a:r>
              <a:rPr lang="en-US" dirty="0" smtClean="0">
                <a:solidFill>
                  <a:srgbClr val="0070C0"/>
                </a:solidFill>
              </a:rPr>
              <a:t> </a:t>
            </a:r>
            <a:r>
              <a:rPr lang="en-US" dirty="0" err="1" smtClean="0">
                <a:solidFill>
                  <a:srgbClr val="0070C0"/>
                </a:solidFill>
              </a:rPr>
              <a:t>Oo</a:t>
            </a:r>
            <a:r>
              <a:rPr lang="en-US" dirty="0" smtClean="0">
                <a:solidFill>
                  <a:srgbClr val="0070C0"/>
                </a:solidFill>
              </a:rPr>
              <a:t>, Hsiao-Ling Huang, </a:t>
            </a:r>
            <a:r>
              <a:rPr lang="de-AT" dirty="0" smtClean="0">
                <a:solidFill>
                  <a:srgbClr val="0070C0"/>
                </a:solidFill>
              </a:rPr>
              <a:t>Kristine S</a:t>
            </a:r>
            <a:r>
              <a:rPr lang="en-US" dirty="0" smtClean="0">
                <a:solidFill>
                  <a:srgbClr val="0070C0"/>
                </a:solidFill>
              </a:rPr>
              <a:t>ø</a:t>
            </a:r>
            <a:r>
              <a:rPr lang="de-AT" dirty="0" smtClean="0">
                <a:solidFill>
                  <a:srgbClr val="0070C0"/>
                </a:solidFill>
              </a:rPr>
              <a:t>rensen, Jürgen M. Pelikan,</a:t>
            </a:r>
            <a:r>
              <a:rPr lang="de-AT" baseline="30000" dirty="0" smtClean="0">
                <a:solidFill>
                  <a:srgbClr val="0070C0"/>
                </a:solidFill>
              </a:rPr>
              <a:t> </a:t>
            </a:r>
            <a:r>
              <a:rPr lang="en-US" dirty="0" smtClean="0">
                <a:solidFill>
                  <a:srgbClr val="0070C0"/>
                </a:solidFill>
              </a:rPr>
              <a:t>Stephan Van den Brouke, </a:t>
            </a:r>
            <a:r>
              <a:rPr lang="en-US" b="1" dirty="0" smtClean="0">
                <a:solidFill>
                  <a:srgbClr val="0070C0"/>
                </a:solidFill>
                <a:effectLst>
                  <a:outerShdw blurRad="38100" dist="38100" dir="2700000" algn="tl">
                    <a:srgbClr val="000000">
                      <a:alpha val="43137"/>
                    </a:srgbClr>
                  </a:outerShdw>
                </a:effectLst>
              </a:rPr>
              <a:t>Peter Wushou Chang</a:t>
            </a:r>
            <a:r>
              <a:rPr lang="en-US" dirty="0" smtClean="0">
                <a:solidFill>
                  <a:srgbClr val="0070C0"/>
                </a:solidFill>
              </a:rPr>
              <a:t>.</a:t>
            </a:r>
          </a:p>
          <a:p>
            <a:pPr algn="l"/>
            <a:r>
              <a:rPr lang="en-US" dirty="0" smtClean="0">
                <a:solidFill>
                  <a:srgbClr val="7030A0"/>
                </a:solidFill>
              </a:rPr>
              <a:t>Acknowledgment: Prof. Yuwen Chang, Prof. I-Feng Lin, Prof. Yi-Hua Chen, Prof. Pei-Shan Tsai.</a:t>
            </a:r>
            <a:endParaRPr lang="en-US" dirty="0">
              <a:solidFill>
                <a:srgbClr val="7030A0"/>
              </a:solidFill>
            </a:endParaRPr>
          </a:p>
        </p:txBody>
      </p:sp>
      <p:pic>
        <p:nvPicPr>
          <p:cNvPr id="5" name="Picture 2" descr="D:\Asus webpages\1-Health Literacy Project\International conference 2\EngPDA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34" y="76201"/>
            <a:ext cx="1451699" cy="57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D:\Asus webpages\1-Health Literacy Project\International conference 2\M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788" y="122312"/>
            <a:ext cx="3320327" cy="481138"/>
          </a:xfrm>
          <a:prstGeom prst="rect">
            <a:avLst/>
          </a:prstGeom>
          <a:solidFill>
            <a:srgbClr val="99FF99"/>
          </a:solidFill>
          <a:ln w="9525">
            <a:noFill/>
            <a:miter lim="800000"/>
            <a:headEnd/>
            <a:tailEnd/>
          </a:ln>
          <a:effectLst/>
          <a:extLst/>
        </p:spPr>
      </p:pic>
      <p:sp>
        <p:nvSpPr>
          <p:cNvPr id="8" name="Date Placeholder 7"/>
          <p:cNvSpPr>
            <a:spLocks noGrp="1"/>
          </p:cNvSpPr>
          <p:nvPr>
            <p:ph type="dt" sz="half" idx="10"/>
          </p:nvPr>
        </p:nvSpPr>
        <p:spPr>
          <a:xfrm>
            <a:off x="628650" y="6459869"/>
            <a:ext cx="2057400" cy="365125"/>
          </a:xfrm>
        </p:spPr>
        <p:txBody>
          <a:bodyPr/>
          <a:lstStyle/>
          <a:p>
            <a:r>
              <a:rPr lang="en-US" dirty="0" smtClean="0">
                <a:solidFill>
                  <a:srgbClr val="FF0000"/>
                </a:solidFill>
              </a:rPr>
              <a:t>8 </a:t>
            </a:r>
            <a:r>
              <a:rPr lang="en-US" altLang="zh-TW" dirty="0" smtClean="0">
                <a:solidFill>
                  <a:srgbClr val="FF0000"/>
                </a:solidFill>
              </a:rPr>
              <a:t>Nov</a:t>
            </a:r>
            <a:r>
              <a:rPr lang="en-US" dirty="0" smtClean="0">
                <a:solidFill>
                  <a:srgbClr val="FF0000"/>
                </a:solidFill>
              </a:rPr>
              <a:t> 2016</a:t>
            </a:r>
            <a:endParaRPr lang="en-US" dirty="0">
              <a:solidFill>
                <a:srgbClr val="FF0000"/>
              </a:solidFill>
            </a:endParaRPr>
          </a:p>
        </p:txBody>
      </p:sp>
      <p:sp>
        <p:nvSpPr>
          <p:cNvPr id="9" name="Footer Placeholder 8"/>
          <p:cNvSpPr>
            <a:spLocks noGrp="1"/>
          </p:cNvSpPr>
          <p:nvPr>
            <p:ph type="ftr" sz="quarter" idx="11"/>
          </p:nvPr>
        </p:nvSpPr>
        <p:spPr>
          <a:xfrm>
            <a:off x="2011680" y="6426863"/>
            <a:ext cx="5120640" cy="431138"/>
          </a:xfrm>
        </p:spPr>
        <p:txBody>
          <a:bodyPr/>
          <a:lstStyle/>
          <a:p>
            <a:r>
              <a:rPr lang="en-US" smtClean="0">
                <a:solidFill>
                  <a:srgbClr val="FF0000"/>
                </a:solidFill>
              </a:rPr>
              <a:t>The 4th International Health Literacy Conference, Haiphong, Vietnam</a:t>
            </a:r>
            <a:endParaRPr lang="en-US" dirty="0">
              <a:solidFill>
                <a:srgbClr val="FF0000"/>
              </a:solidFill>
            </a:endParaRPr>
          </a:p>
        </p:txBody>
      </p:sp>
      <p:sp>
        <p:nvSpPr>
          <p:cNvPr id="10" name="Slide Number Placeholder 9"/>
          <p:cNvSpPr>
            <a:spLocks noGrp="1"/>
          </p:cNvSpPr>
          <p:nvPr>
            <p:ph type="sldNum" sz="quarter" idx="12"/>
          </p:nvPr>
        </p:nvSpPr>
        <p:spPr>
          <a:xfrm>
            <a:off x="6457950" y="6459869"/>
            <a:ext cx="2057400" cy="365125"/>
          </a:xfrm>
        </p:spPr>
        <p:txBody>
          <a:bodyPr/>
          <a:lstStyle/>
          <a:p>
            <a:fld id="{0EFDC9D8-8880-4582-9945-D6E3505641A0}" type="slidenum">
              <a:rPr lang="en-US" smtClean="0">
                <a:solidFill>
                  <a:srgbClr val="FF0000"/>
                </a:solidFill>
              </a:rPr>
              <a:t>1</a:t>
            </a:fld>
            <a:endParaRPr lang="en-US" dirty="0">
              <a:solidFill>
                <a:srgbClr val="FF0000"/>
              </a:solidFill>
            </a:endParaRPr>
          </a:p>
        </p:txBody>
      </p:sp>
      <p:cxnSp>
        <p:nvCxnSpPr>
          <p:cNvPr id="13" name="Straight Connector 12"/>
          <p:cNvCxnSpPr/>
          <p:nvPr/>
        </p:nvCxnSpPr>
        <p:spPr>
          <a:xfrm>
            <a:off x="845389" y="3364302"/>
            <a:ext cx="7487728" cy="0"/>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0008" y="91434"/>
            <a:ext cx="857029" cy="864998"/>
          </a:xfrm>
          <a:prstGeom prst="rect">
            <a:avLst/>
          </a:prstGeom>
        </p:spPr>
      </p:pic>
    </p:spTree>
    <p:extLst>
      <p:ext uri="{BB962C8B-B14F-4D97-AF65-F5344CB8AC3E}">
        <p14:creationId xmlns:p14="http://schemas.microsoft.com/office/powerpoint/2010/main" val="4091604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2251"/>
            <a:ext cx="9141619" cy="2857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2386" y="76520"/>
            <a:ext cx="9139234" cy="365270"/>
          </a:xfrm>
          <a:solidFill>
            <a:schemeClr val="accent6">
              <a:lumMod val="20000"/>
              <a:lumOff val="80000"/>
            </a:schemeClr>
          </a:solidFill>
        </p:spPr>
        <p:txBody>
          <a:bodyPr>
            <a:noAutofit/>
          </a:bodyPr>
          <a:lstStyle/>
          <a:p>
            <a:pPr algn="l"/>
            <a:r>
              <a:rPr lang="en-US" sz="2400" b="1" dirty="0" smtClean="0">
                <a:solidFill>
                  <a:srgbClr val="0033CC"/>
                </a:solidFill>
              </a:rPr>
              <a:t>Health </a:t>
            </a:r>
            <a:r>
              <a:rPr lang="en-US" sz="2400" b="1" dirty="0">
                <a:solidFill>
                  <a:srgbClr val="0033CC"/>
                </a:solidFill>
              </a:rPr>
              <a:t>literacy (HL) modified the relationship between </a:t>
            </a:r>
            <a:r>
              <a:rPr lang="en-US" sz="2400" b="1" dirty="0" smtClean="0">
                <a:solidFill>
                  <a:srgbClr val="FF0000"/>
                </a:solidFill>
              </a:rPr>
              <a:t>LTIs</a:t>
            </a:r>
            <a:r>
              <a:rPr lang="en-US" sz="2400" b="1" dirty="0" smtClean="0">
                <a:solidFill>
                  <a:srgbClr val="0033CC"/>
                </a:solidFill>
              </a:rPr>
              <a:t> </a:t>
            </a:r>
            <a:r>
              <a:rPr lang="en-US" sz="2400" b="1" dirty="0">
                <a:solidFill>
                  <a:srgbClr val="0033CC"/>
                </a:solidFill>
              </a:rPr>
              <a:t>and </a:t>
            </a:r>
            <a:r>
              <a:rPr lang="en-US" sz="2400" b="1" dirty="0" smtClean="0">
                <a:solidFill>
                  <a:srgbClr val="FF0000"/>
                </a:solidFill>
              </a:rPr>
              <a:t>PL</a:t>
            </a:r>
            <a:endParaRPr lang="en-US" sz="2400" b="1" dirty="0">
              <a:solidFill>
                <a:srgbClr val="0033CC"/>
              </a:solidFill>
            </a:endParaRPr>
          </a:p>
        </p:txBody>
      </p:sp>
      <p:sp>
        <p:nvSpPr>
          <p:cNvPr id="4" name="Date Placeholder 3"/>
          <p:cNvSpPr>
            <a:spLocks noGrp="1"/>
          </p:cNvSpPr>
          <p:nvPr>
            <p:ph type="dt" sz="half" idx="10"/>
          </p:nvPr>
        </p:nvSpPr>
        <p:spPr>
          <a:xfrm>
            <a:off x="457200" y="6545046"/>
            <a:ext cx="2133600" cy="365125"/>
          </a:xfrm>
        </p:spPr>
        <p:txBody>
          <a:bodyPr/>
          <a:lstStyle/>
          <a:p>
            <a:r>
              <a:rPr lang="en-US" sz="1050" smtClean="0">
                <a:solidFill>
                  <a:srgbClr val="FFFF00"/>
                </a:solidFill>
              </a:rPr>
              <a:t>8 Oct 2016</a:t>
            </a:r>
            <a:endParaRPr lang="en-US" sz="1050" dirty="0">
              <a:solidFill>
                <a:srgbClr val="FFFF00"/>
              </a:solidFill>
            </a:endParaRPr>
          </a:p>
        </p:txBody>
      </p:sp>
      <p:sp>
        <p:nvSpPr>
          <p:cNvPr id="5" name="Footer Placeholder 4"/>
          <p:cNvSpPr>
            <a:spLocks noGrp="1"/>
          </p:cNvSpPr>
          <p:nvPr>
            <p:ph type="ftr" sz="quarter" idx="11"/>
          </p:nvPr>
        </p:nvSpPr>
        <p:spPr>
          <a:xfrm>
            <a:off x="2590800" y="6526531"/>
            <a:ext cx="3962402" cy="365125"/>
          </a:xfrm>
        </p:spPr>
        <p:txBody>
          <a:bodyPr/>
          <a:lstStyle/>
          <a:p>
            <a:r>
              <a:rPr lang="en-US" sz="1050" smtClean="0">
                <a:solidFill>
                  <a:srgbClr val="FFFF00"/>
                </a:solidFill>
              </a:rPr>
              <a:t>The 4th International Health Literacy Conference, Haiphong, Vietnam</a:t>
            </a:r>
            <a:endParaRPr lang="en-US" sz="1050" dirty="0">
              <a:solidFill>
                <a:srgbClr val="FFFF00"/>
              </a:solidFill>
            </a:endParaRPr>
          </a:p>
        </p:txBody>
      </p:sp>
      <p:sp>
        <p:nvSpPr>
          <p:cNvPr id="6" name="Slide Number Placeholder 5"/>
          <p:cNvSpPr>
            <a:spLocks noGrp="1"/>
          </p:cNvSpPr>
          <p:nvPr>
            <p:ph type="sldNum" sz="quarter" idx="12"/>
          </p:nvPr>
        </p:nvSpPr>
        <p:spPr>
          <a:xfrm>
            <a:off x="6553202" y="6545046"/>
            <a:ext cx="2133600" cy="365125"/>
          </a:xfrm>
        </p:spPr>
        <p:txBody>
          <a:bodyPr/>
          <a:lstStyle/>
          <a:p>
            <a:fld id="{FFEFBE78-F551-4397-8559-8334CBAF69DC}" type="slidenum">
              <a:rPr lang="en-US" sz="1050" smtClean="0">
                <a:solidFill>
                  <a:srgbClr val="FFFF00"/>
                </a:solidFill>
              </a:rPr>
              <a:pPr/>
              <a:t>10</a:t>
            </a:fld>
            <a:endParaRPr lang="en-US" sz="1050">
              <a:solidFill>
                <a:srgbClr val="FFFF00"/>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46489144"/>
              </p:ext>
            </p:extLst>
          </p:nvPr>
        </p:nvGraphicFramePr>
        <p:xfrm>
          <a:off x="19806" y="478721"/>
          <a:ext cx="9070602" cy="5446027"/>
        </p:xfrm>
        <a:graphic>
          <a:graphicData uri="http://schemas.openxmlformats.org/drawingml/2006/table">
            <a:tbl>
              <a:tblPr firstRow="1" firstCol="1" bandRow="1"/>
              <a:tblGrid>
                <a:gridCol w="1514475"/>
                <a:gridCol w="126830"/>
                <a:gridCol w="353817"/>
                <a:gridCol w="333655"/>
                <a:gridCol w="590156"/>
                <a:gridCol w="133694"/>
                <a:gridCol w="380023"/>
                <a:gridCol w="338731"/>
                <a:gridCol w="777508"/>
                <a:gridCol w="124726"/>
                <a:gridCol w="368558"/>
                <a:gridCol w="340429"/>
                <a:gridCol w="628572"/>
                <a:gridCol w="84764"/>
                <a:gridCol w="453961"/>
                <a:gridCol w="407854"/>
                <a:gridCol w="609837"/>
                <a:gridCol w="84764"/>
                <a:gridCol w="457687"/>
                <a:gridCol w="331062"/>
                <a:gridCol w="629499"/>
              </a:tblGrid>
              <a:tr h="176392">
                <a:tc rowSpan="3" gridSpan="2">
                  <a:txBody>
                    <a:bodyPr/>
                    <a:lstStyle/>
                    <a:p>
                      <a:pPr>
                        <a:lnSpc>
                          <a:spcPct val="100000"/>
                        </a:lnSpc>
                        <a:spcAft>
                          <a:spcPts val="0"/>
                        </a:spcAft>
                      </a:pPr>
                      <a:r>
                        <a:rPr lang="en-US" sz="1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gridSpan="3">
                  <a:txBody>
                    <a:bodyPr/>
                    <a:lstStyle/>
                    <a:p>
                      <a:pPr algn="ctr">
                        <a:lnSpc>
                          <a:spcPct val="100000"/>
                        </a:lnSpc>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Indonesia</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rowSpan="3">
                  <a:txBody>
                    <a:bodyPr/>
                    <a:lstStyle/>
                    <a:p>
                      <a:pPr algn="ctr">
                        <a:lnSpc>
                          <a:spcPct val="100000"/>
                        </a:lnSpc>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00000"/>
                        </a:lnSpc>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Kazakhstan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rowSpan="3">
                  <a:txBody>
                    <a:bodyPr/>
                    <a:lstStyle/>
                    <a:p>
                      <a:pPr algn="ctr">
                        <a:lnSpc>
                          <a:spcPct val="100000"/>
                        </a:lnSpc>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00000"/>
                        </a:lnSpc>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Myanmar</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rowSpan="3">
                  <a:txBody>
                    <a:bodyPr/>
                    <a:lstStyle/>
                    <a:p>
                      <a:pPr algn="ctr">
                        <a:lnSpc>
                          <a:spcPct val="100000"/>
                        </a:lnSpc>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00000"/>
                        </a:lnSpc>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Taiwan</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rowSpan="3">
                  <a:txBody>
                    <a:bodyPr/>
                    <a:lstStyle/>
                    <a:p>
                      <a:pPr algn="ctr">
                        <a:lnSpc>
                          <a:spcPct val="100000"/>
                        </a:lnSpc>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p>
                      <a:pPr algn="ctr">
                        <a:lnSpc>
                          <a:spcPct val="100000"/>
                        </a:lnSpc>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0000"/>
                        </a:lnSpc>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Vietnam</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76392">
                <a:tc gridSpan="2" vMerge="1">
                  <a:txBody>
                    <a:bodyPr/>
                    <a:lstStyle/>
                    <a:p>
                      <a:endParaRPr lang="en-US"/>
                    </a:p>
                  </a:txBody>
                  <a:tcPr/>
                </a:tc>
                <a:tc hMerge="1" vMerge="1">
                  <a:txBody>
                    <a:bodyPr/>
                    <a:lstStyle/>
                    <a:p>
                      <a:endParaRPr lang="en-US"/>
                    </a:p>
                  </a:txBody>
                  <a:tcPr/>
                </a:tc>
                <a:tc gridSpan="3">
                  <a:txBody>
                    <a:bodyPr/>
                    <a:lstStyle/>
                    <a:p>
                      <a:pPr algn="ctr">
                        <a:lnSpc>
                          <a:spcPct val="10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(n=1,029)</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c gridSpan="3">
                  <a:txBody>
                    <a:bodyPr/>
                    <a:lstStyle/>
                    <a:p>
                      <a:pPr algn="ctr">
                        <a:lnSpc>
                          <a:spcPct val="10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(n=1,845)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c gridSpan="3">
                  <a:txBody>
                    <a:bodyPr/>
                    <a:lstStyle/>
                    <a:p>
                      <a:pPr algn="ctr">
                        <a:lnSpc>
                          <a:spcPct val="10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(n=1,600)</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c gridSpan="3">
                  <a:txBody>
                    <a:bodyPr/>
                    <a:lstStyle/>
                    <a:p>
                      <a:pPr algn="ctr">
                        <a:lnSpc>
                          <a:spcPct val="10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(n=3,015)</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vMerge="1">
                  <a:txBody>
                    <a:bodyPr/>
                    <a:lstStyle/>
                    <a:p>
                      <a:endParaRPr lang="en-US"/>
                    </a:p>
                  </a:txBody>
                  <a:tcPr/>
                </a:tc>
                <a:tc gridSpan="3">
                  <a:txBody>
                    <a:bodyPr/>
                    <a:lstStyle/>
                    <a:p>
                      <a:pPr algn="ctr">
                        <a:lnSpc>
                          <a:spcPct val="100000"/>
                        </a:lnSpc>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(n= 2,073)</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76392">
                <a:tc gridSpan="2" vMerge="1">
                  <a:txBody>
                    <a:bodyPr/>
                    <a:lstStyle/>
                    <a:p>
                      <a:endParaRPr lang="en-US"/>
                    </a:p>
                  </a:txBody>
                  <a:tcPr/>
                </a:tc>
                <a:tc hMerge="1" vMerge="1">
                  <a:txBody>
                    <a:bodyPr/>
                    <a:lstStyle/>
                    <a:p>
                      <a:endParaRPr lang="en-US"/>
                    </a:p>
                  </a:txBody>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B</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SE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dirty="0">
                          <a:effectLst/>
                          <a:latin typeface="Times New Roman" panose="02020603050405020304" pitchFamily="18" charset="0"/>
                          <a:ea typeface="SimSun" panose="02010600030101010101" pitchFamily="2" charset="-122"/>
                          <a:cs typeface="Times New Roman" panose="02020603050405020304" pitchFamily="18" charset="0"/>
                        </a:rPr>
                        <a:t>OR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B</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SE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dirty="0">
                          <a:effectLst/>
                          <a:latin typeface="Times New Roman" panose="02020603050405020304" pitchFamily="18" charset="0"/>
                          <a:ea typeface="SimSun" panose="02010600030101010101" pitchFamily="2" charset="-122"/>
                          <a:cs typeface="Times New Roman" panose="02020603050405020304" pitchFamily="18" charset="0"/>
                        </a:rPr>
                        <a:t>OR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B</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SE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dirty="0">
                          <a:effectLst/>
                          <a:latin typeface="Times New Roman" panose="02020603050405020304" pitchFamily="18" charset="0"/>
                          <a:ea typeface="SimSun" panose="02010600030101010101" pitchFamily="2" charset="-122"/>
                          <a:cs typeface="Times New Roman" panose="02020603050405020304" pitchFamily="18" charset="0"/>
                        </a:rPr>
                        <a:t>OR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B</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SE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dirty="0">
                          <a:effectLst/>
                          <a:latin typeface="Times New Roman" panose="02020603050405020304" pitchFamily="18" charset="0"/>
                          <a:ea typeface="SimSun" panose="02010600030101010101" pitchFamily="2" charset="-122"/>
                          <a:cs typeface="Times New Roman" panose="02020603050405020304" pitchFamily="18" charset="0"/>
                        </a:rPr>
                        <a:t>OR</a:t>
                      </a:r>
                      <a:endParaRPr lang="en-US"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B</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SE</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00" i="1">
                          <a:effectLst/>
                          <a:latin typeface="Times New Roman" panose="02020603050405020304" pitchFamily="18" charset="0"/>
                          <a:ea typeface="SimSun" panose="02010600030101010101" pitchFamily="2" charset="-122"/>
                          <a:cs typeface="Times New Roman" panose="02020603050405020304" pitchFamily="18" charset="0"/>
                        </a:rPr>
                        <a:t>OR</a:t>
                      </a: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790">
                <a:tc gridSpan="2">
                  <a:txBody>
                    <a:bodyPr/>
                    <a:lstStyle/>
                    <a:p>
                      <a:pP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Model 1</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w="12700" cap="flat" cmpd="sng" algn="ctr">
                      <a:solidFill>
                        <a:srgbClr val="000000"/>
                      </a:solidFill>
                      <a:prstDash val="solid"/>
                      <a:round/>
                      <a:headEnd type="none" w="med" len="med"/>
                      <a:tailEnd type="none" w="med" len="med"/>
                    </a:lnT>
                    <a:lnB>
                      <a:noFill/>
                    </a:lnB>
                  </a:tcPr>
                </a:tc>
              </a:tr>
              <a:tr h="519702">
                <a:tc gridSpan="2">
                  <a:txBody>
                    <a:bodyPr/>
                    <a:lstStyle/>
                    <a:p>
                      <a:pP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Long-term illness</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1.88</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100" dirty="0" smtClean="0">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6.52</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2.21</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0.12</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9.08</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1.57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0.15</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4.78</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1.79</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0.09</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6.00</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2.67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0.12</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14.48</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r>
              <a:tr h="411580">
                <a:tc gridSpan="5">
                  <a:txBody>
                    <a:bodyPr/>
                    <a:lstStyle/>
                    <a:p>
                      <a:pPr>
                        <a:lnSpc>
                          <a:spcPct val="100000"/>
                        </a:lnSpc>
                        <a:spcBef>
                          <a:spcPts val="120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Model 2 </a:t>
                      </a:r>
                      <a:r>
                        <a:rPr lang="en-US" sz="1100" b="1" i="1"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100" i="1" dirty="0">
                          <a:effectLst/>
                          <a:latin typeface="Times New Roman" panose="02020603050405020304" pitchFamily="18" charset="0"/>
                          <a:ea typeface="SimSun" panose="02010600030101010101" pitchFamily="2" charset="-122"/>
                          <a:cs typeface="Times New Roman" panose="02020603050405020304" pitchFamily="18" charset="0"/>
                        </a:rPr>
                        <a:t>LTIs + HL + associated factors </a:t>
                      </a:r>
                      <a:r>
                        <a:rPr lang="en-US" sz="1100" i="1" baseline="30000" dirty="0">
                          <a:effectLst/>
                          <a:latin typeface="Times New Roman" panose="02020603050405020304" pitchFamily="18" charset="0"/>
                          <a:ea typeface="SimSun" panose="02010600030101010101" pitchFamily="2" charset="-122"/>
                          <a:cs typeface="Times New Roman" panose="02020603050405020304" pitchFamily="18" charset="0"/>
                        </a:rPr>
                        <a:t>a</a:t>
                      </a:r>
                      <a:r>
                        <a:rPr lang="en-US" sz="11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r>
              <a:tr h="519702">
                <a:tc>
                  <a:txBody>
                    <a:bodyPr/>
                    <a:lstStyle/>
                    <a:p>
                      <a:pPr marL="201930">
                        <a:lnSpc>
                          <a:spcPct val="100000"/>
                        </a:lnSpc>
                        <a:spcBef>
                          <a:spcPts val="1200"/>
                        </a:spcBef>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Long-term illness</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gridSpan="2">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2.09</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pPr algn="ctr">
                        <a:lnSpc>
                          <a:spcPct val="100000"/>
                        </a:lnSpc>
                        <a:spcAft>
                          <a:spcPts val="0"/>
                        </a:spcAft>
                      </a:pP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0.23</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8.10</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2.08</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8.02</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1.55</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0.17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4.73</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1.91</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0.10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6.78</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2.31</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0.16</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10.10</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r>
              <a:tr h="205790">
                <a:tc>
                  <a:txBody>
                    <a:bodyPr/>
                    <a:lstStyle/>
                    <a:p>
                      <a:pPr marL="201930">
                        <a:lnSpc>
                          <a:spcPct val="100000"/>
                        </a:lnSpc>
                        <a:spcBef>
                          <a:spcPts val="1200"/>
                        </a:spcBef>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Inadequate HL</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gridSpan="4">
                  <a:txBody>
                    <a:bodyPr/>
                    <a:lstStyle/>
                    <a:p>
                      <a:pPr algn="ctr">
                        <a:lnSpc>
                          <a:spcPct val="100000"/>
                        </a:lnSpc>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Reference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pPr algn="ctr">
                        <a:lnSpc>
                          <a:spcPct val="100000"/>
                        </a:lnSpc>
                        <a:spcAft>
                          <a:spcPts val="0"/>
                        </a:spcAft>
                      </a:pP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gridSpan="3">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Reference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gridSpan="3">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Reference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gridSpan="3">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Reference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gridSpan="3">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Reference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hMerge="1">
                  <a:txBody>
                    <a:bodyPr/>
                    <a:lstStyle/>
                    <a:p>
                      <a:endParaRPr lang="en-US"/>
                    </a:p>
                  </a:txBody>
                  <a:tcPr/>
                </a:tc>
              </a:tr>
              <a:tr h="283473">
                <a:tc>
                  <a:txBody>
                    <a:bodyPr/>
                    <a:lstStyle/>
                    <a:p>
                      <a:pPr marL="201930">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Problematic HL</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gridSpan="2">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-0.44</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pPr algn="ctr">
                        <a:lnSpc>
                          <a:spcPct val="100000"/>
                        </a:lnSpc>
                        <a:spcAft>
                          <a:spcPts val="0"/>
                        </a:spcAft>
                      </a:pP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0.23</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0.64</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-0.67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0.26</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0.51</a:t>
                      </a:r>
                      <a:r>
                        <a:rPr lang="en-US" sz="1250" b="1" baseline="300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0.05</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0.19</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1.06</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-0.47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0.63</a:t>
                      </a:r>
                      <a:r>
                        <a:rPr lang="en-US" sz="1250" b="1" baseline="300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-0.09</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0.17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0.92</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r>
              <a:tr h="354342">
                <a:tc>
                  <a:txBody>
                    <a:bodyPr/>
                    <a:lstStyle/>
                    <a:p>
                      <a:pPr marL="201930">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Sufficient HL</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gridSpan="2">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-0.60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pPr algn="ctr">
                        <a:lnSpc>
                          <a:spcPct val="100000"/>
                        </a:lnSpc>
                        <a:spcAft>
                          <a:spcPts val="0"/>
                        </a:spcAft>
                      </a:pP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0.25</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0.55</a:t>
                      </a:r>
                      <a:r>
                        <a:rPr lang="en-US" sz="1250" b="1" baseline="300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-0.84</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0.28</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0.43</a:t>
                      </a:r>
                      <a:r>
                        <a:rPr lang="en-US" sz="1250" b="1" baseline="300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0.22</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1.24</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-0.52</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0.60</a:t>
                      </a:r>
                      <a:r>
                        <a:rPr lang="en-US" sz="1250" b="1" baseline="300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-0.51</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0.60</a:t>
                      </a:r>
                      <a:r>
                        <a:rPr lang="en-US" sz="1250" b="1" baseline="300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r>
              <a:tr h="225720">
                <a:tc>
                  <a:txBody>
                    <a:bodyPr/>
                    <a:lstStyle/>
                    <a:p>
                      <a:pPr marL="201930">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Excellent HL</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gridSpan="2">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-0.76</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pPr algn="ctr">
                        <a:lnSpc>
                          <a:spcPct val="100000"/>
                        </a:lnSpc>
                        <a:spcAft>
                          <a:spcPts val="0"/>
                        </a:spcAft>
                      </a:pPr>
                      <a:endParaRPr lang="en-US" sz="14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0.42</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0.47</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-1.34</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0.37</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0.26</a:t>
                      </a:r>
                      <a:r>
                        <a:rPr lang="en-US" sz="1250" b="1" baseline="300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0.03</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0.26</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1.03</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-0.85</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0.23</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0.43</a:t>
                      </a:r>
                      <a:r>
                        <a:rPr lang="en-US" sz="1250" b="1" baseline="300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-0.73</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effectLst/>
                          <a:latin typeface="Times New Roman" panose="02020603050405020304" pitchFamily="18" charset="0"/>
                          <a:ea typeface="SimSun" panose="02010600030101010101" pitchFamily="2" charset="-122"/>
                          <a:cs typeface="Times New Roman" panose="02020603050405020304" pitchFamily="18" charset="0"/>
                        </a:rPr>
                        <a:t>0.48</a:t>
                      </a:r>
                      <a:r>
                        <a:rPr lang="en-US" sz="1250" b="1" baseline="300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r>
              <a:tr h="367823">
                <a:tc gridSpan="5">
                  <a:txBody>
                    <a:bodyPr/>
                    <a:lstStyle/>
                    <a:p>
                      <a:pPr>
                        <a:lnSpc>
                          <a:spcPct val="100000"/>
                        </a:lnSpc>
                        <a:spcBef>
                          <a:spcPts val="1200"/>
                        </a:spcBef>
                        <a:spcAft>
                          <a:spcPts val="0"/>
                        </a:spcAft>
                      </a:pPr>
                      <a:r>
                        <a:rPr lang="en-US" sz="1100" b="1" dirty="0">
                          <a:effectLst/>
                          <a:latin typeface="Times New Roman" panose="02020603050405020304" pitchFamily="18" charset="0"/>
                          <a:ea typeface="SimSun" panose="02010600030101010101" pitchFamily="2" charset="-122"/>
                          <a:cs typeface="Times New Roman" panose="02020603050405020304" pitchFamily="18" charset="0"/>
                        </a:rPr>
                        <a:t>Model 3</a:t>
                      </a: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100" i="1" dirty="0">
                          <a:effectLst/>
                          <a:latin typeface="Times New Roman" panose="02020603050405020304" pitchFamily="18" charset="0"/>
                          <a:ea typeface="SimSun" panose="02010600030101010101" pitchFamily="2" charset="-122"/>
                          <a:cs typeface="Times New Roman" panose="02020603050405020304" pitchFamily="18" charset="0"/>
                        </a:rPr>
                        <a:t>(=Model 2 + LTIs* HL </a:t>
                      </a:r>
                      <a:r>
                        <a:rPr lang="en-US" sz="1100" i="1" baseline="30000" dirty="0">
                          <a:effectLst/>
                          <a:latin typeface="Times New Roman" panose="02020603050405020304" pitchFamily="18" charset="0"/>
                          <a:ea typeface="SimSun" panose="02010600030101010101" pitchFamily="2" charset="-122"/>
                          <a:cs typeface="Times New Roman" panose="02020603050405020304" pitchFamily="18" charset="0"/>
                        </a:rPr>
                        <a:t>b</a:t>
                      </a:r>
                      <a:r>
                        <a:rPr lang="en-US" sz="11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r>
              <a:tr h="379688">
                <a:tc gridSpan="2">
                  <a:txBody>
                    <a:bodyPr/>
                    <a:lstStyle/>
                    <a:p>
                      <a:pPr marL="201930" algn="l">
                        <a:lnSpc>
                          <a:spcPct val="100000"/>
                        </a:lnSpc>
                        <a:spcBef>
                          <a:spcPts val="1200"/>
                        </a:spcBef>
                        <a:spcAft>
                          <a:spcPts val="0"/>
                        </a:spcAft>
                      </a:pPr>
                      <a:r>
                        <a:rPr lang="en-US" sz="1250" dirty="0" smtClean="0">
                          <a:effectLst/>
                          <a:latin typeface="Times New Roman" panose="02020603050405020304" pitchFamily="18" charset="0"/>
                          <a:ea typeface="SimSun" panose="02010600030101010101" pitchFamily="2" charset="-122"/>
                          <a:cs typeface="Times New Roman" panose="02020603050405020304" pitchFamily="18" charset="0"/>
                        </a:rPr>
                        <a:t>LTIs*</a:t>
                      </a:r>
                      <a:r>
                        <a:rPr lang="en-US" sz="1250" dirty="0" err="1" smtClean="0">
                          <a:effectLst/>
                          <a:latin typeface="Times New Roman" panose="02020603050405020304" pitchFamily="18" charset="0"/>
                          <a:ea typeface="SimSun" panose="02010600030101010101" pitchFamily="2" charset="-122"/>
                          <a:cs typeface="Times New Roman" panose="02020603050405020304" pitchFamily="18" charset="0"/>
                        </a:rPr>
                        <a:t>Inad</a:t>
                      </a:r>
                      <a:r>
                        <a:rPr lang="en-US" sz="1250" baseline="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1250" dirty="0" smtClean="0">
                          <a:effectLst/>
                          <a:latin typeface="Times New Roman" panose="02020603050405020304" pitchFamily="18" charset="0"/>
                          <a:ea typeface="SimSun" panose="02010600030101010101" pitchFamily="2" charset="-122"/>
                          <a:cs typeface="Times New Roman" panose="02020603050405020304" pitchFamily="18" charset="0"/>
                        </a:rPr>
                        <a:t>HL </a:t>
                      </a:r>
                      <a:r>
                        <a:rPr lang="en-US" sz="1250" baseline="30000" dirty="0">
                          <a:effectLst/>
                          <a:latin typeface="Times New Roman" panose="02020603050405020304" pitchFamily="18" charset="0"/>
                          <a:ea typeface="SimSun" panose="02010600030101010101" pitchFamily="2" charset="-122"/>
                          <a:cs typeface="Times New Roman" panose="02020603050405020304" pitchFamily="18" charset="0"/>
                        </a:rPr>
                        <a:t>b</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1.84</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100">
                          <a:effectLst/>
                          <a:latin typeface="Times New Roman" panose="02020603050405020304" pitchFamily="18" charset="0"/>
                          <a:ea typeface="SimSun" panose="02010600030101010101" pitchFamily="2" charset="-122"/>
                          <a:cs typeface="Times New Roman" panose="02020603050405020304" pitchFamily="18" charset="0"/>
                        </a:rPr>
                        <a:t>0.66</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6.27</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2.74</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0.36</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15.51</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1.14</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0.33</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3.14</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2.33</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0.30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10.32</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2.80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0.31</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16.49</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r>
              <a:tr h="283473">
                <a:tc gridSpan="2">
                  <a:txBody>
                    <a:bodyPr/>
                    <a:lstStyle/>
                    <a:p>
                      <a:pPr marL="201930" algn="l">
                        <a:lnSpc>
                          <a:spcPct val="100000"/>
                        </a:lnSpc>
                        <a:spcAft>
                          <a:spcPts val="0"/>
                        </a:spcAft>
                      </a:pPr>
                      <a:r>
                        <a:rPr lang="en-US" sz="1250" dirty="0" smtClean="0">
                          <a:effectLst/>
                          <a:latin typeface="Times New Roman" panose="02020603050405020304" pitchFamily="18" charset="0"/>
                          <a:ea typeface="SimSun" panose="02010600030101010101" pitchFamily="2" charset="-122"/>
                          <a:cs typeface="Times New Roman" panose="02020603050405020304" pitchFamily="18" charset="0"/>
                        </a:rPr>
                        <a:t>LTIs*</a:t>
                      </a:r>
                      <a:r>
                        <a:rPr lang="en-US" sz="1250" dirty="0" err="1" smtClean="0">
                          <a:effectLst/>
                          <a:latin typeface="Times New Roman" panose="02020603050405020304" pitchFamily="18" charset="0"/>
                          <a:ea typeface="SimSun" panose="02010600030101010101" pitchFamily="2" charset="-122"/>
                          <a:cs typeface="Times New Roman" panose="02020603050405020304" pitchFamily="18" charset="0"/>
                        </a:rPr>
                        <a:t>Prob</a:t>
                      </a:r>
                      <a:r>
                        <a:rPr lang="en-US" sz="125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HL</a:t>
                      </a:r>
                      <a:r>
                        <a:rPr lang="en-US" sz="1250" baseline="30000" dirty="0">
                          <a:effectLst/>
                          <a:latin typeface="Times New Roman" panose="02020603050405020304" pitchFamily="18" charset="0"/>
                          <a:ea typeface="SimSun" panose="02010600030101010101" pitchFamily="2" charset="-122"/>
                          <a:cs typeface="Times New Roman" panose="02020603050405020304" pitchFamily="18" charset="0"/>
                        </a:rPr>
                        <a:t>b</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0.19</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0.71</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1.20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-0.76</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0.39</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0.47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0.26</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0.40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1.30</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-0.36</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0.30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0.70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-0.47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0.37</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0.63</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r>
              <a:tr h="354342">
                <a:tc gridSpan="2">
                  <a:txBody>
                    <a:bodyPr/>
                    <a:lstStyle/>
                    <a:p>
                      <a:pPr marL="201930" algn="l">
                        <a:lnSpc>
                          <a:spcPct val="100000"/>
                        </a:lnSpc>
                        <a:spcAft>
                          <a:spcPts val="0"/>
                        </a:spcAft>
                      </a:pPr>
                      <a:r>
                        <a:rPr lang="en-US" sz="1250" dirty="0" smtClean="0">
                          <a:effectLst/>
                          <a:latin typeface="Times New Roman" panose="02020603050405020304" pitchFamily="18" charset="0"/>
                          <a:ea typeface="SimSun" panose="02010600030101010101" pitchFamily="2" charset="-122"/>
                          <a:cs typeface="Times New Roman" panose="02020603050405020304" pitchFamily="18" charset="0"/>
                        </a:rPr>
                        <a:t>LTIs*</a:t>
                      </a:r>
                      <a:r>
                        <a:rPr lang="en-US" sz="1250" dirty="0" err="1" smtClean="0">
                          <a:effectLst/>
                          <a:latin typeface="Times New Roman" panose="02020603050405020304" pitchFamily="18" charset="0"/>
                          <a:ea typeface="SimSun" panose="02010600030101010101" pitchFamily="2" charset="-122"/>
                          <a:cs typeface="Times New Roman" panose="02020603050405020304" pitchFamily="18" charset="0"/>
                        </a:rPr>
                        <a:t>Suffi</a:t>
                      </a:r>
                      <a:r>
                        <a:rPr lang="en-US" sz="1250" baseline="0" dirty="0" smtClean="0">
                          <a:effectLst/>
                          <a:latin typeface="Times New Roman" panose="02020603050405020304" pitchFamily="18" charset="0"/>
                          <a:ea typeface="SimSun" panose="02010600030101010101" pitchFamily="2" charset="-122"/>
                          <a:cs typeface="Times New Roman" panose="02020603050405020304" pitchFamily="18" charset="0"/>
                        </a:rPr>
                        <a:t> </a:t>
                      </a:r>
                      <a:r>
                        <a:rPr lang="en-US" sz="1250" dirty="0" smtClean="0">
                          <a:effectLst/>
                          <a:latin typeface="Times New Roman" panose="02020603050405020304" pitchFamily="18" charset="0"/>
                          <a:ea typeface="SimSun" panose="02010600030101010101" pitchFamily="2" charset="-122"/>
                          <a:cs typeface="Times New Roman" panose="02020603050405020304" pitchFamily="18" charset="0"/>
                        </a:rPr>
                        <a:t>HL</a:t>
                      </a:r>
                      <a:r>
                        <a:rPr lang="en-US" sz="1250" baseline="30000" dirty="0" smtClean="0">
                          <a:effectLst/>
                          <a:latin typeface="Times New Roman" panose="02020603050405020304" pitchFamily="18" charset="0"/>
                          <a:ea typeface="SimSun" panose="02010600030101010101" pitchFamily="2" charset="-122"/>
                          <a:cs typeface="Times New Roman" panose="02020603050405020304" pitchFamily="18" charset="0"/>
                        </a:rPr>
                        <a:t>b</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hMerge="1">
                  <a:txBody>
                    <a:bodyPr/>
                    <a:lstStyle/>
                    <a:p>
                      <a:endParaRPr lang="en-US"/>
                    </a:p>
                  </a:txBody>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0.31</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0.76</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1.36</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-0.84</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0.42</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0.43</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0.90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0.42</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2.47</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-0.44</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0.31</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0.64</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-0.98</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0.41</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0.37</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a:noFill/>
                    </a:lnB>
                    <a:solidFill>
                      <a:srgbClr val="FFFF00"/>
                    </a:solidFill>
                  </a:tcPr>
                </a:tc>
              </a:tr>
              <a:tr h="283473">
                <a:tc gridSpan="2">
                  <a:txBody>
                    <a:bodyPr/>
                    <a:lstStyle/>
                    <a:p>
                      <a:pPr marL="201930" algn="l">
                        <a:lnSpc>
                          <a:spcPct val="100000"/>
                        </a:lnSpc>
                        <a:spcAft>
                          <a:spcPts val="0"/>
                        </a:spcAft>
                      </a:pPr>
                      <a:r>
                        <a:rPr lang="en-US" sz="1250" dirty="0" smtClean="0">
                          <a:effectLst/>
                          <a:latin typeface="Times New Roman" panose="02020603050405020304" pitchFamily="18" charset="0"/>
                          <a:ea typeface="SimSun" panose="02010600030101010101" pitchFamily="2" charset="-122"/>
                          <a:cs typeface="Times New Roman" panose="02020603050405020304" pitchFamily="18" charset="0"/>
                        </a:rPr>
                        <a:t>LTIs*Excel </a:t>
                      </a: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HL</a:t>
                      </a:r>
                      <a:r>
                        <a:rPr lang="en-US" sz="1250" baseline="30000" dirty="0">
                          <a:effectLst/>
                          <a:latin typeface="Times New Roman" panose="02020603050405020304" pitchFamily="18" charset="0"/>
                          <a:ea typeface="SimSun" panose="02010600030101010101" pitchFamily="2" charset="-122"/>
                          <a:cs typeface="Times New Roman" panose="02020603050405020304" pitchFamily="18" charset="0"/>
                        </a:rPr>
                        <a:t>b</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0.88</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1.26</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2.40</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-1.41</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0.55</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0.24</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0.38</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0.49</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1.46</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-0.72</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0.34</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b="1"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0.49</a:t>
                      </a:r>
                      <a:r>
                        <a:rPr lang="en-US" sz="1250" b="1" baseline="30000" dirty="0">
                          <a:solidFill>
                            <a:srgbClr val="C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1250" b="1" dirty="0">
                        <a:solidFill>
                          <a:srgbClr val="C0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solidFill>
                      <a:srgbClr val="FFFF00"/>
                    </a:solidFill>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a:effectLst/>
                          <a:latin typeface="Times New Roman" panose="02020603050405020304" pitchFamily="18" charset="0"/>
                          <a:ea typeface="SimSun" panose="02010600030101010101" pitchFamily="2" charset="-122"/>
                          <a:cs typeface="Times New Roman" panose="02020603050405020304" pitchFamily="18" charset="0"/>
                        </a:rPr>
                        <a:t>-0.75</a:t>
                      </a:r>
                      <a:endParaRPr lang="en-US" sz="125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0.50</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1250" dirty="0">
                          <a:effectLst/>
                          <a:latin typeface="Times New Roman" panose="02020603050405020304" pitchFamily="18" charset="0"/>
                          <a:ea typeface="SimSun" panose="02010600030101010101" pitchFamily="2" charset="-122"/>
                          <a:cs typeface="Times New Roman" panose="02020603050405020304" pitchFamily="18" charset="0"/>
                        </a:rPr>
                        <a:t>0.47</a:t>
                      </a:r>
                      <a:endParaRPr lang="en-US" sz="1250" dirty="0">
                        <a:effectLst/>
                        <a:latin typeface="Calibri" panose="020F0502020204030204" pitchFamily="34" charset="0"/>
                        <a:ea typeface="SimSun" panose="02010600030101010101" pitchFamily="2" charset="-122"/>
                        <a:cs typeface="Times New Roman" panose="02020603050405020304" pitchFamily="18" charset="0"/>
                      </a:endParaRPr>
                    </a:p>
                  </a:txBody>
                  <a:tcPr marL="29682" marR="29682" marT="0" marB="0" anchor="ctr">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13" name="Content Placeholder 2"/>
          <p:cNvSpPr txBox="1">
            <a:spLocks/>
          </p:cNvSpPr>
          <p:nvPr/>
        </p:nvSpPr>
        <p:spPr>
          <a:xfrm>
            <a:off x="159764" y="5981507"/>
            <a:ext cx="8930644" cy="177995"/>
          </a:xfrm>
          <a:prstGeom prst="rect">
            <a:avLst/>
          </a:prstGeom>
        </p:spPr>
        <p:txBody>
          <a:bodyPr vert="horz" lIns="91440" tIns="45720" rIns="91440" bIns="45720" rtlCol="0">
            <a:noAutofit/>
          </a:bodyPr>
          <a:lstStyle>
            <a:lvl1pPr marL="257180" indent="-257180" algn="l" defTabSz="685811" rtl="0" eaLnBrk="1" latinLnBrk="0" hangingPunct="1">
              <a:spcBef>
                <a:spcPct val="20000"/>
              </a:spcBef>
              <a:buFont typeface="Arial" pitchFamily="34" charset="0"/>
              <a:buChar char="•"/>
              <a:defRPr sz="2401" kern="1200">
                <a:solidFill>
                  <a:schemeClr val="tx1"/>
                </a:solidFill>
                <a:latin typeface="+mn-lt"/>
                <a:ea typeface="+mn-ea"/>
                <a:cs typeface="+mn-cs"/>
              </a:defRPr>
            </a:lvl1pPr>
            <a:lvl2pPr marL="557222" indent="-214316" algn="l" defTabSz="685811" rtl="0" eaLnBrk="1" latinLnBrk="0" hangingPunct="1">
              <a:spcBef>
                <a:spcPct val="20000"/>
              </a:spcBef>
              <a:buFont typeface="Arial" pitchFamily="34" charset="0"/>
              <a:buChar char="–"/>
              <a:defRPr sz="2101" kern="1200">
                <a:solidFill>
                  <a:schemeClr val="tx1"/>
                </a:solidFill>
                <a:latin typeface="+mn-lt"/>
                <a:ea typeface="+mn-ea"/>
                <a:cs typeface="+mn-cs"/>
              </a:defRPr>
            </a:lvl2pPr>
            <a:lvl3pPr marL="857265" indent="-171453" algn="l" defTabSz="685811" rtl="0" eaLnBrk="1" latinLnBrk="0" hangingPunct="1">
              <a:spcBef>
                <a:spcPct val="20000"/>
              </a:spcBef>
              <a:buFont typeface="Arial" pitchFamily="34" charset="0"/>
              <a:buChar char="•"/>
              <a:defRPr sz="1799" kern="1200">
                <a:solidFill>
                  <a:schemeClr val="tx1"/>
                </a:solidFill>
                <a:latin typeface="+mn-lt"/>
                <a:ea typeface="+mn-ea"/>
                <a:cs typeface="+mn-cs"/>
              </a:defRPr>
            </a:lvl3pPr>
            <a:lvl4pPr marL="1200170"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76"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82"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87"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93"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98"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80000"/>
              </a:lnSpc>
              <a:buFont typeface="Arial" pitchFamily="34" charset="0"/>
              <a:buNone/>
            </a:pPr>
            <a:r>
              <a:rPr lang="fr-FR" sz="1200" i="1" dirty="0" smtClean="0"/>
              <a:t>p</a:t>
            </a:r>
            <a:r>
              <a:rPr lang="fr-FR" sz="1200" dirty="0" smtClean="0"/>
              <a:t> values </a:t>
            </a:r>
            <a:r>
              <a:rPr lang="fr-FR" sz="1200" baseline="30000" dirty="0" smtClean="0"/>
              <a:t>* </a:t>
            </a:r>
            <a:r>
              <a:rPr lang="fr-FR" sz="1200" dirty="0" smtClean="0"/>
              <a:t>0.01 &lt; </a:t>
            </a:r>
            <a:r>
              <a:rPr lang="fr-FR" sz="1200" i="1" dirty="0" smtClean="0"/>
              <a:t>p</a:t>
            </a:r>
            <a:r>
              <a:rPr lang="fr-FR" sz="1200" dirty="0" smtClean="0"/>
              <a:t> </a:t>
            </a:r>
            <a:r>
              <a:rPr lang="fr-FR" sz="1200" i="1" dirty="0" smtClean="0"/>
              <a:t>&lt;</a:t>
            </a:r>
            <a:r>
              <a:rPr lang="fr-FR" sz="1200" dirty="0" smtClean="0"/>
              <a:t>0.05, </a:t>
            </a:r>
            <a:r>
              <a:rPr lang="fr-FR" sz="1200" baseline="30000" dirty="0" smtClean="0"/>
              <a:t>** </a:t>
            </a:r>
            <a:r>
              <a:rPr lang="fr-FR" sz="1200" dirty="0" smtClean="0"/>
              <a:t>0.001 &lt; </a:t>
            </a:r>
            <a:r>
              <a:rPr lang="fr-FR" sz="1200" i="1" dirty="0" smtClean="0"/>
              <a:t>p</a:t>
            </a:r>
            <a:r>
              <a:rPr lang="fr-FR" sz="1200" dirty="0" smtClean="0"/>
              <a:t> &lt; 0.01, </a:t>
            </a:r>
            <a:r>
              <a:rPr lang="fr-FR" sz="1200" baseline="30000" dirty="0" smtClean="0"/>
              <a:t>*** </a:t>
            </a:r>
            <a:r>
              <a:rPr lang="fr-FR" sz="1200" i="1" dirty="0" smtClean="0"/>
              <a:t>p</a:t>
            </a:r>
            <a:r>
              <a:rPr lang="fr-FR" sz="1200" dirty="0" smtClean="0"/>
              <a:t> &lt; 0.001 </a:t>
            </a:r>
            <a:r>
              <a:rPr lang="fr-FR" sz="1200" dirty="0" smtClean="0"/>
              <a:t>  </a:t>
            </a:r>
            <a:r>
              <a:rPr lang="en-US" sz="1200" i="1" dirty="0" smtClean="0"/>
              <a:t>Note</a:t>
            </a:r>
            <a:r>
              <a:rPr lang="en-US" sz="1200" i="1" dirty="0" smtClean="0"/>
              <a:t>. </a:t>
            </a:r>
            <a:r>
              <a:rPr lang="en-US" sz="1200" i="1" baseline="30000" dirty="0" smtClean="0"/>
              <a:t>a</a:t>
            </a:r>
            <a:r>
              <a:rPr lang="en-US" sz="1200" dirty="0" smtClean="0"/>
              <a:t> The analyses were adjusted for age (year), gender (“female” as the reference), education (“junior and below” as the reference), self-perceived social status (“low” as the reference), ability to pay for medication (“very and fairly difficult” as the reference), doing exercise (“not at all” as the reference).</a:t>
            </a:r>
          </a:p>
          <a:p>
            <a:pPr marL="0" indent="0">
              <a:lnSpc>
                <a:spcPct val="80000"/>
              </a:lnSpc>
              <a:buFont typeface="Arial" pitchFamily="34" charset="0"/>
              <a:buNone/>
            </a:pPr>
            <a:endParaRPr lang="en-US" sz="1200" dirty="0"/>
          </a:p>
        </p:txBody>
      </p:sp>
    </p:spTree>
    <p:extLst>
      <p:ext uri="{BB962C8B-B14F-4D97-AF65-F5344CB8AC3E}">
        <p14:creationId xmlns:p14="http://schemas.microsoft.com/office/powerpoint/2010/main" val="124456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2251"/>
            <a:ext cx="9141619" cy="2857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2" name="Title 1"/>
          <p:cNvSpPr>
            <a:spLocks noGrp="1"/>
          </p:cNvSpPr>
          <p:nvPr>
            <p:ph type="title"/>
          </p:nvPr>
        </p:nvSpPr>
        <p:spPr>
          <a:xfrm>
            <a:off x="6" y="320040"/>
            <a:ext cx="9143994" cy="630405"/>
          </a:xfrm>
          <a:solidFill>
            <a:schemeClr val="accent6">
              <a:lumMod val="20000"/>
              <a:lumOff val="80000"/>
            </a:schemeClr>
          </a:solidFill>
          <a:ln>
            <a:noFill/>
          </a:ln>
        </p:spPr>
        <p:txBody>
          <a:bodyPr>
            <a:noAutofit/>
          </a:bodyPr>
          <a:lstStyle/>
          <a:p>
            <a:r>
              <a:rPr lang="en-US" sz="4400" b="1" dirty="0" smtClean="0">
                <a:solidFill>
                  <a:srgbClr val="002060"/>
                </a:solidFill>
              </a:rPr>
              <a:t>Results and Discussions </a:t>
            </a:r>
            <a:endParaRPr lang="en-US" sz="4400" b="1" dirty="0">
              <a:solidFill>
                <a:srgbClr val="002060"/>
              </a:solidFill>
            </a:endParaRPr>
          </a:p>
        </p:txBody>
      </p:sp>
      <p:sp>
        <p:nvSpPr>
          <p:cNvPr id="3" name="Content Placeholder 2"/>
          <p:cNvSpPr>
            <a:spLocks noGrp="1"/>
          </p:cNvSpPr>
          <p:nvPr>
            <p:ph idx="1"/>
          </p:nvPr>
        </p:nvSpPr>
        <p:spPr>
          <a:xfrm>
            <a:off x="243845" y="1013074"/>
            <a:ext cx="8656316" cy="5442816"/>
          </a:xfrm>
        </p:spPr>
        <p:txBody>
          <a:bodyPr>
            <a:normAutofit/>
          </a:bodyPr>
          <a:lstStyle/>
          <a:p>
            <a:pPr>
              <a:lnSpc>
                <a:spcPct val="150000"/>
              </a:lnSpc>
            </a:pPr>
            <a:r>
              <a:rPr lang="en-US" b="1" dirty="0"/>
              <a:t>W</a:t>
            </a:r>
            <a:r>
              <a:rPr lang="en-US" b="1" dirty="0" smtClean="0"/>
              <a:t>ith </a:t>
            </a:r>
            <a:r>
              <a:rPr lang="en-US" b="1" dirty="0">
                <a:solidFill>
                  <a:srgbClr val="0070C0"/>
                </a:solidFill>
              </a:rPr>
              <a:t>long-term illness </a:t>
            </a:r>
            <a:r>
              <a:rPr lang="en-US" b="1" dirty="0" smtClean="0">
                <a:solidFill>
                  <a:srgbClr val="FF0000"/>
                </a:solidFill>
              </a:rPr>
              <a:t>more </a:t>
            </a:r>
            <a:r>
              <a:rPr lang="en-US" b="1" dirty="0">
                <a:solidFill>
                  <a:srgbClr val="FF0000"/>
                </a:solidFill>
              </a:rPr>
              <a:t>likely </a:t>
            </a:r>
            <a:r>
              <a:rPr lang="en-US" b="1" dirty="0"/>
              <a:t>to have physical </a:t>
            </a:r>
            <a:r>
              <a:rPr lang="en-US" b="1" dirty="0" smtClean="0"/>
              <a:t>limitation, provided </a:t>
            </a:r>
            <a:r>
              <a:rPr lang="en-US" b="1" dirty="0" smtClean="0"/>
              <a:t>higher </a:t>
            </a:r>
            <a:r>
              <a:rPr lang="en-US" b="1" dirty="0" smtClean="0"/>
              <a:t>economic </a:t>
            </a:r>
            <a:r>
              <a:rPr lang="en-US" b="1" dirty="0"/>
              <a:t>burdens, long-term illnesses or </a:t>
            </a:r>
            <a:r>
              <a:rPr lang="en-US" b="1" dirty="0" smtClean="0"/>
              <a:t>NCDs, </a:t>
            </a:r>
            <a:r>
              <a:rPr lang="en-US" b="1" dirty="0" smtClean="0"/>
              <a:t>and </a:t>
            </a:r>
            <a:r>
              <a:rPr lang="en-US" b="1" dirty="0" smtClean="0">
                <a:solidFill>
                  <a:srgbClr val="FF0000"/>
                </a:solidFill>
              </a:rPr>
              <a:t>significant </a:t>
            </a:r>
            <a:r>
              <a:rPr lang="en-US" b="1" dirty="0" smtClean="0">
                <a:solidFill>
                  <a:srgbClr val="FF0000"/>
                </a:solidFill>
              </a:rPr>
              <a:t>burden </a:t>
            </a:r>
            <a:r>
              <a:rPr lang="en-US" b="1" dirty="0">
                <a:solidFill>
                  <a:srgbClr val="FF0000"/>
                </a:solidFill>
              </a:rPr>
              <a:t>of disability</a:t>
            </a:r>
            <a:r>
              <a:rPr lang="en-US" b="1" dirty="0"/>
              <a:t> </a:t>
            </a:r>
            <a:r>
              <a:rPr lang="en-US" b="1" dirty="0" smtClean="0"/>
              <a:t>(</a:t>
            </a:r>
            <a:r>
              <a:rPr lang="en-US" b="1" dirty="0" err="1" smtClean="0"/>
              <a:t>Klijs</a:t>
            </a:r>
            <a:r>
              <a:rPr lang="en-US" b="1" dirty="0"/>
              <a:t>, </a:t>
            </a:r>
            <a:r>
              <a:rPr lang="en-US" b="1" dirty="0" smtClean="0"/>
              <a:t>et al, </a:t>
            </a:r>
            <a:r>
              <a:rPr lang="en-US" b="1" dirty="0"/>
              <a:t>2011). </a:t>
            </a:r>
          </a:p>
          <a:p>
            <a:pPr>
              <a:lnSpc>
                <a:spcPct val="150000"/>
              </a:lnSpc>
            </a:pPr>
            <a:r>
              <a:rPr lang="en-US" b="1" dirty="0"/>
              <a:t>W</a:t>
            </a:r>
            <a:r>
              <a:rPr lang="en-US" b="1" dirty="0" smtClean="0"/>
              <a:t>ith </a:t>
            </a:r>
            <a:r>
              <a:rPr lang="en-US" b="1" dirty="0" smtClean="0">
                <a:solidFill>
                  <a:srgbClr val="0070C0"/>
                </a:solidFill>
              </a:rPr>
              <a:t>higher HL </a:t>
            </a:r>
            <a:r>
              <a:rPr lang="en-US" b="1" dirty="0" smtClean="0">
                <a:solidFill>
                  <a:srgbClr val="FF0000"/>
                </a:solidFill>
              </a:rPr>
              <a:t>less likely </a:t>
            </a:r>
            <a:r>
              <a:rPr lang="en-US" b="1" dirty="0" smtClean="0"/>
              <a:t>to have health-related </a:t>
            </a:r>
            <a:r>
              <a:rPr lang="en-US" b="1" dirty="0"/>
              <a:t>physical </a:t>
            </a:r>
            <a:r>
              <a:rPr lang="en-US" b="1" dirty="0" smtClean="0"/>
              <a:t>limitations. BUT, </a:t>
            </a:r>
            <a:r>
              <a:rPr lang="en-US" b="1" dirty="0" smtClean="0">
                <a:solidFill>
                  <a:srgbClr val="0070C0"/>
                </a:solidFill>
              </a:rPr>
              <a:t>not in Myanmar</a:t>
            </a:r>
            <a:r>
              <a:rPr lang="en-US" b="1" dirty="0" smtClean="0"/>
              <a:t> </a:t>
            </a:r>
          </a:p>
          <a:p>
            <a:pPr marL="0" indent="0">
              <a:lnSpc>
                <a:spcPct val="150000"/>
              </a:lnSpc>
              <a:buNone/>
            </a:pPr>
            <a:r>
              <a:rPr lang="en-US" b="1" dirty="0">
                <a:sym typeface="Wingdings" panose="05000000000000000000" pitchFamily="2" charset="2"/>
              </a:rPr>
              <a:t> </a:t>
            </a:r>
            <a:r>
              <a:rPr lang="en-US" b="1" dirty="0" smtClean="0">
                <a:sym typeface="Wingdings" panose="05000000000000000000" pitchFamily="2" charset="2"/>
              </a:rPr>
              <a:t>   </a:t>
            </a:r>
            <a:r>
              <a:rPr lang="en-US" b="1" dirty="0" smtClean="0"/>
              <a:t>health </a:t>
            </a:r>
            <a:r>
              <a:rPr lang="en-US" b="1" dirty="0"/>
              <a:t>outcomes in Myanmar was influenced by </a:t>
            </a:r>
            <a:r>
              <a:rPr lang="en-US" b="1" dirty="0">
                <a:solidFill>
                  <a:srgbClr val="0070C0"/>
                </a:solidFill>
              </a:rPr>
              <a:t>other factors, </a:t>
            </a:r>
            <a:r>
              <a:rPr lang="en-US" b="1" dirty="0" smtClean="0">
                <a:solidFill>
                  <a:srgbClr val="0070C0"/>
                </a:solidFill>
              </a:rPr>
              <a:t>  </a:t>
            </a:r>
          </a:p>
          <a:p>
            <a:pPr marL="0" indent="0">
              <a:lnSpc>
                <a:spcPct val="150000"/>
              </a:lnSpc>
              <a:buNone/>
            </a:pPr>
            <a:r>
              <a:rPr lang="en-US" b="1" dirty="0">
                <a:solidFill>
                  <a:srgbClr val="0070C0"/>
                </a:solidFill>
              </a:rPr>
              <a:t> </a:t>
            </a:r>
            <a:r>
              <a:rPr lang="en-US" b="1" dirty="0" smtClean="0">
                <a:solidFill>
                  <a:srgbClr val="0070C0"/>
                </a:solidFill>
              </a:rPr>
              <a:t>        </a:t>
            </a:r>
            <a:r>
              <a:rPr lang="en-US" b="1" dirty="0" smtClean="0"/>
              <a:t>i.e</a:t>
            </a:r>
            <a:r>
              <a:rPr lang="en-US" b="1" dirty="0"/>
              <a:t>. </a:t>
            </a:r>
            <a:r>
              <a:rPr lang="en-US" b="1" dirty="0">
                <a:solidFill>
                  <a:srgbClr val="0070C0"/>
                </a:solidFill>
              </a:rPr>
              <a:t>health status </a:t>
            </a:r>
            <a:r>
              <a:rPr lang="en-US" b="1" dirty="0" smtClean="0"/>
              <a:t>less </a:t>
            </a:r>
            <a:r>
              <a:rPr lang="en-US" b="1" dirty="0"/>
              <a:t>influenced by HL (</a:t>
            </a:r>
            <a:r>
              <a:rPr lang="en-US" b="1" i="1" dirty="0"/>
              <a:t>β</a:t>
            </a:r>
            <a:r>
              <a:rPr lang="en-US" b="1" dirty="0"/>
              <a:t>=.02) and </a:t>
            </a:r>
            <a:r>
              <a:rPr lang="en-US" b="1" dirty="0" smtClean="0"/>
              <a:t>influenced</a:t>
            </a:r>
          </a:p>
          <a:p>
            <a:pPr marL="0" indent="0">
              <a:lnSpc>
                <a:spcPct val="150000"/>
              </a:lnSpc>
              <a:buNone/>
            </a:pPr>
            <a:r>
              <a:rPr lang="en-US" b="1" dirty="0"/>
              <a:t> </a:t>
            </a:r>
            <a:r>
              <a:rPr lang="en-US" b="1" dirty="0" smtClean="0"/>
              <a:t>       more </a:t>
            </a:r>
            <a:r>
              <a:rPr lang="en-US" b="1" dirty="0"/>
              <a:t>by </a:t>
            </a:r>
            <a:r>
              <a:rPr lang="en-US" b="1" dirty="0">
                <a:solidFill>
                  <a:srgbClr val="0070C0"/>
                </a:solidFill>
              </a:rPr>
              <a:t>age</a:t>
            </a:r>
            <a:r>
              <a:rPr lang="en-US" b="1" dirty="0"/>
              <a:t> (</a:t>
            </a:r>
            <a:r>
              <a:rPr lang="en-US" b="1" i="1" dirty="0"/>
              <a:t>β</a:t>
            </a:r>
            <a:r>
              <a:rPr lang="en-US" b="1" dirty="0"/>
              <a:t>= -.22) or </a:t>
            </a:r>
            <a:r>
              <a:rPr lang="en-US" b="1" dirty="0" smtClean="0">
                <a:solidFill>
                  <a:srgbClr val="0070C0"/>
                </a:solidFill>
              </a:rPr>
              <a:t>ability to pay for medication </a:t>
            </a:r>
            <a:r>
              <a:rPr lang="en-US" b="1" dirty="0"/>
              <a:t>(</a:t>
            </a:r>
            <a:r>
              <a:rPr lang="en-US" b="1" i="1" dirty="0"/>
              <a:t>β</a:t>
            </a:r>
            <a:r>
              <a:rPr lang="en-US" b="1" dirty="0"/>
              <a:t>= -.16). </a:t>
            </a:r>
          </a:p>
        </p:txBody>
      </p:sp>
      <p:sp>
        <p:nvSpPr>
          <p:cNvPr id="4" name="Date Placeholder 3"/>
          <p:cNvSpPr>
            <a:spLocks noGrp="1"/>
          </p:cNvSpPr>
          <p:nvPr>
            <p:ph type="dt" sz="half" idx="10"/>
          </p:nvPr>
        </p:nvSpPr>
        <p:spPr>
          <a:xfrm>
            <a:off x="457200" y="6545046"/>
            <a:ext cx="2133600" cy="365125"/>
          </a:xfrm>
        </p:spPr>
        <p:txBody>
          <a:bodyPr/>
          <a:lstStyle/>
          <a:p>
            <a:r>
              <a:rPr lang="en-US" sz="1050" smtClean="0">
                <a:solidFill>
                  <a:srgbClr val="FFFF00"/>
                </a:solidFill>
              </a:rPr>
              <a:t>8 Oct 2016</a:t>
            </a:r>
            <a:endParaRPr lang="en-US" sz="1050" dirty="0">
              <a:solidFill>
                <a:srgbClr val="FFFF00"/>
              </a:solidFill>
            </a:endParaRPr>
          </a:p>
        </p:txBody>
      </p:sp>
      <p:sp>
        <p:nvSpPr>
          <p:cNvPr id="5" name="Footer Placeholder 4"/>
          <p:cNvSpPr>
            <a:spLocks noGrp="1"/>
          </p:cNvSpPr>
          <p:nvPr>
            <p:ph type="ftr" sz="quarter" idx="11"/>
          </p:nvPr>
        </p:nvSpPr>
        <p:spPr>
          <a:xfrm>
            <a:off x="2590800" y="6545046"/>
            <a:ext cx="3962402" cy="365125"/>
          </a:xfrm>
        </p:spPr>
        <p:txBody>
          <a:bodyPr/>
          <a:lstStyle/>
          <a:p>
            <a:r>
              <a:rPr lang="en-US" sz="1050" smtClean="0">
                <a:solidFill>
                  <a:srgbClr val="FFFF00"/>
                </a:solidFill>
              </a:rPr>
              <a:t>The 4th International Health Literacy Conference, Haiphong, Vietnam</a:t>
            </a:r>
            <a:endParaRPr lang="en-US" sz="1050" dirty="0">
              <a:solidFill>
                <a:srgbClr val="FFFF00"/>
              </a:solidFill>
            </a:endParaRPr>
          </a:p>
        </p:txBody>
      </p:sp>
      <p:sp>
        <p:nvSpPr>
          <p:cNvPr id="6" name="Slide Number Placeholder 5"/>
          <p:cNvSpPr>
            <a:spLocks noGrp="1"/>
          </p:cNvSpPr>
          <p:nvPr>
            <p:ph type="sldNum" sz="quarter" idx="12"/>
          </p:nvPr>
        </p:nvSpPr>
        <p:spPr>
          <a:xfrm>
            <a:off x="6553202" y="6545046"/>
            <a:ext cx="2133600" cy="365125"/>
          </a:xfrm>
        </p:spPr>
        <p:txBody>
          <a:bodyPr/>
          <a:lstStyle/>
          <a:p>
            <a:fld id="{FFEFBE78-F551-4397-8559-8334CBAF69DC}" type="slidenum">
              <a:rPr lang="en-US" sz="1050" smtClean="0">
                <a:solidFill>
                  <a:srgbClr val="FFFF00"/>
                </a:solidFill>
              </a:rPr>
              <a:pPr/>
              <a:t>11</a:t>
            </a:fld>
            <a:endParaRPr lang="en-US" sz="1050">
              <a:solidFill>
                <a:srgbClr val="FFFF0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1" y="0"/>
            <a:ext cx="1050416" cy="985869"/>
          </a:xfrm>
          <a:prstGeom prst="rect">
            <a:avLst/>
          </a:prstGeom>
        </p:spPr>
      </p:pic>
    </p:spTree>
    <p:extLst>
      <p:ext uri="{BB962C8B-B14F-4D97-AF65-F5344CB8AC3E}">
        <p14:creationId xmlns:p14="http://schemas.microsoft.com/office/powerpoint/2010/main" val="4040493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2251"/>
            <a:ext cx="9141619" cy="2857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Date Placeholder 3"/>
          <p:cNvSpPr>
            <a:spLocks noGrp="1"/>
          </p:cNvSpPr>
          <p:nvPr>
            <p:ph type="dt" sz="half" idx="10"/>
          </p:nvPr>
        </p:nvSpPr>
        <p:spPr>
          <a:xfrm>
            <a:off x="457200" y="6545046"/>
            <a:ext cx="2133600" cy="365125"/>
          </a:xfrm>
        </p:spPr>
        <p:txBody>
          <a:bodyPr/>
          <a:lstStyle/>
          <a:p>
            <a:r>
              <a:rPr lang="en-US" sz="1050" smtClean="0">
                <a:solidFill>
                  <a:srgbClr val="FFFF00"/>
                </a:solidFill>
              </a:rPr>
              <a:t>8 Oct 2016</a:t>
            </a:r>
            <a:endParaRPr lang="en-US" sz="1050" dirty="0">
              <a:solidFill>
                <a:srgbClr val="FFFF00"/>
              </a:solidFill>
            </a:endParaRPr>
          </a:p>
        </p:txBody>
      </p:sp>
      <p:sp>
        <p:nvSpPr>
          <p:cNvPr id="5" name="Footer Placeholder 4"/>
          <p:cNvSpPr>
            <a:spLocks noGrp="1"/>
          </p:cNvSpPr>
          <p:nvPr>
            <p:ph type="ftr" sz="quarter" idx="11"/>
          </p:nvPr>
        </p:nvSpPr>
        <p:spPr>
          <a:xfrm>
            <a:off x="2590800" y="6545046"/>
            <a:ext cx="3962402" cy="365125"/>
          </a:xfrm>
        </p:spPr>
        <p:txBody>
          <a:bodyPr/>
          <a:lstStyle/>
          <a:p>
            <a:r>
              <a:rPr lang="en-US" sz="1050" smtClean="0">
                <a:solidFill>
                  <a:srgbClr val="FFFF00"/>
                </a:solidFill>
              </a:rPr>
              <a:t>The 4th International Health Literacy Conference, Haiphong, Vietnam</a:t>
            </a:r>
            <a:endParaRPr lang="en-US" sz="1050" dirty="0">
              <a:solidFill>
                <a:srgbClr val="FFFF00"/>
              </a:solidFill>
            </a:endParaRPr>
          </a:p>
        </p:txBody>
      </p:sp>
      <p:sp>
        <p:nvSpPr>
          <p:cNvPr id="6" name="Slide Number Placeholder 5"/>
          <p:cNvSpPr>
            <a:spLocks noGrp="1"/>
          </p:cNvSpPr>
          <p:nvPr>
            <p:ph type="sldNum" sz="quarter" idx="12"/>
          </p:nvPr>
        </p:nvSpPr>
        <p:spPr>
          <a:xfrm>
            <a:off x="6553202" y="6545046"/>
            <a:ext cx="2133600" cy="365125"/>
          </a:xfrm>
        </p:spPr>
        <p:txBody>
          <a:bodyPr/>
          <a:lstStyle/>
          <a:p>
            <a:fld id="{FFEFBE78-F551-4397-8559-8334CBAF69DC}" type="slidenum">
              <a:rPr lang="en-US" sz="1050" smtClean="0">
                <a:solidFill>
                  <a:srgbClr val="FFFF00"/>
                </a:solidFill>
              </a:rPr>
              <a:pPr/>
              <a:t>12</a:t>
            </a:fld>
            <a:endParaRPr lang="en-US" sz="1050">
              <a:solidFill>
                <a:srgbClr val="FFFF00"/>
              </a:solidFill>
            </a:endParaRPr>
          </a:p>
        </p:txBody>
      </p:sp>
      <p:sp>
        <p:nvSpPr>
          <p:cNvPr id="8" name="Content Placeholder 7"/>
          <p:cNvSpPr>
            <a:spLocks noGrp="1"/>
          </p:cNvSpPr>
          <p:nvPr>
            <p:ph idx="1"/>
          </p:nvPr>
        </p:nvSpPr>
        <p:spPr>
          <a:xfrm>
            <a:off x="228605" y="1013074"/>
            <a:ext cx="8686796" cy="5442816"/>
          </a:xfrm>
        </p:spPr>
        <p:txBody>
          <a:bodyPr>
            <a:normAutofit/>
          </a:bodyPr>
          <a:lstStyle/>
          <a:p>
            <a:pPr>
              <a:lnSpc>
                <a:spcPct val="140000"/>
              </a:lnSpc>
            </a:pPr>
            <a:r>
              <a:rPr lang="en-US" b="1" dirty="0" smtClean="0"/>
              <a:t>health </a:t>
            </a:r>
            <a:r>
              <a:rPr lang="en-US" b="1" dirty="0"/>
              <a:t>literacy </a:t>
            </a:r>
            <a:r>
              <a:rPr lang="en-US" b="1" dirty="0">
                <a:solidFill>
                  <a:srgbClr val="FF0000"/>
                </a:solidFill>
              </a:rPr>
              <a:t>significantly modified </a:t>
            </a:r>
            <a:r>
              <a:rPr lang="en-US" b="1" dirty="0"/>
              <a:t>the </a:t>
            </a:r>
            <a:r>
              <a:rPr lang="en-US" b="1" dirty="0" smtClean="0"/>
              <a:t>long-term </a:t>
            </a:r>
            <a:r>
              <a:rPr lang="en-US" b="1" dirty="0"/>
              <a:t>illness </a:t>
            </a:r>
            <a:r>
              <a:rPr lang="en-US" b="1" dirty="0" smtClean="0"/>
              <a:t>associated p</a:t>
            </a:r>
            <a:r>
              <a:rPr lang="en-US" b="1" dirty="0" smtClean="0"/>
              <a:t>hysical </a:t>
            </a:r>
            <a:r>
              <a:rPr lang="en-US" b="1" dirty="0"/>
              <a:t>limitation. </a:t>
            </a:r>
            <a:endParaRPr lang="en-US" b="1" dirty="0" smtClean="0"/>
          </a:p>
          <a:p>
            <a:pPr lvl="1">
              <a:lnSpc>
                <a:spcPct val="140000"/>
              </a:lnSpc>
            </a:pPr>
            <a:r>
              <a:rPr lang="en-US" b="1" dirty="0" smtClean="0"/>
              <a:t>with </a:t>
            </a:r>
            <a:r>
              <a:rPr lang="en-US" b="1" dirty="0"/>
              <a:t>higher HL had a </a:t>
            </a:r>
            <a:r>
              <a:rPr lang="en-US" b="1" dirty="0">
                <a:solidFill>
                  <a:srgbClr val="FF0000"/>
                </a:solidFill>
              </a:rPr>
              <a:t>better ability to manage their health </a:t>
            </a:r>
            <a:r>
              <a:rPr lang="en-US" sz="1500" b="1" dirty="0">
                <a:solidFill>
                  <a:srgbClr val="00B0F0"/>
                </a:solidFill>
              </a:rPr>
              <a:t>(HLS-EU Consortium, 2012)</a:t>
            </a:r>
            <a:r>
              <a:rPr lang="en-US" b="1" dirty="0"/>
              <a:t>.</a:t>
            </a:r>
            <a:endParaRPr lang="en-US" b="1" dirty="0" smtClean="0"/>
          </a:p>
          <a:p>
            <a:pPr lvl="1">
              <a:lnSpc>
                <a:spcPct val="140000"/>
              </a:lnSpc>
            </a:pPr>
            <a:r>
              <a:rPr lang="en-US" b="1" dirty="0" smtClean="0"/>
              <a:t>with higher HL </a:t>
            </a:r>
            <a:r>
              <a:rPr lang="en-US" b="1" dirty="0" smtClean="0">
                <a:solidFill>
                  <a:srgbClr val="FF0000"/>
                </a:solidFill>
              </a:rPr>
              <a:t>less likely to smoke, and doing more exercise</a:t>
            </a:r>
            <a:r>
              <a:rPr lang="en-US" b="1" dirty="0" smtClean="0"/>
              <a:t> </a:t>
            </a:r>
            <a:r>
              <a:rPr lang="en-US" sz="1500" b="1" dirty="0" smtClean="0">
                <a:solidFill>
                  <a:srgbClr val="00B0F0"/>
                </a:solidFill>
              </a:rPr>
              <a:t>(Nancy D. Berkman et al., 2011; HLS-EU Consortium, 2012)</a:t>
            </a:r>
            <a:r>
              <a:rPr lang="en-US" b="1" dirty="0" smtClean="0"/>
              <a:t> </a:t>
            </a:r>
            <a:r>
              <a:rPr lang="en-US" b="1" dirty="0" smtClean="0">
                <a:sym typeface="Wingdings" panose="05000000000000000000" pitchFamily="2" charset="2"/>
              </a:rPr>
              <a:t> </a:t>
            </a:r>
            <a:r>
              <a:rPr lang="en-US" b="1" dirty="0" smtClean="0">
                <a:sym typeface="Wingdings" panose="05000000000000000000" pitchFamily="2" charset="2"/>
              </a:rPr>
              <a:t>partly contributed </a:t>
            </a:r>
            <a:r>
              <a:rPr lang="en-US" b="1" dirty="0" smtClean="0">
                <a:sym typeface="Wingdings" panose="05000000000000000000" pitchFamily="2" charset="2"/>
              </a:rPr>
              <a:t>to </a:t>
            </a:r>
            <a:r>
              <a:rPr lang="en-US" b="1" dirty="0" smtClean="0">
                <a:sym typeface="Wingdings" panose="05000000000000000000" pitchFamily="2" charset="2"/>
              </a:rPr>
              <a:t>decrease or </a:t>
            </a:r>
            <a:r>
              <a:rPr lang="en-US" b="1" dirty="0" smtClean="0">
                <a:sym typeface="Wingdings" panose="05000000000000000000" pitchFamily="2" charset="2"/>
              </a:rPr>
              <a:t>eliminate the physical limitation among people with LTIs. </a:t>
            </a:r>
            <a:endParaRPr lang="en-US" b="1" dirty="0" smtClean="0"/>
          </a:p>
        </p:txBody>
      </p:sp>
      <p:sp>
        <p:nvSpPr>
          <p:cNvPr id="9" name="Title 1"/>
          <p:cNvSpPr txBox="1">
            <a:spLocks/>
          </p:cNvSpPr>
          <p:nvPr/>
        </p:nvSpPr>
        <p:spPr>
          <a:xfrm>
            <a:off x="6" y="320040"/>
            <a:ext cx="9143994" cy="630405"/>
          </a:xfrm>
          <a:prstGeom prst="rect">
            <a:avLst/>
          </a:prstGeom>
          <a:solidFill>
            <a:schemeClr val="accent6">
              <a:lumMod val="20000"/>
              <a:lumOff val="80000"/>
            </a:schemeClr>
          </a:solidFill>
          <a:ln>
            <a:noFill/>
          </a:ln>
        </p:spPr>
        <p:txBody>
          <a:bodyPr vert="horz" lIns="91440" tIns="45720" rIns="91440" bIns="45720" rtlCol="0" anchor="ctr">
            <a:noAutofit/>
          </a:bodyPr>
          <a:lstStyle>
            <a:lvl1pPr algn="ctr" defTabSz="685811" rtl="0" eaLnBrk="1" latinLnBrk="0" hangingPunct="1">
              <a:spcBef>
                <a:spcPct val="0"/>
              </a:spcBef>
              <a:buNone/>
              <a:defRPr sz="3300" kern="1200">
                <a:solidFill>
                  <a:schemeClr val="tx1"/>
                </a:solidFill>
                <a:latin typeface="+mj-lt"/>
                <a:ea typeface="+mj-ea"/>
                <a:cs typeface="+mj-cs"/>
              </a:defRPr>
            </a:lvl1pPr>
          </a:lstStyle>
          <a:p>
            <a:r>
              <a:rPr lang="en-US" altLang="zh-TW" sz="4400" b="1" dirty="0">
                <a:solidFill>
                  <a:srgbClr val="002060"/>
                </a:solidFill>
              </a:rPr>
              <a:t>Results and Discussions </a:t>
            </a:r>
            <a:r>
              <a:rPr lang="en-US" sz="4400" b="1" dirty="0" smtClean="0">
                <a:solidFill>
                  <a:srgbClr val="002060"/>
                </a:solidFill>
              </a:rPr>
              <a:t> </a:t>
            </a:r>
            <a:endParaRPr lang="en-US" sz="4400" b="1" dirty="0">
              <a:solidFill>
                <a:srgbClr val="FF00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1" y="0"/>
            <a:ext cx="1050416" cy="985869"/>
          </a:xfrm>
          <a:prstGeom prst="rect">
            <a:avLst/>
          </a:prstGeom>
        </p:spPr>
      </p:pic>
    </p:spTree>
    <p:extLst>
      <p:ext uri="{BB962C8B-B14F-4D97-AF65-F5344CB8AC3E}">
        <p14:creationId xmlns:p14="http://schemas.microsoft.com/office/powerpoint/2010/main" val="732181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72251"/>
            <a:ext cx="9141619" cy="2857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4" name="Date Placeholder 3"/>
          <p:cNvSpPr>
            <a:spLocks noGrp="1"/>
          </p:cNvSpPr>
          <p:nvPr>
            <p:ph type="dt" sz="half" idx="10"/>
          </p:nvPr>
        </p:nvSpPr>
        <p:spPr>
          <a:xfrm>
            <a:off x="457200" y="6545046"/>
            <a:ext cx="2133600" cy="365125"/>
          </a:xfrm>
        </p:spPr>
        <p:txBody>
          <a:bodyPr/>
          <a:lstStyle/>
          <a:p>
            <a:r>
              <a:rPr lang="en-US" sz="1050" smtClean="0">
                <a:solidFill>
                  <a:srgbClr val="FFFF00"/>
                </a:solidFill>
              </a:rPr>
              <a:t>8 Oct 2016</a:t>
            </a:r>
            <a:endParaRPr lang="en-US" sz="1050" dirty="0">
              <a:solidFill>
                <a:srgbClr val="FFFF00"/>
              </a:solidFill>
            </a:endParaRPr>
          </a:p>
        </p:txBody>
      </p:sp>
      <p:sp>
        <p:nvSpPr>
          <p:cNvPr id="5" name="Footer Placeholder 4"/>
          <p:cNvSpPr>
            <a:spLocks noGrp="1"/>
          </p:cNvSpPr>
          <p:nvPr>
            <p:ph type="ftr" sz="quarter" idx="11"/>
          </p:nvPr>
        </p:nvSpPr>
        <p:spPr>
          <a:xfrm>
            <a:off x="2590800" y="6545046"/>
            <a:ext cx="3962402" cy="365125"/>
          </a:xfrm>
        </p:spPr>
        <p:txBody>
          <a:bodyPr/>
          <a:lstStyle/>
          <a:p>
            <a:r>
              <a:rPr lang="en-US" sz="1050" smtClean="0">
                <a:solidFill>
                  <a:srgbClr val="FFFF00"/>
                </a:solidFill>
              </a:rPr>
              <a:t>The 4th International Health Literacy Conference, Haiphong, Vietnam</a:t>
            </a:r>
            <a:endParaRPr lang="en-US" sz="1050" dirty="0">
              <a:solidFill>
                <a:srgbClr val="FFFF00"/>
              </a:solidFill>
            </a:endParaRPr>
          </a:p>
        </p:txBody>
      </p:sp>
      <p:sp>
        <p:nvSpPr>
          <p:cNvPr id="6" name="Slide Number Placeholder 5"/>
          <p:cNvSpPr>
            <a:spLocks noGrp="1"/>
          </p:cNvSpPr>
          <p:nvPr>
            <p:ph type="sldNum" sz="quarter" idx="12"/>
          </p:nvPr>
        </p:nvSpPr>
        <p:spPr>
          <a:xfrm>
            <a:off x="6553202" y="6545046"/>
            <a:ext cx="2133600" cy="365125"/>
          </a:xfrm>
        </p:spPr>
        <p:txBody>
          <a:bodyPr/>
          <a:lstStyle/>
          <a:p>
            <a:fld id="{FFEFBE78-F551-4397-8559-8334CBAF69DC}" type="slidenum">
              <a:rPr lang="en-US" sz="1050" smtClean="0">
                <a:solidFill>
                  <a:srgbClr val="FFFF00"/>
                </a:solidFill>
              </a:rPr>
              <a:pPr/>
              <a:t>13</a:t>
            </a:fld>
            <a:endParaRPr lang="en-US" sz="1050">
              <a:solidFill>
                <a:srgbClr val="FFFF00"/>
              </a:solidFill>
            </a:endParaRPr>
          </a:p>
        </p:txBody>
      </p:sp>
      <p:sp>
        <p:nvSpPr>
          <p:cNvPr id="8" name="Content Placeholder 7"/>
          <p:cNvSpPr>
            <a:spLocks noGrp="1"/>
          </p:cNvSpPr>
          <p:nvPr>
            <p:ph idx="1"/>
          </p:nvPr>
        </p:nvSpPr>
        <p:spPr>
          <a:xfrm>
            <a:off x="457204" y="1270485"/>
            <a:ext cx="8229598" cy="4927994"/>
          </a:xfrm>
        </p:spPr>
        <p:txBody>
          <a:bodyPr>
            <a:normAutofit/>
          </a:bodyPr>
          <a:lstStyle/>
          <a:p>
            <a:pPr>
              <a:lnSpc>
                <a:spcPct val="150000"/>
              </a:lnSpc>
            </a:pPr>
            <a:r>
              <a:rPr lang="en-US" b="1" dirty="0" smtClean="0"/>
              <a:t>HL </a:t>
            </a:r>
            <a:r>
              <a:rPr lang="en-US" b="1" dirty="0" smtClean="0">
                <a:solidFill>
                  <a:srgbClr val="FF0000"/>
                </a:solidFill>
              </a:rPr>
              <a:t>significantly modified </a:t>
            </a:r>
            <a:r>
              <a:rPr lang="en-US" b="1" dirty="0" smtClean="0"/>
              <a:t>the negative effect of long-term illness and </a:t>
            </a:r>
            <a:r>
              <a:rPr lang="en-US" b="1" dirty="0" smtClean="0"/>
              <a:t>LTIs associated physical </a:t>
            </a:r>
            <a:r>
              <a:rPr lang="en-US" b="1" dirty="0" smtClean="0"/>
              <a:t>limitation in </a:t>
            </a:r>
            <a:r>
              <a:rPr lang="en-US" b="1" dirty="0" smtClean="0"/>
              <a:t>5 </a:t>
            </a:r>
            <a:r>
              <a:rPr lang="en-US" b="1" dirty="0" smtClean="0"/>
              <a:t>Asian </a:t>
            </a:r>
            <a:r>
              <a:rPr lang="en-US" b="1" dirty="0" smtClean="0"/>
              <a:t>countries.</a:t>
            </a:r>
          </a:p>
          <a:p>
            <a:pPr>
              <a:lnSpc>
                <a:spcPct val="150000"/>
              </a:lnSpc>
            </a:pPr>
            <a:r>
              <a:rPr lang="en-US" b="1" dirty="0"/>
              <a:t>H</a:t>
            </a:r>
            <a:r>
              <a:rPr lang="en-US" b="1" dirty="0" smtClean="0">
                <a:solidFill>
                  <a:srgbClr val="FF0000"/>
                </a:solidFill>
              </a:rPr>
              <a:t>ealth </a:t>
            </a:r>
            <a:r>
              <a:rPr lang="en-US" b="1" dirty="0">
                <a:solidFill>
                  <a:srgbClr val="FF0000"/>
                </a:solidFill>
              </a:rPr>
              <a:t>literacy </a:t>
            </a:r>
            <a:r>
              <a:rPr lang="en-US" b="1" dirty="0" smtClean="0">
                <a:solidFill>
                  <a:srgbClr val="FF0000"/>
                </a:solidFill>
              </a:rPr>
              <a:t>could mediate</a:t>
            </a:r>
            <a:r>
              <a:rPr lang="en-US" b="1" dirty="0" smtClean="0"/>
              <a:t> </a:t>
            </a:r>
            <a:r>
              <a:rPr lang="en-US" b="1" dirty="0"/>
              <a:t>the effect of chronic diseases on disability</a:t>
            </a:r>
            <a:r>
              <a:rPr lang="en-US" b="1" dirty="0" smtClean="0"/>
              <a:t>.</a:t>
            </a:r>
          </a:p>
          <a:p>
            <a:pPr>
              <a:lnSpc>
                <a:spcPct val="150000"/>
              </a:lnSpc>
            </a:pPr>
            <a:r>
              <a:rPr lang="en-US" b="1" dirty="0">
                <a:solidFill>
                  <a:srgbClr val="FF0000"/>
                </a:solidFill>
              </a:rPr>
              <a:t>Integrating HL </a:t>
            </a:r>
            <a:r>
              <a:rPr lang="en-US" b="1" dirty="0"/>
              <a:t>into healthcare agenda in Asian countries </a:t>
            </a:r>
            <a:r>
              <a:rPr lang="en-US" b="1" dirty="0" smtClean="0"/>
              <a:t>an </a:t>
            </a:r>
            <a:r>
              <a:rPr lang="en-US" b="1" dirty="0"/>
              <a:t>effective mean to reduce the burden of </a:t>
            </a:r>
            <a:r>
              <a:rPr lang="en-US" b="1" dirty="0" smtClean="0"/>
              <a:t>long-term illnesses</a:t>
            </a:r>
            <a:r>
              <a:rPr lang="en-US" b="1" dirty="0" smtClean="0"/>
              <a:t>.</a:t>
            </a:r>
          </a:p>
          <a:p>
            <a:pPr>
              <a:lnSpc>
                <a:spcPct val="150000"/>
              </a:lnSpc>
            </a:pPr>
            <a:r>
              <a:rPr lang="en-US" b="1" dirty="0" smtClean="0">
                <a:solidFill>
                  <a:srgbClr val="FF0000"/>
                </a:solidFill>
              </a:rPr>
              <a:t>Investment in HL as smart healthcare service.</a:t>
            </a:r>
            <a:endParaRPr lang="en-US" dirty="0">
              <a:solidFill>
                <a:srgbClr val="FF0000"/>
              </a:solidFill>
            </a:endParaRPr>
          </a:p>
        </p:txBody>
      </p:sp>
      <p:sp>
        <p:nvSpPr>
          <p:cNvPr id="9" name="Title 1"/>
          <p:cNvSpPr txBox="1">
            <a:spLocks/>
          </p:cNvSpPr>
          <p:nvPr/>
        </p:nvSpPr>
        <p:spPr>
          <a:xfrm>
            <a:off x="6" y="320040"/>
            <a:ext cx="9143994" cy="630405"/>
          </a:xfrm>
          <a:prstGeom prst="rect">
            <a:avLst/>
          </a:prstGeom>
          <a:solidFill>
            <a:schemeClr val="accent6">
              <a:lumMod val="20000"/>
              <a:lumOff val="80000"/>
            </a:schemeClr>
          </a:solidFill>
          <a:ln>
            <a:noFill/>
          </a:ln>
        </p:spPr>
        <p:txBody>
          <a:bodyPr vert="horz" lIns="91440" tIns="45720" rIns="91440" bIns="45720" rtlCol="0" anchor="ctr">
            <a:noAutofit/>
          </a:bodyPr>
          <a:lstStyle>
            <a:lvl1pPr algn="ctr" defTabSz="685811" rtl="0" eaLnBrk="1" latinLnBrk="0" hangingPunct="1">
              <a:spcBef>
                <a:spcPct val="0"/>
              </a:spcBef>
              <a:buNone/>
              <a:defRPr sz="3300" kern="1200">
                <a:solidFill>
                  <a:schemeClr val="tx1"/>
                </a:solidFill>
                <a:latin typeface="+mj-lt"/>
                <a:ea typeface="+mj-ea"/>
                <a:cs typeface="+mj-cs"/>
              </a:defRPr>
            </a:lvl1pPr>
          </a:lstStyle>
          <a:p>
            <a:r>
              <a:rPr lang="en-US" altLang="zh-TW" sz="4400" b="1" dirty="0" smtClean="0">
                <a:solidFill>
                  <a:srgbClr val="002060"/>
                </a:solidFill>
              </a:rPr>
              <a:t>Conclusions </a:t>
            </a:r>
            <a:endParaRPr lang="en-US" sz="4400" b="1" dirty="0">
              <a:solidFill>
                <a:srgbClr val="FF00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1" y="0"/>
            <a:ext cx="1050416" cy="985869"/>
          </a:xfrm>
          <a:prstGeom prst="rect">
            <a:avLst/>
          </a:prstGeom>
        </p:spPr>
      </p:pic>
    </p:spTree>
    <p:extLst>
      <p:ext uri="{BB962C8B-B14F-4D97-AF65-F5344CB8AC3E}">
        <p14:creationId xmlns:p14="http://schemas.microsoft.com/office/powerpoint/2010/main" val="659915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0" y="6572251"/>
            <a:ext cx="9141619" cy="28574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Date Placeholder 5"/>
          <p:cNvSpPr>
            <a:spLocks noGrp="1"/>
          </p:cNvSpPr>
          <p:nvPr>
            <p:ph type="dt" sz="half" idx="10"/>
          </p:nvPr>
        </p:nvSpPr>
        <p:spPr>
          <a:xfrm>
            <a:off x="457200" y="6528890"/>
            <a:ext cx="2133600" cy="365125"/>
          </a:xfrm>
        </p:spPr>
        <p:txBody>
          <a:bodyPr/>
          <a:lstStyle/>
          <a:p>
            <a:r>
              <a:rPr lang="en-US" smtClean="0">
                <a:solidFill>
                  <a:srgbClr val="FFFF00"/>
                </a:solidFill>
              </a:rPr>
              <a:t>8 Oct 2016</a:t>
            </a:r>
            <a:endParaRPr lang="en-US" dirty="0">
              <a:solidFill>
                <a:srgbClr val="FFFF00"/>
              </a:solidFill>
            </a:endParaRPr>
          </a:p>
        </p:txBody>
      </p:sp>
      <p:sp>
        <p:nvSpPr>
          <p:cNvPr id="7" name="Footer Placeholder 6"/>
          <p:cNvSpPr>
            <a:spLocks noGrp="1"/>
          </p:cNvSpPr>
          <p:nvPr>
            <p:ph type="ftr" sz="quarter" idx="11"/>
          </p:nvPr>
        </p:nvSpPr>
        <p:spPr>
          <a:xfrm>
            <a:off x="3124201" y="6511637"/>
            <a:ext cx="2895600" cy="365125"/>
          </a:xfrm>
        </p:spPr>
        <p:txBody>
          <a:bodyPr/>
          <a:lstStyle/>
          <a:p>
            <a:r>
              <a:rPr lang="en-US" smtClean="0">
                <a:solidFill>
                  <a:srgbClr val="FFFF00"/>
                </a:solidFill>
              </a:rPr>
              <a:t>The 4th International Health Literacy Conference, Haiphong, Vietnam</a:t>
            </a:r>
            <a:endParaRPr lang="en-US" dirty="0">
              <a:solidFill>
                <a:srgbClr val="FFFF00"/>
              </a:solidFill>
            </a:endParaRPr>
          </a:p>
        </p:txBody>
      </p:sp>
      <p:sp>
        <p:nvSpPr>
          <p:cNvPr id="4" name="Slide Number Placeholder 3"/>
          <p:cNvSpPr>
            <a:spLocks noGrp="1"/>
          </p:cNvSpPr>
          <p:nvPr>
            <p:ph type="sldNum" sz="quarter" idx="12"/>
          </p:nvPr>
        </p:nvSpPr>
        <p:spPr>
          <a:xfrm>
            <a:off x="6553202" y="6528890"/>
            <a:ext cx="2133600" cy="365125"/>
          </a:xfrm>
        </p:spPr>
        <p:txBody>
          <a:bodyPr/>
          <a:lstStyle/>
          <a:p>
            <a:fld id="{FFEFBE78-F551-4397-8559-8334CBAF69DC}" type="slidenum">
              <a:rPr lang="en-US" smtClean="0">
                <a:solidFill>
                  <a:srgbClr val="FFFF00"/>
                </a:solidFill>
              </a:rPr>
              <a:pPr/>
              <a:t>14</a:t>
            </a:fld>
            <a:endParaRPr lang="en-US" dirty="0">
              <a:solidFill>
                <a:srgbClr val="FFFF00"/>
              </a:solidFill>
            </a:endParaRPr>
          </a:p>
        </p:txBody>
      </p:sp>
      <p:sp>
        <p:nvSpPr>
          <p:cNvPr id="8" name="Content Placeholder 2"/>
          <p:cNvSpPr>
            <a:spLocks noGrp="1"/>
          </p:cNvSpPr>
          <p:nvPr>
            <p:ph idx="1"/>
          </p:nvPr>
        </p:nvSpPr>
        <p:spPr>
          <a:xfrm>
            <a:off x="-67973" y="1654994"/>
            <a:ext cx="9277564" cy="971803"/>
          </a:xfrm>
        </p:spPr>
        <p:txBody>
          <a:bodyPr>
            <a:noAutofit/>
          </a:bodyPr>
          <a:lstStyle/>
          <a:p>
            <a:pPr marL="0" indent="0" algn="ctr">
              <a:buNone/>
            </a:pPr>
            <a:r>
              <a:rPr lang="en-US" altLang="zh-TW" sz="3200" b="1" dirty="0" smtClean="0">
                <a:solidFill>
                  <a:schemeClr val="bg1"/>
                </a:solidFill>
                <a:latin typeface="Comic Sans MS" pitchFamily="66" charset="0"/>
              </a:rPr>
              <a:t>Health literate the life-long learning journey</a:t>
            </a:r>
            <a:r>
              <a:rPr lang="en-US" altLang="zh-TW" sz="3200" b="1" dirty="0">
                <a:solidFill>
                  <a:schemeClr val="bg1"/>
                </a:solidFill>
                <a:latin typeface="Comic Sans MS" pitchFamily="66" charset="0"/>
              </a:rPr>
              <a:t>!</a:t>
            </a:r>
          </a:p>
        </p:txBody>
      </p:sp>
    </p:spTree>
    <p:extLst>
      <p:ext uri="{BB962C8B-B14F-4D97-AF65-F5344CB8AC3E}">
        <p14:creationId xmlns:p14="http://schemas.microsoft.com/office/powerpoint/2010/main" val="638427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031"/>
            <a:ext cx="9143999" cy="594276"/>
          </a:xfrm>
          <a:solidFill>
            <a:srgbClr val="FFFF00"/>
          </a:solidFill>
        </p:spPr>
        <p:txBody>
          <a:bodyPr>
            <a:normAutofit fontScale="90000"/>
          </a:bodyPr>
          <a:lstStyle/>
          <a:p>
            <a:r>
              <a:rPr lang="en-US" b="1" dirty="0" smtClean="0">
                <a:solidFill>
                  <a:srgbClr val="0070C0"/>
                </a:solidFill>
              </a:rPr>
              <a:t>Backgrounds</a:t>
            </a:r>
            <a:endParaRPr lang="en-US" sz="2700" b="1" dirty="0">
              <a:solidFill>
                <a:srgbClr val="0070C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9063742"/>
              </p:ext>
            </p:extLst>
          </p:nvPr>
        </p:nvGraphicFramePr>
        <p:xfrm>
          <a:off x="457200" y="940372"/>
          <a:ext cx="8381999" cy="5628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1" y="6578136"/>
            <a:ext cx="9144000" cy="28582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6" name="Date Placeholder 5"/>
          <p:cNvSpPr>
            <a:spLocks noGrp="1"/>
          </p:cNvSpPr>
          <p:nvPr>
            <p:ph type="dt" sz="half" idx="10"/>
          </p:nvPr>
        </p:nvSpPr>
        <p:spPr>
          <a:xfrm>
            <a:off x="457200" y="6569075"/>
            <a:ext cx="2133600" cy="365125"/>
          </a:xfrm>
        </p:spPr>
        <p:txBody>
          <a:bodyPr/>
          <a:lstStyle/>
          <a:p>
            <a:r>
              <a:rPr lang="en-US" smtClean="0">
                <a:solidFill>
                  <a:prstClr val="black">
                    <a:tint val="75000"/>
                  </a:prstClr>
                </a:solidFill>
              </a:rPr>
              <a:t>8 Oct 2016</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1" y="6569075"/>
            <a:ext cx="2133600" cy="365125"/>
          </a:xfrm>
        </p:spPr>
        <p:txBody>
          <a:bodyPr/>
          <a:lstStyle/>
          <a:p>
            <a:fld id="{FFEFBE78-F551-4397-8559-8334CBAF69DC}" type="slidenum">
              <a:rPr lang="en-US" smtClean="0">
                <a:solidFill>
                  <a:prstClr val="black">
                    <a:tint val="75000"/>
                  </a:prstClr>
                </a:solidFill>
              </a:rPr>
              <a:pPr/>
              <a:t>2</a:t>
            </a:fld>
            <a:endParaRPr lang="en-US">
              <a:solidFill>
                <a:prstClr val="black">
                  <a:tint val="75000"/>
                </a:prstClr>
              </a:solidFill>
            </a:endParaRPr>
          </a:p>
        </p:txBody>
      </p:sp>
      <p:sp>
        <p:nvSpPr>
          <p:cNvPr id="8" name="Footer Placeholder 7"/>
          <p:cNvSpPr>
            <a:spLocks noGrp="1"/>
          </p:cNvSpPr>
          <p:nvPr>
            <p:ph type="ftr" sz="quarter" idx="11"/>
          </p:nvPr>
        </p:nvSpPr>
        <p:spPr>
          <a:xfrm>
            <a:off x="2743197" y="6599774"/>
            <a:ext cx="3657606" cy="242768"/>
          </a:xfrm>
        </p:spPr>
        <p:txBody>
          <a:bodyPr/>
          <a:lstStyle/>
          <a:p>
            <a:r>
              <a:rPr lang="en-US" smtClean="0">
                <a:solidFill>
                  <a:prstClr val="black">
                    <a:tint val="75000"/>
                  </a:prstClr>
                </a:solidFill>
              </a:rPr>
              <a:t>The 4th International Health Literacy Conference, Haiphong, Vietnam</a:t>
            </a:r>
            <a:endParaRPr lang="en-US" dirty="0">
              <a:solidFill>
                <a:prstClr val="black">
                  <a:tint val="75000"/>
                </a:prstClr>
              </a:solidFill>
            </a:endParaRPr>
          </a:p>
        </p:txBody>
      </p:sp>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2761" t="2732" r="2367" b="4381"/>
          <a:stretch/>
        </p:blipFill>
        <p:spPr>
          <a:xfrm>
            <a:off x="0" y="0"/>
            <a:ext cx="1050365" cy="965200"/>
          </a:xfrm>
          <a:prstGeom prst="rect">
            <a:avLst/>
          </a:prstGeom>
        </p:spPr>
      </p:pic>
    </p:spTree>
    <p:extLst>
      <p:ext uri="{BB962C8B-B14F-4D97-AF65-F5344CB8AC3E}">
        <p14:creationId xmlns:p14="http://schemas.microsoft.com/office/powerpoint/2010/main" val="217014217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206031"/>
            <a:ext cx="9143999" cy="594276"/>
          </a:xfrm>
          <a:prstGeom prst="rect">
            <a:avLst/>
          </a:prstGeom>
          <a:solidFill>
            <a:srgbClr val="FFFF00"/>
          </a:solidFill>
        </p:spPr>
        <p:txBody>
          <a:bodyPr vert="horz" lIns="91440" tIns="45720" rIns="91440" bIns="45720" rtlCol="0" anchor="ctr">
            <a:normAutofit fontScale="97500"/>
          </a:bodyPr>
          <a:lstStyle>
            <a:lvl1pPr algn="ctr" defTabSz="685983" rtl="0" eaLnBrk="1" latinLnBrk="0" hangingPunct="1">
              <a:spcBef>
                <a:spcPct val="0"/>
              </a:spcBef>
              <a:buNone/>
              <a:defRPr sz="3301" kern="1200">
                <a:solidFill>
                  <a:schemeClr val="tx1"/>
                </a:solidFill>
                <a:latin typeface="+mj-lt"/>
                <a:ea typeface="+mj-ea"/>
                <a:cs typeface="+mj-cs"/>
              </a:defRPr>
            </a:lvl1pPr>
          </a:lstStyle>
          <a:p>
            <a:r>
              <a:rPr lang="en-US" b="1" dirty="0" smtClean="0">
                <a:solidFill>
                  <a:srgbClr val="0070C0"/>
                </a:solidFill>
              </a:rPr>
              <a:t>Backgrounds </a:t>
            </a:r>
            <a:endParaRPr lang="en-US" sz="2700" b="1" dirty="0">
              <a:solidFill>
                <a:srgbClr val="FF0000"/>
              </a:solidFill>
            </a:endParaRPr>
          </a:p>
        </p:txBody>
      </p:sp>
      <p:sp>
        <p:nvSpPr>
          <p:cNvPr id="3" name="Content Placeholder 2"/>
          <p:cNvSpPr>
            <a:spLocks noGrp="1"/>
          </p:cNvSpPr>
          <p:nvPr>
            <p:ph idx="1"/>
          </p:nvPr>
        </p:nvSpPr>
        <p:spPr>
          <a:xfrm>
            <a:off x="228600" y="1171231"/>
            <a:ext cx="8686800" cy="5135078"/>
          </a:xfrm>
        </p:spPr>
        <p:txBody>
          <a:bodyPr>
            <a:normAutofit/>
          </a:bodyPr>
          <a:lstStyle/>
          <a:p>
            <a:pPr>
              <a:lnSpc>
                <a:spcPct val="150000"/>
              </a:lnSpc>
            </a:pPr>
            <a:r>
              <a:rPr lang="en-US" b="1" dirty="0"/>
              <a:t>Low </a:t>
            </a:r>
            <a:r>
              <a:rPr lang="en-US" b="1" dirty="0" smtClean="0"/>
              <a:t>HL has been seeing as </a:t>
            </a:r>
            <a:r>
              <a:rPr lang="en-US" b="1" dirty="0"/>
              <a:t>a potential health risk </a:t>
            </a:r>
            <a:r>
              <a:rPr lang="en-US" b="1" dirty="0" smtClean="0"/>
              <a:t>factor </a:t>
            </a:r>
            <a:r>
              <a:rPr lang="en-US" sz="1951" dirty="0"/>
              <a:t>(</a:t>
            </a:r>
            <a:r>
              <a:rPr lang="en-US" sz="1951" dirty="0">
                <a:hlinkClick r:id="rId2" action="ppaction://hlinkfile" tooltip="Nutbeam, 2008 #146"/>
              </a:rPr>
              <a:t>Nutbeam, 2008</a:t>
            </a:r>
            <a:r>
              <a:rPr lang="en-US" sz="1951" dirty="0"/>
              <a:t>)</a:t>
            </a:r>
            <a:r>
              <a:rPr lang="en-US" b="1" dirty="0" smtClean="0"/>
              <a:t>, </a:t>
            </a:r>
            <a:r>
              <a:rPr lang="en-US" b="1" dirty="0"/>
              <a:t>associated with poor health </a:t>
            </a:r>
            <a:r>
              <a:rPr lang="en-US" b="1" dirty="0" smtClean="0"/>
              <a:t>outcomes </a:t>
            </a:r>
            <a:r>
              <a:rPr lang="en-US" sz="1951" dirty="0"/>
              <a:t>(</a:t>
            </a:r>
            <a:r>
              <a:rPr lang="en-US" sz="1951" dirty="0" smtClean="0">
                <a:hlinkClick r:id="rId3" action="ppaction://hlinkfile" tooltip="Lee, 2010 #186"/>
              </a:rPr>
              <a:t>Lee </a:t>
            </a:r>
            <a:r>
              <a:rPr lang="en-US" sz="1951" dirty="0">
                <a:hlinkClick r:id="rId4" action="ppaction://hlinkfile" tooltip="Souza, 2014 #263"/>
              </a:rPr>
              <a:t>et al.,</a:t>
            </a:r>
            <a:r>
              <a:rPr lang="en-US" sz="1951" dirty="0" smtClean="0">
                <a:hlinkClick r:id="rId3" action="ppaction://hlinkfile" tooltip="Lee, 2010 #186"/>
              </a:rPr>
              <a:t> </a:t>
            </a:r>
            <a:r>
              <a:rPr lang="en-US" sz="1951" dirty="0">
                <a:hlinkClick r:id="rId3" action="ppaction://hlinkfile" tooltip="Lee, 2010 #186"/>
              </a:rPr>
              <a:t>2010</a:t>
            </a:r>
            <a:r>
              <a:rPr lang="en-US" sz="1951" dirty="0"/>
              <a:t>)</a:t>
            </a:r>
            <a:r>
              <a:rPr lang="en-US" b="1" dirty="0" smtClean="0"/>
              <a:t>, </a:t>
            </a:r>
            <a:r>
              <a:rPr lang="en-US" b="1" dirty="0"/>
              <a:t>poor disease </a:t>
            </a:r>
            <a:r>
              <a:rPr lang="en-US" b="1" dirty="0" smtClean="0"/>
              <a:t>control </a:t>
            </a:r>
            <a:r>
              <a:rPr lang="en-US" sz="1951" dirty="0"/>
              <a:t>(</a:t>
            </a:r>
            <a:r>
              <a:rPr lang="en-US" sz="1951" dirty="0">
                <a:hlinkClick r:id="rId4" action="ppaction://hlinkfile" tooltip="Souza, 2014 #263"/>
              </a:rPr>
              <a:t>Souza et al., 2014</a:t>
            </a:r>
            <a:r>
              <a:rPr lang="en-US" sz="1951" dirty="0"/>
              <a:t>)</a:t>
            </a:r>
            <a:r>
              <a:rPr lang="en-US" b="1" dirty="0" smtClean="0"/>
              <a:t>, and </a:t>
            </a:r>
            <a:r>
              <a:rPr lang="en-US" b="1" dirty="0"/>
              <a:t>higher </a:t>
            </a:r>
            <a:r>
              <a:rPr lang="en-US" b="1" dirty="0" smtClean="0"/>
              <a:t>mortality </a:t>
            </a:r>
            <a:r>
              <a:rPr lang="en-US" sz="1951" dirty="0"/>
              <a:t>(</a:t>
            </a:r>
            <a:r>
              <a:rPr lang="en-US" sz="1951" dirty="0">
                <a:hlinkClick r:id="rId5" action="ppaction://hlinkfile" tooltip="Bostock, 2012 #326"/>
              </a:rPr>
              <a:t>Bostock &amp; Steptoe, 2012</a:t>
            </a:r>
            <a:r>
              <a:rPr lang="en-US" sz="1951" dirty="0"/>
              <a:t>)</a:t>
            </a:r>
            <a:r>
              <a:rPr lang="en-US" b="1" dirty="0" smtClean="0"/>
              <a:t>. </a:t>
            </a:r>
          </a:p>
          <a:p>
            <a:pPr>
              <a:lnSpc>
                <a:spcPct val="150000"/>
              </a:lnSpc>
            </a:pPr>
            <a:r>
              <a:rPr lang="en-US" b="1" dirty="0" smtClean="0"/>
              <a:t>HL closely links to </a:t>
            </a:r>
          </a:p>
          <a:p>
            <a:pPr lvl="1">
              <a:lnSpc>
                <a:spcPct val="150000"/>
              </a:lnSpc>
            </a:pPr>
            <a:r>
              <a:rPr lang="en-US" b="1" dirty="0" smtClean="0"/>
              <a:t>health seeking behaviour </a:t>
            </a:r>
            <a:r>
              <a:rPr lang="en-US" sz="1651" dirty="0"/>
              <a:t>(</a:t>
            </a:r>
            <a:r>
              <a:rPr lang="en-US" sz="1651" dirty="0" smtClean="0">
                <a:hlinkClick r:id="rId6" action="ppaction://hlinkfile" tooltip="Gray, 2005 #51"/>
              </a:rPr>
              <a:t>Gray </a:t>
            </a:r>
            <a:r>
              <a:rPr lang="en-US" sz="1800" dirty="0">
                <a:hlinkClick r:id="rId4" action="ppaction://hlinkfile" tooltip="Souza, 2014 #263"/>
              </a:rPr>
              <a:t>et al., </a:t>
            </a:r>
            <a:r>
              <a:rPr lang="en-US" sz="1651" dirty="0" smtClean="0">
                <a:hlinkClick r:id="rId6" action="ppaction://hlinkfile" tooltip="Gray, 2005 #51"/>
              </a:rPr>
              <a:t>2005</a:t>
            </a:r>
            <a:r>
              <a:rPr lang="en-US" sz="1651" dirty="0"/>
              <a:t>)</a:t>
            </a:r>
            <a:r>
              <a:rPr lang="en-US" b="1" dirty="0" smtClean="0"/>
              <a:t>, health risk behaviours </a:t>
            </a:r>
            <a:r>
              <a:rPr lang="en-US" sz="1651" dirty="0"/>
              <a:t>(</a:t>
            </a:r>
            <a:r>
              <a:rPr lang="en-US" sz="1651" dirty="0" smtClean="0">
                <a:hlinkClick r:id="rId7" action="ppaction://hlinkfile" tooltip="Wolf, 2007 #61"/>
              </a:rPr>
              <a:t>Wolf </a:t>
            </a:r>
            <a:r>
              <a:rPr lang="en-US" sz="1800" dirty="0">
                <a:hlinkClick r:id="rId4" action="ppaction://hlinkfile" tooltip="Souza, 2014 #263"/>
              </a:rPr>
              <a:t>et al., </a:t>
            </a:r>
            <a:r>
              <a:rPr lang="en-US" sz="1651" dirty="0" smtClean="0">
                <a:hlinkClick r:id="rId7" action="ppaction://hlinkfile" tooltip="Wolf, 2007 #61"/>
              </a:rPr>
              <a:t>2007</a:t>
            </a:r>
            <a:r>
              <a:rPr lang="en-US" sz="1651" dirty="0"/>
              <a:t>)</a:t>
            </a:r>
            <a:r>
              <a:rPr lang="en-US" b="1" dirty="0" smtClean="0"/>
              <a:t>, </a:t>
            </a:r>
          </a:p>
        </p:txBody>
      </p:sp>
      <p:sp>
        <p:nvSpPr>
          <p:cNvPr id="4" name="Rectangle 3"/>
          <p:cNvSpPr/>
          <p:nvPr/>
        </p:nvSpPr>
        <p:spPr>
          <a:xfrm>
            <a:off x="1" y="6677233"/>
            <a:ext cx="9144000" cy="28582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Date Placeholder 5"/>
          <p:cNvSpPr>
            <a:spLocks noGrp="1"/>
          </p:cNvSpPr>
          <p:nvPr>
            <p:ph type="dt" sz="half" idx="10"/>
          </p:nvPr>
        </p:nvSpPr>
        <p:spPr>
          <a:xfrm>
            <a:off x="457200" y="6645275"/>
            <a:ext cx="2133600" cy="365125"/>
          </a:xfrm>
        </p:spPr>
        <p:txBody>
          <a:bodyPr/>
          <a:lstStyle/>
          <a:p>
            <a:r>
              <a:rPr lang="en-US" smtClean="0"/>
              <a:t>8 Oct 2016</a:t>
            </a:r>
            <a:endParaRPr lang="en-US"/>
          </a:p>
        </p:txBody>
      </p:sp>
      <p:sp>
        <p:nvSpPr>
          <p:cNvPr id="7" name="Slide Number Placeholder 6"/>
          <p:cNvSpPr>
            <a:spLocks noGrp="1"/>
          </p:cNvSpPr>
          <p:nvPr>
            <p:ph type="sldNum" sz="quarter" idx="12"/>
          </p:nvPr>
        </p:nvSpPr>
        <p:spPr>
          <a:xfrm>
            <a:off x="6553201" y="6645275"/>
            <a:ext cx="2133600" cy="365125"/>
          </a:xfrm>
        </p:spPr>
        <p:txBody>
          <a:bodyPr/>
          <a:lstStyle/>
          <a:p>
            <a:fld id="{FFEFBE78-F551-4397-8559-8334CBAF69DC}" type="slidenum">
              <a:rPr lang="en-US" smtClean="0"/>
              <a:t>3</a:t>
            </a:fld>
            <a:endParaRPr lang="en-US"/>
          </a:p>
        </p:txBody>
      </p:sp>
      <p:sp>
        <p:nvSpPr>
          <p:cNvPr id="8" name="Footer Placeholder 7"/>
          <p:cNvSpPr>
            <a:spLocks noGrp="1"/>
          </p:cNvSpPr>
          <p:nvPr>
            <p:ph type="ftr" sz="quarter" idx="11"/>
          </p:nvPr>
        </p:nvSpPr>
        <p:spPr>
          <a:xfrm>
            <a:off x="2590799" y="6645275"/>
            <a:ext cx="3962402" cy="365126"/>
          </a:xfrm>
        </p:spPr>
        <p:txBody>
          <a:bodyPr/>
          <a:lstStyle/>
          <a:p>
            <a:r>
              <a:rPr lang="en-US" smtClean="0"/>
              <a:t>The 4th International Health Literacy Conference, Haiphong, Vietnam</a:t>
            </a:r>
            <a:endParaRPr lang="en-US" dirty="0"/>
          </a:p>
        </p:txBody>
      </p:sp>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2761" t="2732" r="2367" b="4381"/>
          <a:stretch/>
        </p:blipFill>
        <p:spPr>
          <a:xfrm>
            <a:off x="0" y="0"/>
            <a:ext cx="1050365" cy="965200"/>
          </a:xfrm>
          <a:prstGeom prst="rect">
            <a:avLst/>
          </a:prstGeom>
        </p:spPr>
      </p:pic>
    </p:spTree>
    <p:extLst>
      <p:ext uri="{BB962C8B-B14F-4D97-AF65-F5344CB8AC3E}">
        <p14:creationId xmlns:p14="http://schemas.microsoft.com/office/powerpoint/2010/main" val="1099373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31"/>
            <a:ext cx="8686799" cy="594276"/>
          </a:xfrm>
          <a:solidFill>
            <a:schemeClr val="accent6">
              <a:lumMod val="60000"/>
              <a:lumOff val="40000"/>
            </a:schemeClr>
          </a:solidFill>
        </p:spPr>
        <p:txBody>
          <a:bodyPr>
            <a:normAutofit fontScale="90000"/>
          </a:bodyPr>
          <a:lstStyle/>
          <a:p>
            <a:r>
              <a:rPr lang="en-US" b="1" dirty="0" smtClean="0">
                <a:solidFill>
                  <a:srgbClr val="0070C0"/>
                </a:solidFill>
              </a:rPr>
              <a:t>Objective</a:t>
            </a:r>
            <a:endParaRPr lang="en-US" b="1" dirty="0">
              <a:solidFill>
                <a:srgbClr val="0070C0"/>
              </a:solidFill>
            </a:endParaRPr>
          </a:p>
        </p:txBody>
      </p:sp>
      <p:sp>
        <p:nvSpPr>
          <p:cNvPr id="3" name="Content Placeholder 2"/>
          <p:cNvSpPr>
            <a:spLocks noGrp="1"/>
          </p:cNvSpPr>
          <p:nvPr>
            <p:ph idx="1"/>
          </p:nvPr>
        </p:nvSpPr>
        <p:spPr>
          <a:xfrm>
            <a:off x="457200" y="1056224"/>
            <a:ext cx="8458199" cy="5397000"/>
          </a:xfrm>
        </p:spPr>
        <p:txBody>
          <a:bodyPr>
            <a:normAutofit/>
          </a:bodyPr>
          <a:lstStyle/>
          <a:p>
            <a:pPr>
              <a:lnSpc>
                <a:spcPct val="150000"/>
              </a:lnSpc>
            </a:pPr>
            <a:r>
              <a:rPr lang="en-US" b="1" dirty="0" smtClean="0"/>
              <a:t>Health </a:t>
            </a:r>
            <a:r>
              <a:rPr lang="en-US" b="1" dirty="0"/>
              <a:t>literacy of individuals with </a:t>
            </a:r>
            <a:r>
              <a:rPr lang="en-US" b="1" dirty="0" smtClean="0"/>
              <a:t>long-term illnesses (LTIs), </a:t>
            </a:r>
            <a:r>
              <a:rPr lang="en-US" b="1" dirty="0"/>
              <a:t>however, was not well examined in Asia. </a:t>
            </a:r>
            <a:endParaRPr lang="en-US" b="1" dirty="0" smtClean="0"/>
          </a:p>
          <a:p>
            <a:pPr marL="396875" indent="-396875">
              <a:lnSpc>
                <a:spcPct val="150000"/>
              </a:lnSpc>
              <a:buNone/>
            </a:pPr>
            <a:r>
              <a:rPr lang="en-US" b="1" dirty="0" smtClean="0">
                <a:sym typeface="Wingdings" panose="05000000000000000000" pitchFamily="2" charset="2"/>
              </a:rPr>
              <a:t> </a:t>
            </a:r>
            <a:r>
              <a:rPr lang="en-US" b="1" dirty="0" smtClean="0"/>
              <a:t>This study was adapted the Conceptual model of the European Health Literacy Survey </a:t>
            </a:r>
            <a:r>
              <a:rPr lang="en-US" b="1" dirty="0"/>
              <a:t>t</a:t>
            </a:r>
            <a:r>
              <a:rPr lang="en-US" b="1" dirty="0" smtClean="0"/>
              <a:t>o </a:t>
            </a:r>
            <a:r>
              <a:rPr lang="en-US" b="1" dirty="0"/>
              <a:t>examine the </a:t>
            </a:r>
            <a:r>
              <a:rPr lang="en-US" b="1" dirty="0">
                <a:solidFill>
                  <a:srgbClr val="FF0000"/>
                </a:solidFill>
              </a:rPr>
              <a:t>role of health literacy </a:t>
            </a:r>
            <a:r>
              <a:rPr lang="en-US" b="1" dirty="0" smtClean="0">
                <a:solidFill>
                  <a:srgbClr val="FF0000"/>
                </a:solidFill>
              </a:rPr>
              <a:t>in </a:t>
            </a:r>
            <a:r>
              <a:rPr lang="en-US" b="1" dirty="0">
                <a:solidFill>
                  <a:srgbClr val="FF0000"/>
                </a:solidFill>
              </a:rPr>
              <a:t>the associations between long-term </a:t>
            </a:r>
            <a:r>
              <a:rPr lang="en-US" b="1" dirty="0" smtClean="0">
                <a:solidFill>
                  <a:srgbClr val="FF0000"/>
                </a:solidFill>
              </a:rPr>
              <a:t>illness (LTIs) </a:t>
            </a:r>
            <a:r>
              <a:rPr lang="en-US" b="1" dirty="0">
                <a:solidFill>
                  <a:srgbClr val="FF0000"/>
                </a:solidFill>
              </a:rPr>
              <a:t>and physical </a:t>
            </a:r>
            <a:r>
              <a:rPr lang="en-US" b="1" dirty="0" smtClean="0">
                <a:solidFill>
                  <a:srgbClr val="FF0000"/>
                </a:solidFill>
              </a:rPr>
              <a:t>limitation (PL)</a:t>
            </a:r>
            <a:r>
              <a:rPr lang="en-US" b="1" dirty="0" smtClean="0"/>
              <a:t> </a:t>
            </a:r>
            <a:r>
              <a:rPr lang="en-US" b="1" dirty="0"/>
              <a:t>among people in </a:t>
            </a:r>
            <a:r>
              <a:rPr lang="en-US" b="1" dirty="0" smtClean="0"/>
              <a:t>five </a:t>
            </a:r>
            <a:r>
              <a:rPr lang="en-US" b="1" dirty="0"/>
              <a:t>Asian </a:t>
            </a:r>
            <a:r>
              <a:rPr lang="en-US" b="1" dirty="0" smtClean="0"/>
              <a:t>countries (Indonesia, Kazakhstan, Myanmar, Taiwan, Vietnam).</a:t>
            </a:r>
            <a:endParaRPr lang="en-US" b="1" dirty="0"/>
          </a:p>
        </p:txBody>
      </p:sp>
      <p:sp>
        <p:nvSpPr>
          <p:cNvPr id="4" name="Rectangle 3"/>
          <p:cNvSpPr/>
          <p:nvPr/>
        </p:nvSpPr>
        <p:spPr>
          <a:xfrm>
            <a:off x="1" y="6583899"/>
            <a:ext cx="9144000" cy="28582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Date Placeholder 5"/>
          <p:cNvSpPr>
            <a:spLocks noGrp="1"/>
          </p:cNvSpPr>
          <p:nvPr>
            <p:ph type="dt" sz="half" idx="10"/>
          </p:nvPr>
        </p:nvSpPr>
        <p:spPr>
          <a:xfrm>
            <a:off x="457200" y="6492875"/>
            <a:ext cx="2133600" cy="365125"/>
          </a:xfrm>
        </p:spPr>
        <p:txBody>
          <a:bodyPr/>
          <a:lstStyle/>
          <a:p>
            <a:r>
              <a:rPr lang="en-US" smtClean="0"/>
              <a:t>8 Oct 2016</a:t>
            </a:r>
            <a:endParaRPr lang="en-US"/>
          </a:p>
        </p:txBody>
      </p:sp>
      <p:sp>
        <p:nvSpPr>
          <p:cNvPr id="7" name="Slide Number Placeholder 6"/>
          <p:cNvSpPr>
            <a:spLocks noGrp="1"/>
          </p:cNvSpPr>
          <p:nvPr>
            <p:ph type="sldNum" sz="quarter" idx="12"/>
          </p:nvPr>
        </p:nvSpPr>
        <p:spPr>
          <a:xfrm>
            <a:off x="6553201" y="6492875"/>
            <a:ext cx="2133600" cy="365125"/>
          </a:xfrm>
        </p:spPr>
        <p:txBody>
          <a:bodyPr/>
          <a:lstStyle/>
          <a:p>
            <a:fld id="{FFEFBE78-F551-4397-8559-8334CBAF69DC}" type="slidenum">
              <a:rPr lang="en-US" smtClean="0"/>
              <a:t>4</a:t>
            </a:fld>
            <a:endParaRPr lang="en-US"/>
          </a:p>
        </p:txBody>
      </p:sp>
      <p:sp>
        <p:nvSpPr>
          <p:cNvPr id="8" name="Footer Placeholder 7"/>
          <p:cNvSpPr>
            <a:spLocks noGrp="1"/>
          </p:cNvSpPr>
          <p:nvPr>
            <p:ph type="ftr" sz="quarter" idx="11"/>
          </p:nvPr>
        </p:nvSpPr>
        <p:spPr>
          <a:xfrm>
            <a:off x="2590799" y="6523355"/>
            <a:ext cx="3962402" cy="365126"/>
          </a:xfrm>
        </p:spPr>
        <p:txBody>
          <a:bodyPr/>
          <a:lstStyle/>
          <a:p>
            <a:r>
              <a:rPr lang="en-US" smtClean="0"/>
              <a:t>The 4th International Health Literacy Conference, Haiphong, Vietnam</a:t>
            </a: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761" t="2732" r="2367" b="4381"/>
          <a:stretch/>
        </p:blipFill>
        <p:spPr>
          <a:xfrm>
            <a:off x="0" y="0"/>
            <a:ext cx="1050365" cy="965200"/>
          </a:xfrm>
          <a:prstGeom prst="rect">
            <a:avLst/>
          </a:prstGeom>
        </p:spPr>
      </p:pic>
    </p:spTree>
    <p:extLst>
      <p:ext uri="{BB962C8B-B14F-4D97-AF65-F5344CB8AC3E}">
        <p14:creationId xmlns:p14="http://schemas.microsoft.com/office/powerpoint/2010/main" val="21124475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9371"/>
            <a:ext cx="9142815" cy="594122"/>
          </a:xfrm>
          <a:solidFill>
            <a:srgbClr val="FFFF00"/>
          </a:solidFill>
        </p:spPr>
        <p:txBody>
          <a:bodyPr>
            <a:normAutofit fontScale="90000"/>
          </a:bodyPr>
          <a:lstStyle/>
          <a:p>
            <a:r>
              <a:rPr lang="en-US" b="1" dirty="0" smtClean="0">
                <a:solidFill>
                  <a:srgbClr val="0070C0"/>
                </a:solidFill>
              </a:rPr>
              <a:t>Research methods</a:t>
            </a:r>
            <a:endParaRPr lang="en-US" b="1" dirty="0">
              <a:solidFill>
                <a:srgbClr val="0070C0"/>
              </a:solidFill>
            </a:endParaRPr>
          </a:p>
        </p:txBody>
      </p:sp>
      <p:sp>
        <p:nvSpPr>
          <p:cNvPr id="3" name="Content Placeholder 2"/>
          <p:cNvSpPr>
            <a:spLocks noGrp="1"/>
          </p:cNvSpPr>
          <p:nvPr>
            <p:ph idx="1"/>
          </p:nvPr>
        </p:nvSpPr>
        <p:spPr>
          <a:xfrm>
            <a:off x="186619" y="974175"/>
            <a:ext cx="8849516" cy="5525059"/>
          </a:xfrm>
          <a:noFill/>
        </p:spPr>
        <p:txBody>
          <a:bodyPr>
            <a:noAutofit/>
          </a:bodyPr>
          <a:lstStyle/>
          <a:p>
            <a:pPr>
              <a:lnSpc>
                <a:spcPct val="150000"/>
              </a:lnSpc>
            </a:pPr>
            <a:r>
              <a:rPr lang="en-US" sz="2200" b="1" dirty="0" smtClean="0">
                <a:solidFill>
                  <a:srgbClr val="0070C0"/>
                </a:solidFill>
              </a:rPr>
              <a:t>A cross-sectional </a:t>
            </a:r>
            <a:r>
              <a:rPr lang="en-US" sz="2200" b="1" dirty="0">
                <a:solidFill>
                  <a:srgbClr val="0070C0"/>
                </a:solidFill>
              </a:rPr>
              <a:t>design </a:t>
            </a:r>
            <a:r>
              <a:rPr lang="en-US" sz="2200" b="1" dirty="0" smtClean="0">
                <a:solidFill>
                  <a:srgbClr val="0070C0"/>
                </a:solidFill>
              </a:rPr>
              <a:t>in Indonesia</a:t>
            </a:r>
            <a:r>
              <a:rPr lang="en-US" sz="2200" b="1" dirty="0">
                <a:solidFill>
                  <a:srgbClr val="0070C0"/>
                </a:solidFill>
              </a:rPr>
              <a:t>, Kazakhstan, </a:t>
            </a:r>
            <a:r>
              <a:rPr lang="en-US" sz="2200" b="1" dirty="0" smtClean="0">
                <a:solidFill>
                  <a:srgbClr val="0070C0"/>
                </a:solidFill>
              </a:rPr>
              <a:t>Myanmar, Taiwan</a:t>
            </a:r>
            <a:r>
              <a:rPr lang="en-US" sz="2200" b="1" dirty="0">
                <a:solidFill>
                  <a:srgbClr val="0070C0"/>
                </a:solidFill>
              </a:rPr>
              <a:t>, </a:t>
            </a:r>
            <a:r>
              <a:rPr lang="en-US" sz="2200" b="1" dirty="0" smtClean="0">
                <a:solidFill>
                  <a:srgbClr val="0070C0"/>
                </a:solidFill>
              </a:rPr>
              <a:t>and Vietnam.</a:t>
            </a:r>
          </a:p>
          <a:p>
            <a:pPr>
              <a:lnSpc>
                <a:spcPct val="150000"/>
              </a:lnSpc>
            </a:pPr>
            <a:r>
              <a:rPr lang="en-US" sz="2200" b="1" dirty="0" smtClean="0">
                <a:solidFill>
                  <a:srgbClr val="0070C0"/>
                </a:solidFill>
              </a:rPr>
              <a:t>Multistage stratification random sampling, </a:t>
            </a:r>
          </a:p>
          <a:p>
            <a:pPr>
              <a:lnSpc>
                <a:spcPct val="150000"/>
              </a:lnSpc>
            </a:pPr>
            <a:r>
              <a:rPr lang="en-US" sz="2200" b="1" dirty="0">
                <a:solidFill>
                  <a:srgbClr val="0070C0"/>
                </a:solidFill>
              </a:rPr>
              <a:t>Overall samples of 10,024 participants aged  15  years  and  above</a:t>
            </a:r>
            <a:r>
              <a:rPr lang="en-US" sz="2200" b="1" dirty="0" smtClean="0">
                <a:solidFill>
                  <a:srgbClr val="0070C0"/>
                </a:solidFill>
              </a:rPr>
              <a:t>.</a:t>
            </a:r>
          </a:p>
          <a:p>
            <a:pPr>
              <a:lnSpc>
                <a:spcPct val="150000"/>
              </a:lnSpc>
            </a:pPr>
            <a:r>
              <a:rPr lang="en-US" sz="2200" b="1" dirty="0" smtClean="0">
                <a:solidFill>
                  <a:srgbClr val="0070C0"/>
                </a:solidFill>
              </a:rPr>
              <a:t>Measurements: </a:t>
            </a:r>
            <a:endParaRPr lang="en-US" sz="2200" b="1" dirty="0">
              <a:solidFill>
                <a:srgbClr val="0070C0"/>
              </a:solidFill>
            </a:endParaRPr>
          </a:p>
          <a:p>
            <a:pPr lvl="1">
              <a:lnSpc>
                <a:spcPct val="150000"/>
              </a:lnSpc>
            </a:pPr>
            <a:r>
              <a:rPr lang="en-US" sz="2200" b="1" dirty="0" smtClean="0">
                <a:solidFill>
                  <a:srgbClr val="0070C0"/>
                </a:solidFill>
              </a:rPr>
              <a:t>Health Literacy: HLS-EU-Q47 (</a:t>
            </a:r>
            <a:r>
              <a:rPr lang="en-US" sz="2200" b="1" dirty="0" smtClean="0">
                <a:solidFill>
                  <a:srgbClr val="0070C0"/>
                </a:solidFill>
                <a:sym typeface="Wingdings" panose="05000000000000000000" pitchFamily="2" charset="2"/>
              </a:rPr>
              <a:t>inadequate, problematic, sufficient, excellent)</a:t>
            </a:r>
          </a:p>
          <a:p>
            <a:pPr lvl="1">
              <a:lnSpc>
                <a:spcPct val="150000"/>
              </a:lnSpc>
            </a:pPr>
            <a:r>
              <a:rPr lang="en-US" sz="2200" b="1" dirty="0" smtClean="0">
                <a:solidFill>
                  <a:srgbClr val="0070C0"/>
                </a:solidFill>
                <a:sym typeface="Wingdings" panose="05000000000000000000" pitchFamily="2" charset="2"/>
              </a:rPr>
              <a:t>Long-term illnesses (LTIs) (Yes/No); Physical limitation ( Yes/No)</a:t>
            </a:r>
          </a:p>
          <a:p>
            <a:pPr lvl="1">
              <a:lnSpc>
                <a:spcPct val="150000"/>
              </a:lnSpc>
            </a:pPr>
            <a:r>
              <a:rPr lang="en-US" sz="2200" b="1" dirty="0" smtClean="0">
                <a:solidFill>
                  <a:srgbClr val="0070C0"/>
                </a:solidFill>
                <a:sym typeface="Wingdings" panose="05000000000000000000" pitchFamily="2" charset="2"/>
              </a:rPr>
              <a:t>Age, Gender, Education, Social status, ability to pay for medication, </a:t>
            </a:r>
            <a:r>
              <a:rPr lang="en-US" sz="2200" b="1" dirty="0">
                <a:solidFill>
                  <a:srgbClr val="0070C0"/>
                </a:solidFill>
                <a:sym typeface="Wingdings" panose="05000000000000000000" pitchFamily="2" charset="2"/>
              </a:rPr>
              <a:t>D</a:t>
            </a:r>
            <a:r>
              <a:rPr lang="en-US" sz="2200" b="1" dirty="0" smtClean="0">
                <a:solidFill>
                  <a:srgbClr val="0070C0"/>
                </a:solidFill>
                <a:sym typeface="Wingdings" panose="05000000000000000000" pitchFamily="2" charset="2"/>
              </a:rPr>
              <a:t>oing exercise </a:t>
            </a:r>
          </a:p>
        </p:txBody>
      </p:sp>
      <p:sp>
        <p:nvSpPr>
          <p:cNvPr id="4" name="Rectangle 3"/>
          <p:cNvSpPr/>
          <p:nvPr/>
        </p:nvSpPr>
        <p:spPr>
          <a:xfrm>
            <a:off x="1196" y="6578610"/>
            <a:ext cx="9141619" cy="28574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Slide Number Placeholder 10"/>
          <p:cNvSpPr>
            <a:spLocks noGrp="1"/>
          </p:cNvSpPr>
          <p:nvPr>
            <p:ph type="sldNum" sz="quarter" idx="12"/>
          </p:nvPr>
        </p:nvSpPr>
        <p:spPr>
          <a:xfrm>
            <a:off x="6553202" y="6548864"/>
            <a:ext cx="2133600" cy="365125"/>
          </a:xfrm>
        </p:spPr>
        <p:txBody>
          <a:bodyPr/>
          <a:lstStyle/>
          <a:p>
            <a:fld id="{FFEFBE78-F551-4397-8559-8334CBAF69DC}" type="slidenum">
              <a:rPr lang="en-US" smtClean="0">
                <a:solidFill>
                  <a:prstClr val="black">
                    <a:tint val="75000"/>
                  </a:prstClr>
                </a:solidFill>
              </a:rPr>
              <a:pPr/>
              <a:t>5</a:t>
            </a:fld>
            <a:endParaRPr lang="en-US">
              <a:solidFill>
                <a:prstClr val="black">
                  <a:tint val="75000"/>
                </a:prstClr>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 y="1"/>
            <a:ext cx="1037955" cy="974174"/>
          </a:xfrm>
          <a:prstGeom prst="rect">
            <a:avLst/>
          </a:prstGeom>
        </p:spPr>
      </p:pic>
      <p:sp>
        <p:nvSpPr>
          <p:cNvPr id="6" name="Footer Placeholder 5"/>
          <p:cNvSpPr>
            <a:spLocks noGrp="1"/>
          </p:cNvSpPr>
          <p:nvPr>
            <p:ph type="ftr" sz="quarter" idx="11"/>
          </p:nvPr>
        </p:nvSpPr>
        <p:spPr>
          <a:xfrm>
            <a:off x="2743202" y="6548864"/>
            <a:ext cx="3657598" cy="365126"/>
          </a:xfrm>
        </p:spPr>
        <p:txBody>
          <a:bodyPr/>
          <a:lstStyle/>
          <a:p>
            <a:r>
              <a:rPr lang="en-US" smtClean="0">
                <a:solidFill>
                  <a:prstClr val="black">
                    <a:tint val="75000"/>
                  </a:prstClr>
                </a:solidFill>
              </a:rPr>
              <a:t>The 4th International Health Literacy Conference, Haiphong, Vietnam</a:t>
            </a:r>
            <a:endParaRPr lang="en-US" dirty="0">
              <a:solidFill>
                <a:prstClr val="black">
                  <a:tint val="75000"/>
                </a:prstClr>
              </a:solidFill>
            </a:endParaRPr>
          </a:p>
        </p:txBody>
      </p:sp>
      <p:sp>
        <p:nvSpPr>
          <p:cNvPr id="8" name="Date Placeholder 7"/>
          <p:cNvSpPr>
            <a:spLocks noGrp="1"/>
          </p:cNvSpPr>
          <p:nvPr>
            <p:ph type="dt" sz="half" idx="10"/>
          </p:nvPr>
        </p:nvSpPr>
        <p:spPr>
          <a:xfrm>
            <a:off x="457200" y="6548864"/>
            <a:ext cx="2133600" cy="365125"/>
          </a:xfrm>
        </p:spPr>
        <p:txBody>
          <a:bodyPr/>
          <a:lstStyle/>
          <a:p>
            <a:r>
              <a:rPr lang="en-US" smtClean="0">
                <a:solidFill>
                  <a:prstClr val="black">
                    <a:tint val="75000"/>
                  </a:prstClr>
                </a:solidFill>
              </a:rPr>
              <a:t>8 Oct 2016</a:t>
            </a:r>
            <a:endParaRPr lang="en-US" dirty="0">
              <a:solidFill>
                <a:prstClr val="black">
                  <a:tint val="75000"/>
                </a:prstClr>
              </a:solidFill>
            </a:endParaRPr>
          </a:p>
        </p:txBody>
      </p:sp>
    </p:spTree>
    <p:extLst>
      <p:ext uri="{BB962C8B-B14F-4D97-AF65-F5344CB8AC3E}">
        <p14:creationId xmlns:p14="http://schemas.microsoft.com/office/powerpoint/2010/main" val="582800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96" y="6578610"/>
            <a:ext cx="9141619" cy="28574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5" name="Slide Number Placeholder 14"/>
          <p:cNvSpPr>
            <a:spLocks noGrp="1"/>
          </p:cNvSpPr>
          <p:nvPr>
            <p:ph type="sldNum" sz="quarter" idx="12"/>
          </p:nvPr>
        </p:nvSpPr>
        <p:spPr>
          <a:xfrm>
            <a:off x="6553202" y="6546143"/>
            <a:ext cx="2133600" cy="365125"/>
          </a:xfrm>
        </p:spPr>
        <p:txBody>
          <a:bodyPr/>
          <a:lstStyle/>
          <a:p>
            <a:fld id="{FFEFBE78-F551-4397-8559-8334CBAF69DC}" type="slidenum">
              <a:rPr lang="en-US" smtClean="0">
                <a:solidFill>
                  <a:prstClr val="black">
                    <a:tint val="75000"/>
                  </a:prstClr>
                </a:solidFill>
              </a:rPr>
              <a:pPr/>
              <a:t>6</a:t>
            </a:fld>
            <a:endParaRPr lang="en-US" dirty="0">
              <a:solidFill>
                <a:prstClr val="black">
                  <a:tint val="75000"/>
                </a:prstClr>
              </a:solidFill>
            </a:endParaRPr>
          </a:p>
        </p:txBody>
      </p:sp>
      <p:sp>
        <p:nvSpPr>
          <p:cNvPr id="2" name="Footer Placeholder 1"/>
          <p:cNvSpPr>
            <a:spLocks noGrp="1"/>
          </p:cNvSpPr>
          <p:nvPr>
            <p:ph type="ftr" sz="quarter" idx="11"/>
          </p:nvPr>
        </p:nvSpPr>
        <p:spPr>
          <a:xfrm>
            <a:off x="2590800" y="6534326"/>
            <a:ext cx="3962402" cy="330034"/>
          </a:xfrm>
        </p:spPr>
        <p:txBody>
          <a:bodyPr/>
          <a:lstStyle/>
          <a:p>
            <a:r>
              <a:rPr lang="en-US" smtClean="0">
                <a:solidFill>
                  <a:prstClr val="black">
                    <a:tint val="75000"/>
                  </a:prstClr>
                </a:solidFill>
              </a:rPr>
              <a:t>The 4th International Health Literacy Conference, Haiphong, Vietnam</a:t>
            </a:r>
            <a:endParaRPr lang="en-US" dirty="0">
              <a:solidFill>
                <a:prstClr val="black">
                  <a:tint val="75000"/>
                </a:prstClr>
              </a:solidFill>
            </a:endParaRPr>
          </a:p>
        </p:txBody>
      </p:sp>
      <p:sp>
        <p:nvSpPr>
          <p:cNvPr id="3" name="Date Placeholder 2"/>
          <p:cNvSpPr>
            <a:spLocks noGrp="1"/>
          </p:cNvSpPr>
          <p:nvPr>
            <p:ph type="dt" sz="half" idx="10"/>
          </p:nvPr>
        </p:nvSpPr>
        <p:spPr>
          <a:xfrm>
            <a:off x="457200" y="6532822"/>
            <a:ext cx="2133600" cy="365125"/>
          </a:xfrm>
        </p:spPr>
        <p:txBody>
          <a:bodyPr/>
          <a:lstStyle/>
          <a:p>
            <a:r>
              <a:rPr lang="en-US" smtClean="0">
                <a:solidFill>
                  <a:prstClr val="black">
                    <a:tint val="75000"/>
                  </a:prstClr>
                </a:solidFill>
              </a:rPr>
              <a:t>8 Oct 2016</a:t>
            </a:r>
            <a:endParaRPr lang="en-US" dirty="0">
              <a:solidFill>
                <a:prstClr val="black">
                  <a:tint val="75000"/>
                </a:prstClr>
              </a:solidFill>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t="2139"/>
          <a:stretch/>
        </p:blipFill>
        <p:spPr bwMode="auto">
          <a:xfrm>
            <a:off x="990600" y="861206"/>
            <a:ext cx="7924800" cy="5562599"/>
          </a:xfrm>
          <a:prstGeom prst="rect">
            <a:avLst/>
          </a:prstGeom>
          <a:noFill/>
          <a:ln>
            <a:noFill/>
          </a:ln>
          <a:extLst>
            <a:ext uri="{53640926-AAD7-44D8-BBD7-CCE9431645EC}">
              <a14:shadowObscured xmlns:a14="http://schemas.microsoft.com/office/drawing/2010/main"/>
            </a:ext>
          </a:ex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2761" t="2732" r="2367" b="4381"/>
          <a:stretch/>
        </p:blipFill>
        <p:spPr>
          <a:xfrm>
            <a:off x="0" y="0"/>
            <a:ext cx="1050365" cy="965200"/>
          </a:xfrm>
          <a:prstGeom prst="rect">
            <a:avLst/>
          </a:prstGeom>
        </p:spPr>
      </p:pic>
    </p:spTree>
    <p:extLst>
      <p:ext uri="{BB962C8B-B14F-4D97-AF65-F5344CB8AC3E}">
        <p14:creationId xmlns:p14="http://schemas.microsoft.com/office/powerpoint/2010/main" val="1436507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4280" y="434918"/>
            <a:ext cx="7781384" cy="1083331"/>
          </a:xfrm>
          <a:solidFill>
            <a:schemeClr val="bg1"/>
          </a:solidFill>
        </p:spPr>
        <p:txBody>
          <a:bodyPr>
            <a:noAutofit/>
          </a:bodyPr>
          <a:lstStyle/>
          <a:p>
            <a:pPr marL="0" indent="0">
              <a:lnSpc>
                <a:spcPct val="150000"/>
              </a:lnSpc>
              <a:buNone/>
            </a:pPr>
            <a:r>
              <a:rPr lang="en-US" sz="2400" b="1" dirty="0">
                <a:solidFill>
                  <a:srgbClr val="7030A0"/>
                </a:solidFill>
              </a:rPr>
              <a:t> The study </a:t>
            </a:r>
            <a:r>
              <a:rPr lang="en-US" sz="2400" b="1" dirty="0" smtClean="0">
                <a:solidFill>
                  <a:srgbClr val="7030A0"/>
                </a:solidFill>
              </a:rPr>
              <a:t>was approved </a:t>
            </a:r>
            <a:r>
              <a:rPr lang="en-US" sz="2400" b="1" dirty="0">
                <a:solidFill>
                  <a:srgbClr val="7030A0"/>
                </a:solidFill>
              </a:rPr>
              <a:t>from the Institutional Review Board in all partner </a:t>
            </a:r>
            <a:r>
              <a:rPr lang="en-US" sz="2400" b="1" dirty="0" smtClean="0">
                <a:solidFill>
                  <a:srgbClr val="7030A0"/>
                </a:solidFill>
              </a:rPr>
              <a:t>countries</a:t>
            </a:r>
            <a:endParaRPr lang="en-US" sz="2400" b="1" dirty="0">
              <a:solidFill>
                <a:srgbClr val="7030A0"/>
              </a:solidFill>
            </a:endParaRPr>
          </a:p>
        </p:txBody>
      </p:sp>
      <p:sp>
        <p:nvSpPr>
          <p:cNvPr id="4" name="Rectangle 3"/>
          <p:cNvSpPr/>
          <p:nvPr/>
        </p:nvSpPr>
        <p:spPr>
          <a:xfrm>
            <a:off x="1196" y="6578610"/>
            <a:ext cx="9141619" cy="28574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Slide Number Placeholder 10"/>
          <p:cNvSpPr>
            <a:spLocks noGrp="1"/>
          </p:cNvSpPr>
          <p:nvPr>
            <p:ph type="sldNum" sz="quarter" idx="12"/>
          </p:nvPr>
        </p:nvSpPr>
        <p:spPr>
          <a:xfrm>
            <a:off x="6553202" y="6532822"/>
            <a:ext cx="2133600" cy="365125"/>
          </a:xfrm>
        </p:spPr>
        <p:txBody>
          <a:bodyPr/>
          <a:lstStyle/>
          <a:p>
            <a:fld id="{FFEFBE78-F551-4397-8559-8334CBAF69DC}" type="slidenum">
              <a:rPr lang="en-US" smtClean="0">
                <a:solidFill>
                  <a:prstClr val="black">
                    <a:tint val="75000"/>
                  </a:prstClr>
                </a:solidFill>
              </a:rPr>
              <a:pPr/>
              <a:t>7</a:t>
            </a:fld>
            <a:endParaRPr lang="en-US" dirty="0">
              <a:solidFill>
                <a:prstClr val="black">
                  <a:tint val="75000"/>
                </a:prstClr>
              </a:solidFill>
            </a:endParaRPr>
          </a:p>
        </p:txBody>
      </p:sp>
      <p:pic>
        <p:nvPicPr>
          <p:cNvPr id="14" name="Picture 13"/>
          <p:cNvPicPr>
            <a:picLocks noChangeAspect="1"/>
          </p:cNvPicPr>
          <p:nvPr/>
        </p:nvPicPr>
        <p:blipFill>
          <a:blip r:embed="rId3"/>
          <a:stretch>
            <a:fillRect/>
          </a:stretch>
        </p:blipFill>
        <p:spPr>
          <a:xfrm>
            <a:off x="125161" y="1905000"/>
            <a:ext cx="9017654" cy="3505202"/>
          </a:xfrm>
          <a:prstGeom prst="rect">
            <a:avLst/>
          </a:prstGeom>
          <a:solidFill>
            <a:schemeClr val="bg1"/>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9808"/>
            <a:ext cx="1196469" cy="1122947"/>
          </a:xfrm>
          <a:prstGeom prst="rect">
            <a:avLst/>
          </a:prstGeom>
        </p:spPr>
      </p:pic>
      <p:sp>
        <p:nvSpPr>
          <p:cNvPr id="2" name="Footer Placeholder 1"/>
          <p:cNvSpPr>
            <a:spLocks noGrp="1"/>
          </p:cNvSpPr>
          <p:nvPr>
            <p:ph type="ftr" sz="quarter" idx="11"/>
          </p:nvPr>
        </p:nvSpPr>
        <p:spPr>
          <a:xfrm>
            <a:off x="2590800" y="6564906"/>
            <a:ext cx="3962402" cy="333042"/>
          </a:xfrm>
        </p:spPr>
        <p:txBody>
          <a:bodyPr/>
          <a:lstStyle/>
          <a:p>
            <a:r>
              <a:rPr lang="en-US" smtClean="0">
                <a:solidFill>
                  <a:prstClr val="black">
                    <a:tint val="75000"/>
                  </a:prstClr>
                </a:solidFill>
              </a:rPr>
              <a:t>The 4th International Health Literacy Conference, Haiphong, Vietnam</a:t>
            </a:r>
            <a:endParaRPr lang="en-US" dirty="0">
              <a:solidFill>
                <a:prstClr val="black">
                  <a:tint val="75000"/>
                </a:prstClr>
              </a:solidFill>
            </a:endParaRPr>
          </a:p>
        </p:txBody>
      </p:sp>
      <p:sp>
        <p:nvSpPr>
          <p:cNvPr id="6" name="Date Placeholder 5"/>
          <p:cNvSpPr>
            <a:spLocks noGrp="1"/>
          </p:cNvSpPr>
          <p:nvPr>
            <p:ph type="dt" sz="half" idx="10"/>
          </p:nvPr>
        </p:nvSpPr>
        <p:spPr>
          <a:xfrm>
            <a:off x="457200" y="6532822"/>
            <a:ext cx="2133600" cy="365125"/>
          </a:xfrm>
        </p:spPr>
        <p:txBody>
          <a:bodyPr/>
          <a:lstStyle/>
          <a:p>
            <a:r>
              <a:rPr lang="en-US" smtClean="0">
                <a:solidFill>
                  <a:prstClr val="black">
                    <a:tint val="75000"/>
                  </a:prstClr>
                </a:solidFill>
              </a:rPr>
              <a:t>8 Oct 2016</a:t>
            </a:r>
            <a:endParaRPr lang="en-US" dirty="0">
              <a:solidFill>
                <a:prstClr val="black">
                  <a:tint val="75000"/>
                </a:prstClr>
              </a:solidFill>
            </a:endParaRPr>
          </a:p>
        </p:txBody>
      </p:sp>
    </p:spTree>
    <p:extLst>
      <p:ext uri="{BB962C8B-B14F-4D97-AF65-F5344CB8AC3E}">
        <p14:creationId xmlns:p14="http://schemas.microsoft.com/office/powerpoint/2010/main" val="7178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578573"/>
            <a:ext cx="9144000" cy="285824"/>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TW" sz="1350">
              <a:solidFill>
                <a:srgbClr val="FFFFFF"/>
              </a:solidFill>
            </a:endParaRPr>
          </a:p>
        </p:txBody>
      </p:sp>
      <p:sp>
        <p:nvSpPr>
          <p:cNvPr id="11267" name="Title 1"/>
          <p:cNvSpPr>
            <a:spLocks noGrp="1"/>
          </p:cNvSpPr>
          <p:nvPr>
            <p:ph type="title"/>
          </p:nvPr>
        </p:nvSpPr>
        <p:spPr>
          <a:xfrm>
            <a:off x="0" y="477319"/>
            <a:ext cx="9144000" cy="594276"/>
          </a:xfrm>
          <a:solidFill>
            <a:srgbClr val="FFFF00"/>
          </a:solidFill>
        </p:spPr>
        <p:txBody>
          <a:bodyPr/>
          <a:lstStyle/>
          <a:p>
            <a:r>
              <a:rPr lang="en-US" altLang="zh-TW" sz="3001" b="1" dirty="0">
                <a:solidFill>
                  <a:srgbClr val="0070C0"/>
                </a:solidFill>
              </a:rPr>
              <a:t>Data analyses</a:t>
            </a:r>
          </a:p>
        </p:txBody>
      </p:sp>
      <p:sp>
        <p:nvSpPr>
          <p:cNvPr id="3" name="Content Placeholder 2"/>
          <p:cNvSpPr>
            <a:spLocks noGrp="1"/>
          </p:cNvSpPr>
          <p:nvPr>
            <p:ph idx="1"/>
          </p:nvPr>
        </p:nvSpPr>
        <p:spPr>
          <a:xfrm>
            <a:off x="457320" y="1191263"/>
            <a:ext cx="8229362" cy="5047122"/>
          </a:xfrm>
        </p:spPr>
        <p:txBody>
          <a:bodyPr rtlCol="0">
            <a:normAutofit/>
          </a:bodyPr>
          <a:lstStyle/>
          <a:p>
            <a:pPr>
              <a:lnSpc>
                <a:spcPct val="170000"/>
              </a:lnSpc>
              <a:defRPr/>
            </a:pPr>
            <a:r>
              <a:rPr lang="en-US" altLang="zh-TW" b="1" dirty="0"/>
              <a:t>R</a:t>
            </a:r>
            <a:r>
              <a:rPr lang="en-US" b="1" dirty="0" smtClean="0"/>
              <a:t>egression models to examine long-term illness (LTIs) effect on physical limitation (PL) and effect modifiers</a:t>
            </a:r>
          </a:p>
          <a:p>
            <a:pPr>
              <a:lnSpc>
                <a:spcPct val="170000"/>
              </a:lnSpc>
              <a:defRPr/>
            </a:pPr>
            <a:r>
              <a:rPr lang="en-US" b="1" dirty="0" smtClean="0"/>
              <a:t>Using </a:t>
            </a:r>
            <a:r>
              <a:rPr lang="en-US" b="1" dirty="0"/>
              <a:t>the SPSS Version </a:t>
            </a:r>
            <a:r>
              <a:rPr lang="en-US" b="1" dirty="0" smtClean="0"/>
              <a:t>20.0</a:t>
            </a:r>
            <a:r>
              <a:rPr lang="en-US" b="1" dirty="0"/>
              <a:t>,</a:t>
            </a:r>
            <a:r>
              <a:rPr lang="en-US" b="1" dirty="0" smtClean="0"/>
              <a:t> </a:t>
            </a:r>
            <a:r>
              <a:rPr lang="en-US" b="1" i="1" dirty="0" smtClean="0"/>
              <a:t>p</a:t>
            </a:r>
            <a:r>
              <a:rPr lang="en-US" b="1" dirty="0" smtClean="0"/>
              <a:t> </a:t>
            </a:r>
            <a:r>
              <a:rPr lang="en-US" b="1" dirty="0"/>
              <a:t>&lt; 0.05</a:t>
            </a:r>
            <a:r>
              <a:rPr lang="en-US" b="1" dirty="0" smtClean="0"/>
              <a:t>. </a:t>
            </a:r>
          </a:p>
        </p:txBody>
      </p:sp>
      <p:sp>
        <p:nvSpPr>
          <p:cNvPr id="6" name="Date Placeholder 5"/>
          <p:cNvSpPr>
            <a:spLocks noGrp="1"/>
          </p:cNvSpPr>
          <p:nvPr>
            <p:ph type="dt" sz="quarter" idx="10"/>
          </p:nvPr>
        </p:nvSpPr>
        <p:spPr>
          <a:xfrm>
            <a:off x="457200" y="6546143"/>
            <a:ext cx="2133600" cy="365125"/>
          </a:xfrm>
        </p:spPr>
        <p:txBody>
          <a:bodyPr/>
          <a:lstStyle/>
          <a:p>
            <a:pPr>
              <a:defRPr/>
            </a:pPr>
            <a:r>
              <a:rPr lang="en-US" smtClean="0"/>
              <a:t>8 Oct 2016</a:t>
            </a:r>
            <a:endParaRPr lang="en-US"/>
          </a:p>
        </p:txBody>
      </p:sp>
      <p:sp>
        <p:nvSpPr>
          <p:cNvPr id="7" name="Slide Number Placeholder 6"/>
          <p:cNvSpPr>
            <a:spLocks noGrp="1"/>
          </p:cNvSpPr>
          <p:nvPr>
            <p:ph type="sldNum" sz="quarter" idx="12"/>
          </p:nvPr>
        </p:nvSpPr>
        <p:spPr>
          <a:xfrm>
            <a:off x="6553202" y="6546143"/>
            <a:ext cx="2133600" cy="365125"/>
          </a:xfrm>
        </p:spPr>
        <p:txBody>
          <a:bodyPr/>
          <a:lstStyle>
            <a:lvl1pPr>
              <a:defRPr>
                <a:solidFill>
                  <a:schemeClr val="tx1"/>
                </a:solidFill>
                <a:latin typeface="Calibri" pitchFamily="34" charset="0"/>
              </a:defRPr>
            </a:lvl1pPr>
            <a:lvl2pPr marL="557361" indent="-214370">
              <a:defRPr>
                <a:solidFill>
                  <a:schemeClr val="tx1"/>
                </a:solidFill>
                <a:latin typeface="Calibri" pitchFamily="34" charset="0"/>
              </a:defRPr>
            </a:lvl2pPr>
            <a:lvl3pPr marL="857479" indent="-171496">
              <a:defRPr>
                <a:solidFill>
                  <a:schemeClr val="tx1"/>
                </a:solidFill>
                <a:latin typeface="Calibri" pitchFamily="34" charset="0"/>
              </a:defRPr>
            </a:lvl3pPr>
            <a:lvl4pPr marL="1200470" indent="-171496">
              <a:defRPr>
                <a:solidFill>
                  <a:schemeClr val="tx1"/>
                </a:solidFill>
                <a:latin typeface="Calibri" pitchFamily="34" charset="0"/>
              </a:defRPr>
            </a:lvl4pPr>
            <a:lvl5pPr marL="1543461" indent="-171496">
              <a:defRPr>
                <a:solidFill>
                  <a:schemeClr val="tx1"/>
                </a:solidFill>
                <a:latin typeface="Calibri" pitchFamily="34" charset="0"/>
              </a:defRPr>
            </a:lvl5pPr>
            <a:lvl6pPr marL="1886453" indent="-171496" fontAlgn="base">
              <a:spcBef>
                <a:spcPct val="0"/>
              </a:spcBef>
              <a:spcAft>
                <a:spcPct val="0"/>
              </a:spcAft>
              <a:defRPr>
                <a:solidFill>
                  <a:schemeClr val="tx1"/>
                </a:solidFill>
                <a:latin typeface="Calibri" pitchFamily="34" charset="0"/>
              </a:defRPr>
            </a:lvl6pPr>
            <a:lvl7pPr marL="2229444" indent="-171496" fontAlgn="base">
              <a:spcBef>
                <a:spcPct val="0"/>
              </a:spcBef>
              <a:spcAft>
                <a:spcPct val="0"/>
              </a:spcAft>
              <a:defRPr>
                <a:solidFill>
                  <a:schemeClr val="tx1"/>
                </a:solidFill>
                <a:latin typeface="Calibri" pitchFamily="34" charset="0"/>
              </a:defRPr>
            </a:lvl7pPr>
            <a:lvl8pPr marL="2572436" indent="-171496" fontAlgn="base">
              <a:spcBef>
                <a:spcPct val="0"/>
              </a:spcBef>
              <a:spcAft>
                <a:spcPct val="0"/>
              </a:spcAft>
              <a:defRPr>
                <a:solidFill>
                  <a:schemeClr val="tx1"/>
                </a:solidFill>
                <a:latin typeface="Calibri" pitchFamily="34" charset="0"/>
              </a:defRPr>
            </a:lvl8pPr>
            <a:lvl9pPr marL="2915427" indent="-171496" fontAlgn="base">
              <a:spcBef>
                <a:spcPct val="0"/>
              </a:spcBef>
              <a:spcAft>
                <a:spcPct val="0"/>
              </a:spcAft>
              <a:defRPr>
                <a:solidFill>
                  <a:schemeClr val="tx1"/>
                </a:solidFill>
                <a:latin typeface="Calibri" pitchFamily="34" charset="0"/>
              </a:defRPr>
            </a:lvl9pPr>
          </a:lstStyle>
          <a:p>
            <a:fld id="{78E17520-079A-488B-B66D-1269499267E2}" type="slidenum">
              <a:rPr lang="en-US" altLang="zh-TW">
                <a:solidFill>
                  <a:srgbClr val="898989"/>
                </a:solidFill>
              </a:rPr>
              <a:pPr/>
              <a:t>8</a:t>
            </a:fld>
            <a:endParaRPr lang="en-US" altLang="zh-TW">
              <a:solidFill>
                <a:srgbClr val="898989"/>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316"/>
            <a:ext cx="1196469" cy="1122947"/>
          </a:xfrm>
          <a:prstGeom prst="rect">
            <a:avLst/>
          </a:prstGeom>
        </p:spPr>
      </p:pic>
      <p:sp>
        <p:nvSpPr>
          <p:cNvPr id="2" name="Footer Placeholder 1"/>
          <p:cNvSpPr>
            <a:spLocks noGrp="1"/>
          </p:cNvSpPr>
          <p:nvPr>
            <p:ph type="ftr" sz="quarter" idx="11"/>
          </p:nvPr>
        </p:nvSpPr>
        <p:spPr>
          <a:xfrm>
            <a:off x="2590800" y="6531701"/>
            <a:ext cx="3962402" cy="379568"/>
          </a:xfrm>
        </p:spPr>
        <p:txBody>
          <a:bodyPr/>
          <a:lstStyle/>
          <a:p>
            <a:r>
              <a:rPr lang="en-US" smtClean="0">
                <a:solidFill>
                  <a:prstClr val="black">
                    <a:tint val="75000"/>
                  </a:prstClr>
                </a:solidFill>
              </a:rPr>
              <a:t>The 4th International Health Literacy Conference, Haiphong, Vietnam</a:t>
            </a:r>
            <a:endParaRPr lang="en-US" dirty="0">
              <a:solidFill>
                <a:prstClr val="black">
                  <a:tint val="75000"/>
                </a:prstClr>
              </a:solidFill>
            </a:endParaRPr>
          </a:p>
        </p:txBody>
      </p:sp>
    </p:spTree>
    <p:extLst>
      <p:ext uri="{BB962C8B-B14F-4D97-AF65-F5344CB8AC3E}">
        <p14:creationId xmlns:p14="http://schemas.microsoft.com/office/powerpoint/2010/main" val="19780384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226" y="162653"/>
            <a:ext cx="8055773" cy="592931"/>
          </a:xfrm>
          <a:solidFill>
            <a:schemeClr val="accent6">
              <a:lumMod val="40000"/>
              <a:lumOff val="60000"/>
            </a:schemeClr>
          </a:solidFill>
        </p:spPr>
        <p:txBody>
          <a:bodyPr>
            <a:noAutofit/>
          </a:bodyPr>
          <a:lstStyle/>
          <a:p>
            <a:r>
              <a:rPr lang="en-US" sz="2400" dirty="0" smtClean="0">
                <a:solidFill>
                  <a:srgbClr val="7030A0"/>
                </a:solidFill>
              </a:rPr>
              <a:t>Participants characteristics</a:t>
            </a:r>
            <a:endParaRPr lang="en-US" sz="2400" dirty="0">
              <a:solidFill>
                <a:srgbClr val="7030A0"/>
              </a:solidFill>
            </a:endParaRPr>
          </a:p>
        </p:txBody>
      </p:sp>
      <p:sp>
        <p:nvSpPr>
          <p:cNvPr id="4" name="Rectangle 3"/>
          <p:cNvSpPr/>
          <p:nvPr/>
        </p:nvSpPr>
        <p:spPr>
          <a:xfrm>
            <a:off x="1196" y="6578610"/>
            <a:ext cx="9141619" cy="285749"/>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Slide Number Placeholder 10"/>
          <p:cNvSpPr>
            <a:spLocks noGrp="1"/>
          </p:cNvSpPr>
          <p:nvPr>
            <p:ph type="sldNum" sz="quarter" idx="12"/>
          </p:nvPr>
        </p:nvSpPr>
        <p:spPr>
          <a:xfrm>
            <a:off x="6553202" y="6528890"/>
            <a:ext cx="2133600" cy="365125"/>
          </a:xfrm>
        </p:spPr>
        <p:txBody>
          <a:bodyPr/>
          <a:lstStyle/>
          <a:p>
            <a:fld id="{FFEFBE78-F551-4397-8559-8334CBAF69DC}" type="slidenum">
              <a:rPr lang="en-US" smtClean="0">
                <a:solidFill>
                  <a:prstClr val="black">
                    <a:tint val="75000"/>
                  </a:prstClr>
                </a:solidFill>
              </a:rPr>
              <a:pPr/>
              <a:t>9</a:t>
            </a:fld>
            <a:endParaRPr lang="en-US">
              <a:solidFill>
                <a:prstClr val="black">
                  <a:tint val="75000"/>
                </a:prstClr>
              </a:solidFill>
            </a:endParaRPr>
          </a:p>
        </p:txBody>
      </p:sp>
      <p:sp>
        <p:nvSpPr>
          <p:cNvPr id="3" name="Date Placeholder 2"/>
          <p:cNvSpPr>
            <a:spLocks noGrp="1"/>
          </p:cNvSpPr>
          <p:nvPr>
            <p:ph type="dt" sz="half" idx="10"/>
          </p:nvPr>
        </p:nvSpPr>
        <p:spPr>
          <a:xfrm>
            <a:off x="457200" y="6528890"/>
            <a:ext cx="2133600" cy="365125"/>
          </a:xfrm>
        </p:spPr>
        <p:txBody>
          <a:bodyPr/>
          <a:lstStyle/>
          <a:p>
            <a:r>
              <a:rPr lang="en-US" smtClean="0">
                <a:solidFill>
                  <a:prstClr val="black">
                    <a:tint val="75000"/>
                  </a:prstClr>
                </a:solidFill>
              </a:rPr>
              <a:t>8 Oct 2016</a:t>
            </a:r>
            <a:endParaRPr lang="en-US" dirty="0">
              <a:solidFill>
                <a:prstClr val="black">
                  <a:tint val="75000"/>
                </a:prstClr>
              </a:solidFill>
            </a:endParaRPr>
          </a:p>
        </p:txBody>
      </p:sp>
      <p:sp>
        <p:nvSpPr>
          <p:cNvPr id="6" name="Footer Placeholder 5"/>
          <p:cNvSpPr>
            <a:spLocks noGrp="1"/>
          </p:cNvSpPr>
          <p:nvPr>
            <p:ph type="ftr" sz="quarter" idx="11"/>
          </p:nvPr>
        </p:nvSpPr>
        <p:spPr>
          <a:xfrm>
            <a:off x="2590800" y="6528890"/>
            <a:ext cx="3962402" cy="365126"/>
          </a:xfrm>
        </p:spPr>
        <p:txBody>
          <a:bodyPr/>
          <a:lstStyle/>
          <a:p>
            <a:r>
              <a:rPr lang="en-US" smtClean="0">
                <a:solidFill>
                  <a:prstClr val="black">
                    <a:tint val="75000"/>
                  </a:prstClr>
                </a:solidFill>
              </a:rPr>
              <a:t>The 4th International Health Literacy Conference, Haiphong, Vietnam</a:t>
            </a:r>
            <a:endParaRPr lang="en-US" dirty="0">
              <a:solidFill>
                <a:prstClr val="black">
                  <a:tint val="75000"/>
                </a:prst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1" y="0"/>
            <a:ext cx="1050416" cy="985869"/>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079258388"/>
              </p:ext>
            </p:extLst>
          </p:nvPr>
        </p:nvGraphicFramePr>
        <p:xfrm>
          <a:off x="215759" y="729467"/>
          <a:ext cx="8835772" cy="3584909"/>
        </p:xfrm>
        <a:graphic>
          <a:graphicData uri="http://schemas.openxmlformats.org/drawingml/2006/table">
            <a:tbl>
              <a:tblPr firstRow="1" firstCol="1" bandRow="1"/>
              <a:tblGrid>
                <a:gridCol w="2443247"/>
                <a:gridCol w="641681"/>
                <a:gridCol w="641681"/>
                <a:gridCol w="641681"/>
                <a:gridCol w="643706"/>
                <a:gridCol w="639658"/>
                <a:gridCol w="643706"/>
                <a:gridCol w="684191"/>
                <a:gridCol w="625488"/>
                <a:gridCol w="639658"/>
                <a:gridCol w="591075"/>
              </a:tblGrid>
              <a:tr h="247349">
                <a:tc>
                  <a:txBody>
                    <a:bodyPr/>
                    <a:lstStyle/>
                    <a:p>
                      <a:pPr marL="0" marR="0">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 </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w="28575" cap="flat" cmpd="sng" algn="ctr">
                      <a:solidFill>
                        <a:srgbClr val="000000"/>
                      </a:solidFill>
                      <a:prstDash val="solid"/>
                      <a:round/>
                      <a:headEnd type="none" w="med" len="med"/>
                      <a:tailEnd type="none" w="med" len="med"/>
                    </a:lnT>
                    <a:lnB>
                      <a:noFill/>
                    </a:lnB>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Indonesia</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Kazakhstan</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dirty="0">
                          <a:effectLst/>
                          <a:latin typeface="+mn-lt"/>
                          <a:ea typeface="Times New Roman" panose="02020603050405020304" pitchFamily="18" charset="0"/>
                          <a:cs typeface="Times New Roman" panose="02020603050405020304" pitchFamily="18" charset="0"/>
                        </a:rPr>
                        <a:t>Myanmar</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Taiwan</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dirty="0">
                          <a:effectLst/>
                          <a:latin typeface="+mn-lt"/>
                          <a:ea typeface="Times New Roman" panose="02020603050405020304" pitchFamily="18" charset="0"/>
                          <a:cs typeface="Times New Roman" panose="02020603050405020304" pitchFamily="18" charset="0"/>
                        </a:rPr>
                        <a:t>Vietnam</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28575" cap="flat" cmpd="sng" algn="ctr">
                      <a:solidFill>
                        <a:srgbClr val="000000"/>
                      </a:solidFill>
                      <a:prstDash val="solid"/>
                      <a:round/>
                      <a:headEnd type="none" w="med" len="med"/>
                      <a:tailEnd type="none" w="med" len="med"/>
                    </a:lnT>
                    <a:lnB>
                      <a:noFill/>
                    </a:lnB>
                  </a:tcPr>
                </a:tc>
                <a:tc hMerge="1">
                  <a:txBody>
                    <a:bodyPr/>
                    <a:lstStyle/>
                    <a:p>
                      <a:endParaRPr lang="en-US"/>
                    </a:p>
                  </a:txBody>
                  <a:tcPr/>
                </a:tc>
              </a:tr>
              <a:tr h="156219">
                <a:tc>
                  <a:txBody>
                    <a:bodyPr/>
                    <a:lstStyle/>
                    <a:p>
                      <a:pPr marL="0" marR="0">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(n=1,029)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(n=1,845)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(n=1,600)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(n=3,015)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dirty="0">
                          <a:effectLst/>
                          <a:latin typeface="+mn-lt"/>
                          <a:ea typeface="Times New Roman" panose="02020603050405020304" pitchFamily="18" charset="0"/>
                          <a:cs typeface="Times New Roman" panose="02020603050405020304" pitchFamily="18" charset="0"/>
                        </a:rPr>
                        <a:t>(n= 2,073)</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156219">
                <a:tc>
                  <a:txBody>
                    <a:bodyPr/>
                    <a:lstStyle/>
                    <a:p>
                      <a:pPr marL="0" marR="0">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n</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n</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n</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n</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n</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050" b="1" dirty="0">
                          <a:effectLst/>
                          <a:latin typeface="+mn-lt"/>
                          <a:ea typeface="Times New Roman" panose="02020603050405020304" pitchFamily="18" charset="0"/>
                          <a:cs typeface="Times New Roman" panose="02020603050405020304" pitchFamily="18" charset="0"/>
                        </a:rPr>
                        <a:t>%</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70">
                <a:tc>
                  <a:txBody>
                    <a:bodyPr/>
                    <a:lstStyle/>
                    <a:p>
                      <a:pPr marL="0"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Age, mean (SD)</a:t>
                      </a:r>
                    </a:p>
                  </a:txBody>
                  <a:tcPr marL="44055" marR="44055"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30.6 (12.5)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35.1 (15.8)</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39.6 (14.3)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34.2 (16.8)</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41.1 (17.1)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163770">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15-24</a:t>
                      </a:r>
                    </a:p>
                  </a:txBody>
                  <a:tcPr marL="44055" marR="44055"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468</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45.5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623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34.9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295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18.4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1387</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46.4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443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21.6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r>
              <a:tr h="163770">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25-44</a:t>
                      </a:r>
                    </a:p>
                  </a:txBody>
                  <a:tcPr marL="44055" marR="44055"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371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36.1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650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36.4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741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46.3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744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24.9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763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37.2</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r>
              <a:tr h="163770">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45-59</a:t>
                      </a:r>
                    </a:p>
                  </a:txBody>
                  <a:tcPr marL="44055" marR="44055"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176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17.1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350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19.6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389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24.3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564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18.9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515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25.1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r>
              <a:tr h="163770">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60+</a:t>
                      </a:r>
                    </a:p>
                  </a:txBody>
                  <a:tcPr marL="44055" marR="44055"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14</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1.4</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161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9.0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175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10.9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292</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9.8</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331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16.1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r>
              <a:tr h="163770">
                <a:tc>
                  <a:txBody>
                    <a:bodyPr/>
                    <a:lstStyle/>
                    <a:p>
                      <a:pPr marL="0"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Gender</a:t>
                      </a: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r>
              <a:tr h="163770">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Female</a:t>
                      </a:r>
                    </a:p>
                  </a:txBody>
                  <a:tcPr marL="44055" marR="44055"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570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55.4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1052</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57.5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1015</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63.5</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1,654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54.9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1182</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57.3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r>
              <a:tr h="163770">
                <a:tc>
                  <a:txBody>
                    <a:bodyPr/>
                    <a:lstStyle/>
                    <a:p>
                      <a:pPr marL="442595" marR="0">
                        <a:lnSpc>
                          <a:spcPct val="100000"/>
                        </a:lnSpc>
                        <a:spcBef>
                          <a:spcPts val="0"/>
                        </a:spcBef>
                        <a:spcAft>
                          <a:spcPts val="0"/>
                        </a:spcAft>
                      </a:pPr>
                      <a:r>
                        <a:rPr lang="en-US" sz="1100" b="1">
                          <a:effectLst/>
                          <a:latin typeface="+mn-lt"/>
                          <a:ea typeface="SimSun" panose="02010600030101010101" pitchFamily="2" charset="-122"/>
                          <a:cs typeface="Times New Roman" panose="02020603050405020304" pitchFamily="18" charset="0"/>
                        </a:rPr>
                        <a:t>Male</a:t>
                      </a:r>
                    </a:p>
                  </a:txBody>
                  <a:tcPr marL="44055" marR="44055"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459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44.6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776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42.5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584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36.5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1,361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45.1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880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42.7</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r>
              <a:tr h="163770">
                <a:tc>
                  <a:txBody>
                    <a:bodyPr/>
                    <a:lstStyle/>
                    <a:p>
                      <a:pPr marL="0"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Education attainments</a:t>
                      </a: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 </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r>
              <a:tr h="163770">
                <a:tc>
                  <a:txBody>
                    <a:bodyPr/>
                    <a:lstStyle/>
                    <a:p>
                      <a:pPr marL="331470" marR="0">
                        <a:lnSpc>
                          <a:spcPct val="100000"/>
                        </a:lnSpc>
                        <a:spcBef>
                          <a:spcPts val="0"/>
                        </a:spcBef>
                        <a:spcAft>
                          <a:spcPts val="0"/>
                        </a:spcAft>
                      </a:pPr>
                      <a:r>
                        <a:rPr lang="en-US" sz="1100" b="1" dirty="0">
                          <a:effectLst/>
                          <a:latin typeface="+mn-lt"/>
                          <a:ea typeface="Times New Roman" panose="02020603050405020304" pitchFamily="18" charset="0"/>
                          <a:cs typeface="Times New Roman" panose="02020603050405020304" pitchFamily="18" charset="0"/>
                        </a:rPr>
                        <a:t>Elementary school</a:t>
                      </a:r>
                      <a:endParaRPr lang="en-US" sz="11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90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8.7</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66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3.9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219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dirty="0">
                          <a:effectLst/>
                          <a:latin typeface="+mn-lt"/>
                          <a:ea typeface="Times New Roman" panose="02020603050405020304" pitchFamily="18" charset="0"/>
                          <a:cs typeface="Times New Roman" panose="02020603050405020304" pitchFamily="18" charset="0"/>
                        </a:rPr>
                        <a:t>14.2</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132</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4.4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219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dirty="0">
                          <a:effectLst/>
                          <a:latin typeface="+mn-lt"/>
                          <a:ea typeface="Times New Roman" panose="02020603050405020304" pitchFamily="18" charset="0"/>
                          <a:cs typeface="Times New Roman" panose="02020603050405020304" pitchFamily="18" charset="0"/>
                        </a:rPr>
                        <a:t>10.7</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r>
              <a:tr h="163770">
                <a:tc>
                  <a:txBody>
                    <a:bodyPr/>
                    <a:lstStyle/>
                    <a:p>
                      <a:pPr marL="342900" marR="0">
                        <a:lnSpc>
                          <a:spcPct val="100000"/>
                        </a:lnSpc>
                        <a:spcBef>
                          <a:spcPts val="0"/>
                        </a:spcBef>
                        <a:spcAft>
                          <a:spcPts val="0"/>
                        </a:spcAft>
                      </a:pPr>
                      <a:r>
                        <a:rPr lang="en-US" sz="1100" b="1" dirty="0">
                          <a:effectLst/>
                          <a:latin typeface="+mn-lt"/>
                          <a:ea typeface="Times New Roman" panose="02020603050405020304" pitchFamily="18" charset="0"/>
                          <a:cs typeface="Times New Roman" panose="02020603050405020304" pitchFamily="18" charset="0"/>
                        </a:rPr>
                        <a:t>Junior high school</a:t>
                      </a:r>
                      <a:endParaRPr lang="en-US" sz="11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190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18.5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373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21.8</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529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34.2</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316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10.5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745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36.3</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r>
              <a:tr h="163770">
                <a:tc>
                  <a:txBody>
                    <a:bodyPr/>
                    <a:lstStyle/>
                    <a:p>
                      <a:pPr marL="342900" marR="0">
                        <a:lnSpc>
                          <a:spcPct val="100000"/>
                        </a:lnSpc>
                        <a:spcBef>
                          <a:spcPts val="0"/>
                        </a:spcBef>
                        <a:spcAft>
                          <a:spcPts val="0"/>
                        </a:spcAft>
                      </a:pPr>
                      <a:r>
                        <a:rPr lang="en-US" sz="1100" b="1" dirty="0">
                          <a:effectLst/>
                          <a:latin typeface="+mn-lt"/>
                          <a:ea typeface="Times New Roman" panose="02020603050405020304" pitchFamily="18" charset="0"/>
                          <a:cs typeface="Times New Roman" panose="02020603050405020304" pitchFamily="18" charset="0"/>
                        </a:rPr>
                        <a:t>Senior high school</a:t>
                      </a:r>
                      <a:endParaRPr lang="en-US" sz="11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510</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49.6</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261</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15.3</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411</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26.6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1,263</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41.9</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656</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31.9</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r>
              <a:tr h="163770">
                <a:tc>
                  <a:txBody>
                    <a:bodyPr/>
                    <a:lstStyle/>
                    <a:p>
                      <a:pPr marL="342900" marR="0">
                        <a:lnSpc>
                          <a:spcPct val="100000"/>
                        </a:lnSpc>
                        <a:spcBef>
                          <a:spcPts val="0"/>
                        </a:spcBef>
                        <a:spcAft>
                          <a:spcPts val="0"/>
                        </a:spcAft>
                      </a:pPr>
                      <a:r>
                        <a:rPr lang="en-US" sz="1100" b="1" dirty="0">
                          <a:effectLst/>
                          <a:latin typeface="+mn-lt"/>
                          <a:ea typeface="Times New Roman" panose="02020603050405020304" pitchFamily="18" charset="0"/>
                          <a:cs typeface="Times New Roman" panose="02020603050405020304" pitchFamily="18" charset="0"/>
                        </a:rPr>
                        <a:t>University and above</a:t>
                      </a:r>
                      <a:endParaRPr lang="en-US" sz="11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239</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23.2</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1009</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59.0</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387</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25.0</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1,301</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43.2</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434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21.1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r>
              <a:tr h="163770">
                <a:tc>
                  <a:txBody>
                    <a:bodyPr/>
                    <a:lstStyle/>
                    <a:p>
                      <a:pPr marL="0"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Ability to pay for medication</a:t>
                      </a: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44055" marR="44055" marT="0" marB="0">
                    <a:lnL>
                      <a:noFill/>
                    </a:lnL>
                    <a:lnR>
                      <a:noFill/>
                    </a:lnR>
                    <a:lnT>
                      <a:noFill/>
                    </a:lnT>
                    <a:lnB>
                      <a:noFill/>
                    </a:lnB>
                  </a:tcPr>
                </a:tc>
              </a:tr>
              <a:tr h="163770">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Very difficulty</a:t>
                      </a:r>
                    </a:p>
                  </a:txBody>
                  <a:tcPr marL="44055" marR="44055" marT="0" marB="0">
                    <a:lnL>
                      <a:noFill/>
                    </a:lnL>
                    <a:lnR>
                      <a:noFill/>
                    </a:lnR>
                    <a:lnT>
                      <a:noFill/>
                    </a:lnT>
                    <a:lnB>
                      <a:noFill/>
                    </a:lnB>
                    <a:solidFill>
                      <a:srgbClr val="FFFF00"/>
                    </a:solidFill>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13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1.3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dirty="0">
                          <a:effectLst/>
                          <a:latin typeface="+mn-lt"/>
                          <a:ea typeface="Times New Roman" panose="02020603050405020304" pitchFamily="18" charset="0"/>
                          <a:cs typeface="Times New Roman" panose="02020603050405020304" pitchFamily="18" charset="0"/>
                        </a:rPr>
                        <a:t>124</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7.3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19</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1.2</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dirty="0">
                          <a:effectLst/>
                          <a:latin typeface="+mn-lt"/>
                          <a:ea typeface="Times New Roman" panose="02020603050405020304" pitchFamily="18" charset="0"/>
                          <a:cs typeface="Times New Roman" panose="02020603050405020304" pitchFamily="18" charset="0"/>
                        </a:rPr>
                        <a:t>160</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dirty="0">
                          <a:effectLst/>
                          <a:latin typeface="+mn-lt"/>
                          <a:ea typeface="Times New Roman" panose="02020603050405020304" pitchFamily="18" charset="0"/>
                          <a:cs typeface="Times New Roman" panose="02020603050405020304" pitchFamily="18" charset="0"/>
                        </a:rPr>
                        <a:t>5.3</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221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0" marR="0" algn="ctr">
                        <a:lnSpc>
                          <a:spcPct val="100000"/>
                        </a:lnSpc>
                        <a:spcBef>
                          <a:spcPts val="0"/>
                        </a:spcBef>
                        <a:spcAft>
                          <a:spcPts val="0"/>
                        </a:spcAft>
                      </a:pPr>
                      <a:r>
                        <a:rPr lang="en-US" sz="1050" b="1">
                          <a:effectLst/>
                          <a:latin typeface="+mn-lt"/>
                          <a:ea typeface="Times New Roman" panose="02020603050405020304" pitchFamily="18" charset="0"/>
                          <a:cs typeface="Times New Roman" panose="02020603050405020304" pitchFamily="18" charset="0"/>
                        </a:rPr>
                        <a:t>10.8</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r>
              <a:tr h="163770">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Fairly difficulty</a:t>
                      </a:r>
                    </a:p>
                  </a:txBody>
                  <a:tcPr marL="44055" marR="44055" marT="0" marB="0">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150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14.6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255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15.1</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245</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15.4</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784</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26.2</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715</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34.9</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a:noFill/>
                    </a:lnB>
                    <a:solidFill>
                      <a:srgbClr val="FFFF00"/>
                    </a:solidFill>
                  </a:tcPr>
                </a:tc>
              </a:tr>
              <a:tr h="163770">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Fairly easy</a:t>
                      </a:r>
                    </a:p>
                  </a:txBody>
                  <a:tcPr marL="44055" marR="44055" marT="0" marB="0">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696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67.6</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913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53.8</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755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47.3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1,603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53.5</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950</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46.3</a:t>
                      </a:r>
                      <a:endParaRPr lang="en-US" sz="1000" b="1">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a:noFill/>
                    </a:lnT>
                    <a:lnB w="12700" cap="flat" cmpd="sng" algn="ctr">
                      <a:noFill/>
                      <a:prstDash val="solid"/>
                      <a:round/>
                      <a:headEnd type="none" w="med" len="med"/>
                      <a:tailEnd type="none" w="med" len="med"/>
                    </a:lnB>
                  </a:tcPr>
                </a:tc>
              </a:tr>
              <a:tr h="163770">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Very easy</a:t>
                      </a:r>
                    </a:p>
                  </a:txBody>
                  <a:tcPr marL="44055" marR="4405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169</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16.4</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404</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23.8</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576</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36.1</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450</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15.0</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163</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8.0</a:t>
                      </a:r>
                      <a:endParaRPr lang="en-US" sz="1000" b="1" dirty="0">
                        <a:effectLst/>
                        <a:latin typeface="+mn-lt"/>
                        <a:ea typeface="SimSun" panose="02010600030101010101" pitchFamily="2" charset="-122"/>
                        <a:cs typeface="Times New Roman" panose="02020603050405020304" pitchFamily="18" charset="0"/>
                      </a:endParaRPr>
                    </a:p>
                  </a:txBody>
                  <a:tcPr marL="44055" marR="44055"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84755640"/>
              </p:ext>
            </p:extLst>
          </p:nvPr>
        </p:nvGraphicFramePr>
        <p:xfrm>
          <a:off x="215759" y="4358463"/>
          <a:ext cx="8835773" cy="704746"/>
        </p:xfrm>
        <a:graphic>
          <a:graphicData uri="http://schemas.openxmlformats.org/drawingml/2006/table">
            <a:tbl>
              <a:tblPr firstRow="1" firstCol="1" bandRow="1"/>
              <a:tblGrid>
                <a:gridCol w="2448978"/>
                <a:gridCol w="646176"/>
                <a:gridCol w="646176"/>
                <a:gridCol w="646176"/>
                <a:gridCol w="648198"/>
                <a:gridCol w="644149"/>
                <a:gridCol w="648198"/>
                <a:gridCol w="684660"/>
                <a:gridCol w="629969"/>
                <a:gridCol w="644149"/>
                <a:gridCol w="548944"/>
              </a:tblGrid>
              <a:tr h="0">
                <a:tc>
                  <a:txBody>
                    <a:bodyPr/>
                    <a:lstStyle/>
                    <a:p>
                      <a:pPr marL="0"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Social status</a:t>
                      </a: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 </a:t>
                      </a:r>
                      <a:endParaRPr lang="en-US" sz="1000" b="1">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c>
                  <a:txBody>
                    <a:bodyPr/>
                    <a:lstStyle/>
                    <a:p>
                      <a:pPr marL="0" marR="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 </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lnL>
                      <a:noFill/>
                    </a:lnL>
                    <a:lnR>
                      <a:noFill/>
                    </a:lnR>
                    <a:lnT w="12700" cap="flat" cmpd="sng" algn="ctr">
                      <a:noFill/>
                      <a:prstDash val="solid"/>
                      <a:round/>
                      <a:headEnd type="none" w="med" len="med"/>
                      <a:tailEnd type="none" w="med" len="med"/>
                    </a:lnT>
                    <a:lnB>
                      <a:noFill/>
                    </a:lnB>
                  </a:tcPr>
                </a:tc>
              </a:tr>
              <a:tr h="184733">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Low</a:t>
                      </a:r>
                    </a:p>
                  </a:txBody>
                  <a:tcPr marL="32367" marR="32367"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168</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16.6</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609</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41.5</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455</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30.0</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1,181</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40.1</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877</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43.2</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r>
              <a:tr h="184733">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Middle</a:t>
                      </a:r>
                    </a:p>
                  </a:txBody>
                  <a:tcPr marL="32367" marR="32367"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744</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73.7</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603</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41.1</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866</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57.1</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1,651</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56.0</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1056</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52.0</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solidFill>
                      <a:srgbClr val="FFFF00"/>
                    </a:solidFill>
                  </a:tcPr>
                </a:tc>
              </a:tr>
              <a:tr h="92367">
                <a:tc>
                  <a:txBody>
                    <a:bodyPr/>
                    <a:lstStyle/>
                    <a:p>
                      <a:pPr marL="442595" marR="0">
                        <a:lnSpc>
                          <a:spcPct val="100000"/>
                        </a:lnSpc>
                        <a:spcBef>
                          <a:spcPts val="0"/>
                        </a:spcBef>
                        <a:spcAft>
                          <a:spcPts val="0"/>
                        </a:spcAft>
                      </a:pPr>
                      <a:r>
                        <a:rPr lang="en-US" sz="1100" b="1" dirty="0">
                          <a:effectLst/>
                          <a:latin typeface="+mn-lt"/>
                          <a:ea typeface="SimSun" panose="02010600030101010101" pitchFamily="2" charset="-122"/>
                          <a:cs typeface="Times New Roman" panose="02020603050405020304" pitchFamily="18" charset="0"/>
                        </a:rPr>
                        <a:t>High</a:t>
                      </a:r>
                    </a:p>
                  </a:txBody>
                  <a:tcPr marL="32367" marR="32367" marT="0" marB="0">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98</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9.7</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255</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17.4</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195</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a:effectLst/>
                          <a:latin typeface="+mn-lt"/>
                          <a:ea typeface="SimSun" panose="02010600030101010101" pitchFamily="2" charset="-122"/>
                          <a:cs typeface="Times New Roman" panose="02020603050405020304" pitchFamily="18" charset="0"/>
                        </a:rPr>
                        <a:t>12.9</a:t>
                      </a:r>
                      <a:endParaRPr lang="en-US" sz="1000" b="1">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114</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3.9</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98</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c>
                  <a:txBody>
                    <a:bodyPr/>
                    <a:lstStyle/>
                    <a:p>
                      <a:pPr marL="38100" marR="38100" algn="ctr">
                        <a:lnSpc>
                          <a:spcPct val="100000"/>
                        </a:lnSpc>
                        <a:spcBef>
                          <a:spcPts val="0"/>
                        </a:spcBef>
                        <a:spcAft>
                          <a:spcPts val="0"/>
                        </a:spcAft>
                      </a:pPr>
                      <a:r>
                        <a:rPr lang="en-US" sz="1050" b="1" dirty="0">
                          <a:effectLst/>
                          <a:latin typeface="+mn-lt"/>
                          <a:ea typeface="SimSun" panose="02010600030101010101" pitchFamily="2" charset="-122"/>
                          <a:cs typeface="Times New Roman" panose="02020603050405020304" pitchFamily="18" charset="0"/>
                        </a:rPr>
                        <a:t>4.8</a:t>
                      </a:r>
                      <a:endParaRPr lang="en-US" sz="1000" b="1" dirty="0">
                        <a:effectLst/>
                        <a:latin typeface="+mn-lt"/>
                        <a:ea typeface="SimSun" panose="02010600030101010101" pitchFamily="2" charset="-122"/>
                        <a:cs typeface="Times New Roman" panose="02020603050405020304" pitchFamily="18" charset="0"/>
                      </a:endParaRPr>
                    </a:p>
                  </a:txBody>
                  <a:tcPr marL="32367" marR="32367" marT="0" marB="0" anchor="ctr">
                    <a:lnL>
                      <a:noFill/>
                    </a:lnL>
                    <a:lnR>
                      <a:noFill/>
                    </a:lnR>
                    <a:lnT>
                      <a:noFill/>
                    </a:lnT>
                    <a:lnB>
                      <a:noFill/>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722018552"/>
              </p:ext>
            </p:extLst>
          </p:nvPr>
        </p:nvGraphicFramePr>
        <p:xfrm>
          <a:off x="215760" y="5100143"/>
          <a:ext cx="8753582" cy="1399091"/>
        </p:xfrm>
        <a:graphic>
          <a:graphicData uri="http://schemas.openxmlformats.org/drawingml/2006/table">
            <a:tbl>
              <a:tblPr firstRow="1" firstCol="1" bandRow="1"/>
              <a:tblGrid>
                <a:gridCol w="2392646"/>
                <a:gridCol w="593298"/>
                <a:gridCol w="661382"/>
                <a:gridCol w="632203"/>
                <a:gridCol w="661382"/>
                <a:gridCol w="641929"/>
                <a:gridCol w="632203"/>
                <a:gridCol w="700286"/>
                <a:gridCol w="661382"/>
                <a:gridCol w="632203"/>
                <a:gridCol w="544668"/>
              </a:tblGrid>
              <a:tr h="272392">
                <a:tc>
                  <a:txBody>
                    <a:bodyPr/>
                    <a:lstStyle/>
                    <a:p>
                      <a:pPr>
                        <a:lnSpc>
                          <a:spcPct val="100000"/>
                        </a:lnSpc>
                        <a:spcAft>
                          <a:spcPts val="0"/>
                        </a:spcAft>
                      </a:pPr>
                      <a:r>
                        <a:rPr lang="en-US" sz="1100" b="1" dirty="0">
                          <a:solidFill>
                            <a:schemeClr val="tx1"/>
                          </a:solidFill>
                          <a:effectLst/>
                          <a:latin typeface="+mn-lt"/>
                          <a:ea typeface="SimSun" panose="02010600030101010101" pitchFamily="2" charset="-122"/>
                          <a:cs typeface="Times New Roman" panose="02020603050405020304" pitchFamily="18" charset="0"/>
                        </a:rPr>
                        <a:t>Doing exercise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c>
                  <a:txBody>
                    <a:bodyPr/>
                    <a:lstStyle/>
                    <a:p>
                      <a:pP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 </a:t>
                      </a:r>
                    </a:p>
                  </a:txBody>
                  <a:tcPr marL="65289" marR="65289" marT="0" marB="0">
                    <a:lnL>
                      <a:noFill/>
                    </a:lnL>
                    <a:lnR>
                      <a:noFill/>
                    </a:lnR>
                    <a:lnT>
                      <a:noFill/>
                    </a:lnT>
                    <a:lnB>
                      <a:noFill/>
                    </a:lnB>
                  </a:tcPr>
                </a:tc>
              </a:tr>
              <a:tr h="266009">
                <a:tc>
                  <a:txBody>
                    <a:bodyPr/>
                    <a:lstStyle/>
                    <a:p>
                      <a:pPr marL="442595">
                        <a:lnSpc>
                          <a:spcPct val="100000"/>
                        </a:lnSpc>
                        <a:spcAft>
                          <a:spcPts val="0"/>
                        </a:spcAft>
                      </a:pPr>
                      <a:r>
                        <a:rPr lang="en-US" sz="1100" b="1" dirty="0">
                          <a:solidFill>
                            <a:schemeClr val="tx1"/>
                          </a:solidFill>
                          <a:effectLst/>
                          <a:latin typeface="+mn-lt"/>
                          <a:ea typeface="SimSun" panose="02010600030101010101" pitchFamily="2" charset="-122"/>
                          <a:cs typeface="Times New Roman" panose="02020603050405020304" pitchFamily="18" charset="0"/>
                        </a:rPr>
                        <a:t>Not at all</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143</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14.0</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309</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32.1</a:t>
                      </a:r>
                    </a:p>
                  </a:txBody>
                  <a:tcPr marL="65289" marR="65289" marT="0" marB="0">
                    <a:lnL>
                      <a:noFill/>
                    </a:lnL>
                    <a:lnR>
                      <a:noFill/>
                    </a:lnR>
                    <a:lnT>
                      <a:noFill/>
                    </a:lnT>
                    <a:lnB>
                      <a:noFill/>
                    </a:lnB>
                    <a:solidFill>
                      <a:srgbClr val="FFFF00"/>
                    </a:solidFill>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930</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59.5</a:t>
                      </a:r>
                    </a:p>
                  </a:txBody>
                  <a:tcPr marL="65289" marR="65289" marT="0" marB="0">
                    <a:lnL>
                      <a:noFill/>
                    </a:lnL>
                    <a:lnR>
                      <a:noFill/>
                    </a:lnR>
                    <a:lnT>
                      <a:noFill/>
                    </a:lnT>
                    <a:lnB>
                      <a:noFill/>
                    </a:lnB>
                    <a:solidFill>
                      <a:srgbClr val="FFFF00"/>
                    </a:solidFill>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532</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18.1</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461</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33.7</a:t>
                      </a:r>
                    </a:p>
                  </a:txBody>
                  <a:tcPr marL="65289" marR="65289" marT="0" marB="0">
                    <a:lnL>
                      <a:noFill/>
                    </a:lnL>
                    <a:lnR>
                      <a:noFill/>
                    </a:lnR>
                    <a:lnT>
                      <a:noFill/>
                    </a:lnT>
                    <a:lnB>
                      <a:noFill/>
                    </a:lnB>
                    <a:solidFill>
                      <a:srgbClr val="FFFF00"/>
                    </a:solidFill>
                  </a:tcPr>
                </a:tc>
              </a:tr>
              <a:tr h="277574">
                <a:tc>
                  <a:txBody>
                    <a:bodyPr/>
                    <a:lstStyle/>
                    <a:p>
                      <a:pPr marL="442595">
                        <a:lnSpc>
                          <a:spcPct val="100000"/>
                        </a:lnSpc>
                        <a:spcAft>
                          <a:spcPts val="0"/>
                        </a:spcAft>
                      </a:pPr>
                      <a:r>
                        <a:rPr lang="en-US" sz="1100" b="1" dirty="0">
                          <a:solidFill>
                            <a:schemeClr val="tx1"/>
                          </a:solidFill>
                          <a:effectLst/>
                          <a:latin typeface="+mn-lt"/>
                          <a:ea typeface="SimSun" panose="02010600030101010101" pitchFamily="2" charset="-122"/>
                          <a:cs typeface="Times New Roman" panose="02020603050405020304" pitchFamily="18" charset="0"/>
                        </a:rPr>
                        <a:t>Few times a moth</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290</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28.4</a:t>
                      </a:r>
                    </a:p>
                  </a:txBody>
                  <a:tcPr marL="65289" marR="65289" marT="0" marB="0">
                    <a:lnL>
                      <a:noFill/>
                    </a:lnL>
                    <a:lnR>
                      <a:noFill/>
                    </a:lnR>
                    <a:lnT>
                      <a:noFill/>
                    </a:lnT>
                    <a:lnB>
                      <a:noFill/>
                    </a:lnB>
                    <a:solidFill>
                      <a:srgbClr val="FFFF00"/>
                    </a:solidFill>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138</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14.3</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166</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10.6</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860</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29.2</a:t>
                      </a:r>
                    </a:p>
                  </a:txBody>
                  <a:tcPr marL="65289" marR="65289" marT="0" marB="0">
                    <a:lnL>
                      <a:noFill/>
                    </a:lnL>
                    <a:lnR>
                      <a:noFill/>
                    </a:lnR>
                    <a:lnT>
                      <a:noFill/>
                    </a:lnT>
                    <a:lnB>
                      <a:noFill/>
                    </a:lnB>
                    <a:solidFill>
                      <a:srgbClr val="FFFF00"/>
                    </a:solidFill>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254</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18.6</a:t>
                      </a:r>
                    </a:p>
                  </a:txBody>
                  <a:tcPr marL="65289" marR="65289" marT="0" marB="0">
                    <a:lnL>
                      <a:noFill/>
                    </a:lnL>
                    <a:lnR>
                      <a:noFill/>
                    </a:lnR>
                    <a:lnT>
                      <a:noFill/>
                    </a:lnT>
                    <a:lnB>
                      <a:noFill/>
                    </a:lnB>
                  </a:tcPr>
                </a:tc>
              </a:tr>
              <a:tr h="266009">
                <a:tc>
                  <a:txBody>
                    <a:bodyPr/>
                    <a:lstStyle/>
                    <a:p>
                      <a:pPr marL="442595">
                        <a:lnSpc>
                          <a:spcPct val="100000"/>
                        </a:lnSpc>
                        <a:spcAft>
                          <a:spcPts val="0"/>
                        </a:spcAft>
                      </a:pPr>
                      <a:r>
                        <a:rPr lang="en-US" sz="1100" b="1">
                          <a:solidFill>
                            <a:schemeClr val="tx1"/>
                          </a:solidFill>
                          <a:effectLst/>
                          <a:latin typeface="+mn-lt"/>
                          <a:ea typeface="SimSun" panose="02010600030101010101" pitchFamily="2" charset="-122"/>
                          <a:cs typeface="Times New Roman" panose="02020603050405020304" pitchFamily="18" charset="0"/>
                        </a:rPr>
                        <a:t>Few times a week</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420</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41.1</a:t>
                      </a:r>
                    </a:p>
                  </a:txBody>
                  <a:tcPr marL="65289" marR="65289" marT="0" marB="0">
                    <a:lnL>
                      <a:noFill/>
                    </a:lnL>
                    <a:lnR>
                      <a:noFill/>
                    </a:lnR>
                    <a:lnT>
                      <a:noFill/>
                    </a:lnT>
                    <a:lnB>
                      <a:noFill/>
                    </a:lnB>
                    <a:solidFill>
                      <a:srgbClr val="FFFF00"/>
                    </a:solidFill>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274</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28.5</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240</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15.3</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1188</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40.4</a:t>
                      </a:r>
                    </a:p>
                  </a:txBody>
                  <a:tcPr marL="65289" marR="65289" marT="0" marB="0">
                    <a:lnL>
                      <a:noFill/>
                    </a:lnL>
                    <a:lnR>
                      <a:noFill/>
                    </a:lnR>
                    <a:lnT>
                      <a:noFill/>
                    </a:lnT>
                    <a:lnB>
                      <a:noFill/>
                    </a:lnB>
                    <a:solidFill>
                      <a:srgbClr val="FFFF00"/>
                    </a:solidFill>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298</a:t>
                      </a:r>
                    </a:p>
                  </a:txBody>
                  <a:tcPr marL="65289" marR="65289" marT="0" marB="0">
                    <a:lnL>
                      <a:noFill/>
                    </a:lnL>
                    <a:lnR>
                      <a:noFill/>
                    </a:lnR>
                    <a:lnT>
                      <a:noFill/>
                    </a:lnT>
                    <a:lnB>
                      <a:noFill/>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21.8</a:t>
                      </a:r>
                    </a:p>
                  </a:txBody>
                  <a:tcPr marL="65289" marR="65289" marT="0" marB="0">
                    <a:lnL>
                      <a:noFill/>
                    </a:lnL>
                    <a:lnR>
                      <a:noFill/>
                    </a:lnR>
                    <a:lnT>
                      <a:noFill/>
                    </a:lnT>
                    <a:lnB>
                      <a:noFill/>
                    </a:lnB>
                  </a:tcPr>
                </a:tc>
              </a:tr>
              <a:tr h="317107">
                <a:tc>
                  <a:txBody>
                    <a:bodyPr/>
                    <a:lstStyle/>
                    <a:p>
                      <a:pPr marL="442595">
                        <a:lnSpc>
                          <a:spcPct val="100000"/>
                        </a:lnSpc>
                        <a:spcAft>
                          <a:spcPts val="0"/>
                        </a:spcAft>
                      </a:pPr>
                      <a:r>
                        <a:rPr lang="en-US" sz="1100" b="1" dirty="0">
                          <a:solidFill>
                            <a:schemeClr val="tx1"/>
                          </a:solidFill>
                          <a:effectLst/>
                          <a:latin typeface="+mn-lt"/>
                          <a:ea typeface="SimSun" panose="02010600030101010101" pitchFamily="2" charset="-122"/>
                          <a:cs typeface="Times New Roman" panose="02020603050405020304" pitchFamily="18" charset="0"/>
                        </a:rPr>
                        <a:t>Everyday</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168</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16.5</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242</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25.1</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228</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14.6</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364</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12.4</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a:solidFill>
                            <a:schemeClr val="tx1"/>
                          </a:solidFill>
                          <a:effectLst/>
                          <a:latin typeface="+mn-lt"/>
                          <a:ea typeface="SimSun" panose="02010600030101010101" pitchFamily="2" charset="-122"/>
                          <a:cs typeface="Times New Roman" panose="02020603050405020304" pitchFamily="18" charset="0"/>
                        </a:rPr>
                        <a:t>355</a:t>
                      </a:r>
                    </a:p>
                  </a:txBody>
                  <a:tcPr marL="65289" marR="6528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38100" marR="38100" algn="r">
                        <a:lnSpc>
                          <a:spcPct val="100000"/>
                        </a:lnSpc>
                        <a:spcAft>
                          <a:spcPts val="0"/>
                        </a:spcAft>
                      </a:pPr>
                      <a:r>
                        <a:rPr lang="en-US" sz="1050" b="1" dirty="0">
                          <a:solidFill>
                            <a:schemeClr val="tx1"/>
                          </a:solidFill>
                          <a:effectLst/>
                          <a:latin typeface="+mn-lt"/>
                          <a:ea typeface="SimSun" panose="02010600030101010101" pitchFamily="2" charset="-122"/>
                          <a:cs typeface="Times New Roman" panose="02020603050405020304" pitchFamily="18" charset="0"/>
                        </a:rPr>
                        <a:t>26.0</a:t>
                      </a:r>
                    </a:p>
                  </a:txBody>
                  <a:tcPr marL="65289" marR="65289" marT="0" marB="0">
                    <a:lnL>
                      <a:noFill/>
                    </a:lnL>
                    <a:lnR>
                      <a:noFill/>
                    </a:lnR>
                    <a:lnT>
                      <a:noFill/>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835228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978</TotalTime>
  <Words>1912</Words>
  <Application>Microsoft Office PowerPoint</Application>
  <PresentationFormat>如螢幕大小 (4:3)</PresentationFormat>
  <Paragraphs>700</Paragraphs>
  <Slides>14</Slides>
  <Notes>11</Notes>
  <HiddenSlides>0</HiddenSlides>
  <MMClips>0</MMClips>
  <ScaleCrop>false</ScaleCrop>
  <HeadingPairs>
    <vt:vector size="6" baseType="variant">
      <vt:variant>
        <vt:lpstr>使用字型</vt:lpstr>
      </vt:variant>
      <vt:variant>
        <vt:i4>8</vt:i4>
      </vt:variant>
      <vt:variant>
        <vt:lpstr>佈景主題</vt:lpstr>
      </vt:variant>
      <vt:variant>
        <vt:i4>4</vt:i4>
      </vt:variant>
      <vt:variant>
        <vt:lpstr>投影片標題</vt:lpstr>
      </vt:variant>
      <vt:variant>
        <vt:i4>14</vt:i4>
      </vt:variant>
    </vt:vector>
  </HeadingPairs>
  <TitlesOfParts>
    <vt:vector size="26" baseType="lpstr">
      <vt:lpstr>SimSun</vt:lpstr>
      <vt:lpstr>新細明體</vt:lpstr>
      <vt:lpstr>Arial</vt:lpstr>
      <vt:lpstr>Calibri</vt:lpstr>
      <vt:lpstr>Calibri Light</vt:lpstr>
      <vt:lpstr>Comic Sans MS</vt:lpstr>
      <vt:lpstr>Times New Roman</vt:lpstr>
      <vt:lpstr>Wingdings</vt:lpstr>
      <vt:lpstr>Office Theme</vt:lpstr>
      <vt:lpstr>1_Office Theme</vt:lpstr>
      <vt:lpstr>4_Office Theme</vt:lpstr>
      <vt:lpstr>5_Office Theme</vt:lpstr>
      <vt:lpstr>Health Literacy Contributed to the Associations between Long-Term Illness and Physical Limitations in several population studies in Asia.</vt:lpstr>
      <vt:lpstr>Backgrounds</vt:lpstr>
      <vt:lpstr>PowerPoint 簡報</vt:lpstr>
      <vt:lpstr>Objective</vt:lpstr>
      <vt:lpstr>Research methods</vt:lpstr>
      <vt:lpstr>PowerPoint 簡報</vt:lpstr>
      <vt:lpstr>PowerPoint 簡報</vt:lpstr>
      <vt:lpstr>Data analyses</vt:lpstr>
      <vt:lpstr>Participants characteristics</vt:lpstr>
      <vt:lpstr>Health literacy (HL) modified the relationship between LTIs and PL</vt:lpstr>
      <vt:lpstr>Results and Discussions </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Tuyen Duong</dc:creator>
  <cp:lastModifiedBy>peter chang</cp:lastModifiedBy>
  <cp:revision>94</cp:revision>
  <dcterms:created xsi:type="dcterms:W3CDTF">2015-11-04T15:51:58Z</dcterms:created>
  <dcterms:modified xsi:type="dcterms:W3CDTF">2016-11-08T04:36:16Z</dcterms:modified>
</cp:coreProperties>
</file>