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9" r:id="rId3"/>
    <p:sldId id="257" r:id="rId4"/>
    <p:sldId id="258" r:id="rId5"/>
    <p:sldId id="260" r:id="rId6"/>
    <p:sldId id="309" r:id="rId7"/>
    <p:sldId id="332" r:id="rId8"/>
    <p:sldId id="320" r:id="rId9"/>
    <p:sldId id="321" r:id="rId10"/>
    <p:sldId id="322" r:id="rId11"/>
    <p:sldId id="324" r:id="rId12"/>
    <p:sldId id="278" r:id="rId13"/>
    <p:sldId id="280" r:id="rId14"/>
    <p:sldId id="310" r:id="rId15"/>
    <p:sldId id="281" r:id="rId16"/>
    <p:sldId id="290" r:id="rId17"/>
    <p:sldId id="325" r:id="rId18"/>
    <p:sldId id="306" r:id="rId19"/>
    <p:sldId id="327" r:id="rId20"/>
    <p:sldId id="312" r:id="rId21"/>
    <p:sldId id="313" r:id="rId22"/>
    <p:sldId id="314" r:id="rId23"/>
    <p:sldId id="315" r:id="rId24"/>
    <p:sldId id="328" r:id="rId25"/>
    <p:sldId id="297" r:id="rId26"/>
    <p:sldId id="316" r:id="rId27"/>
    <p:sldId id="333" r:id="rId2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CC"/>
    <a:srgbClr val="FF9933"/>
    <a:srgbClr val="64C10F"/>
    <a:srgbClr val="FF9966"/>
    <a:srgbClr val="9DF37F"/>
    <a:srgbClr val="FFFF66"/>
    <a:srgbClr val="FFFF99"/>
    <a:srgbClr val="B9C33D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794" autoAdjust="0"/>
    <p:restoredTop sz="89068" autoAdjust="0"/>
  </p:normalViewPr>
  <p:slideViewPr>
    <p:cSldViewPr>
      <p:cViewPr>
        <p:scale>
          <a:sx n="62" d="100"/>
          <a:sy n="62" d="100"/>
        </p:scale>
        <p:origin x="-882" y="-5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16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0.19062768749650971"/>
          <c:w val="0.99825226924759358"/>
          <c:h val="0.63128413469592892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rgbClr val="64C10F"/>
              </a:solidFill>
            </c:spPr>
          </c:dPt>
          <c:dPt>
            <c:idx val="1"/>
          </c:dPt>
          <c:dLbls>
            <c:dLbl>
              <c:idx val="0"/>
              <c:layout>
                <c:manualLayout>
                  <c:x val="5.9375000000000525E-2"/>
                  <c:y val="-0.27659574468085107"/>
                </c:manualLayout>
              </c:layout>
              <c:showVal val="1"/>
            </c:dLbl>
            <c:dLbl>
              <c:idx val="1"/>
              <c:layout>
                <c:manualLayout>
                  <c:x val="2.3809523809524037E-2"/>
                  <c:y val="-0.1466667051618665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4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0.89000000000000301</c:v>
                </c:pt>
                <c:pt idx="1">
                  <c:v>0.11000000000000019</c:v>
                </c:pt>
              </c:numCache>
            </c:numRef>
          </c:val>
        </c:ser>
        <c:dLbls/>
        <c:shape val="box"/>
        <c:axId val="78049280"/>
        <c:axId val="78050816"/>
        <c:axId val="0"/>
      </c:bar3DChart>
      <c:catAx>
        <c:axId val="78049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vi-VN"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8050816"/>
        <c:crosses val="autoZero"/>
        <c:auto val="1"/>
        <c:lblAlgn val="ctr"/>
        <c:lblOffset val="100"/>
      </c:catAx>
      <c:valAx>
        <c:axId val="78050816"/>
        <c:scaling>
          <c:orientation val="minMax"/>
        </c:scaling>
        <c:delete val="1"/>
        <c:axPos val="l"/>
        <c:numFmt formatCode="0%" sourceLinked="1"/>
        <c:tickLblPos val="none"/>
        <c:crossAx val="7804928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9368206192617932E-2"/>
          <c:y val="0.1739828873215834"/>
          <c:w val="0.80931433828503396"/>
          <c:h val="0.750873712901278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25"/>
          <c:dPt>
            <c:idx val="0"/>
            <c:spPr>
              <a:solidFill>
                <a:srgbClr val="64C10F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5.6612685012312113E-2"/>
                  <c:y val="-0.47389665354330707"/>
                </c:manualLayout>
              </c:layout>
              <c:showVal val="1"/>
            </c:dLbl>
            <c:dLbl>
              <c:idx val="1"/>
              <c:layout>
                <c:manualLayout>
                  <c:x val="-2.0962199312714775E-2"/>
                  <c:y val="-8.6227034120734906E-3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4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Right</c:v>
                </c:pt>
                <c:pt idx="1">
                  <c:v>Wrong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80496725924723256"/>
          <c:y val="0.20628072059174424"/>
          <c:w val="0.18300524934383244"/>
          <c:h val="0.48137795275590806"/>
        </c:manualLayout>
      </c:layout>
      <c:txPr>
        <a:bodyPr/>
        <a:lstStyle/>
        <a:p>
          <a:pPr>
            <a:defRPr lang="vi-VN" sz="2400" b="1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C00CC"/>
            </a:solidFill>
          </c:spPr>
          <c:dPt>
            <c:idx val="0"/>
            <c:explosion val="7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8.9565288713911208E-3"/>
                  <c:y val="5.1466535433070892E-2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6.3490813648294014E-3"/>
                  <c:y val="-3.7432640255905612E-2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Sheet1!$A$2:$A$3</c:f>
              <c:strCache>
                <c:ptCount val="2"/>
                <c:pt idx="0">
                  <c:v>Right</c:v>
                </c:pt>
                <c:pt idx="1">
                  <c:v>Wrong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0.64000000000000024</c:v>
                </c:pt>
                <c:pt idx="1">
                  <c:v>0.3600000000000001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78716141732283462"/>
          <c:y val="0.39158126230315343"/>
          <c:w val="0.21075524934383241"/>
          <c:h val="0.34964997539370352"/>
        </c:manualLayout>
      </c:layout>
      <c:txPr>
        <a:bodyPr/>
        <a:lstStyle/>
        <a:p>
          <a:pPr>
            <a:defRPr sz="2000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759760498687667"/>
          <c:y val="3.5984848484848501E-2"/>
          <c:w val="0.45833333333333326"/>
          <c:h val="0.96401515151515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31"/>
          <c:dPt>
            <c:idx val="0"/>
            <c:spPr>
              <a:solidFill>
                <a:srgbClr val="64C10F"/>
              </a:solidFill>
            </c:spPr>
          </c:dPt>
          <c:dPt>
            <c:idx val="1"/>
            <c:explosion val="21"/>
            <c:spPr>
              <a:solidFill>
                <a:srgbClr val="CC00CC"/>
              </a:solidFill>
            </c:spPr>
          </c:dPt>
          <c:dLbls>
            <c:dLbl>
              <c:idx val="0"/>
              <c:layout>
                <c:manualLayout>
                  <c:x val="0.16456583552055992"/>
                  <c:y val="-7.2284955857790503E-2"/>
                </c:manualLayout>
              </c:layout>
              <c:spPr/>
              <c:txPr>
                <a:bodyPr/>
                <a:lstStyle/>
                <a:p>
                  <a:pPr>
                    <a:defRPr lang="vi-VN" sz="2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6.3210165135608051E-2"/>
                  <c:y val="8.7606478167501819E-2"/>
                </c:manualLayout>
              </c:layout>
              <c:spPr/>
              <c:txPr>
                <a:bodyPr/>
                <a:lstStyle/>
                <a:p>
                  <a:pPr>
                    <a:defRPr lang="vi-VN" sz="2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lang="vi-VN" sz="2200" b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Right</c:v>
                </c:pt>
                <c:pt idx="1">
                  <c:v>Wrong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0.96000000000000019</c:v>
                </c:pt>
                <c:pt idx="1">
                  <c:v>4.0000000000000015E-2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70647405402450159"/>
          <c:y val="0.28309744935729186"/>
          <c:w val="0.26098520888013993"/>
          <c:h val="0.30446760916249438"/>
        </c:manualLayout>
      </c:layout>
      <c:txPr>
        <a:bodyPr/>
        <a:lstStyle/>
        <a:p>
          <a:pPr>
            <a:defRPr lang="vi-VN" sz="2200" b="1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plotArea>
      <c:layout>
        <c:manualLayout>
          <c:layoutTarget val="inner"/>
          <c:xMode val="edge"/>
          <c:yMode val="edge"/>
          <c:x val="2.0618556701030927E-2"/>
          <c:y val="0.10074634901406555"/>
          <c:w val="0.70066063262711487"/>
          <c:h val="0.708331314354936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Right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-8.5912005844630251E-3"/>
                  <c:y val="-1.7891850057204391E-2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4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0.64000000000000024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Wrong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3.4364261168384879E-3"/>
                  <c:y val="-7.4679318931287431E-2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4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0.3600000000000001</c:v>
                </c:pt>
              </c:numCache>
            </c:numRef>
          </c:val>
        </c:ser>
        <c:dLbls/>
        <c:axId val="87079936"/>
        <c:axId val="91845376"/>
      </c:barChart>
      <c:catAx>
        <c:axId val="87079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vi-VN"/>
            </a:pPr>
            <a:endParaRPr lang="en-US"/>
          </a:p>
        </c:txPr>
        <c:crossAx val="91845376"/>
        <c:crosses val="autoZero"/>
        <c:auto val="1"/>
        <c:lblAlgn val="ctr"/>
        <c:lblOffset val="100"/>
      </c:catAx>
      <c:valAx>
        <c:axId val="91845376"/>
        <c:scaling>
          <c:orientation val="minMax"/>
        </c:scaling>
        <c:delete val="1"/>
        <c:axPos val="l"/>
        <c:numFmt formatCode="0%" sourceLinked="1"/>
        <c:tickLblPos val="none"/>
        <c:crossAx val="8707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87772275888987"/>
          <c:y val="0.17887441954371089"/>
          <c:w val="0.24657913250534552"/>
          <c:h val="0.41891713535808234"/>
        </c:manualLayout>
      </c:layout>
      <c:txPr>
        <a:bodyPr/>
        <a:lstStyle/>
        <a:p>
          <a:pPr>
            <a:defRPr lang="vi-VN" sz="2400" b="1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833333333333412E-2"/>
          <c:y val="0.20683388825593599"/>
          <c:w val="0.58516124979058459"/>
          <c:h val="0.655613570801758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3.7980195657361469E-3"/>
                  <c:y val="-0.51747710303495387"/>
                </c:manualLayout>
              </c:layout>
              <c:showVal val="1"/>
            </c:dLbl>
            <c:dLbl>
              <c:idx val="1"/>
              <c:layout>
                <c:manualLayout>
                  <c:x val="3.1062693867811981E-2"/>
                  <c:y val="-8.4155882518474737E-2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2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Right</c:v>
                </c:pt>
                <c:pt idx="1">
                  <c:v>Wrong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0.76000000000000023</c:v>
                </c:pt>
                <c:pt idx="1">
                  <c:v>0.24000000000000005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3159909532585365"/>
          <c:y val="0.29366877112473505"/>
          <c:w val="0.19320754453565642"/>
          <c:h val="0.4358657673792205"/>
        </c:manualLayout>
      </c:layout>
      <c:txPr>
        <a:bodyPr/>
        <a:lstStyle/>
        <a:p>
          <a:pPr>
            <a:defRPr lang="vi-VN" sz="2200" b="1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9102564102564102E-2"/>
          <c:y val="0.11538559518295508"/>
          <c:w val="0.75059887946699444"/>
          <c:h val="0.8770728346456696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5"/>
          <c:dPt>
            <c:idx val="0"/>
            <c:explosion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rgbClr val="64C10F"/>
              </a:solidFill>
            </c:spPr>
          </c:dPt>
          <c:dLbls>
            <c:dLbl>
              <c:idx val="0"/>
              <c:layout>
                <c:manualLayout>
                  <c:x val="-3.3830506763577652E-3"/>
                  <c:y val="3.2242321061218791E-2"/>
                </c:manualLayout>
              </c:layout>
              <c:showVal val="1"/>
            </c:dLbl>
            <c:dLbl>
              <c:idx val="1"/>
              <c:layout>
                <c:manualLayout>
                  <c:x val="5.2118160710680386E-2"/>
                  <c:y val="-0.10204795346527649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2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Right</c:v>
                </c:pt>
                <c:pt idx="1">
                  <c:v>Wrong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0.66000000000000025</c:v>
                </c:pt>
                <c:pt idx="1">
                  <c:v>0.34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2962737229962205"/>
          <c:y val="0.17821118514032186"/>
          <c:w val="0.20146237129012812"/>
          <c:h val="0.40136313605960566"/>
        </c:manualLayout>
      </c:layout>
      <c:txPr>
        <a:bodyPr/>
        <a:lstStyle/>
        <a:p>
          <a:pPr>
            <a:defRPr lang="vi-VN" sz="2200" b="1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360761154855628E-2"/>
          <c:y val="0"/>
          <c:w val="0.89170374334276159"/>
          <c:h val="0.8383627614729901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Very positive</c:v>
                </c:pt>
              </c:strCache>
            </c:strRef>
          </c:tx>
          <c:spPr>
            <a:solidFill>
              <a:srgbClr val="CC00CC"/>
            </a:solidFill>
          </c:spPr>
          <c:dLbls>
            <c:dLbl>
              <c:idx val="0"/>
              <c:layout>
                <c:manualLayout>
                  <c:x val="-5.6828478964401304E-2"/>
                  <c:y val="-4.071122903115372E-2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0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 </c:v>
                </c:pt>
              </c:strCache>
            </c:strRef>
          </c:tx>
          <c:spPr>
            <a:solidFill>
              <a:srgbClr val="64C10F"/>
            </a:solidFill>
          </c:spPr>
          <c:dLbls>
            <c:dLbl>
              <c:idx val="0"/>
              <c:layout>
                <c:manualLayout>
                  <c:x val="4.3236118543434496E-2"/>
                  <c:y val="-7.6788485678420657E-2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0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64C10F"/>
            </a:solidFill>
          </c:spPr>
          <c:dPt>
            <c:idx val="0"/>
            <c:spPr>
              <a:solidFill>
                <a:srgbClr val="FF9966"/>
              </a:solidFill>
            </c:spPr>
          </c:dPt>
          <c:dLbls>
            <c:dLbl>
              <c:idx val="0"/>
              <c:layout>
                <c:manualLayout>
                  <c:x val="4.3333333333333994E-2"/>
                  <c:y val="-0.11179068241469819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0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2.0000000000000004E-2</c:v>
                </c:pt>
              </c:numCache>
            </c:numRef>
          </c:val>
        </c:ser>
        <c:dLbls/>
        <c:shape val="cylinder"/>
        <c:axId val="105392768"/>
        <c:axId val="105410944"/>
        <c:axId val="0"/>
      </c:bar3DChart>
      <c:catAx>
        <c:axId val="105392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vi-VN" sz="13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5410944"/>
        <c:crosses val="autoZero"/>
        <c:auto val="1"/>
        <c:lblAlgn val="ctr"/>
        <c:lblOffset val="100"/>
      </c:catAx>
      <c:valAx>
        <c:axId val="105410944"/>
        <c:scaling>
          <c:orientation val="minMax"/>
        </c:scaling>
        <c:delete val="1"/>
        <c:axPos val="l"/>
        <c:numFmt formatCode="0%" sourceLinked="1"/>
        <c:tickLblPos val="none"/>
        <c:crossAx val="1053927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vi-VN" sz="2400" b="1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8699017348441275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Regularly</c:v>
                </c:pt>
              </c:strCache>
            </c:strRef>
          </c:tx>
          <c:spPr>
            <a:solidFill>
              <a:srgbClr val="CC00CC"/>
            </a:solidFill>
          </c:spPr>
          <c:dLbls>
            <c:dLbl>
              <c:idx val="0"/>
              <c:layout>
                <c:manualLayout>
                  <c:x val="-0.11016941064185158"/>
                  <c:y val="-4.1711062712905568E-2"/>
                </c:manualLayout>
              </c:layout>
              <c:showVal val="1"/>
            </c:dLbl>
            <c:dLbl>
              <c:idx val="1"/>
              <c:layout>
                <c:manualLayout>
                  <c:x val="0.10210984373246929"/>
                  <c:y val="-6.8158423790832014E-3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2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0.67000000000000415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regularly</c:v>
                </c:pt>
              </c:strCache>
            </c:strRef>
          </c:tx>
          <c:spPr>
            <a:solidFill>
              <a:srgbClr val="64C10F"/>
            </a:solidFill>
          </c:spPr>
          <c:dLbls>
            <c:dLbl>
              <c:idx val="0"/>
              <c:layout>
                <c:manualLayout>
                  <c:x val="3.7678961182484205E-2"/>
                  <c:y val="-0.10162601626016272"/>
                </c:manualLayout>
              </c:layout>
              <c:showVal val="1"/>
            </c:dLbl>
            <c:dLbl>
              <c:idx val="1"/>
              <c:layout>
                <c:manualLayout>
                  <c:x val="0.10210984373246929"/>
                  <c:y val="6.8158423790832014E-3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0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use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0"/>
              <c:layout>
                <c:manualLayout>
                  <c:x val="5.2257770410277682E-2"/>
                  <c:y val="-0.17366429806030517"/>
                </c:manualLayout>
              </c:layout>
              <c:showVal val="1"/>
            </c:dLbl>
            <c:dLbl>
              <c:idx val="1"/>
              <c:layout>
                <c:manualLayout>
                  <c:x val="0.10203679167695467"/>
                  <c:y val="-5.1059758008910668E-2"/>
                </c:manualLayout>
              </c:layout>
              <c:showVal val="1"/>
            </c:dLbl>
            <c:txPr>
              <a:bodyPr/>
              <a:lstStyle/>
              <a:p>
                <a:pPr>
                  <a:defRPr lang="vi-VN" sz="20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dLbls/>
        <c:shape val="box"/>
        <c:axId val="106643456"/>
        <c:axId val="106645376"/>
        <c:axId val="0"/>
      </c:bar3DChart>
      <c:catAx>
        <c:axId val="106643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vi-VN" sz="13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6645376"/>
        <c:crosses val="autoZero"/>
        <c:auto val="1"/>
        <c:lblAlgn val="ctr"/>
        <c:lblOffset val="100"/>
      </c:catAx>
      <c:valAx>
        <c:axId val="106645376"/>
        <c:scaling>
          <c:orientation val="minMax"/>
        </c:scaling>
        <c:delete val="1"/>
        <c:axPos val="l"/>
        <c:numFmt formatCode="0%" sourceLinked="1"/>
        <c:tickLblPos val="none"/>
        <c:crossAx val="1066434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vi-VN" sz="2000" b="1" i="0">
              <a:solidFill>
                <a:srgbClr val="0000FF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03A54-A955-4185-A09E-F05B65324102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AA3140-A339-4772-89ED-6A8100C41705}" type="pres">
      <dgm:prSet presAssocID="{3B403A54-A955-4185-A09E-F05B653241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FC26B6E-EF6D-4935-9334-2086A323E113}" type="presOf" srcId="{3B403A54-A955-4185-A09E-F05B65324102}" destId="{DAAA3140-A339-4772-89ED-6A8100C417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D5942-04A9-4BD6-966F-20B5CABBD56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DE8D7-6081-43EA-AC9B-601EB1101F4C}">
      <dgm:prSet phldrT="[Text]" custT="1"/>
      <dgm:spPr>
        <a:solidFill>
          <a:srgbClr val="9DF37F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4000" dirty="0" smtClean="0">
              <a:solidFill>
                <a:srgbClr val="0000FF"/>
              </a:solidFill>
            </a:rPr>
            <a:t>1</a:t>
          </a:r>
          <a:endParaRPr lang="en-US" sz="4000" dirty="0">
            <a:solidFill>
              <a:srgbClr val="0000FF"/>
            </a:solidFill>
          </a:endParaRPr>
        </a:p>
      </dgm:t>
    </dgm:pt>
    <dgm:pt modelId="{6EDCEE58-F420-454A-BB6A-DC6183F2ACB9}" type="parTrans" cxnId="{2C9A0ED0-765E-4589-BC3A-D2D3B86CF2B2}">
      <dgm:prSet/>
      <dgm:spPr/>
      <dgm:t>
        <a:bodyPr/>
        <a:lstStyle/>
        <a:p>
          <a:endParaRPr lang="en-US"/>
        </a:p>
      </dgm:t>
    </dgm:pt>
    <dgm:pt modelId="{318A63B7-9914-45A9-93DD-ACFA78B95E6E}" type="sibTrans" cxnId="{2C9A0ED0-765E-4589-BC3A-D2D3B86CF2B2}">
      <dgm:prSet/>
      <dgm:spPr/>
      <dgm:t>
        <a:bodyPr/>
        <a:lstStyle/>
        <a:p>
          <a:endParaRPr lang="en-US"/>
        </a:p>
      </dgm:t>
    </dgm:pt>
    <dgm:pt modelId="{1ADF80C7-AEB7-4EB0-9D93-A75B33CA5886}">
      <dgm:prSet phldrT="[Text]" custT="1"/>
      <dgm:spPr>
        <a:solidFill>
          <a:srgbClr val="9DF37F">
            <a:alpha val="89804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indent="0" algn="just">
            <a:lnSpc>
              <a:spcPct val="150000"/>
            </a:lnSpc>
          </a:pP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Survey the situation of awareness, attitudes of nursing students of </a:t>
          </a:r>
          <a:r>
            <a:rPr lang="en-US" sz="2400" b="1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Hai</a:t>
          </a:r>
          <a:r>
            <a: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Phong</a:t>
          </a:r>
          <a:r>
            <a: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Medical College on blood and liquid exposure prevention at the practice locations  in 2015.</a:t>
          </a:r>
          <a:endParaRPr lang="en-US" sz="2400" b="1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3BD0F489-C921-4A93-BEDD-6B70689F2E13}" type="parTrans" cxnId="{D8499DFA-BD6E-4406-A8A2-6BC0DDB4D421}">
      <dgm:prSet/>
      <dgm:spPr/>
      <dgm:t>
        <a:bodyPr/>
        <a:lstStyle/>
        <a:p>
          <a:endParaRPr lang="en-US"/>
        </a:p>
      </dgm:t>
    </dgm:pt>
    <dgm:pt modelId="{3301B0D2-9268-42A2-A94E-7BCD5011C67C}" type="sibTrans" cxnId="{D8499DFA-BD6E-4406-A8A2-6BC0DDB4D421}">
      <dgm:prSet/>
      <dgm:spPr/>
      <dgm:t>
        <a:bodyPr/>
        <a:lstStyle/>
        <a:p>
          <a:endParaRPr lang="en-US"/>
        </a:p>
      </dgm:t>
    </dgm:pt>
    <dgm:pt modelId="{01B1F456-7A88-4154-90ED-C21ACC8DB2C8}">
      <dgm:prSet phldrT="[Text]" custT="1"/>
      <dgm:spPr>
        <a:solidFill>
          <a:srgbClr val="FFFF66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4000" dirty="0" smtClean="0">
              <a:solidFill>
                <a:srgbClr val="0000FF"/>
              </a:solidFill>
            </a:rPr>
            <a:t>2</a:t>
          </a:r>
          <a:endParaRPr lang="en-US" sz="4000" dirty="0">
            <a:solidFill>
              <a:srgbClr val="0000FF"/>
            </a:solidFill>
          </a:endParaRPr>
        </a:p>
      </dgm:t>
    </dgm:pt>
    <dgm:pt modelId="{9D669D00-CBFF-4B41-AD44-6CDC81EA3853}" type="parTrans" cxnId="{33E89320-39FA-4D21-A4D4-C05A6AFAD896}">
      <dgm:prSet/>
      <dgm:spPr/>
      <dgm:t>
        <a:bodyPr/>
        <a:lstStyle/>
        <a:p>
          <a:endParaRPr lang="en-US"/>
        </a:p>
      </dgm:t>
    </dgm:pt>
    <dgm:pt modelId="{8E5C9DFB-C78B-49A1-BF62-AF3B0DBA1F6B}" type="sibTrans" cxnId="{33E89320-39FA-4D21-A4D4-C05A6AFAD896}">
      <dgm:prSet/>
      <dgm:spPr/>
      <dgm:t>
        <a:bodyPr/>
        <a:lstStyle/>
        <a:p>
          <a:endParaRPr lang="en-US"/>
        </a:p>
      </dgm:t>
    </dgm:pt>
    <dgm:pt modelId="{E0EDA9C4-9BC9-46C0-8638-444727265960}">
      <dgm:prSet phldrT="[Text]" custT="1"/>
      <dgm:spPr>
        <a:solidFill>
          <a:srgbClr val="FFFF66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indent="0" algn="just">
            <a:lnSpc>
              <a:spcPct val="150000"/>
            </a:lnSpc>
          </a:pPr>
          <a:r>
            <a: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Research some of factors affecting the awareness, attitudes of nursing students of </a:t>
          </a:r>
          <a:r>
            <a:rPr lang="en-US" sz="2400" b="1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Hai</a:t>
          </a:r>
          <a:r>
            <a: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Phong</a:t>
          </a:r>
          <a:r>
            <a: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Medical College on prevention of blood and liquid exposure of patients at the practice locations</a:t>
          </a:r>
          <a:endParaRPr lang="en-US" sz="2400" b="1" i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25DA12F-5155-41E9-AF24-B08B6D0EE525}" type="sibTrans" cxnId="{7262A57A-CE1F-4261-9996-88E0F509E17A}">
      <dgm:prSet/>
      <dgm:spPr/>
      <dgm:t>
        <a:bodyPr/>
        <a:lstStyle/>
        <a:p>
          <a:endParaRPr lang="en-US"/>
        </a:p>
      </dgm:t>
    </dgm:pt>
    <dgm:pt modelId="{E636C58F-56E3-4A8B-8B51-6603E5577856}" type="parTrans" cxnId="{7262A57A-CE1F-4261-9996-88E0F509E17A}">
      <dgm:prSet/>
      <dgm:spPr/>
      <dgm:t>
        <a:bodyPr/>
        <a:lstStyle/>
        <a:p>
          <a:endParaRPr lang="en-US"/>
        </a:p>
      </dgm:t>
    </dgm:pt>
    <dgm:pt modelId="{7397B3C4-3578-4BF9-A602-CA14DFB00CE0}" type="pres">
      <dgm:prSet presAssocID="{EB1D5942-04A9-4BD6-966F-20B5CABBD5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AE54B2-F286-4D3A-AD5E-44524B413EE7}" type="pres">
      <dgm:prSet presAssocID="{C5ADE8D7-6081-43EA-AC9B-601EB1101F4C}" presName="linNode" presStyleCnt="0"/>
      <dgm:spPr/>
    </dgm:pt>
    <dgm:pt modelId="{7D038755-DA54-4BBA-8321-630835F43F13}" type="pres">
      <dgm:prSet presAssocID="{C5ADE8D7-6081-43EA-AC9B-601EB1101F4C}" presName="parentText" presStyleLbl="node1" presStyleIdx="0" presStyleCnt="2" custScaleX="374422" custScaleY="44014" custLinFactNeighborX="39429" custLinFactNeighborY="-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65840-3A98-4BC2-AB8F-0CBC83475797}" type="pres">
      <dgm:prSet presAssocID="{C5ADE8D7-6081-43EA-AC9B-601EB1101F4C}" presName="descendantText" presStyleLbl="alignAccFollowNode1" presStyleIdx="0" presStyleCnt="2" custScaleX="2000000" custScaleY="54616" custLinFactNeighborX="8845" custLinFactNeighborY="-10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7EC49-751D-4634-BBD8-1138CC499C45}" type="pres">
      <dgm:prSet presAssocID="{318A63B7-9914-45A9-93DD-ACFA78B95E6E}" presName="sp" presStyleCnt="0"/>
      <dgm:spPr/>
    </dgm:pt>
    <dgm:pt modelId="{7E121BA6-1F69-41A9-A52E-71448825F7B6}" type="pres">
      <dgm:prSet presAssocID="{01B1F456-7A88-4154-90ED-C21ACC8DB2C8}" presName="linNode" presStyleCnt="0"/>
      <dgm:spPr/>
    </dgm:pt>
    <dgm:pt modelId="{2EDAE0D0-211E-4CE2-852F-4AFF321ECC16}" type="pres">
      <dgm:prSet presAssocID="{01B1F456-7A88-4154-90ED-C21ACC8DB2C8}" presName="parentText" presStyleLbl="node1" presStyleIdx="1" presStyleCnt="2" custFlipHor="1" custScaleX="25714" custScaleY="52966" custLinFactNeighborX="4182" custLinFactNeighborY="3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AFDAD-E0D2-418B-91D6-79157F9237C1}" type="pres">
      <dgm:prSet presAssocID="{01B1F456-7A88-4154-90ED-C21ACC8DB2C8}" presName="descendantText" presStyleLbl="alignAccFollowNode1" presStyleIdx="1" presStyleCnt="2" custScaleX="137890" custScaleY="65677" custLinFactNeighborX="4971" custLinFactNeighborY="5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62A57A-CE1F-4261-9996-88E0F509E17A}" srcId="{01B1F456-7A88-4154-90ED-C21ACC8DB2C8}" destId="{E0EDA9C4-9BC9-46C0-8638-444727265960}" srcOrd="0" destOrd="0" parTransId="{E636C58F-56E3-4A8B-8B51-6603E5577856}" sibTransId="{A25DA12F-5155-41E9-AF24-B08B6D0EE525}"/>
    <dgm:cxn modelId="{E4C8E0FB-95B3-4A67-89E0-FB7C169B61F8}" type="presOf" srcId="{EB1D5942-04A9-4BD6-966F-20B5CABBD566}" destId="{7397B3C4-3578-4BF9-A602-CA14DFB00CE0}" srcOrd="0" destOrd="0" presId="urn:microsoft.com/office/officeart/2005/8/layout/vList5"/>
    <dgm:cxn modelId="{33E89320-39FA-4D21-A4D4-C05A6AFAD896}" srcId="{EB1D5942-04A9-4BD6-966F-20B5CABBD566}" destId="{01B1F456-7A88-4154-90ED-C21ACC8DB2C8}" srcOrd="1" destOrd="0" parTransId="{9D669D00-CBFF-4B41-AD44-6CDC81EA3853}" sibTransId="{8E5C9DFB-C78B-49A1-BF62-AF3B0DBA1F6B}"/>
    <dgm:cxn modelId="{D8499DFA-BD6E-4406-A8A2-6BC0DDB4D421}" srcId="{C5ADE8D7-6081-43EA-AC9B-601EB1101F4C}" destId="{1ADF80C7-AEB7-4EB0-9D93-A75B33CA5886}" srcOrd="0" destOrd="0" parTransId="{3BD0F489-C921-4A93-BEDD-6B70689F2E13}" sibTransId="{3301B0D2-9268-42A2-A94E-7BCD5011C67C}"/>
    <dgm:cxn modelId="{29245647-5BF2-4CF8-BAD6-B0BDA7B2B8B9}" type="presOf" srcId="{E0EDA9C4-9BC9-46C0-8638-444727265960}" destId="{967AFDAD-E0D2-418B-91D6-79157F9237C1}" srcOrd="0" destOrd="0" presId="urn:microsoft.com/office/officeart/2005/8/layout/vList5"/>
    <dgm:cxn modelId="{93E23A76-5D5C-4522-9991-9F0A066C823B}" type="presOf" srcId="{01B1F456-7A88-4154-90ED-C21ACC8DB2C8}" destId="{2EDAE0D0-211E-4CE2-852F-4AFF321ECC16}" srcOrd="0" destOrd="0" presId="urn:microsoft.com/office/officeart/2005/8/layout/vList5"/>
    <dgm:cxn modelId="{2C9A0ED0-765E-4589-BC3A-D2D3B86CF2B2}" srcId="{EB1D5942-04A9-4BD6-966F-20B5CABBD566}" destId="{C5ADE8D7-6081-43EA-AC9B-601EB1101F4C}" srcOrd="0" destOrd="0" parTransId="{6EDCEE58-F420-454A-BB6A-DC6183F2ACB9}" sibTransId="{318A63B7-9914-45A9-93DD-ACFA78B95E6E}"/>
    <dgm:cxn modelId="{DEF777E8-319B-41A4-9B88-B2BB1C4CA206}" type="presOf" srcId="{C5ADE8D7-6081-43EA-AC9B-601EB1101F4C}" destId="{7D038755-DA54-4BBA-8321-630835F43F13}" srcOrd="0" destOrd="0" presId="urn:microsoft.com/office/officeart/2005/8/layout/vList5"/>
    <dgm:cxn modelId="{D6701B1F-76BE-47A9-82AC-88E4FEB6F9EA}" type="presOf" srcId="{1ADF80C7-AEB7-4EB0-9D93-A75B33CA5886}" destId="{F4B65840-3A98-4BC2-AB8F-0CBC83475797}" srcOrd="0" destOrd="0" presId="urn:microsoft.com/office/officeart/2005/8/layout/vList5"/>
    <dgm:cxn modelId="{62C3A98D-439D-4644-841C-D239FE1F6D9D}" type="presParOf" srcId="{7397B3C4-3578-4BF9-A602-CA14DFB00CE0}" destId="{DDAE54B2-F286-4D3A-AD5E-44524B413EE7}" srcOrd="0" destOrd="0" presId="urn:microsoft.com/office/officeart/2005/8/layout/vList5"/>
    <dgm:cxn modelId="{3E524B4A-49FB-4D8D-9B1A-2A4D7A64A162}" type="presParOf" srcId="{DDAE54B2-F286-4D3A-AD5E-44524B413EE7}" destId="{7D038755-DA54-4BBA-8321-630835F43F13}" srcOrd="0" destOrd="0" presId="urn:microsoft.com/office/officeart/2005/8/layout/vList5"/>
    <dgm:cxn modelId="{60A6E78C-85CA-473A-9F9F-833A6F4CE1BF}" type="presParOf" srcId="{DDAE54B2-F286-4D3A-AD5E-44524B413EE7}" destId="{F4B65840-3A98-4BC2-AB8F-0CBC83475797}" srcOrd="1" destOrd="0" presId="urn:microsoft.com/office/officeart/2005/8/layout/vList5"/>
    <dgm:cxn modelId="{BFB088BA-4A04-44A8-B14B-60EE3518CCBF}" type="presParOf" srcId="{7397B3C4-3578-4BF9-A602-CA14DFB00CE0}" destId="{6247EC49-751D-4634-BBD8-1138CC499C45}" srcOrd="1" destOrd="0" presId="urn:microsoft.com/office/officeart/2005/8/layout/vList5"/>
    <dgm:cxn modelId="{D03ED3E7-00DC-43E5-9C5F-24F63C409593}" type="presParOf" srcId="{7397B3C4-3578-4BF9-A602-CA14DFB00CE0}" destId="{7E121BA6-1F69-41A9-A52E-71448825F7B6}" srcOrd="2" destOrd="0" presId="urn:microsoft.com/office/officeart/2005/8/layout/vList5"/>
    <dgm:cxn modelId="{851E579A-D710-4F93-9416-A1FD3A0F2874}" type="presParOf" srcId="{7E121BA6-1F69-41A9-A52E-71448825F7B6}" destId="{2EDAE0D0-211E-4CE2-852F-4AFF321ECC16}" srcOrd="0" destOrd="0" presId="urn:microsoft.com/office/officeart/2005/8/layout/vList5"/>
    <dgm:cxn modelId="{BD92E085-CB3C-4AE9-88E5-4F931DDDA7F2}" type="presParOf" srcId="{7E121BA6-1F69-41A9-A52E-71448825F7B6}" destId="{967AFDAD-E0D2-418B-91D6-79157F9237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DB9EB0-F8F9-4439-B7E2-F2F76E40CBC4}" type="doc">
      <dgm:prSet loTypeId="urn:microsoft.com/office/officeart/2005/8/layout/chevron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D5B22C5-90D6-45E6-8B8A-4363C6D97024}">
      <dgm:prSet phldrT="[Text]" custT="1"/>
      <dgm:spPr>
        <a:solidFill>
          <a:srgbClr val="0000FF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400" b="1" dirty="0" smtClean="0">
              <a:latin typeface="Arial" pitchFamily="34" charset="0"/>
              <a:ea typeface="Tahoma" pitchFamily="34" charset="0"/>
              <a:cs typeface="Arial" pitchFamily="34" charset="0"/>
            </a:rPr>
            <a:t>Student</a:t>
          </a:r>
          <a:endParaRPr lang="en-US" sz="2400" b="1" dirty="0">
            <a:latin typeface="Arial" pitchFamily="34" charset="0"/>
            <a:ea typeface="Tahoma" pitchFamily="34" charset="0"/>
            <a:cs typeface="Arial" pitchFamily="34" charset="0"/>
          </a:endParaRPr>
        </a:p>
      </dgm:t>
    </dgm:pt>
    <dgm:pt modelId="{4172DF04-D4E5-432A-9D8B-B2BDD7BEAB94}" type="parTrans" cxnId="{BCA5D417-4F95-4F04-9165-C9FA80099602}">
      <dgm:prSet/>
      <dgm:spPr/>
      <dgm:t>
        <a:bodyPr/>
        <a:lstStyle/>
        <a:p>
          <a:endParaRPr lang="en-US"/>
        </a:p>
      </dgm:t>
    </dgm:pt>
    <dgm:pt modelId="{48BC07D1-5B16-49FF-8795-18DA73565C34}" type="sibTrans" cxnId="{BCA5D417-4F95-4F04-9165-C9FA80099602}">
      <dgm:prSet/>
      <dgm:spPr/>
      <dgm:t>
        <a:bodyPr/>
        <a:lstStyle/>
        <a:p>
          <a:endParaRPr lang="en-US"/>
        </a:p>
      </dgm:t>
    </dgm:pt>
    <dgm:pt modelId="{BAA45133-488C-45E8-B2C5-402A6B63822B}">
      <dgm:prSet phldrT="[Text]" custT="1"/>
      <dgm:spPr>
        <a:solidFill>
          <a:srgbClr val="0000FF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30000"/>
            </a:lnSpc>
          </a:pPr>
          <a:r>
            <a: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Increase the awareness, change the learning method: positive, active</a:t>
          </a:r>
          <a:endParaRPr lang="en-US" sz="2400" b="1" dirty="0">
            <a:solidFill>
              <a:schemeClr val="bg1"/>
            </a:solidFill>
          </a:endParaRPr>
        </a:p>
      </dgm:t>
    </dgm:pt>
    <dgm:pt modelId="{128A9E64-2177-4BD7-89AD-5E19E466702C}" type="parTrans" cxnId="{9CD4EADE-CDFD-4A7B-8634-613AD35B808C}">
      <dgm:prSet/>
      <dgm:spPr/>
      <dgm:t>
        <a:bodyPr/>
        <a:lstStyle/>
        <a:p>
          <a:endParaRPr lang="en-US"/>
        </a:p>
      </dgm:t>
    </dgm:pt>
    <dgm:pt modelId="{5A69881B-DE11-466E-9A89-166E79236200}" type="sibTrans" cxnId="{9CD4EADE-CDFD-4A7B-8634-613AD35B808C}">
      <dgm:prSet/>
      <dgm:spPr/>
      <dgm:t>
        <a:bodyPr/>
        <a:lstStyle/>
        <a:p>
          <a:endParaRPr lang="en-US"/>
        </a:p>
      </dgm:t>
    </dgm:pt>
    <dgm:pt modelId="{50F7A97B-C390-437B-AA20-67B63C13CF28}">
      <dgm:prSet phldrT="[Text]" custT="1"/>
      <dgm:spPr>
        <a:solidFill>
          <a:srgbClr val="0000FF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400" b="1" dirty="0" smtClean="0">
              <a:latin typeface="Arial" pitchFamily="34" charset="0"/>
              <a:ea typeface="Tahoma" pitchFamily="34" charset="0"/>
              <a:cs typeface="Arial" pitchFamily="34" charset="0"/>
            </a:rPr>
            <a:t>Student</a:t>
          </a:r>
          <a:endParaRPr lang="en-US" sz="2400" b="1" dirty="0">
            <a:latin typeface="Arial" pitchFamily="34" charset="0"/>
            <a:ea typeface="Tahoma" pitchFamily="34" charset="0"/>
            <a:cs typeface="Arial" pitchFamily="34" charset="0"/>
          </a:endParaRPr>
        </a:p>
      </dgm:t>
    </dgm:pt>
    <dgm:pt modelId="{C380596B-A6A0-47BB-928E-5C857833EF7C}" type="parTrans" cxnId="{2711FD7B-DE36-4390-B621-79F8ED7291E3}">
      <dgm:prSet/>
      <dgm:spPr/>
      <dgm:t>
        <a:bodyPr/>
        <a:lstStyle/>
        <a:p>
          <a:endParaRPr lang="en-US"/>
        </a:p>
      </dgm:t>
    </dgm:pt>
    <dgm:pt modelId="{75373543-2F68-4924-B3D3-CDA2D9AB7559}" type="sibTrans" cxnId="{2711FD7B-DE36-4390-B621-79F8ED7291E3}">
      <dgm:prSet/>
      <dgm:spPr/>
      <dgm:t>
        <a:bodyPr/>
        <a:lstStyle/>
        <a:p>
          <a:endParaRPr lang="en-US"/>
        </a:p>
      </dgm:t>
    </dgm:pt>
    <dgm:pt modelId="{B49B3844-D3A0-4BB9-9FC9-CAE7E2A3ABF5}">
      <dgm:prSet phldrT="[Text]" custT="1"/>
      <dgm:spPr>
        <a:solidFill>
          <a:srgbClr val="0000FF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30000"/>
            </a:lnSpc>
          </a:pPr>
          <a:r>
            <a: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The strict attitude with labor protection to reduce and avoid the exposure risk</a:t>
          </a:r>
          <a:endParaRPr lang="en-US" sz="2400" b="1" dirty="0">
            <a:solidFill>
              <a:schemeClr val="bg1"/>
            </a:solidFill>
          </a:endParaRPr>
        </a:p>
      </dgm:t>
    </dgm:pt>
    <dgm:pt modelId="{484A07AB-30EF-41A6-8C65-8134DE47A158}" type="parTrans" cxnId="{A53FA315-63F9-411F-B093-58590CAA6DA8}">
      <dgm:prSet/>
      <dgm:spPr/>
      <dgm:t>
        <a:bodyPr/>
        <a:lstStyle/>
        <a:p>
          <a:endParaRPr lang="en-US"/>
        </a:p>
      </dgm:t>
    </dgm:pt>
    <dgm:pt modelId="{750F4D2C-B958-4CFA-B98B-5E6D1C6EDEF5}" type="sibTrans" cxnId="{A53FA315-63F9-411F-B093-58590CAA6DA8}">
      <dgm:prSet/>
      <dgm:spPr/>
      <dgm:t>
        <a:bodyPr/>
        <a:lstStyle/>
        <a:p>
          <a:endParaRPr lang="en-US"/>
        </a:p>
      </dgm:t>
    </dgm:pt>
    <dgm:pt modelId="{DB396FB2-8967-4AFF-8218-EBCB7BDA2615}">
      <dgm:prSet phldrT="[Text]" custT="1"/>
      <dgm:spPr>
        <a:solidFill>
          <a:srgbClr val="0000FF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400" b="1" dirty="0" smtClean="0">
              <a:latin typeface="Arial" pitchFamily="34" charset="0"/>
              <a:ea typeface="Tahoma" pitchFamily="34" charset="0"/>
              <a:cs typeface="Arial" pitchFamily="34" charset="0"/>
            </a:rPr>
            <a:t>Lecturer</a:t>
          </a:r>
          <a:endParaRPr lang="en-US" sz="2400" b="1" dirty="0">
            <a:latin typeface="Arial" pitchFamily="34" charset="0"/>
            <a:ea typeface="Tahoma" pitchFamily="34" charset="0"/>
            <a:cs typeface="Arial" pitchFamily="34" charset="0"/>
          </a:endParaRPr>
        </a:p>
      </dgm:t>
    </dgm:pt>
    <dgm:pt modelId="{963D33AF-09BB-45F4-B2A7-78FBF5AB9A08}" type="parTrans" cxnId="{0770643D-37A8-49B8-87D8-5CDA9203F5D2}">
      <dgm:prSet/>
      <dgm:spPr/>
      <dgm:t>
        <a:bodyPr/>
        <a:lstStyle/>
        <a:p>
          <a:endParaRPr lang="en-US"/>
        </a:p>
      </dgm:t>
    </dgm:pt>
    <dgm:pt modelId="{8AC22D6C-1052-460D-8250-19EDF82A786E}" type="sibTrans" cxnId="{0770643D-37A8-49B8-87D8-5CDA9203F5D2}">
      <dgm:prSet/>
      <dgm:spPr/>
      <dgm:t>
        <a:bodyPr/>
        <a:lstStyle/>
        <a:p>
          <a:endParaRPr lang="en-US"/>
        </a:p>
      </dgm:t>
    </dgm:pt>
    <dgm:pt modelId="{8863A2E2-E90E-490A-BBB7-41E0472DC920}">
      <dgm:prSet phldrT="[Text]" custT="1"/>
      <dgm:spPr>
        <a:solidFill>
          <a:srgbClr val="0000FF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30000"/>
            </a:lnSpc>
          </a:pPr>
          <a:r>
            <a: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Cooperate well between lecturers in the hospital and lecturers at the college.</a:t>
          </a:r>
          <a:endParaRPr lang="en-US" sz="2400" b="1" dirty="0">
            <a:solidFill>
              <a:schemeClr val="bg1"/>
            </a:solidFill>
          </a:endParaRPr>
        </a:p>
      </dgm:t>
    </dgm:pt>
    <dgm:pt modelId="{16ADA11D-A7DA-4979-A367-942DA4913A7D}" type="parTrans" cxnId="{D7A7B7CD-1788-47FA-86D9-AC9E12016C30}">
      <dgm:prSet/>
      <dgm:spPr/>
      <dgm:t>
        <a:bodyPr/>
        <a:lstStyle/>
        <a:p>
          <a:endParaRPr lang="en-US"/>
        </a:p>
      </dgm:t>
    </dgm:pt>
    <dgm:pt modelId="{1C8347D7-B588-43CD-8B57-88526DBC121E}" type="sibTrans" cxnId="{D7A7B7CD-1788-47FA-86D9-AC9E12016C30}">
      <dgm:prSet/>
      <dgm:spPr/>
      <dgm:t>
        <a:bodyPr/>
        <a:lstStyle/>
        <a:p>
          <a:endParaRPr lang="en-US"/>
        </a:p>
      </dgm:t>
    </dgm:pt>
    <dgm:pt modelId="{EEC321FB-EE60-4065-9E5C-1C22AB398FDD}" type="pres">
      <dgm:prSet presAssocID="{F4DB9EB0-F8F9-4439-B7E2-F2F76E40CB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C460BD-491C-4B91-9362-5099BAF0067D}" type="pres">
      <dgm:prSet presAssocID="{6D5B22C5-90D6-45E6-8B8A-4363C6D97024}" presName="composite" presStyleCnt="0"/>
      <dgm:spPr/>
    </dgm:pt>
    <dgm:pt modelId="{C3067B8C-47CD-4ACC-A8B5-792F217E5A66}" type="pres">
      <dgm:prSet presAssocID="{6D5B22C5-90D6-45E6-8B8A-4363C6D97024}" presName="parentText" presStyleLbl="alignNode1" presStyleIdx="0" presStyleCnt="3" custScaleX="1231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43479-2CF8-41C1-B3AF-4BDDCB0CF7AD}" type="pres">
      <dgm:prSet presAssocID="{6D5B22C5-90D6-45E6-8B8A-4363C6D97024}" presName="descendantText" presStyleLbl="alignAcc1" presStyleIdx="0" presStyleCnt="3" custScaleX="95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7F955-83B2-4434-A3C7-4FA2A1C53D6E}" type="pres">
      <dgm:prSet presAssocID="{48BC07D1-5B16-49FF-8795-18DA73565C34}" presName="sp" presStyleCnt="0"/>
      <dgm:spPr/>
    </dgm:pt>
    <dgm:pt modelId="{428453C9-EF3B-4635-9C61-8FE1A6167378}" type="pres">
      <dgm:prSet presAssocID="{50F7A97B-C390-437B-AA20-67B63C13CF28}" presName="composite" presStyleCnt="0"/>
      <dgm:spPr/>
    </dgm:pt>
    <dgm:pt modelId="{DB2A9344-C3E1-4A28-B96D-0C2EEAEE4AC7}" type="pres">
      <dgm:prSet presAssocID="{50F7A97B-C390-437B-AA20-67B63C13CF28}" presName="parentText" presStyleLbl="alignNode1" presStyleIdx="1" presStyleCnt="3" custScaleX="1231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578BD-F56E-4717-B675-C10EDF524272}" type="pres">
      <dgm:prSet presAssocID="{50F7A97B-C390-437B-AA20-67B63C13CF28}" presName="descendantText" presStyleLbl="alignAcc1" presStyleIdx="1" presStyleCnt="3" custScaleX="95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5DEF3-33FE-45F5-84A5-A3524BD6C8B5}" type="pres">
      <dgm:prSet presAssocID="{75373543-2F68-4924-B3D3-CDA2D9AB7559}" presName="sp" presStyleCnt="0"/>
      <dgm:spPr/>
    </dgm:pt>
    <dgm:pt modelId="{8E8484D4-5C12-49B1-8013-E76FAED2069E}" type="pres">
      <dgm:prSet presAssocID="{DB396FB2-8967-4AFF-8218-EBCB7BDA2615}" presName="composite" presStyleCnt="0"/>
      <dgm:spPr/>
    </dgm:pt>
    <dgm:pt modelId="{B2D2A56E-E935-4260-AD04-BB0DD7CAA134}" type="pres">
      <dgm:prSet presAssocID="{DB396FB2-8967-4AFF-8218-EBCB7BDA2615}" presName="parentText" presStyleLbl="alignNode1" presStyleIdx="2" presStyleCnt="3" custScaleX="1231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95B17-11EC-47F8-91FA-339391B01CEC}" type="pres">
      <dgm:prSet presAssocID="{DB396FB2-8967-4AFF-8218-EBCB7BDA2615}" presName="descendantText" presStyleLbl="alignAcc1" presStyleIdx="2" presStyleCnt="3" custScaleX="95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3194C-2D0E-4FE1-92B8-DFA002749E8F}" type="presOf" srcId="{8863A2E2-E90E-490A-BBB7-41E0472DC920}" destId="{CF395B17-11EC-47F8-91FA-339391B01CEC}" srcOrd="0" destOrd="0" presId="urn:microsoft.com/office/officeart/2005/8/layout/chevron2"/>
    <dgm:cxn modelId="{A0D99A4D-80C1-40FD-A390-17CF7AFCA64B}" type="presOf" srcId="{50F7A97B-C390-437B-AA20-67B63C13CF28}" destId="{DB2A9344-C3E1-4A28-B96D-0C2EEAEE4AC7}" srcOrd="0" destOrd="0" presId="urn:microsoft.com/office/officeart/2005/8/layout/chevron2"/>
    <dgm:cxn modelId="{9CD4EADE-CDFD-4A7B-8634-613AD35B808C}" srcId="{6D5B22C5-90D6-45E6-8B8A-4363C6D97024}" destId="{BAA45133-488C-45E8-B2C5-402A6B63822B}" srcOrd="0" destOrd="0" parTransId="{128A9E64-2177-4BD7-89AD-5E19E466702C}" sibTransId="{5A69881B-DE11-466E-9A89-166E79236200}"/>
    <dgm:cxn modelId="{639AE9F1-A5A4-4475-B00B-AA518B45EC49}" type="presOf" srcId="{6D5B22C5-90D6-45E6-8B8A-4363C6D97024}" destId="{C3067B8C-47CD-4ACC-A8B5-792F217E5A66}" srcOrd="0" destOrd="0" presId="urn:microsoft.com/office/officeart/2005/8/layout/chevron2"/>
    <dgm:cxn modelId="{328A0DCF-5763-481B-BBFB-4B92E5247092}" type="presOf" srcId="{DB396FB2-8967-4AFF-8218-EBCB7BDA2615}" destId="{B2D2A56E-E935-4260-AD04-BB0DD7CAA134}" srcOrd="0" destOrd="0" presId="urn:microsoft.com/office/officeart/2005/8/layout/chevron2"/>
    <dgm:cxn modelId="{CB4AC8BB-9E1C-4AFC-9696-4459CE4817BF}" type="presOf" srcId="{BAA45133-488C-45E8-B2C5-402A6B63822B}" destId="{D9443479-2CF8-41C1-B3AF-4BDDCB0CF7AD}" srcOrd="0" destOrd="0" presId="urn:microsoft.com/office/officeart/2005/8/layout/chevron2"/>
    <dgm:cxn modelId="{A53FA315-63F9-411F-B093-58590CAA6DA8}" srcId="{50F7A97B-C390-437B-AA20-67B63C13CF28}" destId="{B49B3844-D3A0-4BB9-9FC9-CAE7E2A3ABF5}" srcOrd="0" destOrd="0" parTransId="{484A07AB-30EF-41A6-8C65-8134DE47A158}" sibTransId="{750F4D2C-B958-4CFA-B98B-5E6D1C6EDEF5}"/>
    <dgm:cxn modelId="{D7A7B7CD-1788-47FA-86D9-AC9E12016C30}" srcId="{DB396FB2-8967-4AFF-8218-EBCB7BDA2615}" destId="{8863A2E2-E90E-490A-BBB7-41E0472DC920}" srcOrd="0" destOrd="0" parTransId="{16ADA11D-A7DA-4979-A367-942DA4913A7D}" sibTransId="{1C8347D7-B588-43CD-8B57-88526DBC121E}"/>
    <dgm:cxn modelId="{9E2A5A2D-4062-44D1-8783-109BD3796BA1}" type="presOf" srcId="{F4DB9EB0-F8F9-4439-B7E2-F2F76E40CBC4}" destId="{EEC321FB-EE60-4065-9E5C-1C22AB398FDD}" srcOrd="0" destOrd="0" presId="urn:microsoft.com/office/officeart/2005/8/layout/chevron2"/>
    <dgm:cxn modelId="{0770643D-37A8-49B8-87D8-5CDA9203F5D2}" srcId="{F4DB9EB0-F8F9-4439-B7E2-F2F76E40CBC4}" destId="{DB396FB2-8967-4AFF-8218-EBCB7BDA2615}" srcOrd="2" destOrd="0" parTransId="{963D33AF-09BB-45F4-B2A7-78FBF5AB9A08}" sibTransId="{8AC22D6C-1052-460D-8250-19EDF82A786E}"/>
    <dgm:cxn modelId="{2711FD7B-DE36-4390-B621-79F8ED7291E3}" srcId="{F4DB9EB0-F8F9-4439-B7E2-F2F76E40CBC4}" destId="{50F7A97B-C390-437B-AA20-67B63C13CF28}" srcOrd="1" destOrd="0" parTransId="{C380596B-A6A0-47BB-928E-5C857833EF7C}" sibTransId="{75373543-2F68-4924-B3D3-CDA2D9AB7559}"/>
    <dgm:cxn modelId="{E9C92CCE-0285-4FE5-8623-0D44E887DA6C}" type="presOf" srcId="{B49B3844-D3A0-4BB9-9FC9-CAE7E2A3ABF5}" destId="{64A578BD-F56E-4717-B675-C10EDF524272}" srcOrd="0" destOrd="0" presId="urn:microsoft.com/office/officeart/2005/8/layout/chevron2"/>
    <dgm:cxn modelId="{BCA5D417-4F95-4F04-9165-C9FA80099602}" srcId="{F4DB9EB0-F8F9-4439-B7E2-F2F76E40CBC4}" destId="{6D5B22C5-90D6-45E6-8B8A-4363C6D97024}" srcOrd="0" destOrd="0" parTransId="{4172DF04-D4E5-432A-9D8B-B2BDD7BEAB94}" sibTransId="{48BC07D1-5B16-49FF-8795-18DA73565C34}"/>
    <dgm:cxn modelId="{340B9D4A-5D58-4493-971D-B3D164042CE7}" type="presParOf" srcId="{EEC321FB-EE60-4065-9E5C-1C22AB398FDD}" destId="{FBC460BD-491C-4B91-9362-5099BAF0067D}" srcOrd="0" destOrd="0" presId="urn:microsoft.com/office/officeart/2005/8/layout/chevron2"/>
    <dgm:cxn modelId="{D079463B-B8E5-4A34-9CD3-716DFD0AB33F}" type="presParOf" srcId="{FBC460BD-491C-4B91-9362-5099BAF0067D}" destId="{C3067B8C-47CD-4ACC-A8B5-792F217E5A66}" srcOrd="0" destOrd="0" presId="urn:microsoft.com/office/officeart/2005/8/layout/chevron2"/>
    <dgm:cxn modelId="{355D49AA-EDF6-44FD-B20F-ED961918F53E}" type="presParOf" srcId="{FBC460BD-491C-4B91-9362-5099BAF0067D}" destId="{D9443479-2CF8-41C1-B3AF-4BDDCB0CF7AD}" srcOrd="1" destOrd="0" presId="urn:microsoft.com/office/officeart/2005/8/layout/chevron2"/>
    <dgm:cxn modelId="{1763010B-E9D7-440A-833B-BFD157BAE746}" type="presParOf" srcId="{EEC321FB-EE60-4065-9E5C-1C22AB398FDD}" destId="{1DA7F955-83B2-4434-A3C7-4FA2A1C53D6E}" srcOrd="1" destOrd="0" presId="urn:microsoft.com/office/officeart/2005/8/layout/chevron2"/>
    <dgm:cxn modelId="{73154B08-295E-4E24-A042-465555BE1FCE}" type="presParOf" srcId="{EEC321FB-EE60-4065-9E5C-1C22AB398FDD}" destId="{428453C9-EF3B-4635-9C61-8FE1A6167378}" srcOrd="2" destOrd="0" presId="urn:microsoft.com/office/officeart/2005/8/layout/chevron2"/>
    <dgm:cxn modelId="{23C382D9-2281-4998-9906-8BE219C946DA}" type="presParOf" srcId="{428453C9-EF3B-4635-9C61-8FE1A6167378}" destId="{DB2A9344-C3E1-4A28-B96D-0C2EEAEE4AC7}" srcOrd="0" destOrd="0" presId="urn:microsoft.com/office/officeart/2005/8/layout/chevron2"/>
    <dgm:cxn modelId="{3572576E-0442-482B-B330-44B8BCEA074A}" type="presParOf" srcId="{428453C9-EF3B-4635-9C61-8FE1A6167378}" destId="{64A578BD-F56E-4717-B675-C10EDF524272}" srcOrd="1" destOrd="0" presId="urn:microsoft.com/office/officeart/2005/8/layout/chevron2"/>
    <dgm:cxn modelId="{6123463A-51BF-457F-93A5-285AE05EDD61}" type="presParOf" srcId="{EEC321FB-EE60-4065-9E5C-1C22AB398FDD}" destId="{DA35DEF3-33FE-45F5-84A5-A3524BD6C8B5}" srcOrd="3" destOrd="0" presId="urn:microsoft.com/office/officeart/2005/8/layout/chevron2"/>
    <dgm:cxn modelId="{0F38F95E-CBCE-4B42-A7CC-B17A6EA75913}" type="presParOf" srcId="{EEC321FB-EE60-4065-9E5C-1C22AB398FDD}" destId="{8E8484D4-5C12-49B1-8013-E76FAED2069E}" srcOrd="4" destOrd="0" presId="urn:microsoft.com/office/officeart/2005/8/layout/chevron2"/>
    <dgm:cxn modelId="{3EDDA3E3-0953-41CA-AE38-6851ED2554AA}" type="presParOf" srcId="{8E8484D4-5C12-49B1-8013-E76FAED2069E}" destId="{B2D2A56E-E935-4260-AD04-BB0DD7CAA134}" srcOrd="0" destOrd="0" presId="urn:microsoft.com/office/officeart/2005/8/layout/chevron2"/>
    <dgm:cxn modelId="{9EB175BF-5C6B-4DA2-9269-695DCF17531F}" type="presParOf" srcId="{8E8484D4-5C12-49B1-8013-E76FAED2069E}" destId="{CF395B17-11EC-47F8-91FA-339391B01C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65840-3A98-4BC2-AB8F-0CBC83475797}">
      <dsp:nvSpPr>
        <dsp:cNvPr id="0" name=""/>
        <dsp:cNvSpPr/>
      </dsp:nvSpPr>
      <dsp:spPr>
        <a:xfrm rot="5400000">
          <a:off x="3629320" y="-2815885"/>
          <a:ext cx="2089193" cy="7720964"/>
        </a:xfrm>
        <a:prstGeom prst="round2SameRect">
          <a:avLst/>
        </a:prstGeom>
        <a:solidFill>
          <a:srgbClr val="9DF37F">
            <a:alpha val="89804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Survey the situation of awareness, attitudes of nursing students of </a:t>
          </a:r>
          <a:r>
            <a:rPr lang="en-US" sz="2400" b="1" kern="12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Hai</a:t>
          </a:r>
          <a:r>
            <a:rPr lang="en-US" sz="2400" b="1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Phong</a:t>
          </a:r>
          <a:r>
            <a:rPr lang="en-US" sz="2400" b="1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Medical College on blood and liquid exposure prevention at the practice locations  in 2015.</a:t>
          </a:r>
          <a:endParaRPr lang="en-US" sz="2400" b="1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-5400000">
        <a:off x="813435" y="101986"/>
        <a:ext cx="7618978" cy="1885221"/>
      </dsp:txXfrm>
    </dsp:sp>
    <dsp:sp modelId="{7D038755-DA54-4BBA-8321-630835F43F13}">
      <dsp:nvSpPr>
        <dsp:cNvPr id="0" name=""/>
        <dsp:cNvSpPr/>
      </dsp:nvSpPr>
      <dsp:spPr>
        <a:xfrm>
          <a:off x="152399" y="0"/>
          <a:ext cx="813065" cy="2104551"/>
        </a:xfrm>
        <a:prstGeom prst="roundRect">
          <a:avLst/>
        </a:prstGeom>
        <a:solidFill>
          <a:srgbClr val="9DF37F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00FF"/>
              </a:solidFill>
            </a:rPr>
            <a:t>1</a:t>
          </a:r>
          <a:endParaRPr lang="en-US" sz="4000" kern="1200" dirty="0">
            <a:solidFill>
              <a:srgbClr val="0000FF"/>
            </a:solidFill>
          </a:endParaRPr>
        </a:p>
      </dsp:txBody>
      <dsp:txXfrm>
        <a:off x="192090" y="39691"/>
        <a:ext cx="733683" cy="2025169"/>
      </dsp:txXfrm>
    </dsp:sp>
    <dsp:sp modelId="{967AFDAD-E0D2-418B-91D6-79157F9237C1}">
      <dsp:nvSpPr>
        <dsp:cNvPr id="0" name=""/>
        <dsp:cNvSpPr/>
      </dsp:nvSpPr>
      <dsp:spPr>
        <a:xfrm rot="5400000">
          <a:off x="3452581" y="-145138"/>
          <a:ext cx="2512302" cy="7531573"/>
        </a:xfrm>
        <a:prstGeom prst="round2SameRect">
          <a:avLst/>
        </a:prstGeom>
        <a:solidFill>
          <a:srgbClr val="FFFF66">
            <a:alpha val="90000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Research some of factors affecting the awareness, attitudes of nursing students of </a:t>
          </a:r>
          <a:r>
            <a:rPr lang="en-US" sz="2400" b="1" kern="12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Hai</a:t>
          </a:r>
          <a:r>
            <a:rPr lang="en-US" sz="2400" b="1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Phong</a:t>
          </a:r>
          <a:r>
            <a:rPr lang="en-US" sz="2400" b="1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Medical College on prevention of blood and liquid exposure of patients at the practice locations</a:t>
          </a:r>
          <a:endParaRPr lang="en-US" sz="2400" b="1" i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-5400000">
        <a:off x="942946" y="2487137"/>
        <a:ext cx="7408933" cy="2267022"/>
      </dsp:txXfrm>
    </dsp:sp>
    <dsp:sp modelId="{2EDAE0D0-211E-4CE2-852F-4AFF321ECC16}">
      <dsp:nvSpPr>
        <dsp:cNvPr id="0" name=""/>
        <dsp:cNvSpPr/>
      </dsp:nvSpPr>
      <dsp:spPr>
        <a:xfrm flipH="1">
          <a:off x="228606" y="2344204"/>
          <a:ext cx="790032" cy="2532595"/>
        </a:xfrm>
        <a:prstGeom prst="roundRect">
          <a:avLst/>
        </a:prstGeom>
        <a:solidFill>
          <a:srgbClr val="FFFF66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00FF"/>
              </a:solidFill>
            </a:rPr>
            <a:t>2</a:t>
          </a:r>
          <a:endParaRPr lang="en-US" sz="4000" kern="1200" dirty="0">
            <a:solidFill>
              <a:srgbClr val="0000FF"/>
            </a:solidFill>
          </a:endParaRPr>
        </a:p>
      </dsp:txBody>
      <dsp:txXfrm>
        <a:off x="267172" y="2382770"/>
        <a:ext cx="712900" cy="2455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67B8C-47CD-4ACC-A8B5-792F217E5A66}">
      <dsp:nvSpPr>
        <dsp:cNvPr id="0" name=""/>
        <dsp:cNvSpPr/>
      </dsp:nvSpPr>
      <dsp:spPr>
        <a:xfrm rot="5400000">
          <a:off x="-120996" y="129430"/>
          <a:ext cx="1800697" cy="1552543"/>
        </a:xfrm>
        <a:prstGeom prst="chevron">
          <a:avLst/>
        </a:prstGeom>
        <a:solidFill>
          <a:srgbClr val="0000FF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Student</a:t>
          </a:r>
          <a:endParaRPr lang="en-US" sz="2400" b="1" kern="1200" dirty="0">
            <a:latin typeface="Arial" pitchFamily="34" charset="0"/>
            <a:ea typeface="Tahoma" pitchFamily="34" charset="0"/>
            <a:cs typeface="Arial" pitchFamily="34" charset="0"/>
          </a:endParaRPr>
        </a:p>
      </dsp:txBody>
      <dsp:txXfrm rot="-5400000">
        <a:off x="3082" y="781625"/>
        <a:ext cx="1552543" cy="248154"/>
      </dsp:txXfrm>
    </dsp:sp>
    <dsp:sp modelId="{D9443479-2CF8-41C1-B3AF-4BDDCB0CF7AD}">
      <dsp:nvSpPr>
        <dsp:cNvPr id="0" name=""/>
        <dsp:cNvSpPr/>
      </dsp:nvSpPr>
      <dsp:spPr>
        <a:xfrm rot="5400000">
          <a:off x="4384817" y="-2810951"/>
          <a:ext cx="1171068" cy="6803678"/>
        </a:xfrm>
        <a:prstGeom prst="round2SameRect">
          <a:avLst/>
        </a:prstGeom>
        <a:solidFill>
          <a:srgbClr val="0000FF">
            <a:alpha val="90000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13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Increase the awareness, change the learning method: positive, active</a:t>
          </a:r>
          <a:endParaRPr lang="en-US" sz="2400" b="1" kern="1200" dirty="0">
            <a:solidFill>
              <a:schemeClr val="bg1"/>
            </a:solidFill>
          </a:endParaRPr>
        </a:p>
      </dsp:txBody>
      <dsp:txXfrm rot="-5400000">
        <a:off x="1568513" y="62520"/>
        <a:ext cx="6746511" cy="1056734"/>
      </dsp:txXfrm>
    </dsp:sp>
    <dsp:sp modelId="{DB2A9344-C3E1-4A28-B96D-0C2EEAEE4AC7}">
      <dsp:nvSpPr>
        <dsp:cNvPr id="0" name=""/>
        <dsp:cNvSpPr/>
      </dsp:nvSpPr>
      <dsp:spPr>
        <a:xfrm rot="5400000">
          <a:off x="-121425" y="1738757"/>
          <a:ext cx="1800697" cy="1551685"/>
        </a:xfrm>
        <a:prstGeom prst="chevron">
          <a:avLst/>
        </a:prstGeom>
        <a:solidFill>
          <a:srgbClr val="0000FF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Student</a:t>
          </a:r>
          <a:endParaRPr lang="en-US" sz="2400" b="1" kern="1200" dirty="0">
            <a:latin typeface="Arial" pitchFamily="34" charset="0"/>
            <a:ea typeface="Tahoma" pitchFamily="34" charset="0"/>
            <a:cs typeface="Arial" pitchFamily="34" charset="0"/>
          </a:endParaRPr>
        </a:p>
      </dsp:txBody>
      <dsp:txXfrm rot="-5400000">
        <a:off x="3082" y="2390094"/>
        <a:ext cx="1551685" cy="249012"/>
      </dsp:txXfrm>
    </dsp:sp>
    <dsp:sp modelId="{64A578BD-F56E-4717-B675-C10EDF524272}">
      <dsp:nvSpPr>
        <dsp:cNvPr id="0" name=""/>
        <dsp:cNvSpPr/>
      </dsp:nvSpPr>
      <dsp:spPr>
        <a:xfrm rot="5400000">
          <a:off x="4384696" y="-1208307"/>
          <a:ext cx="1170453" cy="6815571"/>
        </a:xfrm>
        <a:prstGeom prst="round2SameRect">
          <a:avLst/>
        </a:prstGeom>
        <a:solidFill>
          <a:srgbClr val="0000FF">
            <a:alpha val="90000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13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The strict attitude with labor protection to reduce and avoid the exposure risk</a:t>
          </a:r>
          <a:endParaRPr lang="en-US" sz="2400" b="1" kern="1200" dirty="0">
            <a:solidFill>
              <a:schemeClr val="bg1"/>
            </a:solidFill>
          </a:endParaRPr>
        </a:p>
      </dsp:txBody>
      <dsp:txXfrm rot="-5400000">
        <a:off x="1562138" y="1671388"/>
        <a:ext cx="6758434" cy="1056179"/>
      </dsp:txXfrm>
    </dsp:sp>
    <dsp:sp modelId="{B2D2A56E-E935-4260-AD04-BB0DD7CAA134}">
      <dsp:nvSpPr>
        <dsp:cNvPr id="0" name=""/>
        <dsp:cNvSpPr/>
      </dsp:nvSpPr>
      <dsp:spPr>
        <a:xfrm rot="5400000">
          <a:off x="-121425" y="3347654"/>
          <a:ext cx="1800697" cy="1551685"/>
        </a:xfrm>
        <a:prstGeom prst="chevron">
          <a:avLst/>
        </a:prstGeom>
        <a:solidFill>
          <a:srgbClr val="0000FF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Lecturer</a:t>
          </a:r>
          <a:endParaRPr lang="en-US" sz="2400" b="1" kern="1200" dirty="0">
            <a:latin typeface="Arial" pitchFamily="34" charset="0"/>
            <a:ea typeface="Tahoma" pitchFamily="34" charset="0"/>
            <a:cs typeface="Arial" pitchFamily="34" charset="0"/>
          </a:endParaRPr>
        </a:p>
      </dsp:txBody>
      <dsp:txXfrm rot="-5400000">
        <a:off x="3082" y="3998991"/>
        <a:ext cx="1551685" cy="249012"/>
      </dsp:txXfrm>
    </dsp:sp>
    <dsp:sp modelId="{CF395B17-11EC-47F8-91FA-339391B01CEC}">
      <dsp:nvSpPr>
        <dsp:cNvPr id="0" name=""/>
        <dsp:cNvSpPr/>
      </dsp:nvSpPr>
      <dsp:spPr>
        <a:xfrm rot="5400000">
          <a:off x="4384696" y="399379"/>
          <a:ext cx="1170453" cy="6817993"/>
        </a:xfrm>
        <a:prstGeom prst="round2SameRect">
          <a:avLst/>
        </a:prstGeom>
        <a:solidFill>
          <a:srgbClr val="0000FF">
            <a:alpha val="90000"/>
          </a:srgb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13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Cooperate well between lecturers in the hospital and lecturers at the college.</a:t>
          </a:r>
          <a:endParaRPr lang="en-US" sz="2400" b="1" kern="1200" dirty="0">
            <a:solidFill>
              <a:schemeClr val="bg1"/>
            </a:solidFill>
          </a:endParaRPr>
        </a:p>
      </dsp:txBody>
      <dsp:txXfrm rot="-5400000">
        <a:off x="1560927" y="3280286"/>
        <a:ext cx="6760856" cy="1056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0.35922</cdr:x>
      <cdr:y>0.1087</cdr:y>
    </cdr:from>
    <cdr:to>
      <cdr:x>0.47922</cdr:x>
      <cdr:y>0.40138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381000"/>
          <a:ext cx="941832" cy="1025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rgbClr val="0000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B0E92-AAC6-47A4-83C7-5EB27075211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6BF09-818E-475C-89EA-AC854D24E7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872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88095-29EE-4733-A051-FB5E69AD90F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6381-6B06-45FE-807E-880BCACE5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08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64% student have false awareness</a:t>
            </a:r>
            <a:r>
              <a:rPr lang="en-US" baseline="0" dirty="0" smtClean="0"/>
              <a:t> for the wound</a:t>
            </a:r>
          </a:p>
          <a:p>
            <a:r>
              <a:rPr lang="en-US" baseline="0" dirty="0" smtClean="0"/>
              <a:t>75% student have false awareness for using skin disinfectant.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11480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</a:t>
            </a:r>
            <a:r>
              <a:rPr lang="en-US" b="1" baseline="0" dirty="0" smtClean="0"/>
              <a:t> have two</a:t>
            </a:r>
            <a:r>
              <a:rPr lang="en-US" baseline="0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OBJECTIVES for the study</a:t>
            </a: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These</a:t>
            </a:r>
            <a:r>
              <a:rPr lang="en-US" b="1" baseline="0" dirty="0" smtClean="0"/>
              <a:t> are some questionnaires on</a:t>
            </a:r>
            <a:r>
              <a:rPr lang="en-US" baseline="0" dirty="0" smtClean="0"/>
              <a:t>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awareness of students</a:t>
            </a:r>
            <a:r>
              <a:rPr lang="en-US" sz="12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including…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result</a:t>
            </a:r>
            <a:r>
              <a:rPr lang="en-US" baseline="0" dirty="0" smtClean="0"/>
              <a:t> show that: 89% for female and 11% for male. </a:t>
            </a:r>
          </a:p>
          <a:p>
            <a:r>
              <a:rPr lang="en-US" baseline="0" dirty="0" smtClean="0"/>
              <a:t>This result is different from the one in HP Medical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none" dirty="0" smtClean="0"/>
              <a:t>20% student have true awareness</a:t>
            </a:r>
          </a:p>
          <a:p>
            <a:r>
              <a:rPr lang="en-US" u="none" dirty="0" smtClean="0"/>
              <a:t>80%</a:t>
            </a:r>
            <a:r>
              <a:rPr lang="en-US" u="none" baseline="0" dirty="0" smtClean="0"/>
              <a:t> student have false awareness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6381-6B06-45FE-807E-880BCACE52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BA69-5BB3-4ADE-A459-99416AABBA1F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80E6-2FD7-4EAB-A5B3-F94E299CC21C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68A-0E40-4580-8CD8-D077827DD6CB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9157-BF88-433A-A5B4-EBF61FD648BC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752F-8693-45AC-A26B-2F2FF93B8A52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5E15-E195-47D5-935C-9A0EDBA0E20D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6308-2040-4319-B13F-800BEFA17ADB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515D-814E-4508-9281-7B701E26F1BB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FEBD-208B-4BB6-AA77-C0CD2DCFA198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4DB-2559-469C-8921-1CF75EE58C5C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AABA-C396-456E-89C4-B067AF2AA52D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3FB65-8B1E-4872-98FD-A9616C661199}" type="datetime1">
              <a:rPr lang="en-US" smtClean="0"/>
              <a:pPr/>
              <a:t>11/6/2016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C3A262-C20C-44F2-AC73-03E136B850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991600" cy="54864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nl-NL" sz="8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en-US" sz="9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SITUATION OF AWARENESS, ATTITUDES OF NURSING STUDENTS OF HAI PHONG MEDICAL COLLEGE ON BLOOD AND LIQUID EXPOSURE PREVENTION </a:t>
            </a:r>
          </a:p>
          <a:p>
            <a:pPr algn="ctr">
              <a:lnSpc>
                <a:spcPct val="170000"/>
              </a:lnSpc>
            </a:pPr>
            <a:r>
              <a:rPr lang="en-US" sz="9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THE PRACTICE LOCATIONS IN 2015</a:t>
            </a:r>
            <a:endParaRPr lang="en-US" sz="9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nl-NL" sz="1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96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70000"/>
              </a:lnSpc>
            </a:pPr>
            <a:r>
              <a:rPr lang="en-US" sz="8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en-US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Vu </a:t>
            </a:r>
            <a:r>
              <a:rPr lang="en-US" sz="11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Thanh</a:t>
            </a:r>
            <a:r>
              <a:rPr lang="en-US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&amp; Partners</a:t>
            </a:r>
            <a:endParaRPr lang="en-US" sz="8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70000"/>
              </a:lnSpc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7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72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7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1" cy="525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1"/>
                <a:gridCol w="6046469"/>
                <a:gridCol w="796290"/>
                <a:gridCol w="1158241"/>
              </a:tblGrid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Treatment</a:t>
                      </a:r>
                      <a:r>
                        <a:rPr lang="en-US" sz="2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exposure with damaged skin</a:t>
                      </a: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Right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Wrong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2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Immediately washing the infected skin with soap and water.</a:t>
                      </a:r>
                      <a:endParaRPr kumimoji="0" lang="en-US" sz="22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2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Let the blood in the wound flow, for</a:t>
                      </a:r>
                      <a:r>
                        <a:rPr kumimoji="0" lang="en-US" sz="22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 moment</a:t>
                      </a:r>
                      <a:endParaRPr kumimoji="0" lang="en-US" sz="22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200" b="1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Squeez</a:t>
                      </a:r>
                      <a:r>
                        <a:rPr kumimoji="0" lang="en-US" sz="22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blood in the wound.</a:t>
                      </a:r>
                      <a:endParaRPr kumimoji="0" lang="en-US" sz="22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2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Wash the wound with soap and water</a:t>
                      </a:r>
                      <a:endParaRPr kumimoji="0" lang="en-US" sz="22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kumimoji="0" lang="en-US" sz="22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antiseptic solution to </a:t>
                      </a:r>
                      <a:r>
                        <a:rPr kumimoji="0" lang="en-US" sz="2200" b="1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cleanes</a:t>
                      </a:r>
                      <a:r>
                        <a:rPr kumimoji="0" lang="en-US" sz="22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dress the wound.</a:t>
                      </a:r>
                      <a:endParaRPr kumimoji="0" lang="en-US" sz="22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2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33400"/>
            <a:ext cx="8001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 II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vi-VN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uestionnaire </a:t>
            </a:r>
            <a:r>
              <a:rPr lang="en-US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 awareness of students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1"/>
          <a:ext cx="9144000" cy="46660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5881"/>
                <a:gridCol w="6174464"/>
                <a:gridCol w="1037812"/>
                <a:gridCol w="935843"/>
              </a:tblGrid>
              <a:tr h="12028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Treatment processes after blood, liquid expose to eyes</a:t>
                      </a:r>
                      <a:endParaRPr kumimoji="0" lang="vi-VN" sz="20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Right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Wrong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</a:tr>
              <a:tr h="20039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Wash lightly but carefully under running water or sterile saline 0.9% for at least 2 minutes while opening the eyes, slightly upside down the eyelids. 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913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not rub the eyes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6281" y="914400"/>
            <a:ext cx="8316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 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vi-V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uestionnaire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 awareness of students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 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GENERAL CHARACTERISTICS </a:t>
            </a:r>
            <a:endParaRPr lang="en-US" b="1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lnSpc>
                <a:spcPct val="15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1. Research objects according to gender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90600" y="1219200"/>
          <a:ext cx="7315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AWARENESS  OF STUDENTS ON BLOOD, LIQUID EXPOSURE </a:t>
            </a:r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pPr algn="ctr">
              <a:lnSpc>
                <a:spcPct val="14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2.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Awareness of students on the concept of blood and liquid exposure of patient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738904" y="2185896"/>
            <a:ext cx="532606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523374783"/>
              </p:ext>
            </p:extLst>
          </p:nvPr>
        </p:nvGraphicFramePr>
        <p:xfrm>
          <a:off x="609600" y="2209800"/>
          <a:ext cx="7620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3. Awareness of students on the causes of blood and liquid exposure </a:t>
            </a:r>
            <a:endParaRPr lang="en-US" sz="2400" b="1" dirty="0" smtClean="0">
              <a:solidFill>
                <a:srgbClr val="0000FF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b="1" dirty="0" smtClean="0">
              <a:latin typeface="+mj-lt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447800"/>
          <a:ext cx="6096000" cy="347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</a:t>
            </a:r>
            <a:r>
              <a:rPr lang="en-US" sz="2400" b="1" i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4. Awareness of students on the prevention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 blood and liquid exposure of patients 	</a:t>
            </a:r>
          </a:p>
          <a:p>
            <a:pPr fontAlgn="t">
              <a:buNone/>
            </a:pPr>
            <a:endParaRPr lang="en-US" sz="2200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1447800"/>
          <a:ext cx="7315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buNone/>
            </a:pP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5. Awareness of students on the treatment process of blood, liquid due to the </a:t>
            </a:r>
            <a:r>
              <a:rPr lang="vi-VN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needles or sharp objects</a:t>
            </a:r>
            <a:endParaRPr lang="en-US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research of Ha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Noi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Nursing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Association (2011): Medical staffs exposed 54.6%  </a:t>
            </a:r>
          </a:p>
          <a:p>
            <a:pPr>
              <a:lnSpc>
                <a:spcPct val="13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research of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Subramadi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(2008) in India: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exposed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37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34%</a:t>
            </a:r>
            <a:endParaRPr lang="en-US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None/>
            </a:pPr>
            <a:endParaRPr lang="en-US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219200"/>
          <a:ext cx="7391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9812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b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 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Table 1. Awareness of nursing students on the treatment process after the blood, liquid exposure to the 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</a:rPr>
              <a:t>damaged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skin  </a:t>
            </a:r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1787555"/>
              </p:ext>
            </p:extLst>
          </p:nvPr>
        </p:nvGraphicFramePr>
        <p:xfrm>
          <a:off x="228601" y="2286000"/>
          <a:ext cx="8686800" cy="42571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0911"/>
                <a:gridCol w="4758856"/>
                <a:gridCol w="830911"/>
                <a:gridCol w="755374"/>
                <a:gridCol w="755374"/>
                <a:gridCol w="755374"/>
              </a:tblGrid>
              <a:tr h="701972"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STT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cs typeface="Arial" pitchFamily="34" charset="0"/>
                        </a:rPr>
                        <a:t>                          </a:t>
                      </a: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Research result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Research content</a:t>
                      </a:r>
                      <a:endParaRPr lang="en-US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endParaRPr lang="en-US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Wrong</a:t>
                      </a:r>
                      <a:endParaRPr lang="en-US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95618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Immediately wash the affected skin with soap and water, running water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49716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Tape the wound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</a:tr>
              <a:tr h="49716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</a:t>
                      </a:r>
                      <a:r>
                        <a:rPr kumimoji="0" lang="en-US" sz="20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not</a:t>
                      </a: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use skin disinfectant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</a:tr>
              <a:tr h="81719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</a:t>
                      </a:r>
                      <a:r>
                        <a:rPr kumimoji="0" lang="en-US" sz="20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not</a:t>
                      </a: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brush or scrap the damaged skin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066800" y="2286000"/>
            <a:ext cx="4648200" cy="1447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058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6: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Awareness of  students on treatment processes after blood and liquid exposure on the skin.</a:t>
            </a:r>
          </a:p>
          <a:p>
            <a:pPr marL="0" indent="0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Research of Nguyen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Khac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(2006): Medical staffs exposed 12.6%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371600" y="1371600"/>
          <a:ext cx="7162800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667000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Table  2. Awareness of nursing students on the treatment process after blood, liquid exposure to eyes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2244591"/>
              </p:ext>
            </p:extLst>
          </p:nvPr>
        </p:nvGraphicFramePr>
        <p:xfrm>
          <a:off x="152399" y="2209800"/>
          <a:ext cx="8991601" cy="41289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1"/>
                <a:gridCol w="5309900"/>
                <a:gridCol w="691662"/>
                <a:gridCol w="850422"/>
                <a:gridCol w="650708"/>
                <a:gridCol w="650708"/>
              </a:tblGrid>
              <a:tr h="668212"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Index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                             </a:t>
                      </a: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Research result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Research content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Right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Wrong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228114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en-US" sz="24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400" b="1" kern="120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Wash </a:t>
                      </a:r>
                      <a:r>
                        <a:rPr kumimoji="0" lang="en-US" sz="24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lightly but carefully under running water or sterile saline 0.9% for at least 2 minutes while opening the eyes, slightly upside down the eyelids.</a:t>
                      </a:r>
                      <a:endParaRPr kumimoji="0" lang="en-US" sz="24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325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en-US" sz="24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 not rub the eyes</a:t>
                      </a:r>
                      <a:endParaRPr kumimoji="0" lang="en-US" sz="24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2400" b="1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914400" y="2209800"/>
            <a:ext cx="533400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INTRODUCTION 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486400"/>
          </a:xfrm>
        </p:spPr>
        <p:txBody>
          <a:bodyPr>
            <a:noAutofit/>
          </a:bodyPr>
          <a:lstStyle/>
          <a:p>
            <a:pPr marL="411480" algn="just">
              <a:lnSpc>
                <a:spcPct val="150000"/>
              </a:lnSpc>
              <a:buNone/>
              <a:defRPr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411163" indent="-273050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Blood and liquid exposure in hospital is one of the factors that affects the health of medical staffs.</a:t>
            </a:r>
          </a:p>
          <a:p>
            <a:pPr marL="411480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WHO (2000): 16.000 medical staffs infected with hepatitis B, 66.000 people infected with hepatitis C, 1.000 people with HIV infected </a:t>
            </a:r>
          </a:p>
          <a:p>
            <a:pPr marL="411480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research of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Subramadi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(2008) in India, the rate of sharp injuries: Nurses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39,63%,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training students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34%,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technicians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26,92%,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doctors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21,01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% correspondingly.</a:t>
            </a: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11480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data reported by the Department of Preventive Medicine and AIDS (2002): 186 medical staffs infected with HIV exposure (Doctor: 102 people, Nurse: 84 people).</a:t>
            </a:r>
          </a:p>
          <a:p>
            <a:pPr marL="411480" algn="just">
              <a:lnSpc>
                <a:spcPct val="150000"/>
              </a:lnSpc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7. Awareness of  students on treatment process of exposure when mouth, nose contact with blood, liquid of patients</a:t>
            </a:r>
          </a:p>
          <a:p>
            <a:pPr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Research of Duong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Khanh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Van  (2005): Medical staffs exposed 35.1%</a:t>
            </a:r>
          </a:p>
          <a:p>
            <a:pPr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None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1524000"/>
          <a:ext cx="792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477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en-US" sz="45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attitude of the students about the prevention of exposure</a:t>
            </a:r>
            <a:endParaRPr lang="en-US" sz="45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endParaRPr lang="en-US" sz="4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8. Positive levels of students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when studying the subject: Infectious control  	</a:t>
            </a:r>
          </a:p>
          <a:p>
            <a:pPr algn="ctr">
              <a:lnSpc>
                <a:spcPct val="130000"/>
              </a:lnSpc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981200"/>
          <a:ext cx="7848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86400"/>
          </a:xfr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endParaRPr lang="en-US" sz="23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Diagram 9. Assessment of the labor protection using levels of students when implementing the task with exposure risk</a:t>
            </a:r>
          </a:p>
          <a:p>
            <a:pPr algn="ctr">
              <a:lnSpc>
                <a:spcPct val="130000"/>
              </a:lnSpc>
              <a:buNone/>
            </a:pP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1447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AND DISCUSS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Several factors affecting the awareness of students</a:t>
            </a:r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Table 3. Several affecting factors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6161340"/>
              </p:ext>
            </p:extLst>
          </p:nvPr>
        </p:nvGraphicFramePr>
        <p:xfrm>
          <a:off x="152397" y="1828799"/>
          <a:ext cx="8839203" cy="449318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581403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85860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kumimoji="0" lang="en-US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Research result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Research content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Good influence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Not good influence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influence</a:t>
                      </a:r>
                      <a:endParaRPr kumimoji="0" lang="en-US" sz="20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05947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Learning motivation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179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89.5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177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Teaching</a:t>
                      </a:r>
                      <a:r>
                        <a:rPr kumimoji="0" lang="en-US" sz="20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method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95.5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177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Facilities, equipment, tools for learning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0314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Practice environment at hospital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en-US" sz="2000" b="1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80.5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16.5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6661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Other factors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en-US" sz="2000" b="1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50.5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b="1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37.5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28600" y="1828800"/>
            <a:ext cx="3505200" cy="1143000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situation of awareness, attitudes of nursing students of </a:t>
            </a:r>
            <a:r>
              <a:rPr lang="en-US" sz="3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en-US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Medical College on blood and liquid exposure of patients</a:t>
            </a: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Students with right awareness: </a:t>
            </a:r>
            <a:r>
              <a:rPr lang="vi-V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Concept</a:t>
            </a:r>
            <a:r>
              <a:rPr lang="vi-VN" sz="24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80%, causes 64%, method to prevent exposure 96%.</a:t>
            </a:r>
          </a:p>
          <a:p>
            <a:pPr algn="just"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Students with wrong awareness on the treatment process: exposure to needles or sharp objects : 36%; blood, liquid exposure to damaged skin: 40%; to the undamaged skin : 24%; to the mouth, nose: 34%.</a:t>
            </a:r>
          </a:p>
          <a:p>
            <a:pPr algn="just"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29% students do not use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labor protection regularly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and 4% students do not use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81600"/>
          </a:xfrm>
        </p:spPr>
        <p:txBody>
          <a:bodyPr>
            <a:normAutofit/>
          </a:bodyPr>
          <a:lstStyle/>
          <a:p>
            <a:pPr algn="just">
              <a:lnSpc>
                <a:spcPct val="14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Several factors influent to the awareness and attitudes of nursing students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4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/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80,6% nursing students reply that the objective factors such as: Learning motivation, teaching methods, facilities, equipment, tools for learning and practice environment at hospital… have good effectiveness to students’ awareness and attitudes. </a:t>
            </a:r>
            <a:endParaRPr lang="en-US" sz="2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RECOMMENDATION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8889398"/>
              </p:ext>
            </p:extLst>
          </p:nvPr>
        </p:nvGraphicFramePr>
        <p:xfrm>
          <a:off x="457200" y="14478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12274398_1709158435985717_805210862503190695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9144000" cy="73914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915400" cy="21336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0" rIns="0" bIns="0" numCol="1" anchor="b">
            <a:prstTxWarp prst="textDeflateBottom">
              <a:avLst>
                <a:gd name="adj" fmla="val 38058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Thank you</a:t>
            </a:r>
            <a:r>
              <a:rPr kumimoji="0" lang="en-US" sz="4000" b="1" i="1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 your attention!</a:t>
            </a:r>
            <a:endParaRPr kumimoji="0" lang="en-US" sz="4000" b="1" i="1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</a:t>
            </a:r>
            <a:b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6962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problem which is related to the health of medical staffs and nursing students is that they are infected with blood and liquid exposure when caring patients.</a:t>
            </a:r>
          </a:p>
          <a:p>
            <a:pPr algn="just"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reason why the students are easy to be exposed is that they have not well -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awared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of exposure prevention.</a:t>
            </a:r>
          </a:p>
          <a:p>
            <a:pPr algn="just"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assess the situation of awareness and attitudes of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Haiphong Medical College students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and propose solutions to minimize exposure rate for students. It is the reason why    we research this subject.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OBJECTIVES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b="1" i="1" dirty="0" smtClean="0"/>
              <a:t>	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Clr>
                <a:srgbClr val="B00000"/>
              </a:buCl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5240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831002002"/>
              </p:ext>
            </p:extLst>
          </p:nvPr>
        </p:nvGraphicFramePr>
        <p:xfrm>
          <a:off x="304800" y="14478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990600"/>
          </a:xfrm>
        </p:spPr>
        <p:txBody>
          <a:bodyPr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RESEARCH SUBJECTS AND METHODS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RESEARCH SUBJECTS: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200 nursing students who are learning full- time at the college.</a:t>
            </a:r>
          </a:p>
          <a:p>
            <a:pPr marL="225425" indent="-225425">
              <a:lnSpc>
                <a:spcPct val="160000"/>
              </a:lnSpc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* Selecting standard: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nursing students in the 2nd, 3rd year who are practicing in hospital.</a:t>
            </a:r>
          </a:p>
          <a:p>
            <a:pPr>
              <a:lnSpc>
                <a:spcPct val="160000"/>
              </a:lnSpc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*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Exclusi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criteria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73050" indent="-41275">
              <a:lnSpc>
                <a:spcPct val="160000"/>
              </a:lnSpc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+ Students who are refused to participate in interviewing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marL="273050" indent="-41275">
              <a:lnSpc>
                <a:spcPct val="160000"/>
              </a:lnSpc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filling in the form.</a:t>
            </a:r>
          </a:p>
          <a:p>
            <a:pPr>
              <a:lnSpc>
                <a:spcPct val="16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RESEARCH TIME AND LOCATION :</a:t>
            </a:r>
          </a:p>
          <a:p>
            <a:pPr>
              <a:lnSpc>
                <a:spcPct val="160000"/>
              </a:lnSpc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2.1. Time: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11/2014 - 11/2015</a:t>
            </a:r>
          </a:p>
          <a:p>
            <a:pPr lvl="0">
              <a:lnSpc>
                <a:spcPct val="160000"/>
              </a:lnSpc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2.2. Location: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Phong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Medical College</a:t>
            </a:r>
          </a:p>
          <a:p>
            <a:pPr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SUBJECTS AND METHODS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62600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RESEARCH METHODS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 3.1. Research design: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cross - description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3.2. Data collection: </a:t>
            </a:r>
            <a:r>
              <a:rPr lang="vi-VN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Filled questionnaire</a:t>
            </a:r>
            <a:endParaRPr lang="en-US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 3.3. Data process: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SPSS 19.0 software</a:t>
            </a:r>
          </a:p>
          <a:p>
            <a:pPr marL="0" lvl="2" indent="0" algn="just">
              <a:lnSpc>
                <a:spcPct val="150000"/>
              </a:lnSpc>
              <a:buClr>
                <a:schemeClr val="accent3"/>
              </a:buClr>
              <a:buSzPct val="95000"/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3.4. </a:t>
            </a:r>
            <a:r>
              <a:rPr lang="vi-VN" sz="2600" b="1" dirty="0" smtClean="0">
                <a:latin typeface="Arial" pitchFamily="34" charset="0"/>
                <a:cs typeface="Arial" pitchFamily="34" charset="0"/>
              </a:rPr>
              <a:t>Error control techniques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3.5.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Ensuring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moral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 in research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lnSpc>
                <a:spcPct val="17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				 +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lnSpc>
                <a:spcPct val="16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lnSpc>
                <a:spcPct val="16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RESEARCH SUBJECTS AND METHODS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research consists of 4 parts: </a:t>
            </a:r>
          </a:p>
          <a:p>
            <a:pPr algn="ctr">
              <a:lnSpc>
                <a:spcPct val="150000"/>
              </a:lnSpc>
              <a:buNone/>
            </a:pPr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5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 I</a:t>
            </a:r>
            <a:r>
              <a:rPr lang="en-US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General features</a:t>
            </a:r>
          </a:p>
          <a:p>
            <a:pPr>
              <a:lnSpc>
                <a:spcPct val="170000"/>
              </a:lnSpc>
              <a:buNone/>
            </a:pPr>
            <a:r>
              <a:rPr lang="en-US" sz="5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 II.</a:t>
            </a:r>
            <a:r>
              <a:rPr lang="en-US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The research on awareness  of students </a:t>
            </a:r>
            <a:r>
              <a:rPr lang="vi-VN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based on the theory, documents on training and Infection control </a:t>
            </a:r>
            <a:r>
              <a:rPr lang="en-US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Clinical Management Bureau, Ministry of health (2012) </a:t>
            </a:r>
          </a:p>
          <a:p>
            <a:pPr>
              <a:lnSpc>
                <a:spcPct val="170000"/>
              </a:lnSpc>
              <a:buNone/>
            </a:pPr>
            <a:r>
              <a:rPr lang="en-US" sz="5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 </a:t>
            </a:r>
            <a:r>
              <a:rPr lang="en-US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III. The attitude of the students on blood and liquid exposure prevention.</a:t>
            </a:r>
          </a:p>
          <a:p>
            <a:pPr>
              <a:lnSpc>
                <a:spcPct val="170000"/>
              </a:lnSpc>
              <a:buNone/>
            </a:pPr>
            <a:r>
              <a:rPr lang="en-US" sz="5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 IV.</a:t>
            </a:r>
            <a:r>
              <a:rPr lang="en-US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Influental</a:t>
            </a:r>
            <a:r>
              <a:rPr lang="en-US" sz="5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factors .</a:t>
            </a:r>
          </a:p>
          <a:p>
            <a:pPr lvl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2286000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382000" cy="14478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 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vi-V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uestionnaire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 awareness of students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152400" y="1673516"/>
          <a:ext cx="8708009" cy="47301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3467"/>
                <a:gridCol w="6290733"/>
                <a:gridCol w="838200"/>
                <a:gridCol w="935609"/>
              </a:tblGrid>
              <a:tr h="612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Methods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  prevention of 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blood and liquid exposure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Right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Wrong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</a:tr>
              <a:tr h="460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Wash hands before and after contacting with each patient.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</a:tr>
              <a:tr h="3158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not wash the hands after removing gloves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</a:tr>
              <a:tr h="460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Wearing gloves when having risks of exposure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</a:tr>
              <a:tr h="4345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Using the means of personal protection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</a:tr>
              <a:tr h="32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Perform a preliminary sterilizing for instruments after treatment 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kumimoji="0" lang="en-US" sz="2000" b="1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</a:tr>
              <a:tr h="705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not let the sharp objects to linen. Dirty linen should be collected and shipped in a separate bag</a:t>
                      </a:r>
                      <a:endParaRPr kumimoji="0" lang="en-US" sz="2000" b="1" kern="12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828800"/>
          <a:ext cx="8686802" cy="4117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9709"/>
                <a:gridCol w="6068290"/>
                <a:gridCol w="838201"/>
                <a:gridCol w="990602"/>
              </a:tblGrid>
              <a:tr h="780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Main causes</a:t>
                      </a:r>
                      <a:r>
                        <a:rPr lang="en-US" sz="2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</a:t>
                      </a: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blood and liquid exposure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Right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Wrong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22" marR="61722" marT="0" marB="0" anchor="ctr"/>
                </a:tc>
              </a:tr>
              <a:tr h="664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Sharp objects into the skin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.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68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Blood</a:t>
                      </a:r>
                      <a:r>
                        <a:rPr kumimoji="0" lang="en-US" sz="20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</a:t>
                      </a: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liquid from patient exposing</a:t>
                      </a:r>
                      <a:r>
                        <a:rPr kumimoji="0" lang="en-US" sz="20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mucosa of eyes, nose and mouth when carrying</a:t>
                      </a:r>
                      <a:r>
                        <a:rPr kumimoji="0" lang="en-US" sz="20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out procedures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01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damaged, chapped, abraded skin exposed with blood, liquid of patient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5334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 II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vi-V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uestionnaire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 awareness of students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A262-C20C-44F2-AC73-03E136B850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4581</TotalTime>
  <Words>1261</Words>
  <Application>Microsoft Office PowerPoint</Application>
  <PresentationFormat>On-screen Show (4:3)</PresentationFormat>
  <Paragraphs>424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INTRODUCTION   </vt:lpstr>
      <vt:lpstr>INTRODUCTION </vt:lpstr>
      <vt:lpstr> OBJECTIVES  </vt:lpstr>
      <vt:lpstr>  RESEARCH SUBJECTS AND METHODS</vt:lpstr>
      <vt:lpstr> RESEARCH SUBJECTS AND METHODS</vt:lpstr>
      <vt:lpstr>RESEARCH SUBJECTS AND METHODS</vt:lpstr>
      <vt:lpstr> </vt:lpstr>
      <vt:lpstr>Slide 9</vt:lpstr>
      <vt:lpstr>Slide 10</vt:lpstr>
      <vt:lpstr>Slide 11</vt:lpstr>
      <vt:lpstr>RESULT AND DISCUSS </vt:lpstr>
      <vt:lpstr>RESULT AND DISCUSS </vt:lpstr>
      <vt:lpstr>RESULT AND DISCUSS </vt:lpstr>
      <vt:lpstr>RESULT AND DISCUSS </vt:lpstr>
      <vt:lpstr>RESULT AND DISCUSS </vt:lpstr>
      <vt:lpstr>                 RESULT AND DISCUSS  Table 1. Awareness of nursing students on the treatment process after the blood, liquid exposure to the damaged skin   </vt:lpstr>
      <vt:lpstr>RESULT AND DISCUSS</vt:lpstr>
      <vt:lpstr>                RESULT AND DISCUSS Table  2. Awareness of nursing students on the treatment process after blood, liquid exposure to eyes     </vt:lpstr>
      <vt:lpstr>RESULT AND DISCUSS</vt:lpstr>
      <vt:lpstr>RESULT AND DISCUSS</vt:lpstr>
      <vt:lpstr>RESULT AND DISCUSS</vt:lpstr>
      <vt:lpstr>RESULT AND DISCUSS</vt:lpstr>
      <vt:lpstr>CONCLUSION</vt:lpstr>
      <vt:lpstr>CONCLUSION</vt:lpstr>
      <vt:lpstr>RECOMMENDATION</vt:lpstr>
      <vt:lpstr>Slide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1298</cp:revision>
  <dcterms:created xsi:type="dcterms:W3CDTF">2016-01-19T01:27:09Z</dcterms:created>
  <dcterms:modified xsi:type="dcterms:W3CDTF">2016-11-06T09:29:54Z</dcterms:modified>
</cp:coreProperties>
</file>