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diagrams/colors1.xml" ContentType="application/vnd.openxmlformats-officedocument.drawingml.diagramColors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charts/chart2.xml" ContentType="application/vnd.openxmlformats-officedocument.drawingml.chart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diagrams/drawing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24"/>
  </p:notesMasterIdLst>
  <p:sldIdLst>
    <p:sldId id="256" r:id="rId2"/>
    <p:sldId id="281" r:id="rId3"/>
    <p:sldId id="286" r:id="rId4"/>
    <p:sldId id="347" r:id="rId5"/>
    <p:sldId id="345" r:id="rId6"/>
    <p:sldId id="290" r:id="rId7"/>
    <p:sldId id="348" r:id="rId8"/>
    <p:sldId id="320" r:id="rId9"/>
    <p:sldId id="342" r:id="rId10"/>
    <p:sldId id="351" r:id="rId11"/>
    <p:sldId id="341" r:id="rId12"/>
    <p:sldId id="352" r:id="rId13"/>
    <p:sldId id="336" r:id="rId14"/>
    <p:sldId id="338" r:id="rId15"/>
    <p:sldId id="322" r:id="rId16"/>
    <p:sldId id="323" r:id="rId17"/>
    <p:sldId id="324" r:id="rId18"/>
    <p:sldId id="343" r:id="rId19"/>
    <p:sldId id="344" r:id="rId20"/>
    <p:sldId id="349" r:id="rId21"/>
    <p:sldId id="325" r:id="rId22"/>
    <p:sldId id="350" r:id="rId23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clrMru>
    <a:srgbClr val="FF9900"/>
    <a:srgbClr val="FF6600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88968" autoAdjust="0"/>
  </p:normalViewPr>
  <p:slideViewPr>
    <p:cSldViewPr>
      <p:cViewPr varScale="1">
        <p:scale>
          <a:sx n="96" d="100"/>
          <a:sy n="96" d="100"/>
        </p:scale>
        <p:origin x="-124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anh_PM1\Downloads\InfantMortalityRate1q0-2016100101301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lang="vi-VN" sz="1200"/>
                </a:pPr>
                <a:endParaRPr lang="en-US"/>
              </a:p>
            </c:txPr>
            <c:showVal val="1"/>
          </c:dLbls>
          <c:cat>
            <c:strRef>
              <c:f>Sheet1!$A$1:$A$5</c:f>
              <c:strCache>
                <c:ptCount val="5"/>
                <c:pt idx="0">
                  <c:v>People</c:v>
                </c:pt>
                <c:pt idx="1">
                  <c:v>Money</c:v>
                </c:pt>
                <c:pt idx="2">
                  <c:v>Plans &amp; Policies</c:v>
                </c:pt>
                <c:pt idx="3">
                  <c:v>Production &amp; Consumption</c:v>
                </c:pt>
                <c:pt idx="4">
                  <c:v>Planet</c:v>
                </c:pt>
              </c:strCache>
            </c:strRef>
          </c:cat>
          <c:val>
            <c:numRef>
              <c:f>Sheet1!$B$1:$B$5</c:f>
              <c:numCache>
                <c:formatCode>General</c:formatCode>
                <c:ptCount val="5"/>
                <c:pt idx="0">
                  <c:v>91.0</c:v>
                </c:pt>
                <c:pt idx="1">
                  <c:v>60.0</c:v>
                </c:pt>
                <c:pt idx="2">
                  <c:v>38.0</c:v>
                </c:pt>
                <c:pt idx="3">
                  <c:v>20.0</c:v>
                </c:pt>
                <c:pt idx="4">
                  <c:v>18.0</c:v>
                </c:pt>
              </c:numCache>
            </c:numRef>
          </c:val>
        </c:ser>
        <c:axId val="508342872"/>
        <c:axId val="622882088"/>
      </c:barChart>
      <c:catAx>
        <c:axId val="508342872"/>
        <c:scaling>
          <c:orientation val="minMax"/>
        </c:scaling>
        <c:axPos val="b"/>
        <c:tickLblPos val="nextTo"/>
        <c:txPr>
          <a:bodyPr/>
          <a:lstStyle/>
          <a:p>
            <a:pPr>
              <a:defRPr lang="vi-VN" sz="1400"/>
            </a:pPr>
            <a:endParaRPr lang="en-US"/>
          </a:p>
        </c:txPr>
        <c:crossAx val="622882088"/>
        <c:crosses val="autoZero"/>
        <c:auto val="1"/>
        <c:lblAlgn val="ctr"/>
        <c:lblOffset val="100"/>
      </c:catAx>
      <c:valAx>
        <c:axId val="62288208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lang="vi-VN"/>
            </a:pPr>
            <a:endParaRPr lang="en-US"/>
          </a:p>
        </c:txPr>
        <c:crossAx val="508342872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plotArea>
      <c:layout/>
      <c:barChart>
        <c:barDir val="col"/>
        <c:grouping val="clustered"/>
        <c:ser>
          <c:idx val="0"/>
          <c:order val="0"/>
          <c:tx>
            <c:strRef>
              <c:f>'[InfantMortalityRate1q0-20161001013012.xls]Data'!$B$2</c:f>
              <c:strCache>
                <c:ptCount val="1"/>
                <c:pt idx="0">
                  <c:v>1990 - 1995</c:v>
                </c:pt>
              </c:strCache>
            </c:strRef>
          </c:tx>
          <c:dLbls>
            <c:txPr>
              <a:bodyPr/>
              <a:lstStyle/>
              <a:p>
                <a:pPr>
                  <a:defRPr lang="vi-VN"/>
                </a:pPr>
                <a:endParaRPr lang="en-US"/>
              </a:p>
            </c:txPr>
            <c:showVal val="1"/>
          </c:dLbls>
          <c:cat>
            <c:strRef>
              <c:f>'[InfantMortalityRate1q0-20161001013012.xls]Data'!$A$3:$A$6</c:f>
              <c:strCache>
                <c:ptCount val="4"/>
                <c:pt idx="0">
                  <c:v>World</c:v>
                </c:pt>
                <c:pt idx="1">
                  <c:v>   Asia</c:v>
                </c:pt>
                <c:pt idx="2">
                  <c:v>      South-Eastern Asia</c:v>
                </c:pt>
                <c:pt idx="3">
                  <c:v>         Viet Nam</c:v>
                </c:pt>
              </c:strCache>
            </c:strRef>
          </c:cat>
          <c:val>
            <c:numRef>
              <c:f>'[InfantMortalityRate1q0-20161001013012.xls]Data'!$B$3:$B$6</c:f>
              <c:numCache>
                <c:formatCode>###\ ###\ ###\ ###\ ##0</c:formatCode>
                <c:ptCount val="4"/>
                <c:pt idx="0">
                  <c:v>63.0</c:v>
                </c:pt>
                <c:pt idx="1">
                  <c:v>62.0</c:v>
                </c:pt>
                <c:pt idx="2">
                  <c:v>47.0</c:v>
                </c:pt>
                <c:pt idx="3">
                  <c:v>34.0</c:v>
                </c:pt>
              </c:numCache>
            </c:numRef>
          </c:val>
        </c:ser>
        <c:ser>
          <c:idx val="1"/>
          <c:order val="1"/>
          <c:tx>
            <c:strRef>
              <c:f>'[InfantMortalityRate1q0-20161001013012.xls]Data'!$C$2</c:f>
              <c:strCache>
                <c:ptCount val="1"/>
                <c:pt idx="0">
                  <c:v>2010 - 2015</c:v>
                </c:pt>
              </c:strCache>
            </c:strRef>
          </c:tx>
          <c:dLbls>
            <c:txPr>
              <a:bodyPr/>
              <a:lstStyle/>
              <a:p>
                <a:pPr>
                  <a:defRPr lang="vi-VN"/>
                </a:pPr>
                <a:endParaRPr lang="en-US"/>
              </a:p>
            </c:txPr>
            <c:showVal val="1"/>
          </c:dLbls>
          <c:cat>
            <c:strRef>
              <c:f>'[InfantMortalityRate1q0-20161001013012.xls]Data'!$A$3:$A$6</c:f>
              <c:strCache>
                <c:ptCount val="4"/>
                <c:pt idx="0">
                  <c:v>World</c:v>
                </c:pt>
                <c:pt idx="1">
                  <c:v>   Asia</c:v>
                </c:pt>
                <c:pt idx="2">
                  <c:v>      South-Eastern Asia</c:v>
                </c:pt>
                <c:pt idx="3">
                  <c:v>         Viet Nam</c:v>
                </c:pt>
              </c:strCache>
            </c:strRef>
          </c:cat>
          <c:val>
            <c:numRef>
              <c:f>'[InfantMortalityRate1q0-20161001013012.xls]Data'!$C$3:$C$6</c:f>
              <c:numCache>
                <c:formatCode>###\ ###\ ###\ ###\ ##0</c:formatCode>
                <c:ptCount val="4"/>
                <c:pt idx="0">
                  <c:v>36.0</c:v>
                </c:pt>
                <c:pt idx="1">
                  <c:v>31.0</c:v>
                </c:pt>
                <c:pt idx="2">
                  <c:v>24.0</c:v>
                </c:pt>
                <c:pt idx="3">
                  <c:v>19.0</c:v>
                </c:pt>
              </c:numCache>
            </c:numRef>
          </c:val>
        </c:ser>
        <c:axId val="623139336"/>
        <c:axId val="623185656"/>
      </c:barChart>
      <c:catAx>
        <c:axId val="623139336"/>
        <c:scaling>
          <c:orientation val="minMax"/>
        </c:scaling>
        <c:axPos val="b"/>
        <c:tickLblPos val="nextTo"/>
        <c:txPr>
          <a:bodyPr/>
          <a:lstStyle/>
          <a:p>
            <a:pPr>
              <a:defRPr lang="vi-VN"/>
            </a:pPr>
            <a:endParaRPr lang="en-US"/>
          </a:p>
        </c:txPr>
        <c:crossAx val="623185656"/>
        <c:crosses val="autoZero"/>
        <c:auto val="1"/>
        <c:lblAlgn val="ctr"/>
        <c:lblOffset val="100"/>
      </c:catAx>
      <c:valAx>
        <c:axId val="623185656"/>
        <c:scaling>
          <c:orientation val="minMax"/>
        </c:scaling>
        <c:axPos val="l"/>
        <c:numFmt formatCode="###\ ###\ ###\ ###\ ##0" sourceLinked="1"/>
        <c:tickLblPos val="nextTo"/>
        <c:txPr>
          <a:bodyPr/>
          <a:lstStyle/>
          <a:p>
            <a:pPr>
              <a:defRPr lang="vi-VN"/>
            </a:pPr>
            <a:endParaRPr lang="en-US"/>
          </a:p>
        </c:txPr>
        <c:crossAx val="62313933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lang="vi-VN"/>
          </a:pPr>
          <a:endParaRPr lang="en-US"/>
        </a:p>
      </c:txPr>
    </c:legend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3FD729-8D8F-45EB-ACE9-60DA4D1F9CB1}" type="doc">
      <dgm:prSet loTypeId="urn:microsoft.com/office/officeart/2005/8/layout/gear1" loCatId="relationship" qsTypeId="urn:microsoft.com/office/officeart/2005/8/quickstyle/simple1" qsCatId="simple" csTypeId="urn:microsoft.com/office/officeart/2005/8/colors/colorful1#1" csCatId="colorful" phldr="1"/>
      <dgm:spPr/>
    </dgm:pt>
    <dgm:pt modelId="{A529F758-9CB4-43D8-B2ED-6DCF624EE56E}">
      <dgm:prSet phldrT="[Text]" custT="1"/>
      <dgm:spPr>
        <a:solidFill>
          <a:srgbClr val="FF6600"/>
        </a:solidFill>
        <a:ln>
          <a:solidFill>
            <a:srgbClr val="FF9900"/>
          </a:solidFill>
        </a:ln>
      </dgm:spPr>
      <dgm:t>
        <a:bodyPr/>
        <a:lstStyle/>
        <a:p>
          <a:r>
            <a:rPr lang="en-US" sz="1600" b="1" dirty="0" smtClean="0"/>
            <a:t>INITIATIVES AND INVESTMENTS IN THE HEALTH SECTOR</a:t>
          </a:r>
          <a:endParaRPr lang="vi-VN" sz="1600" b="1" dirty="0"/>
        </a:p>
      </dgm:t>
    </dgm:pt>
    <dgm:pt modelId="{9F42B976-00B4-483C-AB27-38AF0BD6BE98}" type="parTrans" cxnId="{512E166E-9B0C-41F4-80F1-B0F2AAF5379B}">
      <dgm:prSet/>
      <dgm:spPr/>
      <dgm:t>
        <a:bodyPr/>
        <a:lstStyle/>
        <a:p>
          <a:endParaRPr lang="vi-VN"/>
        </a:p>
      </dgm:t>
    </dgm:pt>
    <dgm:pt modelId="{4586043A-16A7-41FE-AD00-B6EA65938A83}" type="sibTrans" cxnId="{512E166E-9B0C-41F4-80F1-B0F2AAF5379B}">
      <dgm:prSet/>
      <dgm:spPr/>
      <dgm:t>
        <a:bodyPr/>
        <a:lstStyle/>
        <a:p>
          <a:endParaRPr lang="vi-VN"/>
        </a:p>
      </dgm:t>
    </dgm:pt>
    <dgm:pt modelId="{3501E187-18A1-46DF-BFAB-30872D6B0879}">
      <dgm:prSet phldrT="[Text]"/>
      <dgm:spPr/>
      <dgm:t>
        <a:bodyPr/>
        <a:lstStyle/>
        <a:p>
          <a:r>
            <a:rPr lang="en-US" b="1" dirty="0" smtClean="0"/>
            <a:t>INITIATIVES AND INVESTMENTS OUTSIDE THE HEALTH SECTOR</a:t>
          </a:r>
          <a:endParaRPr lang="vi-VN" b="1" dirty="0"/>
        </a:p>
      </dgm:t>
    </dgm:pt>
    <dgm:pt modelId="{F5826FA1-53BF-4395-A073-30D52D4D49D0}" type="parTrans" cxnId="{83173AAF-C778-4448-BC1F-10B9C132F65A}">
      <dgm:prSet/>
      <dgm:spPr/>
      <dgm:t>
        <a:bodyPr/>
        <a:lstStyle/>
        <a:p>
          <a:endParaRPr lang="vi-VN"/>
        </a:p>
      </dgm:t>
    </dgm:pt>
    <dgm:pt modelId="{8D411450-4036-42DA-9E61-D660505F0083}" type="sibTrans" cxnId="{83173AAF-C778-4448-BC1F-10B9C132F65A}">
      <dgm:prSet/>
      <dgm:spPr/>
      <dgm:t>
        <a:bodyPr/>
        <a:lstStyle/>
        <a:p>
          <a:endParaRPr lang="vi-VN"/>
        </a:p>
      </dgm:t>
    </dgm:pt>
    <dgm:pt modelId="{5EBF7ACD-7032-45FB-905A-BC64E5182490}">
      <dgm:prSet phldrT="[Text]"/>
      <dgm:spPr/>
      <dgm:t>
        <a:bodyPr/>
        <a:lstStyle/>
        <a:p>
          <a:r>
            <a:rPr lang="vi-VN" b="1" dirty="0" smtClean="0"/>
            <a:t>GOVERNANCE AND LEADERSHIP </a:t>
          </a:r>
          <a:endParaRPr lang="vi-VN" b="1" dirty="0"/>
        </a:p>
      </dgm:t>
    </dgm:pt>
    <dgm:pt modelId="{5D2CE00A-77DD-4C64-8E15-57777489355E}" type="parTrans" cxnId="{11BA0259-16D7-4244-A03A-3B9FF25809FF}">
      <dgm:prSet/>
      <dgm:spPr/>
      <dgm:t>
        <a:bodyPr/>
        <a:lstStyle/>
        <a:p>
          <a:endParaRPr lang="vi-VN"/>
        </a:p>
      </dgm:t>
    </dgm:pt>
    <dgm:pt modelId="{2912D0B3-B373-42B8-9609-E71919E2706C}" type="sibTrans" cxnId="{11BA0259-16D7-4244-A03A-3B9FF25809FF}">
      <dgm:prSet/>
      <dgm:spPr/>
      <dgm:t>
        <a:bodyPr/>
        <a:lstStyle/>
        <a:p>
          <a:endParaRPr lang="vi-VN"/>
        </a:p>
      </dgm:t>
    </dgm:pt>
    <dgm:pt modelId="{D9BCDAA7-D7E7-4B1D-BDEE-DBFE805ED7FA}">
      <dgm:prSet/>
      <dgm:spPr/>
      <dgm:t>
        <a:bodyPr/>
        <a:lstStyle/>
        <a:p>
          <a:endParaRPr lang="vi-VN"/>
        </a:p>
      </dgm:t>
    </dgm:pt>
    <dgm:pt modelId="{E8451D64-E5CF-465B-9B82-79BAB54EB055}" type="parTrans" cxnId="{47781173-0B9C-492C-AE2E-6594E217E20D}">
      <dgm:prSet/>
      <dgm:spPr/>
      <dgm:t>
        <a:bodyPr/>
        <a:lstStyle/>
        <a:p>
          <a:endParaRPr lang="vi-VN"/>
        </a:p>
      </dgm:t>
    </dgm:pt>
    <dgm:pt modelId="{4734C012-EF7E-488D-BA5F-9EAE93FCFC67}" type="sibTrans" cxnId="{47781173-0B9C-492C-AE2E-6594E217E20D}">
      <dgm:prSet/>
      <dgm:spPr/>
      <dgm:t>
        <a:bodyPr/>
        <a:lstStyle/>
        <a:p>
          <a:endParaRPr lang="vi-VN"/>
        </a:p>
      </dgm:t>
    </dgm:pt>
    <dgm:pt modelId="{792ADC30-805D-49A3-B8B5-BFC0F65DDD97}">
      <dgm:prSet/>
      <dgm:spPr/>
      <dgm:t>
        <a:bodyPr/>
        <a:lstStyle/>
        <a:p>
          <a:endParaRPr lang="vi-VN" b="1" dirty="0">
            <a:solidFill>
              <a:schemeClr val="tx1">
                <a:lumMod val="50000"/>
              </a:schemeClr>
            </a:solidFill>
          </a:endParaRPr>
        </a:p>
      </dgm:t>
    </dgm:pt>
    <dgm:pt modelId="{BB929C8B-F422-4C7E-956C-A39750EFC15B}" type="parTrans" cxnId="{D0E40D15-8472-469F-9CB7-57FDDDA16C75}">
      <dgm:prSet/>
      <dgm:spPr/>
      <dgm:t>
        <a:bodyPr/>
        <a:lstStyle/>
        <a:p>
          <a:endParaRPr lang="vi-VN"/>
        </a:p>
      </dgm:t>
    </dgm:pt>
    <dgm:pt modelId="{CCEAD775-3BFE-4431-B0B9-9335E3C39218}" type="sibTrans" cxnId="{D0E40D15-8472-469F-9CB7-57FDDDA16C75}">
      <dgm:prSet/>
      <dgm:spPr/>
      <dgm:t>
        <a:bodyPr/>
        <a:lstStyle/>
        <a:p>
          <a:endParaRPr lang="vi-VN"/>
        </a:p>
      </dgm:t>
    </dgm:pt>
    <dgm:pt modelId="{9F23E308-DBE1-4CE4-B412-6DE555621F85}" type="pres">
      <dgm:prSet presAssocID="{FF3FD729-8D8F-45EB-ACE9-60DA4D1F9CB1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2175AE3B-6291-4C29-97D3-36F43ED4257D}" type="pres">
      <dgm:prSet presAssocID="{A529F758-9CB4-43D8-B2ED-6DCF624EE56E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69F78647-B2CA-411C-92C8-79B2132CE546}" type="pres">
      <dgm:prSet presAssocID="{A529F758-9CB4-43D8-B2ED-6DCF624EE56E}" presName="gear1srcNode" presStyleLbl="node1" presStyleIdx="0" presStyleCnt="3"/>
      <dgm:spPr/>
      <dgm:t>
        <a:bodyPr/>
        <a:lstStyle/>
        <a:p>
          <a:endParaRPr lang="en-US"/>
        </a:p>
      </dgm:t>
    </dgm:pt>
    <dgm:pt modelId="{13FC8A27-024C-4034-B1CE-C8D601A0A9C6}" type="pres">
      <dgm:prSet presAssocID="{A529F758-9CB4-43D8-B2ED-6DCF624EE56E}" presName="gear1dstNode" presStyleLbl="node1" presStyleIdx="0" presStyleCnt="3"/>
      <dgm:spPr/>
      <dgm:t>
        <a:bodyPr/>
        <a:lstStyle/>
        <a:p>
          <a:endParaRPr lang="en-US"/>
        </a:p>
      </dgm:t>
    </dgm:pt>
    <dgm:pt modelId="{8D43A0AC-9974-47BB-8A80-341C6055A685}" type="pres">
      <dgm:prSet presAssocID="{3501E187-18A1-46DF-BFAB-30872D6B0879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350C5B9C-2C4B-4BAB-A69B-8450276F91A9}" type="pres">
      <dgm:prSet presAssocID="{3501E187-18A1-46DF-BFAB-30872D6B0879}" presName="gear2srcNode" presStyleLbl="node1" presStyleIdx="1" presStyleCnt="3"/>
      <dgm:spPr/>
      <dgm:t>
        <a:bodyPr/>
        <a:lstStyle/>
        <a:p>
          <a:endParaRPr lang="en-US"/>
        </a:p>
      </dgm:t>
    </dgm:pt>
    <dgm:pt modelId="{14BB3DB7-B519-4E5F-81CB-2B346CD7BEC0}" type="pres">
      <dgm:prSet presAssocID="{3501E187-18A1-46DF-BFAB-30872D6B0879}" presName="gear2dstNode" presStyleLbl="node1" presStyleIdx="1" presStyleCnt="3"/>
      <dgm:spPr/>
      <dgm:t>
        <a:bodyPr/>
        <a:lstStyle/>
        <a:p>
          <a:endParaRPr lang="en-US"/>
        </a:p>
      </dgm:t>
    </dgm:pt>
    <dgm:pt modelId="{CBD914B8-04F8-466C-B4D7-69DDA86CF280}" type="pres">
      <dgm:prSet presAssocID="{5EBF7ACD-7032-45FB-905A-BC64E5182490}" presName="gear3" presStyleLbl="node1" presStyleIdx="2" presStyleCnt="3" custScaleX="93670" custScaleY="95639"/>
      <dgm:spPr/>
      <dgm:t>
        <a:bodyPr/>
        <a:lstStyle/>
        <a:p>
          <a:endParaRPr lang="vi-VN"/>
        </a:p>
      </dgm:t>
    </dgm:pt>
    <dgm:pt modelId="{1A9E6FF7-88EC-4A2A-B648-215157D1FEFD}" type="pres">
      <dgm:prSet presAssocID="{5EBF7ACD-7032-45FB-905A-BC64E5182490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675DA263-0801-4CD3-97E7-D31AEBCDB491}" type="pres">
      <dgm:prSet presAssocID="{5EBF7ACD-7032-45FB-905A-BC64E5182490}" presName="gear3srcNode" presStyleLbl="node1" presStyleIdx="2" presStyleCnt="3"/>
      <dgm:spPr/>
      <dgm:t>
        <a:bodyPr/>
        <a:lstStyle/>
        <a:p>
          <a:endParaRPr lang="en-US"/>
        </a:p>
      </dgm:t>
    </dgm:pt>
    <dgm:pt modelId="{711FD174-3432-49CF-AA97-015ED82DE44E}" type="pres">
      <dgm:prSet presAssocID="{5EBF7ACD-7032-45FB-905A-BC64E5182490}" presName="gear3dstNode" presStyleLbl="node1" presStyleIdx="2" presStyleCnt="3"/>
      <dgm:spPr/>
      <dgm:t>
        <a:bodyPr/>
        <a:lstStyle/>
        <a:p>
          <a:endParaRPr lang="en-US"/>
        </a:p>
      </dgm:t>
    </dgm:pt>
    <dgm:pt modelId="{21D173C6-EEBA-4B8B-AA9A-7BBEB9CD86C6}" type="pres">
      <dgm:prSet presAssocID="{4586043A-16A7-41FE-AD00-B6EA65938A83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D4F99FBF-5005-493A-8CAB-8A4C5935E4D7}" type="pres">
      <dgm:prSet presAssocID="{8D411450-4036-42DA-9E61-D660505F0083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990D725F-874D-4136-A8D9-56A6FA73BFC9}" type="pres">
      <dgm:prSet presAssocID="{2912D0B3-B373-42B8-9609-E71919E2706C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ED8A29A1-2467-584F-A502-ACB61FB5248A}" type="presOf" srcId="{8D411450-4036-42DA-9E61-D660505F0083}" destId="{D4F99FBF-5005-493A-8CAB-8A4C5935E4D7}" srcOrd="0" destOrd="0" presId="urn:microsoft.com/office/officeart/2005/8/layout/gear1"/>
    <dgm:cxn modelId="{37A20B9E-F2CA-7D45-9398-282218F61A63}" type="presOf" srcId="{3501E187-18A1-46DF-BFAB-30872D6B0879}" destId="{8D43A0AC-9974-47BB-8A80-341C6055A685}" srcOrd="0" destOrd="0" presId="urn:microsoft.com/office/officeart/2005/8/layout/gear1"/>
    <dgm:cxn modelId="{8F0B3EB6-9085-6948-A8CB-0FB09A4ED9EE}" type="presOf" srcId="{2912D0B3-B373-42B8-9609-E71919E2706C}" destId="{990D725F-874D-4136-A8D9-56A6FA73BFC9}" srcOrd="0" destOrd="0" presId="urn:microsoft.com/office/officeart/2005/8/layout/gear1"/>
    <dgm:cxn modelId="{14F3505A-446A-C44A-AB07-093A0D97945D}" type="presOf" srcId="{5EBF7ACD-7032-45FB-905A-BC64E5182490}" destId="{CBD914B8-04F8-466C-B4D7-69DDA86CF280}" srcOrd="0" destOrd="0" presId="urn:microsoft.com/office/officeart/2005/8/layout/gear1"/>
    <dgm:cxn modelId="{19C006C2-702A-9D47-A78D-F2F7FC79AFBA}" type="presOf" srcId="{FF3FD729-8D8F-45EB-ACE9-60DA4D1F9CB1}" destId="{9F23E308-DBE1-4CE4-B412-6DE555621F85}" srcOrd="0" destOrd="0" presId="urn:microsoft.com/office/officeart/2005/8/layout/gear1"/>
    <dgm:cxn modelId="{FFD03DBA-4C3F-7E47-9EB1-F8F8CC5FD9A5}" type="presOf" srcId="{4586043A-16A7-41FE-AD00-B6EA65938A83}" destId="{21D173C6-EEBA-4B8B-AA9A-7BBEB9CD86C6}" srcOrd="0" destOrd="0" presId="urn:microsoft.com/office/officeart/2005/8/layout/gear1"/>
    <dgm:cxn modelId="{AFBA68A4-6070-5248-8ABF-FF84CCFC47BF}" type="presOf" srcId="{A529F758-9CB4-43D8-B2ED-6DCF624EE56E}" destId="{2175AE3B-6291-4C29-97D3-36F43ED4257D}" srcOrd="0" destOrd="0" presId="urn:microsoft.com/office/officeart/2005/8/layout/gear1"/>
    <dgm:cxn modelId="{47781173-0B9C-492C-AE2E-6594E217E20D}" srcId="{FF3FD729-8D8F-45EB-ACE9-60DA4D1F9CB1}" destId="{D9BCDAA7-D7E7-4B1D-BDEE-DBFE805ED7FA}" srcOrd="3" destOrd="0" parTransId="{E8451D64-E5CF-465B-9B82-79BAB54EB055}" sibTransId="{4734C012-EF7E-488D-BA5F-9EAE93FCFC67}"/>
    <dgm:cxn modelId="{0DC4842C-7461-0E42-9FAC-250D2D499246}" type="presOf" srcId="{5EBF7ACD-7032-45FB-905A-BC64E5182490}" destId="{711FD174-3432-49CF-AA97-015ED82DE44E}" srcOrd="3" destOrd="0" presId="urn:microsoft.com/office/officeart/2005/8/layout/gear1"/>
    <dgm:cxn modelId="{2CB8A251-58CE-E245-845E-2044F045A626}" type="presOf" srcId="{A529F758-9CB4-43D8-B2ED-6DCF624EE56E}" destId="{13FC8A27-024C-4034-B1CE-C8D601A0A9C6}" srcOrd="2" destOrd="0" presId="urn:microsoft.com/office/officeart/2005/8/layout/gear1"/>
    <dgm:cxn modelId="{C53C39DD-85C0-2041-A093-26731BC06ECF}" type="presOf" srcId="{5EBF7ACD-7032-45FB-905A-BC64E5182490}" destId="{675DA263-0801-4CD3-97E7-D31AEBCDB491}" srcOrd="2" destOrd="0" presId="urn:microsoft.com/office/officeart/2005/8/layout/gear1"/>
    <dgm:cxn modelId="{23298163-CD5A-754B-9C68-876E24B2E226}" type="presOf" srcId="{5EBF7ACD-7032-45FB-905A-BC64E5182490}" destId="{1A9E6FF7-88EC-4A2A-B648-215157D1FEFD}" srcOrd="1" destOrd="0" presId="urn:microsoft.com/office/officeart/2005/8/layout/gear1"/>
    <dgm:cxn modelId="{C94FD112-5D2B-4449-8632-7C8A3618C15A}" type="presOf" srcId="{3501E187-18A1-46DF-BFAB-30872D6B0879}" destId="{14BB3DB7-B519-4E5F-81CB-2B346CD7BEC0}" srcOrd="2" destOrd="0" presId="urn:microsoft.com/office/officeart/2005/8/layout/gear1"/>
    <dgm:cxn modelId="{83173AAF-C778-4448-BC1F-10B9C132F65A}" srcId="{FF3FD729-8D8F-45EB-ACE9-60DA4D1F9CB1}" destId="{3501E187-18A1-46DF-BFAB-30872D6B0879}" srcOrd="1" destOrd="0" parTransId="{F5826FA1-53BF-4395-A073-30D52D4D49D0}" sibTransId="{8D411450-4036-42DA-9E61-D660505F0083}"/>
    <dgm:cxn modelId="{26292DCB-6DB1-234B-BDC6-E8B5AE125AFA}" type="presOf" srcId="{3501E187-18A1-46DF-BFAB-30872D6B0879}" destId="{350C5B9C-2C4B-4BAB-A69B-8450276F91A9}" srcOrd="1" destOrd="0" presId="urn:microsoft.com/office/officeart/2005/8/layout/gear1"/>
    <dgm:cxn modelId="{512E166E-9B0C-41F4-80F1-B0F2AAF5379B}" srcId="{FF3FD729-8D8F-45EB-ACE9-60DA4D1F9CB1}" destId="{A529F758-9CB4-43D8-B2ED-6DCF624EE56E}" srcOrd="0" destOrd="0" parTransId="{9F42B976-00B4-483C-AB27-38AF0BD6BE98}" sibTransId="{4586043A-16A7-41FE-AD00-B6EA65938A83}"/>
    <dgm:cxn modelId="{6A45021D-5FD7-EF40-9DF8-E9506617F5A9}" type="presOf" srcId="{A529F758-9CB4-43D8-B2ED-6DCF624EE56E}" destId="{69F78647-B2CA-411C-92C8-79B2132CE546}" srcOrd="1" destOrd="0" presId="urn:microsoft.com/office/officeart/2005/8/layout/gear1"/>
    <dgm:cxn modelId="{D0E40D15-8472-469F-9CB7-57FDDDA16C75}" srcId="{FF3FD729-8D8F-45EB-ACE9-60DA4D1F9CB1}" destId="{792ADC30-805D-49A3-B8B5-BFC0F65DDD97}" srcOrd="4" destOrd="0" parTransId="{BB929C8B-F422-4C7E-956C-A39750EFC15B}" sibTransId="{CCEAD775-3BFE-4431-B0B9-9335E3C39218}"/>
    <dgm:cxn modelId="{11BA0259-16D7-4244-A03A-3B9FF25809FF}" srcId="{FF3FD729-8D8F-45EB-ACE9-60DA4D1F9CB1}" destId="{5EBF7ACD-7032-45FB-905A-BC64E5182490}" srcOrd="2" destOrd="0" parTransId="{5D2CE00A-77DD-4C64-8E15-57777489355E}" sibTransId="{2912D0B3-B373-42B8-9609-E71919E2706C}"/>
    <dgm:cxn modelId="{1904F1C1-6D5D-FA47-B9B0-759EAA734482}" type="presParOf" srcId="{9F23E308-DBE1-4CE4-B412-6DE555621F85}" destId="{2175AE3B-6291-4C29-97D3-36F43ED4257D}" srcOrd="0" destOrd="0" presId="urn:microsoft.com/office/officeart/2005/8/layout/gear1"/>
    <dgm:cxn modelId="{48124C33-D90B-414A-A937-4B7062E97F13}" type="presParOf" srcId="{9F23E308-DBE1-4CE4-B412-6DE555621F85}" destId="{69F78647-B2CA-411C-92C8-79B2132CE546}" srcOrd="1" destOrd="0" presId="urn:microsoft.com/office/officeart/2005/8/layout/gear1"/>
    <dgm:cxn modelId="{FBA51812-48F0-FF44-9763-6F31337FEFB3}" type="presParOf" srcId="{9F23E308-DBE1-4CE4-B412-6DE555621F85}" destId="{13FC8A27-024C-4034-B1CE-C8D601A0A9C6}" srcOrd="2" destOrd="0" presId="urn:microsoft.com/office/officeart/2005/8/layout/gear1"/>
    <dgm:cxn modelId="{29E55412-3EF0-6348-B2A9-7677DFB0F3AE}" type="presParOf" srcId="{9F23E308-DBE1-4CE4-B412-6DE555621F85}" destId="{8D43A0AC-9974-47BB-8A80-341C6055A685}" srcOrd="3" destOrd="0" presId="urn:microsoft.com/office/officeart/2005/8/layout/gear1"/>
    <dgm:cxn modelId="{AA1CFE73-9843-584B-A821-5939C7F04709}" type="presParOf" srcId="{9F23E308-DBE1-4CE4-B412-6DE555621F85}" destId="{350C5B9C-2C4B-4BAB-A69B-8450276F91A9}" srcOrd="4" destOrd="0" presId="urn:microsoft.com/office/officeart/2005/8/layout/gear1"/>
    <dgm:cxn modelId="{44DBE660-2177-6048-B612-90FBCB5D987E}" type="presParOf" srcId="{9F23E308-DBE1-4CE4-B412-6DE555621F85}" destId="{14BB3DB7-B519-4E5F-81CB-2B346CD7BEC0}" srcOrd="5" destOrd="0" presId="urn:microsoft.com/office/officeart/2005/8/layout/gear1"/>
    <dgm:cxn modelId="{FCBDC2CD-2E4E-D447-AAB8-9BB650473BF5}" type="presParOf" srcId="{9F23E308-DBE1-4CE4-B412-6DE555621F85}" destId="{CBD914B8-04F8-466C-B4D7-69DDA86CF280}" srcOrd="6" destOrd="0" presId="urn:microsoft.com/office/officeart/2005/8/layout/gear1"/>
    <dgm:cxn modelId="{460E3346-20EB-8146-AEF5-D0112A7FBA17}" type="presParOf" srcId="{9F23E308-DBE1-4CE4-B412-6DE555621F85}" destId="{1A9E6FF7-88EC-4A2A-B648-215157D1FEFD}" srcOrd="7" destOrd="0" presId="urn:microsoft.com/office/officeart/2005/8/layout/gear1"/>
    <dgm:cxn modelId="{92C0937F-B914-8646-AC69-D3C1DA55DFF4}" type="presParOf" srcId="{9F23E308-DBE1-4CE4-B412-6DE555621F85}" destId="{675DA263-0801-4CD3-97E7-D31AEBCDB491}" srcOrd="8" destOrd="0" presId="urn:microsoft.com/office/officeart/2005/8/layout/gear1"/>
    <dgm:cxn modelId="{B21C708A-AA0B-4F49-93C4-437800708F82}" type="presParOf" srcId="{9F23E308-DBE1-4CE4-B412-6DE555621F85}" destId="{711FD174-3432-49CF-AA97-015ED82DE44E}" srcOrd="9" destOrd="0" presId="urn:microsoft.com/office/officeart/2005/8/layout/gear1"/>
    <dgm:cxn modelId="{82EEA110-1FDA-2043-AE85-DD0BBB255302}" type="presParOf" srcId="{9F23E308-DBE1-4CE4-B412-6DE555621F85}" destId="{21D173C6-EEBA-4B8B-AA9A-7BBEB9CD86C6}" srcOrd="10" destOrd="0" presId="urn:microsoft.com/office/officeart/2005/8/layout/gear1"/>
    <dgm:cxn modelId="{F78D6D7C-843E-D245-A92E-E06FEB29FFC1}" type="presParOf" srcId="{9F23E308-DBE1-4CE4-B412-6DE555621F85}" destId="{D4F99FBF-5005-493A-8CAB-8A4C5935E4D7}" srcOrd="11" destOrd="0" presId="urn:microsoft.com/office/officeart/2005/8/layout/gear1"/>
    <dgm:cxn modelId="{6BBBD8D5-D0E6-0944-9127-5FD1EB1C4792}" type="presParOf" srcId="{9F23E308-DBE1-4CE4-B412-6DE555621F85}" destId="{990D725F-874D-4136-A8D9-56A6FA73BFC9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75AE3B-6291-4C29-97D3-36F43ED4257D}">
      <dsp:nvSpPr>
        <dsp:cNvPr id="0" name=""/>
        <dsp:cNvSpPr/>
      </dsp:nvSpPr>
      <dsp:spPr>
        <a:xfrm>
          <a:off x="4108056" y="2559884"/>
          <a:ext cx="3128747" cy="3128747"/>
        </a:xfrm>
        <a:prstGeom prst="gear9">
          <a:avLst/>
        </a:prstGeom>
        <a:solidFill>
          <a:srgbClr val="FF6600"/>
        </a:solidFill>
        <a:ln w="25400" cap="flat" cmpd="sng" algn="ctr">
          <a:solidFill>
            <a:srgbClr val="FF99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INITIATIVES AND INVESTMENTS IN THE HEALTH SECTOR</a:t>
          </a:r>
          <a:endParaRPr lang="vi-VN" sz="1600" b="1" kern="1200" dirty="0"/>
        </a:p>
      </dsp:txBody>
      <dsp:txXfrm>
        <a:off x="4108056" y="2559884"/>
        <a:ext cx="3128747" cy="3128747"/>
      </dsp:txXfrm>
    </dsp:sp>
    <dsp:sp modelId="{8D43A0AC-9974-47BB-8A80-341C6055A685}">
      <dsp:nvSpPr>
        <dsp:cNvPr id="0" name=""/>
        <dsp:cNvSpPr/>
      </dsp:nvSpPr>
      <dsp:spPr>
        <a:xfrm>
          <a:off x="2287694" y="1820362"/>
          <a:ext cx="2275452" cy="2275452"/>
        </a:xfrm>
        <a:prstGeom prst="gear6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INITIATIVES AND INVESTMENTS OUTSIDE THE HEALTH SECTOR</a:t>
          </a:r>
          <a:endParaRPr lang="vi-VN" sz="1200" b="1" kern="1200" dirty="0"/>
        </a:p>
      </dsp:txBody>
      <dsp:txXfrm>
        <a:off x="2287694" y="1820362"/>
        <a:ext cx="2275452" cy="2275452"/>
      </dsp:txXfrm>
    </dsp:sp>
    <dsp:sp modelId="{CBD914B8-04F8-466C-B4D7-69DDA86CF280}">
      <dsp:nvSpPr>
        <dsp:cNvPr id="0" name=""/>
        <dsp:cNvSpPr/>
      </dsp:nvSpPr>
      <dsp:spPr>
        <a:xfrm rot="20700000">
          <a:off x="3640776" y="291111"/>
          <a:ext cx="2072285" cy="2148319"/>
        </a:xfrm>
        <a:prstGeom prst="gear6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200" b="1" kern="1200" dirty="0" smtClean="0"/>
            <a:t>GOVERNANCE AND LEADERSHIP </a:t>
          </a:r>
          <a:endParaRPr lang="vi-VN" sz="1200" b="1" kern="1200" dirty="0"/>
        </a:p>
      </dsp:txBody>
      <dsp:txXfrm>
        <a:off x="4090780" y="766811"/>
        <a:ext cx="1172279" cy="1196921"/>
      </dsp:txXfrm>
    </dsp:sp>
    <dsp:sp modelId="{21D173C6-EEBA-4B8B-AA9A-7BBEB9CD86C6}">
      <dsp:nvSpPr>
        <dsp:cNvPr id="0" name=""/>
        <dsp:cNvSpPr/>
      </dsp:nvSpPr>
      <dsp:spPr>
        <a:xfrm>
          <a:off x="3884220" y="2078178"/>
          <a:ext cx="4004796" cy="4004796"/>
        </a:xfrm>
        <a:prstGeom prst="circularArrow">
          <a:avLst>
            <a:gd name="adj1" fmla="val 4687"/>
            <a:gd name="adj2" fmla="val 299029"/>
            <a:gd name="adj3" fmla="val 2543174"/>
            <a:gd name="adj4" fmla="val 15804276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F99FBF-5005-493A-8CAB-8A4C5935E4D7}">
      <dsp:nvSpPr>
        <dsp:cNvPr id="0" name=""/>
        <dsp:cNvSpPr/>
      </dsp:nvSpPr>
      <dsp:spPr>
        <a:xfrm>
          <a:off x="1884715" y="1310477"/>
          <a:ext cx="2909735" cy="290973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0D725F-874D-4136-A8D9-56A6FA73BFC9}">
      <dsp:nvSpPr>
        <dsp:cNvPr id="0" name=""/>
        <dsp:cNvSpPr/>
      </dsp:nvSpPr>
      <dsp:spPr>
        <a:xfrm>
          <a:off x="3046478" y="-244220"/>
          <a:ext cx="3137280" cy="313728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7969C-9C0B-4940-B4B3-0301178243DC}" type="datetimeFigureOut">
              <a:rPr lang="en-US" smtClean="0"/>
              <a:pPr/>
              <a:t>10/17/16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9F128-692D-4454-A772-90B84DA65B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11987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dirty="0" smtClean="0"/>
              <a:t>http://databank.worldbank.org/data/views/reports/ReportWidgetCustom.aspx?Report_Name=CountryProfile&amp;Id=b450fd57</a:t>
            </a:r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9F128-692D-4454-A772-90B84DA65B8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21998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MDG 5: off track,</a:t>
            </a:r>
            <a:r>
              <a:rPr lang="en-US" baseline="0" dirty="0" smtClean="0"/>
              <a:t> significant intra-and inter-countries variation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9F128-692D-4454-A772-90B84DA65B8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AU" dirty="0">
                <a:ea typeface="ＭＳ Ｐゴシック" pitchFamily="-102" charset="-128"/>
              </a:rPr>
              <a:t>United Nations, Department of Economic and Social Affairs, Population Division (2015). World Population Prospects: The 2015 Revision, custom data acquired via website</a:t>
            </a:r>
            <a:r>
              <a:rPr lang="en-AU" dirty="0" smtClean="0">
                <a:ea typeface="ＭＳ Ｐゴシック" pitchFamily="-102" charset="-128"/>
              </a:rPr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MDG 4: While a very large burden remains, the burden of mortality and morbidity has shifted to those infants who die in the first month of life—44% of all under-5 deaths occur at this time [14] —a group that was not specifically recognized in the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MDGs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[15]. The concept of “ending preventable deaths” in this population has not yet been quantified, </a:t>
            </a:r>
            <a:endParaRPr lang="en-US" dirty="0">
              <a:ea typeface="ＭＳ Ｐゴシック" pitchFamily="-102" charset="-128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D2816EE-8592-2B49-AD88-6D03E6E604F9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MDG4: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but a Lancet Commission highlighted that an under-5 mortality rate of 16/1000 live births should be achievable in most low- and middle-income countries [16] (compared to the current rate in developing countries of 99/1000 live births [2]).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9F128-692D-4454-A772-90B84DA65B8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dirty="0" smtClean="0"/>
              <a:t>http://www.who.int/bulletin/volumes/91/4/12-112425.pdf</a:t>
            </a:r>
          </a:p>
          <a:p>
            <a:r>
              <a:rPr lang="vi-VN" dirty="0" smtClean="0"/>
              <a:t>Birth delivery in health facilities increased from 80 to &gt;92</a:t>
            </a:r>
            <a:r>
              <a:rPr lang="vi-VN" baseline="0" dirty="0" smtClean="0"/>
              <a:t>%, but</a:t>
            </a:r>
            <a:r>
              <a:rPr lang="vi-VN" dirty="0" smtClean="0"/>
              <a:t> are lower</a:t>
            </a:r>
            <a:r>
              <a:rPr lang="vi-VN" baseline="0" dirty="0" smtClean="0"/>
              <a:t> for those are poor, minorities and low education level</a:t>
            </a:r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9F128-692D-4454-A772-90B84DA65B8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94464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dirty="0" smtClean="0"/>
              <a:t>https://www.ncbi.nlm.nih.gov/pmc/articles/PMC3477052/</a:t>
            </a:r>
          </a:p>
          <a:p>
            <a:r>
              <a:rPr lang="vi-VN" dirty="0" smtClean="0"/>
              <a:t>Factors</a:t>
            </a:r>
            <a:r>
              <a:rPr lang="vi-VN" baseline="0" dirty="0" smtClean="0"/>
              <a:t> influencing SBA/ANC attendance are areas of residence, education, ethnicity and economic levels</a:t>
            </a:r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9F128-692D-4454-A772-90B84DA65B8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03460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dirty="0" smtClean="0"/>
              <a:t>http://www.wpro.who.int/vietnam/topics/health_financing/vietnam_cata_report_jul_2012.pdf</a:t>
            </a:r>
          </a:p>
          <a:p>
            <a:r>
              <a:rPr lang="vi-VN" dirty="0" smtClean="0"/>
              <a:t>Still very high</a:t>
            </a:r>
            <a:r>
              <a:rPr lang="vi-VN" baseline="0" dirty="0" smtClean="0"/>
              <a:t> OOP for all kinds of health services</a:t>
            </a:r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9F128-692D-4454-A772-90B84DA65B8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59878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FA1-80E3-4588-83E0-F4EF5BD0CF4A}" type="datetime1">
              <a:rPr lang="vi-VN" smtClean="0"/>
              <a:pPr/>
              <a:t>10/17/16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8F4-F8A2-42E2-854F-2D1828B5B48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E4C4-059C-49C8-84CA-7ABFBBD53B4D}" type="datetime1">
              <a:rPr lang="vi-VN" smtClean="0"/>
              <a:pPr/>
              <a:t>10/17/16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8F4-F8A2-42E2-854F-2D1828B5B48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79FA-D062-4C5C-92DB-510D241E8D38}" type="datetime1">
              <a:rPr lang="vi-VN" smtClean="0"/>
              <a:pPr/>
              <a:t>10/17/16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8F4-F8A2-42E2-854F-2D1828B5B48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EF90-84EA-4F95-A05C-A875DDB05B64}" type="datetime1">
              <a:rPr lang="vi-VN" smtClean="0"/>
              <a:pPr/>
              <a:t>10/17/16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8F4-F8A2-42E2-854F-2D1828B5B48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85A25-97B5-430D-BE09-24274A8100B4}" type="datetime1">
              <a:rPr lang="vi-VN" smtClean="0"/>
              <a:pPr/>
              <a:t>10/17/16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8F4-F8A2-42E2-854F-2D1828B5B48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7146-743F-47A1-A14F-B1B6B38791AE}" type="datetime1">
              <a:rPr lang="vi-VN" smtClean="0"/>
              <a:pPr/>
              <a:t>10/17/16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8F4-F8A2-42E2-854F-2D1828B5B48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319E5-DC56-4015-95F6-A1EC30BF686F}" type="datetime1">
              <a:rPr lang="vi-VN" smtClean="0"/>
              <a:pPr/>
              <a:t>10/17/16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8F4-F8A2-42E2-854F-2D1828B5B48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A84D-5CD4-453B-B899-62A86C7B9AA7}" type="datetime1">
              <a:rPr lang="vi-VN" smtClean="0"/>
              <a:pPr/>
              <a:t>10/17/16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8F4-F8A2-42E2-854F-2D1828B5B48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25A9-87FB-41EA-8226-335A3333DF5C}" type="datetime1">
              <a:rPr lang="vi-VN" smtClean="0"/>
              <a:pPr/>
              <a:t>10/17/16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8F4-F8A2-42E2-854F-2D1828B5B48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4CEDF-1E88-4439-A992-040C152C7F61}" type="datetime1">
              <a:rPr lang="vi-VN" smtClean="0"/>
              <a:pPr/>
              <a:t>10/17/16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8F4-F8A2-42E2-854F-2D1828B5B481}" type="slidenum">
              <a:rPr lang="vi-VN" smtClean="0"/>
              <a:pPr/>
              <a:t>‹#›</a:t>
            </a:fld>
            <a:endParaRPr lang="vi-V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614A-C7BF-4DD5-959E-EAC63845EFD8}" type="datetime1">
              <a:rPr lang="vi-VN" smtClean="0"/>
              <a:pPr/>
              <a:t>10/17/16</a:t>
            </a:fld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0A98F4-F8A2-42E2-854F-2D1828B5B481}" type="slidenum">
              <a:rPr lang="vi-VN" smtClean="0"/>
              <a:pPr/>
              <a:t>‹#›</a:t>
            </a:fld>
            <a:endParaRPr lang="vi-V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70A98F4-F8A2-42E2-854F-2D1828B5B481}" type="slidenum">
              <a:rPr lang="vi-VN" smtClean="0"/>
              <a:pPr/>
              <a:t>‹#›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8DE3059-0DF3-4183-9E29-A6C6B4E51423}" type="datetime1">
              <a:rPr lang="vi-VN" smtClean="0"/>
              <a:pPr/>
              <a:t>10/17/16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484784"/>
            <a:ext cx="7920880" cy="2726159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0000"/>
              </a:spcBef>
              <a:spcAft>
                <a:spcPts val="10000"/>
              </a:spcAft>
            </a:pPr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Towards 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SDGs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1" dirty="0" smtClean="0"/>
              <a:t>What </a:t>
            </a:r>
            <a:r>
              <a:rPr lang="en-US" sz="2800" b="1" dirty="0"/>
              <a:t>Low-and-middle Income Countries Can Contribute Further in Maternal and Child </a:t>
            </a:r>
            <a:r>
              <a:rPr lang="en-US" sz="2800" b="1" dirty="0" smtClean="0"/>
              <a:t>Health?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A case 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study from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Vietnam</a:t>
            </a:r>
            <a:endParaRPr lang="vi-VN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9712" y="4581128"/>
            <a:ext cx="6461760" cy="1066800"/>
          </a:xfrm>
        </p:spPr>
        <p:txBody>
          <a:bodyPr>
            <a:normAutofit/>
          </a:bodyPr>
          <a:lstStyle/>
          <a:p>
            <a:pPr algn="r"/>
            <a:r>
              <a:rPr lang="en-US" b="1" dirty="0" smtClean="0"/>
              <a:t>Prof</a:t>
            </a:r>
            <a:r>
              <a:rPr lang="en-US" b="1" dirty="0"/>
              <a:t>. Bui Thi Thu Ha, </a:t>
            </a:r>
            <a:r>
              <a:rPr lang="en-US" b="1" dirty="0" smtClean="0"/>
              <a:t>MD. PhD</a:t>
            </a:r>
            <a:endParaRPr lang="en-US" dirty="0" smtClean="0"/>
          </a:p>
          <a:p>
            <a:pPr algn="r"/>
            <a:r>
              <a:rPr lang="en-US" dirty="0" smtClean="0"/>
              <a:t>Hanoi School of Public Health</a:t>
            </a:r>
            <a:endParaRPr lang="vi-V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499699"/>
            <a:ext cx="845840" cy="828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8F4-F8A2-42E2-854F-2D1828B5B481}" type="slidenum">
              <a:rPr lang="vi-VN" smtClean="0"/>
              <a:pPr/>
              <a:t>1</a:t>
            </a:fld>
            <a:endParaRPr lang="vi-VN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51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ea typeface="ＭＳ Ｐゴシック" pitchFamily="-102" charset="-128"/>
              </a:rPr>
              <a:t>SDG 3.1. MMR of 70/100 000 live births</a:t>
            </a:r>
            <a:endParaRPr lang="en-US" sz="3200" b="1" dirty="0">
              <a:ea typeface="ＭＳ Ｐゴシック" pitchFamily="-102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02" charset="-128"/>
              </a:rPr>
              <a:t>Global level (2015): MMR dropped from 385/100000 live births to 216/100000 during 1990-2015 (off track), </a:t>
            </a:r>
            <a:r>
              <a:rPr lang="en-US" dirty="0" smtClean="0"/>
              <a:t>significant intra-and inter-countries variation</a:t>
            </a:r>
            <a:endParaRPr lang="en-US" dirty="0" smtClean="0">
              <a:ea typeface="ＭＳ Ｐゴシック" pitchFamily="-102" charset="-128"/>
            </a:endParaRPr>
          </a:p>
          <a:p>
            <a:pPr eaLnBrk="1" hangingPunct="1"/>
            <a:r>
              <a:rPr lang="en-US" dirty="0" smtClean="0">
                <a:ea typeface="ＭＳ Ｐゴシック" pitchFamily="-102" charset="-128"/>
              </a:rPr>
              <a:t>Vietnam: 54/100000 newborns  (achieved MDG5)</a:t>
            </a:r>
            <a:endParaRPr lang="en-US" dirty="0">
              <a:ea typeface="ＭＳ Ｐゴシック" pitchFamily="-102" charset="-128"/>
            </a:endParaRP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DCC04BD-1429-DE47-8374-7C1779DF83E2}" type="slidenum">
              <a:rPr lang="vi-VN">
                <a:latin typeface="Arial" pitchFamily="-102" charset="0"/>
              </a:rPr>
              <a:pPr/>
              <a:t>10</a:t>
            </a:fld>
            <a:endParaRPr lang="vi-VN">
              <a:latin typeface="Arial" pitchFamily="-102" charset="0"/>
            </a:endParaRPr>
          </a:p>
        </p:txBody>
      </p:sp>
      <p:pic>
        <p:nvPicPr>
          <p:cNvPr id="5" name="Chart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2971800"/>
            <a:ext cx="5815012" cy="2743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55650" y="5603875"/>
            <a:ext cx="705643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+mn-cs"/>
              </a:rPr>
              <a:t>Source: WHO, UNICEF, UNFPA, World Bank Group and UNPD (2015). Trends in maternal mortality: 1990 to 2015: estimates by WHO, UNICEF, UNFPA, World Bank Group and the United Nations Population Division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08963" cy="944562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ea typeface="ＭＳ Ｐゴシック" pitchFamily="-102" charset="-128"/>
              </a:rPr>
              <a:t/>
            </a:r>
            <a:br>
              <a:rPr lang="en-US" sz="3200" b="1" dirty="0" smtClean="0">
                <a:ea typeface="ＭＳ Ｐゴシック" pitchFamily="-102" charset="-128"/>
              </a:rPr>
            </a:br>
            <a:r>
              <a:rPr lang="en-US" sz="3200" b="1" dirty="0" smtClean="0">
                <a:ea typeface="ＭＳ Ｐゴシック" pitchFamily="-102" charset="-128"/>
              </a:rPr>
              <a:t>SDG3.2: </a:t>
            </a:r>
            <a:r>
              <a:rPr lang="en-AU" sz="3200" b="1" dirty="0">
                <a:ea typeface="ＭＳ Ｐゴシック" pitchFamily="-102" charset="-128"/>
              </a:rPr>
              <a:t>End preventable deaths of </a:t>
            </a:r>
            <a:r>
              <a:rPr lang="en-AU" sz="3200" b="1" dirty="0" smtClean="0">
                <a:ea typeface="ＭＳ Ｐゴシック" pitchFamily="-102" charset="-128"/>
              </a:rPr>
              <a:t>newborns (12/1000 live birth)</a:t>
            </a:r>
            <a:br>
              <a:rPr lang="en-AU" sz="3200" b="1" dirty="0" smtClean="0">
                <a:ea typeface="ＭＳ Ｐゴシック" pitchFamily="-102" charset="-128"/>
              </a:rPr>
            </a:br>
            <a:endParaRPr lang="en-US" sz="3200" b="1" dirty="0">
              <a:ea typeface="ＭＳ Ｐゴシック" pitchFamily="-102" charset="-128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 dirty="0" smtClean="0">
                <a:ea typeface="ＭＳ Ｐゴシック" pitchFamily="-102" charset="-128"/>
              </a:rPr>
              <a:t>Global level (2015): neonatal </a:t>
            </a:r>
            <a:r>
              <a:rPr lang="en-AU" dirty="0">
                <a:ea typeface="ＭＳ Ｐゴシック" pitchFamily="-102" charset="-128"/>
              </a:rPr>
              <a:t>mortality</a:t>
            </a:r>
            <a:r>
              <a:rPr lang="en-AU" dirty="0" smtClean="0">
                <a:ea typeface="ＭＳ Ｐゴシック" pitchFamily="-102" charset="-128"/>
              </a:rPr>
              <a:t> dropped from 63/1000 live births to 36/1000 (off track)</a:t>
            </a:r>
          </a:p>
          <a:p>
            <a:pPr eaLnBrk="1" hangingPunct="1"/>
            <a:r>
              <a:rPr lang="en-AU" dirty="0" smtClean="0">
                <a:ea typeface="ＭＳ Ｐゴシック" pitchFamily="-102" charset="-128"/>
              </a:rPr>
              <a:t>Vietnam: &lt; 19/</a:t>
            </a:r>
            <a:r>
              <a:rPr lang="en-AU" dirty="0">
                <a:ea typeface="ＭＳ Ｐゴシック" pitchFamily="-102" charset="-128"/>
              </a:rPr>
              <a:t>1,000 live </a:t>
            </a:r>
            <a:r>
              <a:rPr lang="en-AU" dirty="0" smtClean="0">
                <a:ea typeface="ＭＳ Ｐゴシック" pitchFamily="-102" charset="-128"/>
              </a:rPr>
              <a:t>births (achieved MDG4)</a:t>
            </a:r>
            <a:endParaRPr lang="en-US" dirty="0">
              <a:ea typeface="ＭＳ Ｐゴシック" pitchFamily="-102" charset="-128"/>
            </a:endParaRPr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755650" y="5630863"/>
            <a:ext cx="7056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Calibri" pitchFamily="-102" charset="0"/>
              </a:rPr>
              <a:t>Source: </a:t>
            </a:r>
            <a:r>
              <a:rPr lang="en-AU" sz="1200">
                <a:latin typeface="Calibri" pitchFamily="-102" charset="0"/>
              </a:rPr>
              <a:t>United Nations, Department of Economic and Social Affairs, Population Division (2015). World Population Prospects: The 2015 Revision, custom data acquired via website.</a:t>
            </a:r>
            <a:endParaRPr lang="en-US" sz="1200">
              <a:latin typeface="Calibri" pitchFamily="-102" charset="0"/>
            </a:endParaRPr>
          </a:p>
        </p:txBody>
      </p:sp>
      <p:sp>
        <p:nvSpPr>
          <p:cNvPr id="512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707816-99EB-8C41-B20B-1F04ED119EB1}" type="slidenum">
              <a:rPr lang="vi-VN">
                <a:latin typeface="Arial" pitchFamily="-102" charset="0"/>
              </a:rPr>
              <a:pPr/>
              <a:t>11</a:t>
            </a:fld>
            <a:endParaRPr lang="vi-VN">
              <a:latin typeface="Arial" pitchFamily="-102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5323184"/>
              </p:ext>
            </p:extLst>
          </p:nvPr>
        </p:nvGraphicFramePr>
        <p:xfrm>
          <a:off x="1259632" y="2708920"/>
          <a:ext cx="581516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ea typeface="ＭＳ Ｐゴシック" pitchFamily="-102" charset="-128"/>
              </a:rPr>
              <a:t>SDG 3.2. Under </a:t>
            </a:r>
            <a:r>
              <a:rPr lang="en-US" sz="3200" b="1" dirty="0">
                <a:ea typeface="ＭＳ Ｐゴシック" pitchFamily="-102" charset="-128"/>
              </a:rPr>
              <a:t>5 </a:t>
            </a:r>
            <a:r>
              <a:rPr lang="en-US" sz="3200" b="1" dirty="0" smtClean="0">
                <a:ea typeface="ＭＳ Ｐゴシック" pitchFamily="-102" charset="-128"/>
              </a:rPr>
              <a:t>mortality (25/1000 live births) </a:t>
            </a:r>
            <a:endParaRPr lang="en-US" sz="3200" b="1" dirty="0">
              <a:ea typeface="ＭＳ Ｐゴシック" pitchFamily="-102" charset="-128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ea typeface="ＭＳ Ｐゴシック" pitchFamily="-102" charset="-128"/>
              </a:rPr>
              <a:t>Global level (2015): Under</a:t>
            </a:r>
            <a:r>
              <a:rPr lang="en-GB" dirty="0">
                <a:ea typeface="ＭＳ Ｐゴシック" pitchFamily="-102" charset="-128"/>
              </a:rPr>
              <a:t>-5 mortality rate dropped from 90 deaths per 1,000 live births in 1990 to 48 in </a:t>
            </a:r>
            <a:r>
              <a:rPr lang="en-GB" dirty="0" smtClean="0">
                <a:ea typeface="ＭＳ Ｐゴシック" pitchFamily="-102" charset="-128"/>
              </a:rPr>
              <a:t>2012</a:t>
            </a:r>
          </a:p>
          <a:p>
            <a:pPr eaLnBrk="1" hangingPunct="1"/>
            <a:r>
              <a:rPr lang="en-GB" dirty="0" smtClean="0">
                <a:ea typeface="ＭＳ Ｐゴシック" pitchFamily="-102" charset="-128"/>
              </a:rPr>
              <a:t> Vietnam: 46-24/1000 new </a:t>
            </a:r>
            <a:r>
              <a:rPr lang="en-GB" dirty="0" err="1" smtClean="0">
                <a:ea typeface="ＭＳ Ｐゴシック" pitchFamily="-102" charset="-128"/>
              </a:rPr>
              <a:t>borns</a:t>
            </a:r>
            <a:r>
              <a:rPr lang="en-GB" dirty="0" smtClean="0">
                <a:ea typeface="ＭＳ Ｐゴシック" pitchFamily="-102" charset="-128"/>
              </a:rPr>
              <a:t> ( achieved MDG4)</a:t>
            </a:r>
          </a:p>
          <a:p>
            <a:pPr eaLnBrk="1" hangingPunct="1"/>
            <a:endParaRPr lang="en-US" dirty="0">
              <a:ea typeface="ＭＳ Ｐゴシック" pitchFamily="-102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E3C37EC-EBFD-A149-9A0A-F472EF5C5193}" type="slidenum">
              <a:rPr lang="vi-VN">
                <a:latin typeface="Arial" pitchFamily="-102" charset="0"/>
              </a:rPr>
              <a:pPr/>
              <a:t>12</a:t>
            </a:fld>
            <a:endParaRPr lang="vi-VN">
              <a:latin typeface="Arial" pitchFamily="-102" charset="0"/>
            </a:endParaRPr>
          </a:p>
        </p:txBody>
      </p:sp>
      <p:pic>
        <p:nvPicPr>
          <p:cNvPr id="6" name="Chart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3413125"/>
            <a:ext cx="7059613" cy="2743200"/>
          </a:xfrm>
          <a:prstGeom prst="rect">
            <a:avLst/>
          </a:prstGeom>
          <a:noFill/>
        </p:spPr>
      </p:pic>
      <p:sp>
        <p:nvSpPr>
          <p:cNvPr id="4102" name="Rectangle 2"/>
          <p:cNvSpPr>
            <a:spLocks noChangeArrowheads="1"/>
          </p:cNvSpPr>
          <p:nvPr/>
        </p:nvSpPr>
        <p:spPr bwMode="auto">
          <a:xfrm>
            <a:off x="869950" y="6086475"/>
            <a:ext cx="7321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Source: </a:t>
            </a:r>
            <a:r>
              <a:rPr lang="en-AU" sz="1200">
                <a:solidFill>
                  <a:srgbClr val="000000"/>
                </a:solidFill>
              </a:rPr>
              <a:t>United Nations, Department of Economic and Social Affairs, Population Division (2015). World Population Prospects: The 2015 Revision, custom data acquired via website.</a:t>
            </a:r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482013" cy="51054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sz="3224" dirty="0" smtClean="0">
                <a:ea typeface="Tahoma" pitchFamily="5" charset="0"/>
                <a:cs typeface="Tahoma" pitchFamily="5" charset="0"/>
              </a:rPr>
              <a:t>Investment in health sector in terms of health expenditures (51$ in 1995 to 232$ in 2011)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sz="3224" dirty="0" smtClean="0">
                <a:ea typeface="Tahoma" pitchFamily="5" charset="0"/>
                <a:cs typeface="Tahoma" pitchFamily="5" charset="0"/>
              </a:rPr>
              <a:t>Network of RHC services from central to commune level</a:t>
            </a:r>
            <a:endParaRPr lang="en-US" sz="3224" dirty="0" smtClean="0">
              <a:ea typeface="+mn-ea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sz="3224" dirty="0" smtClean="0">
                <a:ea typeface="+mn-ea"/>
              </a:rPr>
              <a:t>Initiative on ethnic minority midwifes (EMM) with official recognition on job and allowance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sz="3224" dirty="0" smtClean="0"/>
              <a:t>Vital registration system set up, M&amp;E indicators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sz="3224" dirty="0" smtClean="0"/>
              <a:t>National strategy on population and reproductive health</a:t>
            </a:r>
            <a:endParaRPr lang="en-US" sz="3224" dirty="0" smtClean="0">
              <a:ea typeface="+mn-ea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sz="3224" dirty="0" smtClean="0"/>
              <a:t>I</a:t>
            </a:r>
            <a:r>
              <a:rPr lang="en-US" sz="3224" dirty="0" smtClean="0">
                <a:ea typeface="+mn-ea"/>
              </a:rPr>
              <a:t>nterventions focused on remote and mountainous regions and ethnic people </a:t>
            </a: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–"/>
              <a:defRPr/>
            </a:pPr>
            <a:endParaRPr lang="en-US" sz="2200" dirty="0" smtClean="0">
              <a:latin typeface="Tahoma" pitchFamily="5" charset="0"/>
              <a:ea typeface="Tahoma" pitchFamily="5" charset="0"/>
              <a:cs typeface="Tahoma" pitchFamily="5" charset="0"/>
            </a:endParaRP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–"/>
              <a:defRPr/>
            </a:pPr>
            <a:endParaRPr lang="en-US" sz="2200" dirty="0" smtClean="0">
              <a:latin typeface="Tahoma" pitchFamily="5" charset="0"/>
              <a:ea typeface="Tahoma" pitchFamily="5" charset="0"/>
              <a:cs typeface="Tahoma" pitchFamily="5" charset="0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5" charset="2"/>
              <a:buNone/>
              <a:defRPr/>
            </a:pPr>
            <a:endParaRPr lang="en-US" sz="2600" dirty="0" smtClean="0">
              <a:latin typeface="Tahoma" pitchFamily="5" charset="0"/>
              <a:ea typeface="Tahoma" pitchFamily="5" charset="0"/>
              <a:cs typeface="Tahoma" pitchFamily="5" charset="0"/>
            </a:endParaRPr>
          </a:p>
        </p:txBody>
      </p:sp>
      <p:sp>
        <p:nvSpPr>
          <p:cNvPr id="21507" name="Date Placeholder 5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DFADCF5A-6E2D-6D46-9550-16B322F2F619}" type="datetime1">
              <a:rPr lang="en-US"/>
              <a:pPr>
                <a:defRPr/>
              </a:pPr>
              <a:t>10/17/16</a:t>
            </a:fld>
            <a:endParaRPr lang="en-US"/>
          </a:p>
        </p:txBody>
      </p:sp>
      <p:sp>
        <p:nvSpPr>
          <p:cNvPr id="21508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F6839EC-B2AA-1241-9454-2826B686B971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Tahoma" charset="0"/>
                <a:ea typeface="Tahoma" charset="0"/>
                <a:cs typeface="Tahoma" charset="0"/>
              </a:rPr>
              <a:t>Few initiatives in Vietnam towards </a:t>
            </a:r>
            <a:r>
              <a:rPr lang="en-US" sz="3200" b="1" dirty="0" err="1" smtClean="0">
                <a:latin typeface="Tahoma" charset="0"/>
                <a:ea typeface="Tahoma" charset="0"/>
                <a:cs typeface="Tahoma" charset="0"/>
              </a:rPr>
              <a:t>MDG’s</a:t>
            </a:r>
            <a:r>
              <a:rPr lang="en-US" sz="3200" b="1" dirty="0" smtClean="0">
                <a:latin typeface="Tahoma" charset="0"/>
                <a:ea typeface="Tahoma" charset="0"/>
                <a:cs typeface="Tahoma" charset="0"/>
              </a:rPr>
              <a:t> achievement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Tahoma" charset="0"/>
                <a:ea typeface="Tahoma" charset="0"/>
                <a:cs typeface="Tahoma" charset="0"/>
              </a:rPr>
              <a:t>Few initiatives in Vietnam towards </a:t>
            </a:r>
            <a:r>
              <a:rPr lang="en-US" sz="3200" b="1" dirty="0" err="1" smtClean="0">
                <a:latin typeface="Tahoma" charset="0"/>
                <a:ea typeface="Tahoma" charset="0"/>
                <a:cs typeface="Tahoma" charset="0"/>
              </a:rPr>
              <a:t>MDG’s</a:t>
            </a:r>
            <a:r>
              <a:rPr lang="en-US" sz="3200" b="1" dirty="0" smtClean="0">
                <a:latin typeface="Tahoma" charset="0"/>
                <a:ea typeface="Tahoma" charset="0"/>
                <a:cs typeface="Tahoma" charset="0"/>
              </a:rPr>
              <a:t> achievement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>
                <a:ea typeface="Tahoma" pitchFamily="5" charset="0"/>
                <a:cs typeface="Tahoma" pitchFamily="5" charset="0"/>
              </a:rPr>
              <a:t>Initiatives in other sectors</a:t>
            </a:r>
          </a:p>
          <a:p>
            <a:r>
              <a:rPr lang="en-US" sz="2500" dirty="0" smtClean="0">
                <a:ea typeface="Tahoma" pitchFamily="5" charset="0"/>
                <a:cs typeface="Tahoma" pitchFamily="5" charset="0"/>
              </a:rPr>
              <a:t>Education: literacy about 91-95%</a:t>
            </a:r>
          </a:p>
          <a:p>
            <a:r>
              <a:rPr lang="en-US" sz="2500" dirty="0" smtClean="0">
                <a:ea typeface="Tahoma" pitchFamily="5" charset="0"/>
                <a:cs typeface="Tahoma" pitchFamily="5" charset="0"/>
              </a:rPr>
              <a:t>Nutrition: % of malnutrition reduced from 51;4 to 17.5%</a:t>
            </a:r>
          </a:p>
          <a:p>
            <a:r>
              <a:rPr lang="en-US" sz="2500" dirty="0" smtClean="0">
                <a:ea typeface="Tahoma" pitchFamily="5" charset="0"/>
                <a:cs typeface="Tahoma" pitchFamily="5" charset="0"/>
              </a:rPr>
              <a:t>Investment in infrastructure, water supply and sanitation</a:t>
            </a:r>
          </a:p>
          <a:p>
            <a:r>
              <a:rPr lang="en-US" sz="2500" dirty="0" smtClean="0">
                <a:ea typeface="Tahoma" pitchFamily="5" charset="0"/>
                <a:cs typeface="Tahoma" pitchFamily="5" charset="0"/>
              </a:rPr>
              <a:t>ICT strategy for all sectors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8F4-F8A2-42E2-854F-2D1828B5B481}" type="slidenum">
              <a:rPr lang="vi-VN" smtClean="0"/>
              <a:pPr/>
              <a:t>14</a:t>
            </a:fld>
            <a:endParaRPr lang="vi-VN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016" y="48588"/>
            <a:ext cx="7620000" cy="932140"/>
          </a:xfrm>
        </p:spPr>
        <p:txBody>
          <a:bodyPr/>
          <a:lstStyle/>
          <a:p>
            <a:r>
              <a:rPr lang="en-US" sz="3200" b="1" dirty="0" smtClean="0"/>
              <a:t>Challenges: </a:t>
            </a:r>
            <a:r>
              <a:rPr lang="en-US" sz="3200" b="1" dirty="0"/>
              <a:t>Increasing equity </a:t>
            </a:r>
            <a:r>
              <a:rPr lang="en-US" sz="3200" b="1" dirty="0" smtClean="0"/>
              <a:t>gaps</a:t>
            </a:r>
            <a:endParaRPr lang="vi-VN" sz="32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5736763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9552" y="5517232"/>
            <a:ext cx="78350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Equity gaps in delivery in health facilities, by maternal </a:t>
            </a:r>
            <a:r>
              <a:rPr lang="en-US" dirty="0" smtClean="0"/>
              <a:t>ethnicity, education and </a:t>
            </a:r>
            <a:r>
              <a:rPr lang="en-US" dirty="0"/>
              <a:t>household economic status, Viet Nam, 2006 and </a:t>
            </a:r>
            <a:r>
              <a:rPr lang="en-US" dirty="0" smtClean="0"/>
              <a:t>2010–2011 </a:t>
            </a:r>
          </a:p>
          <a:p>
            <a:pPr algn="r"/>
            <a:r>
              <a:rPr lang="en-US" i="1" dirty="0" smtClean="0"/>
              <a:t>(</a:t>
            </a:r>
            <a:r>
              <a:rPr lang="vi-VN" i="1" dirty="0"/>
              <a:t>Mats </a:t>
            </a:r>
            <a:r>
              <a:rPr lang="vi-VN" i="1" dirty="0" smtClean="0"/>
              <a:t>Målqvist</a:t>
            </a:r>
            <a:r>
              <a:rPr lang="en-US" i="1" dirty="0" smtClean="0"/>
              <a:t>, 2013)</a:t>
            </a:r>
            <a:endParaRPr lang="vi-VN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8F4-F8A2-42E2-854F-2D1828B5B481}" type="slidenum">
              <a:rPr lang="vi-VN" smtClean="0"/>
              <a:pPr/>
              <a:t>15</a:t>
            </a:fld>
            <a:endParaRPr lang="vi-VN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9505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Challenges: </a:t>
            </a:r>
            <a:r>
              <a:rPr lang="en-US" sz="3200" b="1" dirty="0"/>
              <a:t>Increasing equity gaps</a:t>
            </a:r>
            <a:endParaRPr lang="vi-V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12858"/>
            <a:ext cx="7620000" cy="4800600"/>
          </a:xfrm>
        </p:spPr>
        <p:txBody>
          <a:bodyPr/>
          <a:lstStyle/>
          <a:p>
            <a:r>
              <a:rPr lang="en-US" dirty="0"/>
              <a:t>Directed Acyclic Graph </a:t>
            </a:r>
            <a:r>
              <a:rPr lang="en-US" dirty="0" smtClean="0"/>
              <a:t>on </a:t>
            </a:r>
            <a:r>
              <a:rPr lang="en-US" dirty="0"/>
              <a:t>causal effects and mediators of ethnicity and </a:t>
            </a:r>
            <a:r>
              <a:rPr lang="en-US" dirty="0" smtClean="0"/>
              <a:t>SBA/ANC, </a:t>
            </a:r>
            <a:r>
              <a:rPr lang="en-US" dirty="0"/>
              <a:t>Vietnam 2006.</a:t>
            </a:r>
            <a:endParaRPr lang="vi-V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780928"/>
            <a:ext cx="5718175" cy="349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03359" y="6095112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vi-VN" i="1" dirty="0"/>
              <a:t>Emilia Goland, 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8F4-F8A2-42E2-854F-2D1828B5B481}" type="slidenum">
              <a:rPr lang="vi-VN" smtClean="0"/>
              <a:pPr/>
              <a:t>16</a:t>
            </a:fld>
            <a:endParaRPr lang="vi-VN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9907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Challenges: High OOP payment</a:t>
            </a:r>
            <a:endParaRPr lang="vi-V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12858"/>
            <a:ext cx="7620000" cy="4800600"/>
          </a:xfrm>
        </p:spPr>
        <p:txBody>
          <a:bodyPr/>
          <a:lstStyle/>
          <a:p>
            <a:r>
              <a:rPr lang="en-US" dirty="0" smtClean="0"/>
              <a:t>Increasing Out – of – Pocket payment </a:t>
            </a:r>
            <a:r>
              <a:rPr lang="en-US" dirty="0"/>
              <a:t>for health care per household per </a:t>
            </a:r>
            <a:r>
              <a:rPr lang="en-US" dirty="0" smtClean="0"/>
              <a:t>month</a:t>
            </a:r>
            <a:endParaRPr lang="vi-VN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913800" y="2458402"/>
            <a:ext cx="6743700" cy="378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868144" y="624300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/>
              <a:t>Minh HV, 2012</a:t>
            </a:r>
            <a:endParaRPr lang="vi-VN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8F4-F8A2-42E2-854F-2D1828B5B481}" type="slidenum">
              <a:rPr lang="vi-VN" smtClean="0"/>
              <a:pPr/>
              <a:t>17</a:t>
            </a:fld>
            <a:endParaRPr lang="vi-VN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3267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Roadmaps towards </a:t>
            </a:r>
            <a:r>
              <a:rPr lang="en-US" sz="3200" b="1" dirty="0" err="1" smtClean="0"/>
              <a:t>SDG’s</a:t>
            </a:r>
            <a:r>
              <a:rPr lang="en-US" sz="3200" b="1" dirty="0" smtClean="0"/>
              <a:t> achievement in Vietnam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Need to built on </a:t>
            </a:r>
            <a:r>
              <a:rPr lang="en-US" dirty="0" err="1" smtClean="0"/>
              <a:t>MDGs</a:t>
            </a:r>
            <a:r>
              <a:rPr lang="en-US" dirty="0" smtClean="0"/>
              <a:t> agenda and looking into unfinished goals</a:t>
            </a:r>
          </a:p>
          <a:p>
            <a:r>
              <a:rPr lang="en-US" dirty="0" smtClean="0"/>
              <a:t>Matching as much as possible already existing program documents</a:t>
            </a:r>
          </a:p>
          <a:p>
            <a:r>
              <a:rPr lang="en-US" dirty="0" smtClean="0"/>
              <a:t>Prioritizing based on already existing program</a:t>
            </a:r>
          </a:p>
          <a:p>
            <a:r>
              <a:rPr lang="en-US" dirty="0" smtClean="0"/>
              <a:t>Develop VSDG indicators, integrating in the existing socio-economic development program</a:t>
            </a:r>
          </a:p>
          <a:p>
            <a:r>
              <a:rPr lang="en-US" dirty="0" smtClean="0"/>
              <a:t>Promoting enforcement systems to effective implement </a:t>
            </a:r>
            <a:r>
              <a:rPr lang="en-US" dirty="0" err="1" smtClean="0"/>
              <a:t>SDGs</a:t>
            </a:r>
            <a:endParaRPr lang="en-US" dirty="0" smtClean="0"/>
          </a:p>
          <a:p>
            <a:r>
              <a:rPr lang="en-US" dirty="0" smtClean="0"/>
              <a:t>Efforts of multiple stakeholders at different governance levels</a:t>
            </a:r>
          </a:p>
          <a:p>
            <a:r>
              <a:rPr lang="en-US" dirty="0" smtClean="0"/>
              <a:t>Integrating poverty issues and environmental protection</a:t>
            </a:r>
          </a:p>
          <a:p>
            <a:r>
              <a:rPr lang="en-US" dirty="0" smtClean="0"/>
              <a:t>Promoting transformation of growth models towards green growth and sustainable development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8F4-F8A2-42E2-854F-2D1828B5B481}" type="slidenum">
              <a:rPr lang="vi-VN" smtClean="0"/>
              <a:pPr/>
              <a:t>18</a:t>
            </a:fld>
            <a:endParaRPr lang="vi-VN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Roadmaps towards </a:t>
            </a:r>
            <a:r>
              <a:rPr lang="en-US" sz="3200" b="1" dirty="0" err="1" smtClean="0"/>
              <a:t>SDG’s</a:t>
            </a:r>
            <a:r>
              <a:rPr lang="en-US" sz="3200" b="1" dirty="0" smtClean="0"/>
              <a:t> achievement in Vietnam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M&amp;E mechanism for SDG indicators </a:t>
            </a:r>
          </a:p>
          <a:p>
            <a:pPr lvl="1"/>
            <a:r>
              <a:rPr lang="en-US" dirty="0" smtClean="0"/>
              <a:t>SDG indicators to be approved by the Government and Ministry of Planning and Investment will be responsible for M&amp;E of SDG implementation</a:t>
            </a:r>
          </a:p>
          <a:p>
            <a:pPr lvl="1"/>
            <a:r>
              <a:rPr lang="en-US" dirty="0" smtClean="0"/>
              <a:t>Develop tools to collect, synthesize information on M&amp;E</a:t>
            </a:r>
          </a:p>
          <a:p>
            <a:pPr lvl="1"/>
            <a:r>
              <a:rPr lang="en-US" dirty="0" smtClean="0"/>
              <a:t>Strengthen national statistical capacity</a:t>
            </a:r>
          </a:p>
          <a:p>
            <a:pPr lvl="2"/>
            <a:r>
              <a:rPr lang="en-US" dirty="0" smtClean="0"/>
              <a:t>Improving data availability (registration, medical records, information from communities, survey, facilities based reporting data)</a:t>
            </a:r>
          </a:p>
          <a:p>
            <a:pPr lvl="2"/>
            <a:r>
              <a:rPr lang="en-US" dirty="0" smtClean="0"/>
              <a:t>Enhancing capacity on data analysis, processing and used for decision making</a:t>
            </a:r>
          </a:p>
          <a:p>
            <a:pPr lvl="1"/>
            <a:r>
              <a:rPr lang="en-US" dirty="0" smtClean="0"/>
              <a:t>Better human resources on HMIS (poor)</a:t>
            </a:r>
          </a:p>
          <a:p>
            <a:pPr lvl="1"/>
            <a:r>
              <a:rPr lang="en-US" dirty="0" smtClean="0"/>
              <a:t>Informatics and innovation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8F4-F8A2-42E2-854F-2D1828B5B481}" type="slidenum">
              <a:rPr lang="vi-VN" smtClean="0"/>
              <a:pPr/>
              <a:t>19</a:t>
            </a:fld>
            <a:endParaRPr lang="vi-V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of </a:t>
            </a:r>
            <a:r>
              <a:rPr lang="en-US" dirty="0" err="1" smtClean="0"/>
              <a:t>SDGs</a:t>
            </a:r>
            <a:r>
              <a:rPr lang="en-US" dirty="0" smtClean="0"/>
              <a:t> related to Maternal and Child Health (MCH)</a:t>
            </a:r>
          </a:p>
          <a:p>
            <a:r>
              <a:rPr lang="en-US" dirty="0" smtClean="0"/>
              <a:t>Experiences from Vietnam on </a:t>
            </a:r>
            <a:r>
              <a:rPr lang="en-US" dirty="0" err="1" smtClean="0"/>
              <a:t>SDGs</a:t>
            </a:r>
            <a:r>
              <a:rPr lang="en-US" dirty="0" smtClean="0"/>
              <a:t> related to MCH</a:t>
            </a:r>
          </a:p>
          <a:p>
            <a:r>
              <a:rPr lang="en-US" dirty="0" smtClean="0"/>
              <a:t>Conclusion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8F4-F8A2-42E2-854F-2D1828B5B481}" type="slidenum">
              <a:rPr lang="vi-VN" smtClean="0"/>
              <a:pPr/>
              <a:t>2</a:t>
            </a:fld>
            <a:endParaRPr lang="vi-VN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Conclusion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LMIC contributed significantly in achievement of global </a:t>
            </a:r>
            <a:r>
              <a:rPr lang="en-US" dirty="0" err="1" smtClean="0"/>
              <a:t>SGDs</a:t>
            </a:r>
            <a:endParaRPr lang="en-US" dirty="0" smtClean="0"/>
          </a:p>
          <a:p>
            <a:r>
              <a:rPr lang="en-US" dirty="0" smtClean="0"/>
              <a:t>MCH is still high in agenda of </a:t>
            </a:r>
            <a:r>
              <a:rPr lang="en-US" dirty="0" err="1" smtClean="0"/>
              <a:t>SDGs</a:t>
            </a:r>
            <a:endParaRPr lang="en-US" dirty="0" smtClean="0"/>
          </a:p>
          <a:p>
            <a:r>
              <a:rPr lang="en-US" dirty="0" smtClean="0"/>
              <a:t>Need to learn from MDG achievement and shortcomings and plan for comprehensive approach, concerted efforts from different sectors</a:t>
            </a:r>
          </a:p>
          <a:p>
            <a:r>
              <a:rPr lang="en-US" dirty="0" smtClean="0"/>
              <a:t>Lots of challenges ahead</a:t>
            </a:r>
          </a:p>
          <a:p>
            <a:r>
              <a:rPr lang="en-US" dirty="0" smtClean="0"/>
              <a:t>Governance and leadership is crucial in pursuing </a:t>
            </a:r>
            <a:r>
              <a:rPr lang="en-US" dirty="0" err="1" smtClean="0"/>
              <a:t>SDGs</a:t>
            </a:r>
            <a:endParaRPr lang="en-US" dirty="0" smtClean="0"/>
          </a:p>
          <a:p>
            <a:r>
              <a:rPr lang="en-US" dirty="0" smtClean="0"/>
              <a:t>Believe to achieve </a:t>
            </a:r>
            <a:r>
              <a:rPr lang="en-US" dirty="0" err="1" smtClean="0"/>
              <a:t>SDGs</a:t>
            </a:r>
            <a:r>
              <a:rPr lang="en-US" dirty="0" smtClean="0"/>
              <a:t> in MCH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8F4-F8A2-42E2-854F-2D1828B5B481}" type="slidenum">
              <a:rPr lang="vi-VN" smtClean="0"/>
              <a:pPr/>
              <a:t>20</a:t>
            </a:fld>
            <a:endParaRPr lang="vi-VN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b="1" dirty="0"/>
              <a:t>Strategies driving </a:t>
            </a:r>
            <a:r>
              <a:rPr lang="en-AU" sz="3200" b="1" dirty="0" smtClean="0"/>
              <a:t>success</a:t>
            </a:r>
            <a:endParaRPr lang="en-US" sz="32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116113"/>
              </p:ext>
            </p:extLst>
          </p:nvPr>
        </p:nvGraphicFramePr>
        <p:xfrm>
          <a:off x="107504" y="1169368"/>
          <a:ext cx="8784976" cy="5688632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8F4-F8A2-42E2-854F-2D1828B5B481}" type="slidenum">
              <a:rPr lang="vi-VN" smtClean="0"/>
              <a:pPr/>
              <a:t>21</a:t>
            </a:fld>
            <a:endParaRPr lang="vi-VN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8744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800" b="1" dirty="0" smtClean="0"/>
          </a:p>
          <a:p>
            <a:pPr algn="ctr">
              <a:buNone/>
            </a:pPr>
            <a:r>
              <a:rPr lang="en-US" sz="4800" b="1" dirty="0" smtClean="0"/>
              <a:t>Thank you very much</a:t>
            </a:r>
            <a:endParaRPr lang="en-US" sz="4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8F4-F8A2-42E2-854F-2D1828B5B481}" type="slidenum">
              <a:rPr lang="vi-VN" smtClean="0"/>
              <a:pPr/>
              <a:t>22</a:t>
            </a:fld>
            <a:endParaRPr lang="vi-V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Sustainable development goals (</a:t>
            </a:r>
            <a:r>
              <a:rPr lang="en-US" sz="3200" b="1" dirty="0" err="1" smtClean="0"/>
              <a:t>SDGs</a:t>
            </a:r>
            <a:r>
              <a:rPr lang="en-US" sz="3200" b="1" dirty="0" smtClean="0"/>
              <a:t>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 goals with 169 targets, apply to all countries</a:t>
            </a:r>
          </a:p>
          <a:p>
            <a:r>
              <a:rPr lang="en-US" dirty="0" smtClean="0"/>
              <a:t>Health: </a:t>
            </a:r>
          </a:p>
          <a:p>
            <a:pPr lvl="1"/>
            <a:r>
              <a:rPr lang="en-US" i="1" dirty="0" smtClean="0"/>
              <a:t>Ensure healthy lives and promote well-being for all at all ages</a:t>
            </a:r>
          </a:p>
          <a:p>
            <a:r>
              <a:rPr lang="en-US" dirty="0" smtClean="0"/>
              <a:t>March 2016: finalized indicators and targets</a:t>
            </a:r>
          </a:p>
          <a:p>
            <a:r>
              <a:rPr lang="en-US" dirty="0" smtClean="0"/>
              <a:t>Health: 40.6% indicators (SDG3 and 23 health related indicators in 9 targets)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8F4-F8A2-42E2-854F-2D1828B5B481}" type="slidenum">
              <a:rPr lang="vi-VN" smtClean="0"/>
              <a:pPr/>
              <a:t>3</a:t>
            </a:fld>
            <a:endParaRPr lang="vi-V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Sustainable development goals (</a:t>
            </a:r>
            <a:r>
              <a:rPr lang="en-US" sz="3200" b="1" dirty="0" err="1" smtClean="0"/>
              <a:t>SDGs</a:t>
            </a:r>
            <a:r>
              <a:rPr lang="en-US" sz="3200" b="1" dirty="0" smtClean="0"/>
              <a:t>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8F4-F8A2-42E2-854F-2D1828B5B481}" type="slidenum">
              <a:rPr lang="vi-VN" smtClean="0"/>
              <a:pPr/>
              <a:t>4</a:t>
            </a:fld>
            <a:endParaRPr lang="vi-VN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03070199"/>
              </p:ext>
            </p:extLst>
          </p:nvPr>
        </p:nvGraphicFramePr>
        <p:xfrm>
          <a:off x="683568" y="2057400"/>
          <a:ext cx="6768752" cy="3603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MCH related indicators in SDG 3</a:t>
            </a:r>
            <a:endParaRPr lang="en-US" sz="3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20000" cy="1925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4241800"/>
                <a:gridCol w="2540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Target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Indicators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Global maternal mortality ratio to less than 70 per 100,000 live births.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MMR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Neo- natal mortality: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 per 1000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under-5 mortality: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 per 1000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Neonatal</a:t>
                      </a:r>
                      <a:r>
                        <a:rPr lang="en-US" baseline="0" dirty="0" smtClean="0"/>
                        <a:t> mortality/Under 5 mortality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8F4-F8A2-42E2-854F-2D1828B5B481}" type="slidenum">
              <a:rPr lang="vi-VN" smtClean="0"/>
              <a:pPr/>
              <a:t>5</a:t>
            </a:fld>
            <a:endParaRPr lang="vi-V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MCH related indicators in SDG 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Decreasing maternal and child health mortalities</a:t>
            </a:r>
          </a:p>
          <a:p>
            <a:r>
              <a:rPr lang="en-US" dirty="0" smtClean="0"/>
              <a:t>Strategies</a:t>
            </a:r>
          </a:p>
          <a:p>
            <a:pPr lvl="1"/>
            <a:r>
              <a:rPr lang="en-US" i="1" dirty="0" smtClean="0"/>
              <a:t>Improving gender equality</a:t>
            </a:r>
          </a:p>
          <a:p>
            <a:pPr lvl="1"/>
            <a:r>
              <a:rPr lang="en-US" i="1" dirty="0" smtClean="0"/>
              <a:t>Linking up with MNCH improvement </a:t>
            </a:r>
          </a:p>
          <a:p>
            <a:pPr lvl="1"/>
            <a:r>
              <a:rPr lang="en-US" i="1" dirty="0" smtClean="0"/>
              <a:t>Universal health coverage and decreasing disparity</a:t>
            </a:r>
          </a:p>
          <a:p>
            <a:pPr lvl="1"/>
            <a:r>
              <a:rPr lang="en-US" i="1" dirty="0" smtClean="0"/>
              <a:t>Comprehensive approach: community, service provision, financing, governance </a:t>
            </a:r>
          </a:p>
          <a:p>
            <a:pPr lvl="1"/>
            <a:r>
              <a:rPr lang="en-US" i="1" dirty="0" smtClean="0"/>
              <a:t>Multi-</a:t>
            </a:r>
            <a:r>
              <a:rPr lang="en-US" i="1" dirty="0" err="1" smtClean="0"/>
              <a:t>sectoral</a:t>
            </a:r>
            <a:r>
              <a:rPr lang="en-US" i="1" dirty="0" smtClean="0"/>
              <a:t> works and health system strengthening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8F4-F8A2-42E2-854F-2D1828B5B481}" type="slidenum">
              <a:rPr lang="vi-VN" smtClean="0"/>
              <a:pPr/>
              <a:t>6</a:t>
            </a:fld>
            <a:endParaRPr lang="vi-V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LMIC and </a:t>
            </a:r>
            <a:r>
              <a:rPr lang="en-US" dirty="0" err="1" smtClean="0"/>
              <a:t>SDGs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76200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SDG moved from focus on poorest countries to an approach that is universal and equitable: health of everyone, including marginalized in middle and high income countries</a:t>
            </a:r>
          </a:p>
          <a:p>
            <a:r>
              <a:rPr lang="en-US" dirty="0" smtClean="0"/>
              <a:t>Need the holistic approach, beyond health sector, need coordination and well balanced economic, social and environmental aspects </a:t>
            </a:r>
          </a:p>
          <a:p>
            <a:r>
              <a:rPr lang="en-US" dirty="0" smtClean="0"/>
              <a:t>Focus on illness prevention and promotion of well-being, curb the “profit driven” determinant of illness  </a:t>
            </a:r>
          </a:p>
          <a:p>
            <a:r>
              <a:rPr lang="en-US" dirty="0" smtClean="0"/>
              <a:t>LMIC need to address the challenges: lack of resource; NCDs challenges, health workforce (quantity and quality)</a:t>
            </a:r>
          </a:p>
          <a:p>
            <a:r>
              <a:rPr lang="en-US" dirty="0" smtClean="0"/>
              <a:t>Focus on priorities of SDG measurement (devise metrics, establish monitoring mechanisms, evaluate progress, enhance infrastructure, and standardize and verify data)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8F4-F8A2-42E2-854F-2D1828B5B481}" type="slidenum">
              <a:rPr lang="vi-VN" smtClean="0"/>
              <a:pPr/>
              <a:t>7</a:t>
            </a:fld>
            <a:endParaRPr lang="vi-V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Viet </a:t>
            </a:r>
            <a:r>
              <a:rPr lang="en-US" sz="3200" b="1" dirty="0"/>
              <a:t>N</a:t>
            </a:r>
            <a:r>
              <a:rPr lang="en-US" sz="3200" b="1" dirty="0" smtClean="0"/>
              <a:t>am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Population: 91.7 millions; </a:t>
            </a:r>
            <a:r>
              <a:rPr lang="en-US" sz="2600" dirty="0" smtClean="0"/>
              <a:t>70% living in rural area</a:t>
            </a:r>
          </a:p>
          <a:p>
            <a:r>
              <a:rPr lang="en-US" sz="2800" dirty="0" smtClean="0"/>
              <a:t>LMIC (2010):</a:t>
            </a:r>
          </a:p>
          <a:p>
            <a:pPr lvl="1"/>
            <a:r>
              <a:rPr lang="en-US" sz="2600" dirty="0" smtClean="0"/>
              <a:t>GDP constitute of 22% agriculture, </a:t>
            </a:r>
          </a:p>
          <a:p>
            <a:pPr lvl="1"/>
            <a:r>
              <a:rPr lang="en-US" sz="2600" dirty="0" smtClean="0"/>
              <a:t>41% industries, and 38% services</a:t>
            </a:r>
          </a:p>
          <a:p>
            <a:r>
              <a:rPr lang="en-US" sz="2800" dirty="0" smtClean="0"/>
              <a:t>Among 10 “fast-track” countries making progress to achieve MDGs 4 and 5a</a:t>
            </a:r>
          </a:p>
          <a:p>
            <a:pPr marL="114300" indent="0" algn="r">
              <a:buNone/>
            </a:pPr>
            <a:r>
              <a:rPr lang="en-US" sz="3600" i="1" baseline="-25000" dirty="0" smtClean="0"/>
              <a:t>(Source: </a:t>
            </a:r>
            <a:r>
              <a:rPr lang="en-US" sz="3600" i="1" baseline="-25000" dirty="0" err="1" smtClean="0"/>
              <a:t>Worldbank</a:t>
            </a:r>
            <a:r>
              <a:rPr lang="en-US" sz="3600" i="1" baseline="-25000" dirty="0" smtClean="0"/>
              <a:t> 2016)</a:t>
            </a:r>
          </a:p>
          <a:p>
            <a:endParaRPr lang="en-US" i="1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8F4-F8A2-42E2-854F-2D1828B5B481}" type="slidenum">
              <a:rPr lang="vi-VN" smtClean="0"/>
              <a:pPr/>
              <a:t>8</a:t>
            </a:fld>
            <a:endParaRPr lang="vi-VN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8887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Viet Nam – 2/3 of the </a:t>
            </a:r>
            <a:r>
              <a:rPr lang="en-US" smtClean="0"/>
              <a:t>way </a:t>
            </a:r>
            <a:r>
              <a:rPr lang="en-US" smtClean="0"/>
              <a:t>achieving </a:t>
            </a:r>
            <a:r>
              <a:rPr lang="en-US" dirty="0" smtClean="0"/>
              <a:t>MDGs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8F4-F8A2-42E2-854F-2D1828B5B481}" type="slidenum">
              <a:rPr lang="vi-VN" smtClean="0"/>
              <a:pPr/>
              <a:t>9</a:t>
            </a:fld>
            <a:endParaRPr lang="vi-VN"/>
          </a:p>
        </p:txBody>
      </p:sp>
      <p:pic>
        <p:nvPicPr>
          <p:cNvPr id="6" name="Picture 5" descr="Screen Shot 2016-10-05 at 8.24.35 PM.png"/>
          <p:cNvPicPr>
            <a:picLocks noChangeAspect="1"/>
          </p:cNvPicPr>
          <p:nvPr/>
        </p:nvPicPr>
        <p:blipFill rotWithShape="1">
          <a:blip r:embed="rId2"/>
          <a:srcRect l="4235" t="23519" r="5959" b="13860"/>
          <a:stretch/>
        </p:blipFill>
        <p:spPr>
          <a:xfrm>
            <a:off x="0" y="1700808"/>
            <a:ext cx="8435303" cy="41764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5">
      <a:dk1>
        <a:srgbClr val="3A6331"/>
      </a:dk1>
      <a:lt1>
        <a:sysClr val="window" lastClr="FFFFFF"/>
      </a:lt1>
      <a:dk2>
        <a:srgbClr val="2B4A24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1688</TotalTime>
  <Words>1451</Words>
  <Application>Microsoft Macintosh PowerPoint</Application>
  <PresentationFormat>On-screen Show (4:3)</PresentationFormat>
  <Paragraphs>155</Paragraphs>
  <Slides>22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Adjacency</vt:lpstr>
      <vt:lpstr>Towards SDGs What Low-and-middle Income Countries Can Contribute Further in Maternal and Child Health? A case study from Vietnam</vt:lpstr>
      <vt:lpstr>Outline</vt:lpstr>
      <vt:lpstr>Sustainable development goals (SDGs)</vt:lpstr>
      <vt:lpstr>Sustainable development goals (SDGs)</vt:lpstr>
      <vt:lpstr>MCH related indicators in SDG 3</vt:lpstr>
      <vt:lpstr>MCH related indicators in SDG 3</vt:lpstr>
      <vt:lpstr>LMIC and SDGs</vt:lpstr>
      <vt:lpstr>Viet Nam </vt:lpstr>
      <vt:lpstr>Viet Nam – 2/3 of the way achieving MDGs</vt:lpstr>
      <vt:lpstr>SDG 3.1. MMR of 70/100 000 live births</vt:lpstr>
      <vt:lpstr> SDG3.2: End preventable deaths of newborns (12/1000 live birth) </vt:lpstr>
      <vt:lpstr>SDG 3.2. Under 5 mortality (25/1000 live births) </vt:lpstr>
      <vt:lpstr>Few initiatives in Vietnam towards MDG’s achievement</vt:lpstr>
      <vt:lpstr>Few initiatives in Vietnam towards MDG’s achievement</vt:lpstr>
      <vt:lpstr>Challenges: Increasing equity gaps</vt:lpstr>
      <vt:lpstr>Challenges: Increasing equity gaps</vt:lpstr>
      <vt:lpstr>Challenges: High OOP payment</vt:lpstr>
      <vt:lpstr>Roadmaps towards SDG’s achievement in Vietnam</vt:lpstr>
      <vt:lpstr>Roadmaps towards SDG’s achievement in Vietnam</vt:lpstr>
      <vt:lpstr>Conclusion </vt:lpstr>
      <vt:lpstr>Strategies driving success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SDGs  What Low-and-middle Income Countries Can Contribute Further in Maternal and Child Health? Case study from Vietnam</dc:title>
  <dc:creator>Duong</dc:creator>
  <cp:lastModifiedBy>Bui Thi Thu Ha</cp:lastModifiedBy>
  <cp:revision>155</cp:revision>
  <dcterms:created xsi:type="dcterms:W3CDTF">2016-10-17T14:03:36Z</dcterms:created>
  <dcterms:modified xsi:type="dcterms:W3CDTF">2016-10-17T14:04:18Z</dcterms:modified>
</cp:coreProperties>
</file>