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44" r:id="rId8"/>
  </p:sldMasterIdLst>
  <p:notesMasterIdLst>
    <p:notesMasterId r:id="rId27"/>
  </p:notesMasterIdLst>
  <p:sldIdLst>
    <p:sldId id="256" r:id="rId9"/>
    <p:sldId id="258" r:id="rId10"/>
    <p:sldId id="261" r:id="rId11"/>
    <p:sldId id="260" r:id="rId12"/>
    <p:sldId id="262" r:id="rId13"/>
    <p:sldId id="259" r:id="rId14"/>
    <p:sldId id="263" r:id="rId15"/>
    <p:sldId id="265" r:id="rId16"/>
    <p:sldId id="264" r:id="rId17"/>
    <p:sldId id="266" r:id="rId18"/>
    <p:sldId id="269" r:id="rId19"/>
    <p:sldId id="270" r:id="rId20"/>
    <p:sldId id="272" r:id="rId21"/>
    <p:sldId id="273" r:id="rId22"/>
    <p:sldId id="274" r:id="rId23"/>
    <p:sldId id="275" r:id="rId24"/>
    <p:sldId id="268"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90"/>
    <p:restoredTop sz="95204"/>
  </p:normalViewPr>
  <p:slideViewPr>
    <p:cSldViewPr>
      <p:cViewPr>
        <p:scale>
          <a:sx n="108" d="100"/>
          <a:sy n="108" d="100"/>
        </p:scale>
        <p:origin x="920" y="-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oleObject" Target="file:///E:\7.MATERIAL\MIT%20DOREAMON\7.NCKH%202016\Ket%20qua\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Sheet1!$E$6</c:f>
              <c:strCache>
                <c:ptCount val="1"/>
                <c:pt idx="0">
                  <c:v>Strongly agree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Sheet1!$D$7:$D$16</c:f>
              <c:strCache>
                <c:ptCount val="10"/>
                <c:pt idx="0">
                  <c:v>To strengthen love</c:v>
                </c:pt>
                <c:pt idx="1">
                  <c:v>Just interested momentarily</c:v>
                </c:pt>
                <c:pt idx="2">
                  <c:v> Mainly for producing babies</c:v>
                </c:pt>
                <c:pt idx="3">
                  <c:v>Behaviour of keeping up their friends</c:v>
                </c:pt>
                <c:pt idx="4">
                  <c:v>When they are forwards marriage</c:v>
                </c:pt>
                <c:pt idx="5">
                  <c:v>When got married</c:v>
                </c:pt>
                <c:pt idx="6">
                  <c:v>When they will be certainly married </c:v>
                </c:pt>
                <c:pt idx="7">
                  <c:v>When falling in love</c:v>
                </c:pt>
                <c:pt idx="8">
                  <c:v> Possiblity of having sex when getting familiar</c:v>
                </c:pt>
                <c:pt idx="9">
                  <c:v>Possibility of having sex with ones they’re interested</c:v>
                </c:pt>
              </c:strCache>
            </c:strRef>
          </c:cat>
          <c:val>
            <c:numRef>
              <c:f>Sheet1!$E$7:$E$16</c:f>
              <c:numCache>
                <c:formatCode>General</c:formatCode>
                <c:ptCount val="10"/>
                <c:pt idx="0">
                  <c:v>3.7</c:v>
                </c:pt>
                <c:pt idx="1">
                  <c:v>4.8</c:v>
                </c:pt>
                <c:pt idx="2">
                  <c:v>2.8</c:v>
                </c:pt>
                <c:pt idx="3">
                  <c:v>5.9</c:v>
                </c:pt>
                <c:pt idx="4">
                  <c:v>7.3</c:v>
                </c:pt>
                <c:pt idx="5">
                  <c:v>24.0</c:v>
                </c:pt>
                <c:pt idx="6">
                  <c:v>6.6</c:v>
                </c:pt>
                <c:pt idx="7">
                  <c:v>4.0</c:v>
                </c:pt>
                <c:pt idx="8">
                  <c:v>3.5</c:v>
                </c:pt>
                <c:pt idx="9">
                  <c:v>4.5</c:v>
                </c:pt>
              </c:numCache>
            </c:numRef>
          </c:val>
        </c:ser>
        <c:ser>
          <c:idx val="1"/>
          <c:order val="1"/>
          <c:tx>
            <c:strRef>
              <c:f>Sheet1!$F$6</c:f>
              <c:strCache>
                <c:ptCount val="1"/>
                <c:pt idx="0">
                  <c:v>Agree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Sheet1!$D$7:$D$16</c:f>
              <c:strCache>
                <c:ptCount val="10"/>
                <c:pt idx="0">
                  <c:v>To strengthen love</c:v>
                </c:pt>
                <c:pt idx="1">
                  <c:v>Just interested momentarily</c:v>
                </c:pt>
                <c:pt idx="2">
                  <c:v> Mainly for producing babies</c:v>
                </c:pt>
                <c:pt idx="3">
                  <c:v>Behaviour of keeping up their friends</c:v>
                </c:pt>
                <c:pt idx="4">
                  <c:v>When they are forwards marriage</c:v>
                </c:pt>
                <c:pt idx="5">
                  <c:v>When got married</c:v>
                </c:pt>
                <c:pt idx="6">
                  <c:v>When they will be certainly married </c:v>
                </c:pt>
                <c:pt idx="7">
                  <c:v>When falling in love</c:v>
                </c:pt>
                <c:pt idx="8">
                  <c:v> Possiblity of having sex when getting familiar</c:v>
                </c:pt>
                <c:pt idx="9">
                  <c:v>Possibility of having sex with ones they’re interested</c:v>
                </c:pt>
              </c:strCache>
            </c:strRef>
          </c:cat>
          <c:val>
            <c:numRef>
              <c:f>Sheet1!$F$7:$F$16</c:f>
              <c:numCache>
                <c:formatCode>General</c:formatCode>
                <c:ptCount val="10"/>
                <c:pt idx="0">
                  <c:v>8.6</c:v>
                </c:pt>
                <c:pt idx="1">
                  <c:v>22.4</c:v>
                </c:pt>
                <c:pt idx="2">
                  <c:v>10.5</c:v>
                </c:pt>
                <c:pt idx="3">
                  <c:v>17.8</c:v>
                </c:pt>
                <c:pt idx="4">
                  <c:v>18.9</c:v>
                </c:pt>
                <c:pt idx="5">
                  <c:v>41.6</c:v>
                </c:pt>
                <c:pt idx="6">
                  <c:v>23.5</c:v>
                </c:pt>
                <c:pt idx="7">
                  <c:v>8.6</c:v>
                </c:pt>
                <c:pt idx="8">
                  <c:v>4.3</c:v>
                </c:pt>
                <c:pt idx="9">
                  <c:v>5.7</c:v>
                </c:pt>
              </c:numCache>
            </c:numRef>
          </c:val>
        </c:ser>
        <c:ser>
          <c:idx val="2"/>
          <c:order val="2"/>
          <c:tx>
            <c:strRef>
              <c:f>Sheet1!$G$6</c:f>
              <c:strCache>
                <c:ptCount val="1"/>
                <c:pt idx="0">
                  <c:v>No idea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Sheet1!$D$7:$D$16</c:f>
              <c:strCache>
                <c:ptCount val="10"/>
                <c:pt idx="0">
                  <c:v>To strengthen love</c:v>
                </c:pt>
                <c:pt idx="1">
                  <c:v>Just interested momentarily</c:v>
                </c:pt>
                <c:pt idx="2">
                  <c:v> Mainly for producing babies</c:v>
                </c:pt>
                <c:pt idx="3">
                  <c:v>Behaviour of keeping up their friends</c:v>
                </c:pt>
                <c:pt idx="4">
                  <c:v>When they are forwards marriage</c:v>
                </c:pt>
                <c:pt idx="5">
                  <c:v>When got married</c:v>
                </c:pt>
                <c:pt idx="6">
                  <c:v>When they will be certainly married </c:v>
                </c:pt>
                <c:pt idx="7">
                  <c:v>When falling in love</c:v>
                </c:pt>
                <c:pt idx="8">
                  <c:v> Possiblity of having sex when getting familiar</c:v>
                </c:pt>
                <c:pt idx="9">
                  <c:v>Possibility of having sex with ones they’re interested</c:v>
                </c:pt>
              </c:strCache>
            </c:strRef>
          </c:cat>
          <c:val>
            <c:numRef>
              <c:f>Sheet1!$G$7:$G$16</c:f>
              <c:numCache>
                <c:formatCode>General</c:formatCode>
                <c:ptCount val="10"/>
                <c:pt idx="0">
                  <c:v>20.4</c:v>
                </c:pt>
                <c:pt idx="1">
                  <c:v>22.9</c:v>
                </c:pt>
                <c:pt idx="2">
                  <c:v>25.6</c:v>
                </c:pt>
                <c:pt idx="3">
                  <c:v>20.7</c:v>
                </c:pt>
                <c:pt idx="4">
                  <c:v>29.5</c:v>
                </c:pt>
                <c:pt idx="5">
                  <c:v>16.9</c:v>
                </c:pt>
                <c:pt idx="6">
                  <c:v>31.5</c:v>
                </c:pt>
                <c:pt idx="7">
                  <c:v>27.6</c:v>
                </c:pt>
                <c:pt idx="8">
                  <c:v>17.9</c:v>
                </c:pt>
                <c:pt idx="9">
                  <c:v>20.2</c:v>
                </c:pt>
              </c:numCache>
            </c:numRef>
          </c:val>
        </c:ser>
        <c:ser>
          <c:idx val="3"/>
          <c:order val="3"/>
          <c:tx>
            <c:strRef>
              <c:f>Sheet1!$H$6</c:f>
              <c:strCache>
                <c:ptCount val="1"/>
                <c:pt idx="0">
                  <c:v>Disagree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Sheet1!$D$7:$D$16</c:f>
              <c:strCache>
                <c:ptCount val="10"/>
                <c:pt idx="0">
                  <c:v>To strengthen love</c:v>
                </c:pt>
                <c:pt idx="1">
                  <c:v>Just interested momentarily</c:v>
                </c:pt>
                <c:pt idx="2">
                  <c:v> Mainly for producing babies</c:v>
                </c:pt>
                <c:pt idx="3">
                  <c:v>Behaviour of keeping up their friends</c:v>
                </c:pt>
                <c:pt idx="4">
                  <c:v>When they are forwards marriage</c:v>
                </c:pt>
                <c:pt idx="5">
                  <c:v>When got married</c:v>
                </c:pt>
                <c:pt idx="6">
                  <c:v>When they will be certainly married </c:v>
                </c:pt>
                <c:pt idx="7">
                  <c:v>When falling in love</c:v>
                </c:pt>
                <c:pt idx="8">
                  <c:v> Possiblity of having sex when getting familiar</c:v>
                </c:pt>
                <c:pt idx="9">
                  <c:v>Possibility of having sex with ones they’re interested</c:v>
                </c:pt>
              </c:strCache>
            </c:strRef>
          </c:cat>
          <c:val>
            <c:numRef>
              <c:f>Sheet1!$H$7:$H$16</c:f>
              <c:numCache>
                <c:formatCode>General</c:formatCode>
                <c:ptCount val="10"/>
                <c:pt idx="0">
                  <c:v>37.7</c:v>
                </c:pt>
                <c:pt idx="1">
                  <c:v>27.3</c:v>
                </c:pt>
                <c:pt idx="2">
                  <c:v>33.1</c:v>
                </c:pt>
                <c:pt idx="3">
                  <c:v>25.3</c:v>
                </c:pt>
                <c:pt idx="4">
                  <c:v>28.1</c:v>
                </c:pt>
                <c:pt idx="5">
                  <c:v>7.4</c:v>
                </c:pt>
                <c:pt idx="6">
                  <c:v>28.5</c:v>
                </c:pt>
                <c:pt idx="7">
                  <c:v>37.2</c:v>
                </c:pt>
                <c:pt idx="8">
                  <c:v>31.6</c:v>
                </c:pt>
                <c:pt idx="9">
                  <c:v>32.80000000000001</c:v>
                </c:pt>
              </c:numCache>
            </c:numRef>
          </c:val>
        </c:ser>
        <c:ser>
          <c:idx val="4"/>
          <c:order val="4"/>
          <c:tx>
            <c:strRef>
              <c:f>Sheet1!$I$6</c:f>
              <c:strCache>
                <c:ptCount val="1"/>
                <c:pt idx="0">
                  <c:v>Strongly disagree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Sheet1!$D$7:$D$16</c:f>
              <c:strCache>
                <c:ptCount val="10"/>
                <c:pt idx="0">
                  <c:v>To strengthen love</c:v>
                </c:pt>
                <c:pt idx="1">
                  <c:v>Just interested momentarily</c:v>
                </c:pt>
                <c:pt idx="2">
                  <c:v> Mainly for producing babies</c:v>
                </c:pt>
                <c:pt idx="3">
                  <c:v>Behaviour of keeping up their friends</c:v>
                </c:pt>
                <c:pt idx="4">
                  <c:v>When they are forwards marriage</c:v>
                </c:pt>
                <c:pt idx="5">
                  <c:v>When got married</c:v>
                </c:pt>
                <c:pt idx="6">
                  <c:v>When they will be certainly married </c:v>
                </c:pt>
                <c:pt idx="7">
                  <c:v>When falling in love</c:v>
                </c:pt>
                <c:pt idx="8">
                  <c:v> Possiblity of having sex when getting familiar</c:v>
                </c:pt>
                <c:pt idx="9">
                  <c:v>Possibility of having sex with ones they’re interested</c:v>
                </c:pt>
              </c:strCache>
            </c:strRef>
          </c:cat>
          <c:val>
            <c:numRef>
              <c:f>Sheet1!$I$7:$I$16</c:f>
              <c:numCache>
                <c:formatCode>General</c:formatCode>
                <c:ptCount val="10"/>
                <c:pt idx="0">
                  <c:v>29.6</c:v>
                </c:pt>
                <c:pt idx="1">
                  <c:v>22.6</c:v>
                </c:pt>
                <c:pt idx="2">
                  <c:v>28.0</c:v>
                </c:pt>
                <c:pt idx="3">
                  <c:v>30.3</c:v>
                </c:pt>
                <c:pt idx="4">
                  <c:v>16.2</c:v>
                </c:pt>
                <c:pt idx="5">
                  <c:v>10.1</c:v>
                </c:pt>
                <c:pt idx="6">
                  <c:v>9.9</c:v>
                </c:pt>
                <c:pt idx="7">
                  <c:v>22.5</c:v>
                </c:pt>
                <c:pt idx="8">
                  <c:v>42.7</c:v>
                </c:pt>
                <c:pt idx="9">
                  <c:v>36.80000000000001</c:v>
                </c:pt>
              </c:numCache>
            </c:numRef>
          </c:val>
        </c:ser>
        <c:dLbls>
          <c:showLegendKey val="0"/>
          <c:showVal val="1"/>
          <c:showCatName val="0"/>
          <c:showSerName val="0"/>
          <c:showPercent val="0"/>
          <c:showBubbleSize val="0"/>
        </c:dLbls>
        <c:gapWidth val="75"/>
        <c:overlap val="100"/>
        <c:axId val="-2128774288"/>
        <c:axId val="-2128771776"/>
      </c:barChart>
      <c:catAx>
        <c:axId val="-2128774288"/>
        <c:scaling>
          <c:orientation val="minMax"/>
        </c:scaling>
        <c:delete val="0"/>
        <c:axPos val="l"/>
        <c:numFmt formatCode="General" sourceLinked="0"/>
        <c:majorTickMark val="none"/>
        <c:minorTickMark val="none"/>
        <c:tickLblPos val="nextTo"/>
        <c:crossAx val="-2128771776"/>
        <c:crosses val="autoZero"/>
        <c:auto val="1"/>
        <c:lblAlgn val="ctr"/>
        <c:lblOffset val="100"/>
        <c:noMultiLvlLbl val="0"/>
      </c:catAx>
      <c:valAx>
        <c:axId val="-2128771776"/>
        <c:scaling>
          <c:orientation val="minMax"/>
        </c:scaling>
        <c:delete val="0"/>
        <c:axPos val="b"/>
        <c:numFmt formatCode="0%" sourceLinked="1"/>
        <c:majorTickMark val="none"/>
        <c:minorTickMark val="none"/>
        <c:tickLblPos val="nextTo"/>
        <c:crossAx val="-2128774288"/>
        <c:crosses val="autoZero"/>
        <c:crossBetween val="between"/>
      </c:valAx>
    </c:plotArea>
    <c:legend>
      <c:legendPos val="b"/>
      <c:layout/>
      <c:overlay val="0"/>
    </c:legend>
    <c:plotVisOnly val="1"/>
    <c:dispBlanksAs val="gap"/>
    <c:showDLblsOverMax val="0"/>
  </c:chart>
  <c:txPr>
    <a:bodyPr/>
    <a:lstStyle/>
    <a:p>
      <a:pPr>
        <a:defRPr sz="1100">
          <a:latin typeface="Arial" pitchFamily="34" charset="0"/>
          <a:cs typeface="Arial"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8ABC0-8ACA-48BC-B6C7-1F5E1D254C5B}" type="datetimeFigureOut">
              <a:rPr lang="en-US" smtClean="0"/>
              <a:t>11/7/16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6E87CB-1698-49F0-B314-A27696ACA3FB}" type="slidenum">
              <a:rPr lang="en-US" smtClean="0"/>
              <a:t>‹#›</a:t>
            </a:fld>
            <a:endParaRPr lang="en-US"/>
          </a:p>
        </p:txBody>
      </p:sp>
    </p:spTree>
    <p:extLst>
      <p:ext uri="{BB962C8B-B14F-4D97-AF65-F5344CB8AC3E}">
        <p14:creationId xmlns:p14="http://schemas.microsoft.com/office/powerpoint/2010/main" val="87201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3B2F0-D771-4688-AE3B-8C2992496938}" type="slidenum">
              <a:rPr lang="en-US" smtClean="0"/>
              <a:pPr/>
              <a:t>‹#›</a:t>
            </a:fld>
            <a:endParaRPr lang="en-US"/>
          </a:p>
        </p:txBody>
      </p:sp>
    </p:spTree>
    <p:extLst>
      <p:ext uri="{BB962C8B-B14F-4D97-AF65-F5344CB8AC3E}">
        <p14:creationId xmlns:p14="http://schemas.microsoft.com/office/powerpoint/2010/main" val="41391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3B2F0-D771-4688-AE3B-8C2992496938}" type="slidenum">
              <a:rPr lang="en-US" smtClean="0"/>
              <a:pPr/>
              <a:t>‹#›</a:t>
            </a:fld>
            <a:endParaRPr lang="en-US"/>
          </a:p>
        </p:txBody>
      </p:sp>
    </p:spTree>
    <p:extLst>
      <p:ext uri="{BB962C8B-B14F-4D97-AF65-F5344CB8AC3E}">
        <p14:creationId xmlns:p14="http://schemas.microsoft.com/office/powerpoint/2010/main" val="225736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3B2F0-D771-4688-AE3B-8C2992496938}" type="slidenum">
              <a:rPr lang="en-US" smtClean="0"/>
              <a:pPr/>
              <a:t>‹#›</a:t>
            </a:fld>
            <a:endParaRPr lang="en-US"/>
          </a:p>
        </p:txBody>
      </p:sp>
    </p:spTree>
    <p:extLst>
      <p:ext uri="{BB962C8B-B14F-4D97-AF65-F5344CB8AC3E}">
        <p14:creationId xmlns:p14="http://schemas.microsoft.com/office/powerpoint/2010/main" val="3727759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366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312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69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31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241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597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199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54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3B2F0-D771-4688-AE3B-8C2992496938}" type="slidenum">
              <a:rPr lang="en-US" smtClean="0"/>
              <a:pPr/>
              <a:t>‹#›</a:t>
            </a:fld>
            <a:endParaRPr lang="en-US"/>
          </a:p>
        </p:txBody>
      </p:sp>
    </p:spTree>
    <p:extLst>
      <p:ext uri="{BB962C8B-B14F-4D97-AF65-F5344CB8AC3E}">
        <p14:creationId xmlns:p14="http://schemas.microsoft.com/office/powerpoint/2010/main" val="957291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690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083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038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302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349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393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676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911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490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09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E2F5E-8F84-4A51-BA55-C18DCC59BC1E}"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3B2F0-D771-4688-AE3B-8C2992496938}" type="slidenum">
              <a:rPr lang="en-US" smtClean="0"/>
              <a:pPr/>
              <a:t>‹#›</a:t>
            </a:fld>
            <a:endParaRPr lang="en-US"/>
          </a:p>
        </p:txBody>
      </p:sp>
    </p:spTree>
    <p:extLst>
      <p:ext uri="{BB962C8B-B14F-4D97-AF65-F5344CB8AC3E}">
        <p14:creationId xmlns:p14="http://schemas.microsoft.com/office/powerpoint/2010/main" val="879193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281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673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768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182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837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981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144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845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064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58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FE2F5E-8F84-4A51-BA55-C18DCC59BC1E}" type="datetimeFigureOut">
              <a:rPr lang="en-US" smtClean="0"/>
              <a:pPr/>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3B2F0-D771-4688-AE3B-8C2992496938}" type="slidenum">
              <a:rPr lang="en-US" smtClean="0"/>
              <a:pPr/>
              <a:t>‹#›</a:t>
            </a:fld>
            <a:endParaRPr lang="en-US"/>
          </a:p>
        </p:txBody>
      </p:sp>
    </p:spTree>
    <p:extLst>
      <p:ext uri="{BB962C8B-B14F-4D97-AF65-F5344CB8AC3E}">
        <p14:creationId xmlns:p14="http://schemas.microsoft.com/office/powerpoint/2010/main" val="1105516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84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732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372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752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871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837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9812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1447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845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06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FE2F5E-8F84-4A51-BA55-C18DCC59BC1E}" type="datetimeFigureOut">
              <a:rPr lang="en-US" smtClean="0"/>
              <a:pPr/>
              <a:t>11/7/16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3B2F0-D771-4688-AE3B-8C2992496938}" type="slidenum">
              <a:rPr lang="en-US" smtClean="0"/>
              <a:pPr/>
              <a:t>‹#›</a:t>
            </a:fld>
            <a:endParaRPr lang="en-US"/>
          </a:p>
        </p:txBody>
      </p:sp>
    </p:spTree>
    <p:extLst>
      <p:ext uri="{BB962C8B-B14F-4D97-AF65-F5344CB8AC3E}">
        <p14:creationId xmlns:p14="http://schemas.microsoft.com/office/powerpoint/2010/main" val="3964256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584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847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732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3723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752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8713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837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981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1447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84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E2F5E-8F84-4A51-BA55-C18DCC59BC1E}" type="datetimeFigureOut">
              <a:rPr lang="en-US" smtClean="0"/>
              <a:pPr/>
              <a:t>11/7/16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3B2F0-D771-4688-AE3B-8C2992496938}" type="slidenum">
              <a:rPr lang="en-US" smtClean="0"/>
              <a:pPr/>
              <a:t>‹#›</a:t>
            </a:fld>
            <a:endParaRPr lang="en-US"/>
          </a:p>
        </p:txBody>
      </p:sp>
    </p:spTree>
    <p:extLst>
      <p:ext uri="{BB962C8B-B14F-4D97-AF65-F5344CB8AC3E}">
        <p14:creationId xmlns:p14="http://schemas.microsoft.com/office/powerpoint/2010/main" val="2840017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0649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5847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847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7320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3723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7529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8713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2079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60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9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E2F5E-8F84-4A51-BA55-C18DCC59BC1E}" type="datetimeFigureOut">
              <a:rPr lang="en-US" smtClean="0"/>
              <a:pPr/>
              <a:t>11/7/16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3B2F0-D771-4688-AE3B-8C2992496938}" type="slidenum">
              <a:rPr lang="en-US" smtClean="0"/>
              <a:pPr/>
              <a:t>‹#›</a:t>
            </a:fld>
            <a:endParaRPr lang="en-US"/>
          </a:p>
        </p:txBody>
      </p:sp>
    </p:spTree>
    <p:extLst>
      <p:ext uri="{BB962C8B-B14F-4D97-AF65-F5344CB8AC3E}">
        <p14:creationId xmlns:p14="http://schemas.microsoft.com/office/powerpoint/2010/main" val="2718602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5025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981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2751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0679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407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465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8669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631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241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54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pPr/>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3B2F0-D771-4688-AE3B-8C2992496938}" type="slidenum">
              <a:rPr lang="en-US" smtClean="0"/>
              <a:pPr/>
              <a:t>‹#›</a:t>
            </a:fld>
            <a:endParaRPr lang="en-US"/>
          </a:p>
        </p:txBody>
      </p:sp>
    </p:spTree>
    <p:extLst>
      <p:ext uri="{BB962C8B-B14F-4D97-AF65-F5344CB8AC3E}">
        <p14:creationId xmlns:p14="http://schemas.microsoft.com/office/powerpoint/2010/main" val="11189126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2325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646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9905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2056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189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643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5999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9606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05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F5E-8F84-4A51-BA55-C18DCC59BC1E}" type="datetimeFigureOut">
              <a:rPr lang="en-US" smtClean="0"/>
              <a:pPr/>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3B2F0-D771-4688-AE3B-8C2992496938}" type="slidenum">
              <a:rPr lang="en-US" smtClean="0"/>
              <a:pPr/>
              <a:t>‹#›</a:t>
            </a:fld>
            <a:endParaRPr lang="en-US"/>
          </a:p>
        </p:txBody>
      </p:sp>
    </p:spTree>
    <p:extLst>
      <p:ext uri="{BB962C8B-B14F-4D97-AF65-F5344CB8AC3E}">
        <p14:creationId xmlns:p14="http://schemas.microsoft.com/office/powerpoint/2010/main" val="8209845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E2F5E-8F84-4A51-BA55-C18DCC59BC1E}" type="datetimeFigureOut">
              <a:rPr lang="en-US" smtClean="0"/>
              <a:pPr/>
              <a:t>11/7/16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3B2F0-D771-4688-AE3B-8C2992496938}" type="slidenum">
              <a:rPr lang="en-US" smtClean="0"/>
              <a:pPr/>
              <a:t>‹#›</a:t>
            </a:fld>
            <a:endParaRPr lang="en-US"/>
          </a:p>
        </p:txBody>
      </p:sp>
    </p:spTree>
    <p:extLst>
      <p:ext uri="{BB962C8B-B14F-4D97-AF65-F5344CB8AC3E}">
        <p14:creationId xmlns:p14="http://schemas.microsoft.com/office/powerpoint/2010/main" val="302343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138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2542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364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364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364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9983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E2F5E-8F84-4A51-BA55-C18DCC59BC1E}" type="datetimeFigureOut">
              <a:rPr lang="en-US" smtClean="0">
                <a:solidFill>
                  <a:prstClr val="black">
                    <a:tint val="75000"/>
                  </a:prstClr>
                </a:solidFill>
              </a:rPr>
              <a:pPr/>
              <a:t>11/7/16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3B2F0-D771-4688-AE3B-8C29924969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650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2.jpeg"/><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997" y="1676400"/>
            <a:ext cx="9296400" cy="2062103"/>
          </a:xfrm>
          <a:prstGeom prst="rect">
            <a:avLst/>
          </a:prstGeom>
          <a:noFill/>
          <a:ln>
            <a:noFill/>
          </a:ln>
        </p:spPr>
        <p:txBody>
          <a:bodyPr wrap="square" lIns="91440" tIns="45720" rIns="91440" bIns="45720">
            <a:spAutoFit/>
          </a:bodyPr>
          <a:lstStyle/>
          <a:p>
            <a:pPr algn="ctr"/>
            <a:r>
              <a:rPr lang="en-US" sz="3200" b="1" dirty="0" smtClean="0">
                <a:ln>
                  <a:solidFill>
                    <a:srgbClr val="0070C0"/>
                  </a:solidFill>
                </a:ln>
                <a:solidFill>
                  <a:srgbClr val="0070C0"/>
                </a:solidFill>
                <a:latin typeface="Arial" pitchFamily="34" charset="0"/>
                <a:cs typeface="Arial" pitchFamily="34" charset="0"/>
              </a:rPr>
              <a:t>KNOWLEDGE, ATTITUDE AND BEHAVIOR TOWARDS REPRODUCTIVE HEALTH OF ADOLESCENCE OF HIGH SCHOOL STUDENTS IN THUA THIEN HUE PROVINCE</a:t>
            </a:r>
            <a:endParaRPr lang="en-US" sz="3200" b="1" dirty="0">
              <a:ln>
                <a:solidFill>
                  <a:srgbClr val="0070C0"/>
                </a:solidFill>
              </a:ln>
              <a:solidFill>
                <a:srgbClr val="0070C0"/>
              </a:solidFill>
              <a:latin typeface="Arial" pitchFamily="34" charset="0"/>
              <a:cs typeface="Arial" pitchFamily="34" charset="0"/>
            </a:endParaRPr>
          </a:p>
        </p:txBody>
      </p:sp>
      <p:sp>
        <p:nvSpPr>
          <p:cNvPr id="4" name="Rectangle 3"/>
          <p:cNvSpPr/>
          <p:nvPr/>
        </p:nvSpPr>
        <p:spPr>
          <a:xfrm>
            <a:off x="304800" y="4114800"/>
            <a:ext cx="6324600" cy="1631216"/>
          </a:xfrm>
          <a:prstGeom prst="rect">
            <a:avLst/>
          </a:prstGeom>
        </p:spPr>
        <p:txBody>
          <a:bodyPr wrap="square">
            <a:spAutoFit/>
          </a:bodyPr>
          <a:lstStyle/>
          <a:p>
            <a:pPr marL="457200" indent="-457200">
              <a:buFont typeface="+mj-lt"/>
              <a:buAutoNum type="arabicPeriod"/>
            </a:pPr>
            <a:r>
              <a:rPr lang="en-US" sz="2000" u="sng" dirty="0" err="1" smtClean="0">
                <a:solidFill>
                  <a:srgbClr val="00133A"/>
                </a:solidFill>
                <a:latin typeface="Arial" pitchFamily="34" charset="0"/>
                <a:cs typeface="Arial" pitchFamily="34" charset="0"/>
              </a:rPr>
              <a:t>Luong</a:t>
            </a:r>
            <a:r>
              <a:rPr lang="en-US" sz="2000" u="sng" dirty="0" smtClean="0">
                <a:solidFill>
                  <a:srgbClr val="00133A"/>
                </a:solidFill>
                <a:latin typeface="Arial" pitchFamily="34" charset="0"/>
                <a:cs typeface="Arial" pitchFamily="34" charset="0"/>
              </a:rPr>
              <a:t> </a:t>
            </a:r>
            <a:r>
              <a:rPr lang="en-US" sz="2000" u="sng" dirty="0" err="1" smtClean="0">
                <a:solidFill>
                  <a:srgbClr val="00133A"/>
                </a:solidFill>
                <a:latin typeface="Arial" pitchFamily="34" charset="0"/>
                <a:cs typeface="Arial" pitchFamily="34" charset="0"/>
              </a:rPr>
              <a:t>Thi</a:t>
            </a:r>
            <a:r>
              <a:rPr lang="en-US" sz="2000" u="sng" dirty="0" smtClean="0">
                <a:solidFill>
                  <a:srgbClr val="00133A"/>
                </a:solidFill>
                <a:latin typeface="Arial" pitchFamily="34" charset="0"/>
                <a:cs typeface="Arial" pitchFamily="34" charset="0"/>
              </a:rPr>
              <a:t> </a:t>
            </a:r>
            <a:r>
              <a:rPr lang="en-US" sz="2000" u="sng" dirty="0" err="1" smtClean="0">
                <a:solidFill>
                  <a:srgbClr val="00133A"/>
                </a:solidFill>
                <a:latin typeface="Arial" pitchFamily="34" charset="0"/>
                <a:cs typeface="Arial" pitchFamily="34" charset="0"/>
              </a:rPr>
              <a:t>Bich</a:t>
            </a:r>
            <a:r>
              <a:rPr lang="en-US" sz="2000" u="sng" dirty="0" smtClean="0">
                <a:solidFill>
                  <a:srgbClr val="00133A"/>
                </a:solidFill>
                <a:latin typeface="Arial" pitchFamily="34" charset="0"/>
                <a:cs typeface="Arial" pitchFamily="34" charset="0"/>
              </a:rPr>
              <a:t> </a:t>
            </a:r>
            <a:r>
              <a:rPr lang="en-US" sz="2000" u="sng" dirty="0" err="1">
                <a:solidFill>
                  <a:srgbClr val="00133A"/>
                </a:solidFill>
                <a:latin typeface="Arial" pitchFamily="34" charset="0"/>
                <a:cs typeface="Arial" pitchFamily="34" charset="0"/>
              </a:rPr>
              <a:t>Trang</a:t>
            </a:r>
            <a:r>
              <a:rPr lang="en-US" sz="2000" dirty="0">
                <a:solidFill>
                  <a:srgbClr val="00133A"/>
                </a:solidFill>
                <a:latin typeface="Arial" pitchFamily="34" charset="0"/>
                <a:cs typeface="Arial" pitchFamily="34" charset="0"/>
              </a:rPr>
              <a:t>		</a:t>
            </a:r>
            <a:r>
              <a:rPr lang="en-US" sz="2000" dirty="0" smtClean="0">
                <a:solidFill>
                  <a:srgbClr val="00133A"/>
                </a:solidFill>
                <a:latin typeface="Arial" pitchFamily="34" charset="0"/>
                <a:cs typeface="Arial" pitchFamily="34" charset="0"/>
              </a:rPr>
              <a:t>YHDP6</a:t>
            </a:r>
          </a:p>
          <a:p>
            <a:pPr marL="457200" indent="-457200">
              <a:buFont typeface="+mj-lt"/>
              <a:buAutoNum type="arabicPeriod"/>
            </a:pPr>
            <a:r>
              <a:rPr lang="en-US" sz="2000" u="sng" dirty="0">
                <a:solidFill>
                  <a:srgbClr val="00133A"/>
                </a:solidFill>
                <a:latin typeface="Arial" pitchFamily="34" charset="0"/>
                <a:cs typeface="Arial" pitchFamily="34" charset="0"/>
              </a:rPr>
              <a:t>Tran </a:t>
            </a:r>
            <a:r>
              <a:rPr lang="en-US" sz="2000" u="sng" dirty="0" err="1">
                <a:solidFill>
                  <a:srgbClr val="00133A"/>
                </a:solidFill>
                <a:latin typeface="Arial" pitchFamily="34" charset="0"/>
                <a:cs typeface="Arial" pitchFamily="34" charset="0"/>
              </a:rPr>
              <a:t>Thi</a:t>
            </a:r>
            <a:r>
              <a:rPr lang="en-US" sz="2000" u="sng" dirty="0">
                <a:solidFill>
                  <a:srgbClr val="00133A"/>
                </a:solidFill>
                <a:latin typeface="Arial" pitchFamily="34" charset="0"/>
                <a:cs typeface="Arial" pitchFamily="34" charset="0"/>
              </a:rPr>
              <a:t> Mai Lien</a:t>
            </a:r>
            <a:r>
              <a:rPr lang="en-US" sz="2000" dirty="0">
                <a:solidFill>
                  <a:srgbClr val="00133A"/>
                </a:solidFill>
                <a:latin typeface="Arial" pitchFamily="34" charset="0"/>
                <a:cs typeface="Arial" pitchFamily="34" charset="0"/>
              </a:rPr>
              <a:t>			</a:t>
            </a:r>
            <a:r>
              <a:rPr lang="en-US" sz="2000" dirty="0" smtClean="0">
                <a:solidFill>
                  <a:srgbClr val="00133A"/>
                </a:solidFill>
                <a:latin typeface="Arial" pitchFamily="34" charset="0"/>
                <a:cs typeface="Arial" pitchFamily="34" charset="0"/>
              </a:rPr>
              <a:t>YHDP6</a:t>
            </a:r>
            <a:endParaRPr lang="en-US" sz="2000" u="sng" dirty="0" smtClean="0">
              <a:solidFill>
                <a:srgbClr val="00133A"/>
              </a:solidFill>
              <a:latin typeface="Arial" pitchFamily="34" charset="0"/>
              <a:cs typeface="Arial" pitchFamily="34" charset="0"/>
            </a:endParaRPr>
          </a:p>
          <a:p>
            <a:pPr marL="457200" indent="-457200">
              <a:buFont typeface="+mj-lt"/>
              <a:buAutoNum type="arabicPeriod"/>
            </a:pPr>
            <a:r>
              <a:rPr lang="en-US" sz="2000" dirty="0" smtClean="0">
                <a:solidFill>
                  <a:srgbClr val="00133A"/>
                </a:solidFill>
                <a:latin typeface="Arial" pitchFamily="34" charset="0"/>
                <a:cs typeface="Arial" pitchFamily="34" charset="0"/>
              </a:rPr>
              <a:t>Truong Cong </a:t>
            </a:r>
            <a:r>
              <a:rPr lang="en-US" sz="2000" dirty="0" err="1" smtClean="0">
                <a:solidFill>
                  <a:srgbClr val="00133A"/>
                </a:solidFill>
                <a:latin typeface="Arial" pitchFamily="34" charset="0"/>
                <a:cs typeface="Arial" pitchFamily="34" charset="0"/>
              </a:rPr>
              <a:t>Hieu</a:t>
            </a:r>
            <a:r>
              <a:rPr lang="en-US" sz="2000" dirty="0" smtClean="0">
                <a:solidFill>
                  <a:srgbClr val="00133A"/>
                </a:solidFill>
                <a:latin typeface="Arial" pitchFamily="34" charset="0"/>
                <a:cs typeface="Arial" pitchFamily="34" charset="0"/>
              </a:rPr>
              <a:t>			YHDP6</a:t>
            </a:r>
            <a:endParaRPr lang="vi-VN" sz="2000" dirty="0" smtClean="0">
              <a:solidFill>
                <a:srgbClr val="00133A"/>
              </a:solidFill>
              <a:latin typeface="Arial" pitchFamily="34" charset="0"/>
              <a:cs typeface="Arial" pitchFamily="34" charset="0"/>
            </a:endParaRPr>
          </a:p>
          <a:p>
            <a:pPr marL="457200" indent="-457200">
              <a:buFont typeface="+mj-lt"/>
              <a:buAutoNum type="arabicPeriod"/>
            </a:pPr>
            <a:r>
              <a:rPr lang="en-US" sz="2000" dirty="0" smtClean="0">
                <a:solidFill>
                  <a:srgbClr val="00133A"/>
                </a:solidFill>
                <a:latin typeface="Arial" pitchFamily="34" charset="0"/>
                <a:cs typeface="Arial" pitchFamily="34" charset="0"/>
              </a:rPr>
              <a:t>Nguyen </a:t>
            </a:r>
            <a:r>
              <a:rPr lang="en-US" sz="2000" dirty="0" err="1">
                <a:solidFill>
                  <a:srgbClr val="00133A"/>
                </a:solidFill>
                <a:latin typeface="Arial" pitchFamily="34" charset="0"/>
                <a:cs typeface="Arial" pitchFamily="34" charset="0"/>
              </a:rPr>
              <a:t>Thị</a:t>
            </a:r>
            <a:r>
              <a:rPr lang="en-US" sz="2000" dirty="0">
                <a:solidFill>
                  <a:srgbClr val="00133A"/>
                </a:solidFill>
                <a:latin typeface="Arial" pitchFamily="34" charset="0"/>
                <a:cs typeface="Arial" pitchFamily="34" charset="0"/>
              </a:rPr>
              <a:t> </a:t>
            </a:r>
            <a:r>
              <a:rPr lang="en-US" sz="2000" dirty="0" smtClean="0">
                <a:solidFill>
                  <a:srgbClr val="00133A"/>
                </a:solidFill>
                <a:latin typeface="Arial" pitchFamily="34" charset="0"/>
                <a:cs typeface="Arial" pitchFamily="34" charset="0"/>
              </a:rPr>
              <a:t>Phuong </a:t>
            </a:r>
            <a:r>
              <a:rPr lang="en-US" sz="2000" dirty="0" err="1" smtClean="0">
                <a:solidFill>
                  <a:srgbClr val="00133A"/>
                </a:solidFill>
                <a:latin typeface="Arial" pitchFamily="34" charset="0"/>
                <a:cs typeface="Arial" pitchFamily="34" charset="0"/>
              </a:rPr>
              <a:t>Thao</a:t>
            </a:r>
            <a:r>
              <a:rPr lang="en-US" sz="2000" dirty="0" smtClean="0">
                <a:solidFill>
                  <a:srgbClr val="00133A"/>
                </a:solidFill>
                <a:latin typeface="Arial" pitchFamily="34" charset="0"/>
                <a:cs typeface="Arial" pitchFamily="34" charset="0"/>
              </a:rPr>
              <a:t>		YHDP6</a:t>
            </a:r>
            <a:endParaRPr lang="vi-VN" sz="2000" dirty="0" smtClean="0">
              <a:solidFill>
                <a:srgbClr val="00133A"/>
              </a:solidFill>
              <a:latin typeface="Arial" pitchFamily="34" charset="0"/>
              <a:cs typeface="Arial" pitchFamily="34" charset="0"/>
            </a:endParaRPr>
          </a:p>
          <a:p>
            <a:pPr marL="457200" indent="-457200">
              <a:buFont typeface="+mj-lt"/>
              <a:buAutoNum type="arabicPeriod"/>
            </a:pPr>
            <a:r>
              <a:rPr lang="en-US" sz="2000" dirty="0" smtClean="0">
                <a:solidFill>
                  <a:srgbClr val="00133A"/>
                </a:solidFill>
                <a:latin typeface="Arial" pitchFamily="34" charset="0"/>
                <a:cs typeface="Arial" pitchFamily="34" charset="0"/>
              </a:rPr>
              <a:t>Dr. Nguyen Van </a:t>
            </a:r>
            <a:r>
              <a:rPr lang="en-US" sz="2000" dirty="0" err="1" smtClean="0">
                <a:solidFill>
                  <a:srgbClr val="00133A"/>
                </a:solidFill>
                <a:latin typeface="Arial" pitchFamily="34" charset="0"/>
                <a:cs typeface="Arial" pitchFamily="34" charset="0"/>
              </a:rPr>
              <a:t>Hoa</a:t>
            </a:r>
            <a:r>
              <a:rPr lang="en-US" sz="2000" dirty="0" smtClean="0">
                <a:solidFill>
                  <a:srgbClr val="00133A"/>
                </a:solidFill>
                <a:latin typeface="Arial" pitchFamily="34" charset="0"/>
                <a:cs typeface="Arial" pitchFamily="34" charset="0"/>
              </a:rPr>
              <a:t>		 FPH</a:t>
            </a:r>
            <a:endParaRPr lang="vi-VN" sz="2000" dirty="0">
              <a:solidFill>
                <a:srgbClr val="00133A"/>
              </a:solidFill>
              <a:latin typeface="Arial" pitchFamily="34" charset="0"/>
              <a:cs typeface="Arial" pitchFamily="34" charset="0"/>
            </a:endParaRPr>
          </a:p>
        </p:txBody>
      </p:sp>
      <p:sp>
        <p:nvSpPr>
          <p:cNvPr id="6" name="Rectangle 5"/>
          <p:cNvSpPr/>
          <p:nvPr/>
        </p:nvSpPr>
        <p:spPr>
          <a:xfrm>
            <a:off x="1757594" y="389741"/>
            <a:ext cx="7386403" cy="492443"/>
          </a:xfrm>
          <a:prstGeom prst="rect">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600" b="1" cap="none" spc="50" dirty="0" smtClean="0">
                <a:ln w="11430"/>
                <a:solidFill>
                  <a:schemeClr val="bg1"/>
                </a:solidFill>
                <a:effectLst>
                  <a:outerShdw blurRad="76200" dist="50800" dir="5400000" algn="tl" rotWithShape="0">
                    <a:srgbClr val="000000">
                      <a:alpha val="65000"/>
                    </a:srgbClr>
                  </a:outerShdw>
                </a:effectLst>
              </a:rPr>
              <a:t>HUE UNIVERSITY OF MEDICINE AND PHARMACY</a:t>
            </a:r>
            <a:endParaRPr lang="en-US" sz="2600" b="1" cap="none" spc="50" dirty="0">
              <a:ln w="11430"/>
              <a:solidFill>
                <a:schemeClr val="bg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82330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prstClr val="white"/>
                </a:solidFill>
                <a:latin typeface="Arial" pitchFamily="34" charset="0"/>
                <a:cs typeface="Arial" pitchFamily="34" charset="0"/>
              </a:rPr>
              <a:t>RESULTS - DISCUSSION </a:t>
            </a:r>
          </a:p>
        </p:txBody>
      </p:sp>
      <p:graphicFrame>
        <p:nvGraphicFramePr>
          <p:cNvPr id="5" name="Table 4"/>
          <p:cNvGraphicFramePr>
            <a:graphicFrameLocks noGrp="1"/>
          </p:cNvGraphicFramePr>
          <p:nvPr>
            <p:extLst>
              <p:ext uri="{D42A27DB-BD31-4B8C-83A1-F6EECF244321}">
                <p14:modId xmlns:p14="http://schemas.microsoft.com/office/powerpoint/2010/main" val="1271084586"/>
              </p:ext>
            </p:extLst>
          </p:nvPr>
        </p:nvGraphicFramePr>
        <p:xfrm>
          <a:off x="457200" y="1041705"/>
          <a:ext cx="8077201" cy="5486393"/>
        </p:xfrm>
        <a:graphic>
          <a:graphicData uri="http://schemas.openxmlformats.org/drawingml/2006/table">
            <a:tbl>
              <a:tblPr firstRow="1" bandRow="1">
                <a:tableStyleId>{5C22544A-7EE6-4342-B048-85BDC9FD1C3A}</a:tableStyleId>
              </a:tblPr>
              <a:tblGrid>
                <a:gridCol w="3810000"/>
                <a:gridCol w="1981200"/>
                <a:gridCol w="1219200"/>
                <a:gridCol w="1066801"/>
              </a:tblGrid>
              <a:tr h="322729">
                <a:tc gridSpan="2">
                  <a:txBody>
                    <a:bodyPr/>
                    <a:lstStyle/>
                    <a:p>
                      <a:pPr algn="ctr">
                        <a:lnSpc>
                          <a:spcPct val="150000"/>
                        </a:lnSpc>
                        <a:spcAft>
                          <a:spcPts val="0"/>
                        </a:spcAft>
                      </a:pPr>
                      <a:r>
                        <a:rPr lang="en-US" sz="1300" b="1" dirty="0">
                          <a:effectLst/>
                          <a:latin typeface="Arial" pitchFamily="34" charset="0"/>
                          <a:ea typeface="Times New Roman"/>
                          <a:cs typeface="Arial" pitchFamily="34" charset="0"/>
                        </a:rPr>
                        <a:t>Knowledge</a:t>
                      </a:r>
                      <a:endParaRPr lang="en-US" sz="1300" dirty="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just">
                        <a:lnSpc>
                          <a:spcPct val="150000"/>
                        </a:lnSpc>
                        <a:spcAft>
                          <a:spcPts val="0"/>
                        </a:spcAft>
                      </a:pPr>
                      <a:r>
                        <a:rPr lang="en-US" sz="1300" b="1">
                          <a:effectLst/>
                          <a:latin typeface="Arial" pitchFamily="34" charset="0"/>
                          <a:ea typeface="Times New Roman"/>
                          <a:cs typeface="Arial" pitchFamily="34" charset="0"/>
                        </a:rPr>
                        <a:t>n</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b="1">
                          <a:effectLst/>
                          <a:latin typeface="Arial" pitchFamily="34" charset="0"/>
                          <a:ea typeface="Times New Roman"/>
                          <a:cs typeface="Arial" pitchFamily="34" charset="0"/>
                        </a:rPr>
                        <a:t>%</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2729">
                <a:tc rowSpan="2">
                  <a:txBody>
                    <a:bodyPr/>
                    <a:lstStyle/>
                    <a:p>
                      <a:pPr algn="just">
                        <a:lnSpc>
                          <a:spcPct val="150000"/>
                        </a:lnSpc>
                        <a:spcAft>
                          <a:spcPts val="0"/>
                        </a:spcAft>
                      </a:pPr>
                      <a:r>
                        <a:rPr lang="en-US" sz="1300" dirty="0">
                          <a:effectLst/>
                          <a:latin typeface="Arial" pitchFamily="34" charset="0"/>
                          <a:ea typeface="Times New Roman"/>
                          <a:cs typeface="Arial" pitchFamily="34" charset="0"/>
                        </a:rPr>
                        <a:t>Understanding the signs of puberty</a:t>
                      </a:r>
                      <a:endParaRPr lang="en-US" sz="1300" dirty="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Good</a:t>
                      </a:r>
                      <a:endParaRPr lang="en-US" sz="1300">
                        <a:effectLst/>
                        <a:latin typeface="Arial" pitchFamily="34" charset="0"/>
                        <a:ea typeface="Arial"/>
                        <a:cs typeface="Arial" pitchFamily="34" charset="0"/>
                      </a:endParaRPr>
                    </a:p>
                  </a:txBody>
                  <a:tcPr marL="68580" marR="68580" marT="0" marB="0">
                    <a:lnL>
                      <a:noFill/>
                    </a:lnL>
                  </a:tcPr>
                </a:tc>
                <a:tc>
                  <a:txBody>
                    <a:bodyPr/>
                    <a:lstStyle/>
                    <a:p>
                      <a:pPr algn="just">
                        <a:lnSpc>
                          <a:spcPct val="150000"/>
                        </a:lnSpc>
                        <a:spcAft>
                          <a:spcPts val="0"/>
                        </a:spcAft>
                      </a:pPr>
                      <a:r>
                        <a:rPr lang="en-US" sz="1300">
                          <a:effectLst/>
                          <a:latin typeface="Arial" pitchFamily="34" charset="0"/>
                          <a:ea typeface="Times New Roman"/>
                          <a:cs typeface="Arial" pitchFamily="34" charset="0"/>
                        </a:rPr>
                        <a:t>483</a:t>
                      </a:r>
                      <a:endParaRPr lang="en-US" sz="1300">
                        <a:effectLst/>
                        <a:latin typeface="Arial" pitchFamily="34" charset="0"/>
                        <a:ea typeface="Arial"/>
                        <a:cs typeface="Arial" pitchFamily="34" charset="0"/>
                      </a:endParaRPr>
                    </a:p>
                  </a:txBody>
                  <a:tcPr marL="68580" marR="68580" marT="0" marB="0" anchor="ctr">
                    <a:lnR w="12700" cmpd="sng">
                      <a:noFill/>
                    </a:lnR>
                    <a:lnT w="12700" cmpd="sng">
                      <a:noFill/>
                    </a:lnT>
                    <a:lnB w="381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33,7</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2729">
                <a:tc v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Not good</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951</a:t>
                      </a:r>
                      <a:endParaRPr lang="en-US" sz="1300">
                        <a:effectLst/>
                        <a:latin typeface="Arial" pitchFamily="34" charset="0"/>
                        <a:ea typeface="Arial"/>
                        <a:cs typeface="Arial" pitchFamily="34" charset="0"/>
                      </a:endParaRPr>
                    </a:p>
                  </a:txBody>
                  <a:tcPr marL="68580" marR="68580" marT="0" marB="0" anchor="ctr">
                    <a:lnR w="12700" cmpd="sng">
                      <a:noFill/>
                    </a:lnR>
                    <a:lnT w="12700" cmpd="sng">
                      <a:noFill/>
                    </a:lnT>
                    <a:lnB w="381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66,3</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2729">
                <a:tc rowSpan="2">
                  <a:txBody>
                    <a:bodyPr/>
                    <a:lstStyle/>
                    <a:p>
                      <a:pPr algn="just">
                        <a:lnSpc>
                          <a:spcPct val="150000"/>
                        </a:lnSpc>
                        <a:spcAft>
                          <a:spcPts val="0"/>
                        </a:spcAft>
                      </a:pPr>
                      <a:r>
                        <a:rPr lang="en-US" sz="1300">
                          <a:effectLst/>
                          <a:latin typeface="Arial" pitchFamily="34" charset="0"/>
                          <a:ea typeface="Times New Roman"/>
                          <a:cs typeface="Arial" pitchFamily="34" charset="0"/>
                        </a:rPr>
                        <a:t>Knowledge about reproductive health content</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Good</a:t>
                      </a:r>
                      <a:endParaRPr lang="en-US" sz="1300">
                        <a:effectLst/>
                        <a:latin typeface="Arial" pitchFamily="34" charset="0"/>
                        <a:ea typeface="Arial"/>
                        <a:cs typeface="Arial" pitchFamily="34" charset="0"/>
                      </a:endParaRPr>
                    </a:p>
                  </a:txBody>
                  <a:tcPr marL="68580" marR="68580" marT="0" marB="0">
                    <a:lnL>
                      <a:noFill/>
                    </a:lnL>
                  </a:tcPr>
                </a:tc>
                <a:tc>
                  <a:txBody>
                    <a:bodyPr/>
                    <a:lstStyle/>
                    <a:p>
                      <a:pPr algn="just">
                        <a:lnSpc>
                          <a:spcPct val="150000"/>
                        </a:lnSpc>
                        <a:spcAft>
                          <a:spcPts val="0"/>
                        </a:spcAft>
                      </a:pPr>
                      <a:r>
                        <a:rPr lang="en-US" sz="1300">
                          <a:effectLst/>
                          <a:latin typeface="Arial" pitchFamily="34" charset="0"/>
                          <a:ea typeface="Times New Roman"/>
                          <a:cs typeface="Arial" pitchFamily="34" charset="0"/>
                        </a:rPr>
                        <a:t>470</a:t>
                      </a:r>
                      <a:endParaRPr lang="en-US" sz="1300">
                        <a:effectLst/>
                        <a:latin typeface="Arial" pitchFamily="34" charset="0"/>
                        <a:ea typeface="Arial"/>
                        <a:cs typeface="Arial" pitchFamily="34" charset="0"/>
                      </a:endParaRPr>
                    </a:p>
                  </a:txBody>
                  <a:tcPr marL="68580" marR="68580" marT="0" marB="0" anchor="ctr">
                    <a:lnR w="12700" cmpd="sng">
                      <a:noFill/>
                    </a:lnR>
                    <a:lnT w="12700" cmpd="sng">
                      <a:noFill/>
                    </a:lnT>
                    <a:lnB w="381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32,8</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2729">
                <a:tc v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Not good</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964</a:t>
                      </a:r>
                      <a:endParaRPr lang="en-US" sz="1300">
                        <a:effectLst/>
                        <a:latin typeface="Arial" pitchFamily="34" charset="0"/>
                        <a:ea typeface="Arial"/>
                        <a:cs typeface="Arial" pitchFamily="34" charset="0"/>
                      </a:endParaRPr>
                    </a:p>
                  </a:txBody>
                  <a:tcPr marL="68580" marR="68580" marT="0" marB="0" anchor="ctr">
                    <a:lnR w="12700" cmpd="sng">
                      <a:noFill/>
                    </a:lnR>
                    <a:lnT w="12700" cmpd="sng">
                      <a:noFill/>
                    </a:lnT>
                    <a:lnB w="381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67,2</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2729">
                <a:tc rowSpan="2">
                  <a:txBody>
                    <a:bodyPr/>
                    <a:lstStyle/>
                    <a:p>
                      <a:pPr algn="just">
                        <a:lnSpc>
                          <a:spcPct val="150000"/>
                        </a:lnSpc>
                        <a:spcAft>
                          <a:spcPts val="0"/>
                        </a:spcAft>
                      </a:pPr>
                      <a:r>
                        <a:rPr lang="en-US" sz="1300">
                          <a:effectLst/>
                          <a:latin typeface="Arial" pitchFamily="34" charset="0"/>
                          <a:ea typeface="Times New Roman"/>
                          <a:cs typeface="Arial" pitchFamily="34" charset="0"/>
                        </a:rPr>
                        <a:t>The cause of pregnancy</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Know</a:t>
                      </a:r>
                      <a:endParaRPr lang="en-US" sz="1300">
                        <a:effectLst/>
                        <a:latin typeface="Arial" pitchFamily="34" charset="0"/>
                        <a:ea typeface="Arial"/>
                        <a:cs typeface="Arial" pitchFamily="34" charset="0"/>
                      </a:endParaRPr>
                    </a:p>
                  </a:txBody>
                  <a:tcPr marL="68580" marR="68580" marT="0" marB="0">
                    <a:lnL>
                      <a:noFill/>
                    </a:lnL>
                  </a:tcPr>
                </a:tc>
                <a:tc>
                  <a:txBody>
                    <a:bodyPr/>
                    <a:lstStyle/>
                    <a:p>
                      <a:pPr algn="just">
                        <a:lnSpc>
                          <a:spcPct val="150000"/>
                        </a:lnSpc>
                        <a:spcAft>
                          <a:spcPts val="0"/>
                        </a:spcAft>
                      </a:pPr>
                      <a:r>
                        <a:rPr lang="en-US" sz="1300">
                          <a:effectLst/>
                          <a:latin typeface="Arial" pitchFamily="34" charset="0"/>
                          <a:ea typeface="Times New Roman"/>
                          <a:cs typeface="Arial" pitchFamily="34" charset="0"/>
                        </a:rPr>
                        <a:t>983</a:t>
                      </a:r>
                      <a:endParaRPr lang="en-US" sz="1300">
                        <a:effectLst/>
                        <a:latin typeface="Arial" pitchFamily="34" charset="0"/>
                        <a:ea typeface="Arial"/>
                        <a:cs typeface="Arial" pitchFamily="34" charset="0"/>
                      </a:endParaRPr>
                    </a:p>
                  </a:txBody>
                  <a:tcPr marL="68580" marR="68580" marT="0" marB="0" anchor="ctr">
                    <a:lnR w="12700" cmpd="sng">
                      <a:noFill/>
                    </a:lnR>
                    <a:lnT w="12700" cmpd="sng">
                      <a:noFill/>
                    </a:lnT>
                    <a:lnB w="381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68,5</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2729">
                <a:tc vMerge="1">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Do not know</a:t>
                      </a:r>
                      <a:endParaRPr lang="en-US" sz="1300">
                        <a:effectLst/>
                        <a:latin typeface="Arial" pitchFamily="34" charset="0"/>
                        <a:ea typeface="Arial"/>
                        <a:cs typeface="Arial" pitchFamily="34" charset="0"/>
                      </a:endParaRPr>
                    </a:p>
                  </a:txBody>
                  <a:tcPr marL="68580" marR="68580" marT="0" marB="0">
                    <a:lnL w="12700" cmpd="sng">
                      <a:noFill/>
                    </a:lnL>
                    <a:lnR w="12700" cmpd="sng">
                      <a:noFill/>
                    </a:lnR>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451</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31,5</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322729">
                <a:tc rowSpan="2">
                  <a:txBody>
                    <a:bodyPr/>
                    <a:lstStyle/>
                    <a:p>
                      <a:pPr algn="just">
                        <a:lnSpc>
                          <a:spcPct val="150000"/>
                        </a:lnSpc>
                        <a:spcAft>
                          <a:spcPts val="0"/>
                        </a:spcAft>
                      </a:pPr>
                      <a:r>
                        <a:rPr lang="en-US" sz="1300">
                          <a:effectLst/>
                          <a:latin typeface="Arial" pitchFamily="34" charset="0"/>
                          <a:ea typeface="Times New Roman"/>
                          <a:cs typeface="Arial" pitchFamily="34" charset="0"/>
                        </a:rPr>
                        <a:t>The time of easy to get pregnant while having sex</a:t>
                      </a:r>
                      <a:endParaRPr lang="en-US" sz="1300">
                        <a:effectLst/>
                        <a:latin typeface="Arial" pitchFamily="34" charset="0"/>
                        <a:ea typeface="Arial"/>
                        <a:cs typeface="Arial" pitchFamily="34" charset="0"/>
                      </a:endParaRPr>
                    </a:p>
                  </a:txBody>
                  <a:tcPr marL="68580" marR="68580" marT="0" marB="0" anchor="ctr">
                    <a:lnT>
                      <a:noFill/>
                    </a:lnT>
                  </a:tcPr>
                </a:tc>
                <a:tc>
                  <a:txBody>
                    <a:bodyPr/>
                    <a:lstStyle/>
                    <a:p>
                      <a:pPr algn="just">
                        <a:lnSpc>
                          <a:spcPct val="150000"/>
                        </a:lnSpc>
                        <a:spcAft>
                          <a:spcPts val="0"/>
                        </a:spcAft>
                      </a:pPr>
                      <a:r>
                        <a:rPr lang="en-US" sz="1300">
                          <a:effectLst/>
                          <a:latin typeface="Arial" pitchFamily="34" charset="0"/>
                          <a:ea typeface="Times New Roman"/>
                          <a:cs typeface="Arial" pitchFamily="34" charset="0"/>
                        </a:rPr>
                        <a:t>Know</a:t>
                      </a:r>
                      <a:endParaRPr lang="en-US" sz="1300">
                        <a:effectLst/>
                        <a:latin typeface="Arial" pitchFamily="34" charset="0"/>
                        <a:ea typeface="Arial"/>
                        <a:cs typeface="Arial"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tabLst>
                          <a:tab pos="634365" algn="ctr"/>
                        </a:tabLst>
                      </a:pPr>
                      <a:r>
                        <a:rPr lang="en-US" sz="1300">
                          <a:effectLst/>
                          <a:latin typeface="Arial" pitchFamily="34" charset="0"/>
                          <a:ea typeface="Times New Roman"/>
                          <a:cs typeface="Arial" pitchFamily="34" charset="0"/>
                        </a:rPr>
                        <a:t>467</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32,6</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2729">
                <a:tc v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Do not know</a:t>
                      </a:r>
                      <a:endParaRPr lang="en-US" sz="1300">
                        <a:effectLst/>
                        <a:latin typeface="Arial" pitchFamily="34" charset="0"/>
                        <a:ea typeface="Arial"/>
                        <a:cs typeface="Arial"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967</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67,4</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2729">
                <a:tc rowSpan="2">
                  <a:txBody>
                    <a:bodyPr/>
                    <a:lstStyle/>
                    <a:p>
                      <a:pPr algn="just">
                        <a:lnSpc>
                          <a:spcPct val="150000"/>
                        </a:lnSpc>
                        <a:spcAft>
                          <a:spcPts val="0"/>
                        </a:spcAft>
                      </a:pPr>
                      <a:r>
                        <a:rPr lang="en-US" sz="1300">
                          <a:effectLst/>
                          <a:latin typeface="Arial" pitchFamily="34" charset="0"/>
                          <a:ea typeface="Times New Roman"/>
                          <a:cs typeface="Arial" pitchFamily="34" charset="0"/>
                        </a:rPr>
                        <a:t>Signs of pregnancy</a:t>
                      </a:r>
                      <a:endParaRPr lang="en-US" sz="1300">
                        <a:effectLst/>
                        <a:latin typeface="Arial" pitchFamily="34" charset="0"/>
                        <a:ea typeface="Arial"/>
                        <a:cs typeface="Arial" pitchFamily="34" charset="0"/>
                      </a:endParaRPr>
                    </a:p>
                  </a:txBody>
                  <a:tcPr marL="68580" marR="68580" marT="0" marB="0" anchor="ctr"/>
                </a:tc>
                <a:tc>
                  <a:txBody>
                    <a:bodyPr/>
                    <a:lstStyle/>
                    <a:p>
                      <a:pPr algn="just">
                        <a:lnSpc>
                          <a:spcPct val="150000"/>
                        </a:lnSpc>
                        <a:spcAft>
                          <a:spcPts val="0"/>
                        </a:spcAft>
                      </a:pPr>
                      <a:r>
                        <a:rPr lang="en-US" sz="1300">
                          <a:effectLst/>
                          <a:latin typeface="Arial" pitchFamily="34" charset="0"/>
                          <a:ea typeface="Times New Roman"/>
                          <a:cs typeface="Arial" pitchFamily="34" charset="0"/>
                        </a:rPr>
                        <a:t>Know ≥ 5 signs</a:t>
                      </a:r>
                      <a:endParaRPr lang="en-US" sz="1300">
                        <a:effectLst/>
                        <a:latin typeface="Arial" pitchFamily="34" charset="0"/>
                        <a:ea typeface="Arial"/>
                        <a:cs typeface="Arial"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429</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29,9</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2729">
                <a:tc v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Know &lt;5 signs</a:t>
                      </a:r>
                      <a:endParaRPr lang="en-US" sz="1300">
                        <a:effectLst/>
                        <a:latin typeface="Arial" pitchFamily="34" charset="0"/>
                        <a:ea typeface="Arial"/>
                        <a:cs typeface="Arial"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1005</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70,1</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2729">
                <a:tc rowSpan="2">
                  <a:txBody>
                    <a:bodyPr/>
                    <a:lstStyle/>
                    <a:p>
                      <a:pPr algn="just">
                        <a:lnSpc>
                          <a:spcPct val="150000"/>
                        </a:lnSpc>
                        <a:spcAft>
                          <a:spcPts val="0"/>
                        </a:spcAft>
                      </a:pPr>
                      <a:r>
                        <a:rPr lang="en-US" sz="1300">
                          <a:effectLst/>
                          <a:latin typeface="Arial" pitchFamily="34" charset="0"/>
                          <a:ea typeface="Times New Roman"/>
                          <a:cs typeface="Arial" pitchFamily="34" charset="0"/>
                        </a:rPr>
                        <a:t>Contraceptive</a:t>
                      </a:r>
                      <a:endParaRPr lang="en-US" sz="1300">
                        <a:effectLst/>
                        <a:latin typeface="Arial" pitchFamily="34" charset="0"/>
                        <a:ea typeface="Arial"/>
                        <a:cs typeface="Arial" pitchFamily="34" charset="0"/>
                      </a:endParaRPr>
                    </a:p>
                  </a:txBody>
                  <a:tcPr marL="68580" marR="68580" marT="0" marB="0" anchor="ctr"/>
                </a:tc>
                <a:tc>
                  <a:txBody>
                    <a:bodyPr/>
                    <a:lstStyle/>
                    <a:p>
                      <a:pPr algn="just">
                        <a:lnSpc>
                          <a:spcPct val="150000"/>
                        </a:lnSpc>
                        <a:spcAft>
                          <a:spcPts val="0"/>
                        </a:spcAft>
                      </a:pPr>
                      <a:r>
                        <a:rPr lang="en-US" sz="1300">
                          <a:effectLst/>
                          <a:latin typeface="Arial" pitchFamily="34" charset="0"/>
                          <a:ea typeface="Times New Roman"/>
                          <a:cs typeface="Arial" pitchFamily="34" charset="0"/>
                        </a:rPr>
                        <a:t>Know ≥4 measures</a:t>
                      </a:r>
                      <a:endParaRPr lang="en-US" sz="1300">
                        <a:effectLst/>
                        <a:latin typeface="Arial" pitchFamily="34" charset="0"/>
                        <a:ea typeface="Arial"/>
                        <a:cs typeface="Arial"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268</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18,7</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2729">
                <a:tc v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Know &lt;4 measures</a:t>
                      </a:r>
                      <a:endParaRPr lang="en-US" sz="1300">
                        <a:effectLst/>
                        <a:latin typeface="Arial" pitchFamily="34" charset="0"/>
                        <a:ea typeface="Arial"/>
                        <a:cs typeface="Arial"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1166</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81,3</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2729">
                <a:tc rowSpan="2">
                  <a:txBody>
                    <a:bodyPr/>
                    <a:lstStyle/>
                    <a:p>
                      <a:pPr algn="just">
                        <a:lnSpc>
                          <a:spcPct val="150000"/>
                        </a:lnSpc>
                        <a:spcAft>
                          <a:spcPts val="0"/>
                        </a:spcAft>
                      </a:pPr>
                      <a:r>
                        <a:rPr lang="en-US" sz="1300">
                          <a:effectLst/>
                          <a:latin typeface="Arial" pitchFamily="34" charset="0"/>
                          <a:ea typeface="Times New Roman"/>
                          <a:cs typeface="Arial" pitchFamily="34" charset="0"/>
                        </a:rPr>
                        <a:t>Abortion complications</a:t>
                      </a:r>
                      <a:endParaRPr lang="en-US" sz="1300">
                        <a:effectLst/>
                        <a:latin typeface="Arial" pitchFamily="34" charset="0"/>
                        <a:ea typeface="Arial"/>
                        <a:cs typeface="Arial" pitchFamily="34" charset="0"/>
                      </a:endParaRPr>
                    </a:p>
                  </a:txBody>
                  <a:tcPr marL="68580" marR="68580" marT="0" marB="0" anchor="ctr"/>
                </a:tc>
                <a:tc>
                  <a:txBody>
                    <a:bodyPr/>
                    <a:lstStyle/>
                    <a:p>
                      <a:pPr algn="just">
                        <a:lnSpc>
                          <a:spcPct val="150000"/>
                        </a:lnSpc>
                        <a:spcAft>
                          <a:spcPts val="0"/>
                        </a:spcAft>
                      </a:pPr>
                      <a:r>
                        <a:rPr lang="en-US" sz="1300">
                          <a:effectLst/>
                          <a:latin typeface="Arial" pitchFamily="34" charset="0"/>
                          <a:ea typeface="Times New Roman"/>
                          <a:cs typeface="Arial" pitchFamily="34" charset="0"/>
                        </a:rPr>
                        <a:t>Know ≥ 5 Complications</a:t>
                      </a:r>
                      <a:endParaRPr lang="en-US" sz="1300">
                        <a:effectLst/>
                        <a:latin typeface="Arial" pitchFamily="34" charset="0"/>
                        <a:ea typeface="Arial"/>
                        <a:cs typeface="Arial"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390</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27,2</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2729">
                <a:tc vMerge="1">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Know &lt;5 Complications</a:t>
                      </a:r>
                      <a:endParaRPr lang="en-US" sz="1300">
                        <a:effectLst/>
                        <a:latin typeface="Arial" pitchFamily="34" charset="0"/>
                        <a:ea typeface="Arial"/>
                        <a:cs typeface="Arial"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1044</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72,8</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2729">
                <a:tc rowSpan="2">
                  <a:txBody>
                    <a:bodyPr/>
                    <a:lstStyle/>
                    <a:p>
                      <a:pPr algn="just">
                        <a:lnSpc>
                          <a:spcPct val="150000"/>
                        </a:lnSpc>
                        <a:spcAft>
                          <a:spcPts val="0"/>
                        </a:spcAft>
                      </a:pPr>
                      <a:r>
                        <a:rPr lang="en-US" sz="1300">
                          <a:effectLst/>
                          <a:latin typeface="Arial" pitchFamily="34" charset="0"/>
                          <a:ea typeface="Times New Roman"/>
                          <a:cs typeface="Arial" pitchFamily="34" charset="0"/>
                        </a:rPr>
                        <a:t>Abortion Facility Safety</a:t>
                      </a:r>
                      <a:endParaRPr lang="en-US" sz="1300">
                        <a:effectLst/>
                        <a:latin typeface="Arial" pitchFamily="34" charset="0"/>
                        <a:ea typeface="Arial"/>
                        <a:cs typeface="Arial" pitchFamily="34" charset="0"/>
                      </a:endParaRPr>
                    </a:p>
                  </a:txBody>
                  <a:tcPr marL="68580" marR="68580" marT="0" marB="0" anchor="ctr"/>
                </a:tc>
                <a:tc>
                  <a:txBody>
                    <a:bodyPr/>
                    <a:lstStyle/>
                    <a:p>
                      <a:pPr algn="just">
                        <a:lnSpc>
                          <a:spcPct val="150000"/>
                        </a:lnSpc>
                        <a:spcAft>
                          <a:spcPts val="0"/>
                        </a:spcAft>
                      </a:pPr>
                      <a:r>
                        <a:rPr lang="en-US" sz="1300">
                          <a:effectLst/>
                          <a:latin typeface="Arial" pitchFamily="34" charset="0"/>
                          <a:ea typeface="Times New Roman"/>
                          <a:cs typeface="Arial" pitchFamily="34" charset="0"/>
                        </a:rPr>
                        <a:t>Good</a:t>
                      </a:r>
                      <a:endParaRPr lang="en-US" sz="1300">
                        <a:effectLst/>
                        <a:latin typeface="Arial" pitchFamily="34" charset="0"/>
                        <a:ea typeface="Arial"/>
                        <a:cs typeface="Arial"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714</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49,8</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2729">
                <a:tc vMerge="1">
                  <a:txBody>
                    <a:bodyPr/>
                    <a:lstStyle/>
                    <a:p>
                      <a:endParaRPr lang="en-US"/>
                    </a:p>
                  </a:txBody>
                  <a:tcPr>
                    <a:lnL w="12700" cmpd="sng">
                      <a:noFill/>
                    </a:lnL>
                    <a:lnR w="12700" cmpd="sng">
                      <a:noFill/>
                    </a:lnR>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Not good</a:t>
                      </a:r>
                      <a:endParaRPr lang="en-US" sz="1300">
                        <a:effectLst/>
                        <a:latin typeface="Arial" pitchFamily="34" charset="0"/>
                        <a:ea typeface="Arial"/>
                        <a:cs typeface="Arial"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a:effectLst/>
                          <a:latin typeface="Arial" pitchFamily="34" charset="0"/>
                          <a:ea typeface="Times New Roman"/>
                          <a:cs typeface="Arial" pitchFamily="34" charset="0"/>
                        </a:rPr>
                        <a:t>720</a:t>
                      </a:r>
                      <a:endParaRPr lang="en-US" sz="130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50000"/>
                        </a:lnSpc>
                        <a:spcAft>
                          <a:spcPts val="0"/>
                        </a:spcAft>
                      </a:pPr>
                      <a:r>
                        <a:rPr lang="en-US" sz="1300" dirty="0">
                          <a:effectLst/>
                          <a:latin typeface="Arial" pitchFamily="34" charset="0"/>
                          <a:ea typeface="Times New Roman"/>
                          <a:cs typeface="Arial" pitchFamily="34" charset="0"/>
                        </a:rPr>
                        <a:t>50,2</a:t>
                      </a:r>
                      <a:endParaRPr lang="en-US" sz="1300" dirty="0">
                        <a:effectLst/>
                        <a:latin typeface="Arial" pitchFamily="34" charset="0"/>
                        <a:ea typeface="Arial"/>
                        <a:cs typeface="Arial"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736968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prstClr val="white"/>
                </a:solidFill>
                <a:latin typeface="Arial" pitchFamily="34" charset="0"/>
                <a:cs typeface="Arial" pitchFamily="34" charset="0"/>
              </a:rPr>
              <a:t>RESULTS - DISCUSSION </a:t>
            </a:r>
          </a:p>
        </p:txBody>
      </p:sp>
      <p:sp>
        <p:nvSpPr>
          <p:cNvPr id="2" name="TextBox 1"/>
          <p:cNvSpPr txBox="1"/>
          <p:nvPr/>
        </p:nvSpPr>
        <p:spPr>
          <a:xfrm>
            <a:off x="228600" y="1135505"/>
            <a:ext cx="8458200" cy="923330"/>
          </a:xfrm>
          <a:prstGeom prst="rect">
            <a:avLst/>
          </a:prstGeom>
          <a:noFill/>
        </p:spPr>
        <p:txBody>
          <a:bodyPr wrap="square" rtlCol="0">
            <a:spAutoFit/>
          </a:bodyPr>
          <a:lstStyle/>
          <a:p>
            <a:r>
              <a:rPr lang="vi-VN" b="1" i="1" dirty="0"/>
              <a:t>4.2.2. Knowledge of sexually transmitted infection and HIV / AIDS</a:t>
            </a:r>
            <a:endParaRPr lang="en-US" dirty="0"/>
          </a:p>
          <a:p>
            <a:r>
              <a:rPr lang="vi-VN" dirty="0"/>
              <a:t>Table 2: Knowledge of sexually transmitted infection and HIV / AIDS</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77138536"/>
              </p:ext>
            </p:extLst>
          </p:nvPr>
        </p:nvGraphicFramePr>
        <p:xfrm>
          <a:off x="228600" y="1905000"/>
          <a:ext cx="8458200" cy="4801402"/>
        </p:xfrm>
        <a:graphic>
          <a:graphicData uri="http://schemas.openxmlformats.org/drawingml/2006/table">
            <a:tbl>
              <a:tblPr firstRow="1" bandRow="1">
                <a:tableStyleId>{5C22544A-7EE6-4342-B048-85BDC9FD1C3A}</a:tableStyleId>
              </a:tblPr>
              <a:tblGrid>
                <a:gridCol w="3352800"/>
                <a:gridCol w="2209800"/>
                <a:gridCol w="1524000"/>
                <a:gridCol w="1371600"/>
              </a:tblGrid>
              <a:tr h="355442">
                <a:tc gridSpan="2">
                  <a:txBody>
                    <a:bodyPr/>
                    <a:lstStyle/>
                    <a:p>
                      <a:pPr algn="just">
                        <a:lnSpc>
                          <a:spcPct val="150000"/>
                        </a:lnSpc>
                        <a:spcAft>
                          <a:spcPts val="0"/>
                        </a:spcAft>
                      </a:pPr>
                      <a:r>
                        <a:rPr lang="en-US" sz="1300" b="1">
                          <a:effectLst/>
                          <a:latin typeface="Arial" pitchFamily="34" charset="0"/>
                          <a:ea typeface="Times New Roman"/>
                          <a:cs typeface="Arial" pitchFamily="34" charset="0"/>
                        </a:rPr>
                        <a:t>Knowledge</a:t>
                      </a:r>
                      <a:endParaRPr lang="en-US" sz="1300">
                        <a:effectLst/>
                        <a:latin typeface="Arial" pitchFamily="34" charset="0"/>
                        <a:ea typeface="Arial"/>
                        <a:cs typeface="Arial" pitchFamily="34" charset="0"/>
                      </a:endParaRPr>
                    </a:p>
                  </a:txBody>
                  <a:tcPr marL="68580" marR="68580" marT="0" marB="0"/>
                </a:tc>
                <a:tc hMerge="1">
                  <a:txBody>
                    <a:bodyPr/>
                    <a:lstStyle/>
                    <a:p>
                      <a:endParaRPr lang="en-US"/>
                    </a:p>
                  </a:txBody>
                  <a:tcPr/>
                </a:tc>
                <a:tc>
                  <a:txBody>
                    <a:bodyPr/>
                    <a:lstStyle/>
                    <a:p>
                      <a:pPr algn="just">
                        <a:lnSpc>
                          <a:spcPct val="150000"/>
                        </a:lnSpc>
                        <a:spcAft>
                          <a:spcPts val="0"/>
                        </a:spcAft>
                      </a:pPr>
                      <a:r>
                        <a:rPr lang="en-US" sz="1300" b="1">
                          <a:effectLst/>
                          <a:latin typeface="Arial" pitchFamily="34" charset="0"/>
                          <a:ea typeface="Times New Roman"/>
                          <a:cs typeface="Arial" pitchFamily="34" charset="0"/>
                        </a:rPr>
                        <a:t>n</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b="1">
                          <a:effectLst/>
                          <a:latin typeface="Arial" pitchFamily="34" charset="0"/>
                          <a:ea typeface="Times New Roman"/>
                          <a:cs typeface="Arial" pitchFamily="34" charset="0"/>
                        </a:rPr>
                        <a:t>%</a:t>
                      </a:r>
                      <a:endParaRPr lang="en-US" sz="1300">
                        <a:effectLst/>
                        <a:latin typeface="Arial" pitchFamily="34" charset="0"/>
                        <a:ea typeface="Arial"/>
                        <a:cs typeface="Arial" pitchFamily="34" charset="0"/>
                      </a:endParaRPr>
                    </a:p>
                  </a:txBody>
                  <a:tcPr marL="68580" marR="68580" marT="0" marB="0"/>
                </a:tc>
              </a:tr>
              <a:tr h="355442">
                <a:tc rowSpan="2">
                  <a:txBody>
                    <a:bodyPr/>
                    <a:lstStyle/>
                    <a:p>
                      <a:pPr algn="just">
                        <a:lnSpc>
                          <a:spcPct val="150000"/>
                        </a:lnSpc>
                        <a:spcAft>
                          <a:spcPts val="0"/>
                        </a:spcAft>
                      </a:pPr>
                      <a:r>
                        <a:rPr lang="en-US" sz="1300">
                          <a:effectLst/>
                          <a:latin typeface="Arial" pitchFamily="34" charset="0"/>
                          <a:ea typeface="Times New Roman"/>
                          <a:cs typeface="Arial" pitchFamily="34" charset="0"/>
                        </a:rPr>
                        <a:t>The sexually transmitted infection</a:t>
                      </a:r>
                      <a:endParaRPr lang="en-US" sz="1300">
                        <a:effectLst/>
                        <a:latin typeface="Arial" pitchFamily="34" charset="0"/>
                        <a:ea typeface="Arial"/>
                        <a:cs typeface="Arial" pitchFamily="34" charset="0"/>
                      </a:endParaRPr>
                    </a:p>
                    <a:p>
                      <a:pPr algn="just">
                        <a:lnSpc>
                          <a:spcPct val="150000"/>
                        </a:lnSpc>
                        <a:spcAft>
                          <a:spcPts val="0"/>
                        </a:spcAft>
                      </a:pPr>
                      <a:r>
                        <a:rPr lang="en-US" sz="1300">
                          <a:effectLst/>
                          <a:latin typeface="Arial" pitchFamily="34" charset="0"/>
                          <a:ea typeface="Times New Roman"/>
                          <a:cs typeface="Arial" pitchFamily="34" charset="0"/>
                        </a:rPr>
                        <a:t> </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Know ≥ 5 diseases</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160</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11,2</a:t>
                      </a:r>
                      <a:endParaRPr lang="en-US" sz="1300">
                        <a:effectLst/>
                        <a:latin typeface="Arial" pitchFamily="34" charset="0"/>
                        <a:ea typeface="Arial"/>
                        <a:cs typeface="Arial" pitchFamily="34" charset="0"/>
                      </a:endParaRPr>
                    </a:p>
                  </a:txBody>
                  <a:tcPr marL="68580" marR="68580" marT="0" marB="0"/>
                </a:tc>
              </a:tr>
              <a:tr h="355442">
                <a:tc vMerge="1">
                  <a:txBody>
                    <a:bodyPr/>
                    <a:lstStyle/>
                    <a:p>
                      <a:endParaRPr lang="en-US"/>
                    </a:p>
                  </a:txBody>
                  <a:tcPr/>
                </a:tc>
                <a:tc>
                  <a:txBody>
                    <a:bodyPr/>
                    <a:lstStyle/>
                    <a:p>
                      <a:pPr algn="just">
                        <a:lnSpc>
                          <a:spcPct val="150000"/>
                        </a:lnSpc>
                        <a:spcAft>
                          <a:spcPts val="0"/>
                        </a:spcAft>
                      </a:pPr>
                      <a:r>
                        <a:rPr lang="en-US" sz="1300">
                          <a:effectLst/>
                          <a:latin typeface="Arial" pitchFamily="34" charset="0"/>
                          <a:ea typeface="Times New Roman"/>
                          <a:cs typeface="Arial" pitchFamily="34" charset="0"/>
                        </a:rPr>
                        <a:t>Know &lt;5 diseases</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1274</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88,8</a:t>
                      </a:r>
                      <a:endParaRPr lang="en-US" sz="1300">
                        <a:effectLst/>
                        <a:latin typeface="Arial" pitchFamily="34" charset="0"/>
                        <a:ea typeface="Arial"/>
                        <a:cs typeface="Arial" pitchFamily="34" charset="0"/>
                      </a:endParaRPr>
                    </a:p>
                  </a:txBody>
                  <a:tcPr marL="68580" marR="68580" marT="0" marB="0"/>
                </a:tc>
              </a:tr>
              <a:tr h="355442">
                <a:tc rowSpan="2">
                  <a:txBody>
                    <a:bodyPr/>
                    <a:lstStyle/>
                    <a:p>
                      <a:pPr algn="just">
                        <a:lnSpc>
                          <a:spcPct val="150000"/>
                        </a:lnSpc>
                        <a:spcAft>
                          <a:spcPts val="0"/>
                        </a:spcAft>
                      </a:pPr>
                      <a:r>
                        <a:rPr lang="en-US" sz="1300">
                          <a:effectLst/>
                          <a:latin typeface="Arial" pitchFamily="34" charset="0"/>
                          <a:ea typeface="Times New Roman"/>
                          <a:cs typeface="Arial" pitchFamily="34" charset="0"/>
                        </a:rPr>
                        <a:t>Signs of infection through sexual</a:t>
                      </a:r>
                      <a:endParaRPr lang="en-US" sz="1300">
                        <a:effectLst/>
                        <a:latin typeface="Arial" pitchFamily="34" charset="0"/>
                        <a:ea typeface="Arial"/>
                        <a:cs typeface="Arial" pitchFamily="34" charset="0"/>
                      </a:endParaRPr>
                    </a:p>
                    <a:p>
                      <a:pPr algn="just">
                        <a:lnSpc>
                          <a:spcPct val="150000"/>
                        </a:lnSpc>
                        <a:spcAft>
                          <a:spcPts val="0"/>
                        </a:spcAft>
                      </a:pPr>
                      <a:r>
                        <a:rPr lang="en-US" sz="1300">
                          <a:effectLst/>
                          <a:latin typeface="Arial" pitchFamily="34" charset="0"/>
                          <a:ea typeface="Times New Roman"/>
                          <a:cs typeface="Arial" pitchFamily="34" charset="0"/>
                        </a:rPr>
                        <a:t> </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Know ≥ 2 signs</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300</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20.9</a:t>
                      </a:r>
                      <a:endParaRPr lang="en-US" sz="1300">
                        <a:effectLst/>
                        <a:latin typeface="Arial" pitchFamily="34" charset="0"/>
                        <a:ea typeface="Arial"/>
                        <a:cs typeface="Arial" pitchFamily="34" charset="0"/>
                      </a:endParaRPr>
                    </a:p>
                  </a:txBody>
                  <a:tcPr marL="68580" marR="68580" marT="0" marB="0"/>
                </a:tc>
              </a:tr>
              <a:tr h="355442">
                <a:tc vMerge="1">
                  <a:txBody>
                    <a:bodyPr/>
                    <a:lstStyle/>
                    <a:p>
                      <a:endParaRPr lang="en-US"/>
                    </a:p>
                  </a:txBody>
                  <a:tcPr/>
                </a:tc>
                <a:tc>
                  <a:txBody>
                    <a:bodyPr/>
                    <a:lstStyle/>
                    <a:p>
                      <a:pPr algn="just">
                        <a:lnSpc>
                          <a:spcPct val="150000"/>
                        </a:lnSpc>
                        <a:spcAft>
                          <a:spcPts val="0"/>
                        </a:spcAft>
                      </a:pPr>
                      <a:r>
                        <a:rPr lang="en-US" sz="1300">
                          <a:effectLst/>
                          <a:latin typeface="Arial" pitchFamily="34" charset="0"/>
                          <a:ea typeface="Times New Roman"/>
                          <a:cs typeface="Arial" pitchFamily="34" charset="0"/>
                        </a:rPr>
                        <a:t>Know &lt;2 signs</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1134</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79,1</a:t>
                      </a:r>
                      <a:endParaRPr lang="en-US" sz="1300">
                        <a:effectLst/>
                        <a:latin typeface="Arial" pitchFamily="34" charset="0"/>
                        <a:ea typeface="Arial"/>
                        <a:cs typeface="Arial" pitchFamily="34" charset="0"/>
                      </a:endParaRPr>
                    </a:p>
                  </a:txBody>
                  <a:tcPr marL="68580" marR="68580" marT="0" marB="0"/>
                </a:tc>
              </a:tr>
              <a:tr h="355442">
                <a:tc rowSpan="2">
                  <a:txBody>
                    <a:bodyPr/>
                    <a:lstStyle/>
                    <a:p>
                      <a:pPr algn="just">
                        <a:lnSpc>
                          <a:spcPct val="150000"/>
                        </a:lnSpc>
                        <a:spcAft>
                          <a:spcPts val="0"/>
                        </a:spcAft>
                      </a:pPr>
                      <a:r>
                        <a:rPr lang="en-US" sz="1300">
                          <a:effectLst/>
                          <a:latin typeface="Arial" pitchFamily="34" charset="0"/>
                          <a:ea typeface="Times New Roman"/>
                          <a:cs typeface="Arial" pitchFamily="34" charset="0"/>
                        </a:rPr>
                        <a:t>Measures to prevent the sexually transmitted infection</a:t>
                      </a:r>
                      <a:endParaRPr lang="en-US" sz="1300">
                        <a:effectLst/>
                        <a:latin typeface="Arial" pitchFamily="34" charset="0"/>
                        <a:ea typeface="Arial"/>
                        <a:cs typeface="Arial" pitchFamily="34" charset="0"/>
                      </a:endParaRPr>
                    </a:p>
                    <a:p>
                      <a:pPr algn="just">
                        <a:lnSpc>
                          <a:spcPct val="150000"/>
                        </a:lnSpc>
                        <a:spcAft>
                          <a:spcPts val="0"/>
                        </a:spcAft>
                      </a:pPr>
                      <a:r>
                        <a:rPr lang="en-US" sz="1300">
                          <a:effectLst/>
                          <a:latin typeface="Arial" pitchFamily="34" charset="0"/>
                          <a:ea typeface="Times New Roman"/>
                          <a:cs typeface="Arial" pitchFamily="34" charset="0"/>
                        </a:rPr>
                        <a:t> </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Know ≥ 2 measures</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749</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52,2</a:t>
                      </a:r>
                      <a:endParaRPr lang="en-US" sz="1300">
                        <a:effectLst/>
                        <a:latin typeface="Arial" pitchFamily="34" charset="0"/>
                        <a:ea typeface="Arial"/>
                        <a:cs typeface="Arial" pitchFamily="34" charset="0"/>
                      </a:endParaRPr>
                    </a:p>
                  </a:txBody>
                  <a:tcPr marL="68580" marR="68580" marT="0" marB="0"/>
                </a:tc>
              </a:tr>
              <a:tr h="355442">
                <a:tc vMerge="1">
                  <a:txBody>
                    <a:bodyPr/>
                    <a:lstStyle/>
                    <a:p>
                      <a:endParaRPr lang="en-US"/>
                    </a:p>
                  </a:txBody>
                  <a:tcPr/>
                </a:tc>
                <a:tc>
                  <a:txBody>
                    <a:bodyPr/>
                    <a:lstStyle/>
                    <a:p>
                      <a:pPr algn="just">
                        <a:lnSpc>
                          <a:spcPct val="150000"/>
                        </a:lnSpc>
                        <a:spcAft>
                          <a:spcPts val="0"/>
                        </a:spcAft>
                      </a:pPr>
                      <a:r>
                        <a:rPr lang="en-US" sz="1300">
                          <a:effectLst/>
                          <a:latin typeface="Arial" pitchFamily="34" charset="0"/>
                          <a:ea typeface="Times New Roman"/>
                          <a:cs typeface="Arial" pitchFamily="34" charset="0"/>
                        </a:rPr>
                        <a:t>Know &lt;2 measures</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685</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47,8</a:t>
                      </a:r>
                      <a:endParaRPr lang="en-US" sz="1300">
                        <a:effectLst/>
                        <a:latin typeface="Arial" pitchFamily="34" charset="0"/>
                        <a:ea typeface="Arial"/>
                        <a:cs typeface="Arial" pitchFamily="34" charset="0"/>
                      </a:endParaRPr>
                    </a:p>
                  </a:txBody>
                  <a:tcPr marL="68580" marR="68580" marT="0" marB="0"/>
                </a:tc>
              </a:tr>
              <a:tr h="355442">
                <a:tc rowSpan="2">
                  <a:txBody>
                    <a:bodyPr/>
                    <a:lstStyle/>
                    <a:p>
                      <a:pPr algn="just">
                        <a:lnSpc>
                          <a:spcPct val="150000"/>
                        </a:lnSpc>
                        <a:spcAft>
                          <a:spcPts val="0"/>
                        </a:spcAft>
                      </a:pPr>
                      <a:r>
                        <a:rPr lang="en-US" sz="1300">
                          <a:effectLst/>
                          <a:latin typeface="Arial" pitchFamily="34" charset="0"/>
                          <a:ea typeface="Times New Roman"/>
                          <a:cs typeface="Arial" pitchFamily="34" charset="0"/>
                        </a:rPr>
                        <a:t>Signs that a person with HIV</a:t>
                      </a:r>
                      <a:endParaRPr lang="en-US" sz="1300">
                        <a:effectLst/>
                        <a:latin typeface="Arial" pitchFamily="34" charset="0"/>
                        <a:ea typeface="Arial"/>
                        <a:cs typeface="Arial" pitchFamily="34" charset="0"/>
                      </a:endParaRPr>
                    </a:p>
                    <a:p>
                      <a:pPr algn="just">
                        <a:lnSpc>
                          <a:spcPct val="150000"/>
                        </a:lnSpc>
                        <a:spcAft>
                          <a:spcPts val="0"/>
                        </a:spcAft>
                      </a:pPr>
                      <a:r>
                        <a:rPr lang="en-US" sz="1300">
                          <a:effectLst/>
                          <a:latin typeface="Arial" pitchFamily="34" charset="0"/>
                          <a:ea typeface="Times New Roman"/>
                          <a:cs typeface="Arial" pitchFamily="34" charset="0"/>
                        </a:rPr>
                        <a:t> </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Know ≥ 2 signs</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897</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62,6</a:t>
                      </a:r>
                      <a:endParaRPr lang="en-US" sz="1300">
                        <a:effectLst/>
                        <a:latin typeface="Arial" pitchFamily="34" charset="0"/>
                        <a:ea typeface="Arial"/>
                        <a:cs typeface="Arial" pitchFamily="34" charset="0"/>
                      </a:endParaRPr>
                    </a:p>
                  </a:txBody>
                  <a:tcPr marL="68580" marR="68580" marT="0" marB="0"/>
                </a:tc>
              </a:tr>
              <a:tr h="355442">
                <a:tc vMerge="1">
                  <a:txBody>
                    <a:bodyPr/>
                    <a:lstStyle/>
                    <a:p>
                      <a:endParaRPr lang="en-US"/>
                    </a:p>
                  </a:txBody>
                  <a:tcPr/>
                </a:tc>
                <a:tc>
                  <a:txBody>
                    <a:bodyPr/>
                    <a:lstStyle/>
                    <a:p>
                      <a:pPr algn="just">
                        <a:lnSpc>
                          <a:spcPct val="150000"/>
                        </a:lnSpc>
                        <a:spcAft>
                          <a:spcPts val="0"/>
                        </a:spcAft>
                      </a:pPr>
                      <a:r>
                        <a:rPr lang="en-US" sz="1300">
                          <a:effectLst/>
                          <a:latin typeface="Arial" pitchFamily="34" charset="0"/>
                          <a:ea typeface="Times New Roman"/>
                          <a:cs typeface="Arial" pitchFamily="34" charset="0"/>
                        </a:rPr>
                        <a:t>Know &lt;2 signs</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537</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37,4</a:t>
                      </a:r>
                      <a:endParaRPr lang="en-US" sz="1300">
                        <a:effectLst/>
                        <a:latin typeface="Arial" pitchFamily="34" charset="0"/>
                        <a:ea typeface="Arial"/>
                        <a:cs typeface="Arial" pitchFamily="34" charset="0"/>
                      </a:endParaRPr>
                    </a:p>
                  </a:txBody>
                  <a:tcPr marL="68580" marR="68580" marT="0" marB="0"/>
                </a:tc>
              </a:tr>
              <a:tr h="355442">
                <a:tc rowSpan="2">
                  <a:txBody>
                    <a:bodyPr/>
                    <a:lstStyle/>
                    <a:p>
                      <a:pPr algn="just">
                        <a:lnSpc>
                          <a:spcPct val="150000"/>
                        </a:lnSpc>
                        <a:spcAft>
                          <a:spcPts val="0"/>
                        </a:spcAft>
                      </a:pPr>
                      <a:r>
                        <a:rPr lang="en-US" sz="1300">
                          <a:effectLst/>
                          <a:latin typeface="Arial" pitchFamily="34" charset="0"/>
                          <a:ea typeface="Times New Roman"/>
                          <a:cs typeface="Arial" pitchFamily="34" charset="0"/>
                        </a:rPr>
                        <a:t>The routes of infection of HIV / AIDS</a:t>
                      </a:r>
                      <a:endParaRPr lang="en-US" sz="1300">
                        <a:effectLst/>
                        <a:latin typeface="Arial" pitchFamily="34" charset="0"/>
                        <a:ea typeface="Arial"/>
                        <a:cs typeface="Arial" pitchFamily="34" charset="0"/>
                      </a:endParaRPr>
                    </a:p>
                    <a:p>
                      <a:pPr algn="just">
                        <a:lnSpc>
                          <a:spcPct val="150000"/>
                        </a:lnSpc>
                        <a:spcAft>
                          <a:spcPts val="0"/>
                        </a:spcAft>
                      </a:pPr>
                      <a:r>
                        <a:rPr lang="en-US" sz="1300">
                          <a:effectLst/>
                          <a:latin typeface="Arial" pitchFamily="34" charset="0"/>
                          <a:ea typeface="Times New Roman"/>
                          <a:cs typeface="Arial" pitchFamily="34" charset="0"/>
                        </a:rPr>
                        <a:t> </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Good</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1032</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72</a:t>
                      </a:r>
                      <a:endParaRPr lang="en-US" sz="1300">
                        <a:effectLst/>
                        <a:latin typeface="Arial" pitchFamily="34" charset="0"/>
                        <a:ea typeface="Arial"/>
                        <a:cs typeface="Arial" pitchFamily="34" charset="0"/>
                      </a:endParaRPr>
                    </a:p>
                  </a:txBody>
                  <a:tcPr marL="68580" marR="68580" marT="0" marB="0"/>
                </a:tc>
              </a:tr>
              <a:tr h="355442">
                <a:tc vMerge="1">
                  <a:txBody>
                    <a:bodyPr/>
                    <a:lstStyle/>
                    <a:p>
                      <a:endParaRPr lang="en-US"/>
                    </a:p>
                  </a:txBody>
                  <a:tcPr/>
                </a:tc>
                <a:tc>
                  <a:txBody>
                    <a:bodyPr/>
                    <a:lstStyle/>
                    <a:p>
                      <a:pPr algn="just">
                        <a:lnSpc>
                          <a:spcPct val="150000"/>
                        </a:lnSpc>
                        <a:spcAft>
                          <a:spcPts val="0"/>
                        </a:spcAft>
                      </a:pPr>
                      <a:r>
                        <a:rPr lang="en-US" sz="1300">
                          <a:effectLst/>
                          <a:latin typeface="Arial" pitchFamily="34" charset="0"/>
                          <a:ea typeface="Times New Roman"/>
                          <a:cs typeface="Arial" pitchFamily="34" charset="0"/>
                        </a:rPr>
                        <a:t>Not good</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402</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28</a:t>
                      </a:r>
                      <a:endParaRPr lang="en-US" sz="1300">
                        <a:effectLst/>
                        <a:latin typeface="Arial" pitchFamily="34" charset="0"/>
                        <a:ea typeface="Arial"/>
                        <a:cs typeface="Arial" pitchFamily="34" charset="0"/>
                      </a:endParaRPr>
                    </a:p>
                  </a:txBody>
                  <a:tcPr marL="68580" marR="68580" marT="0" marB="0"/>
                </a:tc>
              </a:tr>
              <a:tr h="355442">
                <a:tc rowSpan="2">
                  <a:txBody>
                    <a:bodyPr/>
                    <a:lstStyle/>
                    <a:p>
                      <a:pPr algn="just">
                        <a:lnSpc>
                          <a:spcPct val="150000"/>
                        </a:lnSpc>
                        <a:spcAft>
                          <a:spcPts val="0"/>
                        </a:spcAft>
                      </a:pPr>
                      <a:r>
                        <a:rPr lang="en-US" sz="1300">
                          <a:effectLst/>
                          <a:latin typeface="Arial" pitchFamily="34" charset="0"/>
                          <a:ea typeface="Times New Roman"/>
                          <a:cs typeface="Arial" pitchFamily="34" charset="0"/>
                        </a:rPr>
                        <a:t>How to prevent HIV / AIDS</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Know ≥ 2 measures</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902</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62,9</a:t>
                      </a:r>
                      <a:endParaRPr lang="en-US" sz="1300">
                        <a:effectLst/>
                        <a:latin typeface="Arial" pitchFamily="34" charset="0"/>
                        <a:ea typeface="Arial"/>
                        <a:cs typeface="Arial" pitchFamily="34" charset="0"/>
                      </a:endParaRPr>
                    </a:p>
                  </a:txBody>
                  <a:tcPr marL="68580" marR="68580" marT="0" marB="0"/>
                </a:tc>
              </a:tr>
              <a:tr h="355442">
                <a:tc vMerge="1">
                  <a:txBody>
                    <a:bodyPr/>
                    <a:lstStyle/>
                    <a:p>
                      <a:endParaRPr lang="en-US"/>
                    </a:p>
                  </a:txBody>
                  <a:tcPr/>
                </a:tc>
                <a:tc>
                  <a:txBody>
                    <a:bodyPr/>
                    <a:lstStyle/>
                    <a:p>
                      <a:pPr algn="just">
                        <a:lnSpc>
                          <a:spcPct val="150000"/>
                        </a:lnSpc>
                        <a:spcAft>
                          <a:spcPts val="0"/>
                        </a:spcAft>
                      </a:pPr>
                      <a:r>
                        <a:rPr lang="en-US" sz="1300">
                          <a:effectLst/>
                          <a:latin typeface="Arial" pitchFamily="34" charset="0"/>
                          <a:ea typeface="Times New Roman"/>
                          <a:cs typeface="Arial" pitchFamily="34" charset="0"/>
                        </a:rPr>
                        <a:t>Know &lt;2 measures</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a:effectLst/>
                          <a:latin typeface="Arial" pitchFamily="34" charset="0"/>
                          <a:ea typeface="Times New Roman"/>
                          <a:cs typeface="Arial" pitchFamily="34" charset="0"/>
                        </a:rPr>
                        <a:t>532</a:t>
                      </a:r>
                      <a:endParaRPr lang="en-US" sz="1300">
                        <a:effectLst/>
                        <a:latin typeface="Arial" pitchFamily="34" charset="0"/>
                        <a:ea typeface="Arial"/>
                        <a:cs typeface="Arial" pitchFamily="34" charset="0"/>
                      </a:endParaRPr>
                    </a:p>
                  </a:txBody>
                  <a:tcPr marL="68580" marR="68580" marT="0" marB="0"/>
                </a:tc>
                <a:tc>
                  <a:txBody>
                    <a:bodyPr/>
                    <a:lstStyle/>
                    <a:p>
                      <a:pPr algn="just">
                        <a:lnSpc>
                          <a:spcPct val="150000"/>
                        </a:lnSpc>
                        <a:spcAft>
                          <a:spcPts val="0"/>
                        </a:spcAft>
                      </a:pPr>
                      <a:r>
                        <a:rPr lang="en-US" sz="1300" dirty="0">
                          <a:effectLst/>
                          <a:latin typeface="Arial" pitchFamily="34" charset="0"/>
                          <a:ea typeface="Times New Roman"/>
                          <a:cs typeface="Arial" pitchFamily="34" charset="0"/>
                        </a:rPr>
                        <a:t>37,1</a:t>
                      </a:r>
                      <a:endParaRPr lang="en-US" sz="1300" dirty="0">
                        <a:effectLst/>
                        <a:latin typeface="Arial" pitchFamily="34" charset="0"/>
                        <a:ea typeface="Arial"/>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2736968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prstClr val="white"/>
                </a:solidFill>
                <a:latin typeface="Arial" pitchFamily="34" charset="0"/>
                <a:cs typeface="Arial" pitchFamily="34" charset="0"/>
              </a:rPr>
              <a:t>RESULTS - DISCUSSION </a:t>
            </a:r>
          </a:p>
        </p:txBody>
      </p:sp>
      <p:sp>
        <p:nvSpPr>
          <p:cNvPr id="2" name="TextBox 1"/>
          <p:cNvSpPr txBox="1"/>
          <p:nvPr/>
        </p:nvSpPr>
        <p:spPr>
          <a:xfrm>
            <a:off x="141156" y="990600"/>
            <a:ext cx="9002843" cy="400110"/>
          </a:xfrm>
          <a:prstGeom prst="rect">
            <a:avLst/>
          </a:prstGeom>
          <a:noFill/>
        </p:spPr>
        <p:txBody>
          <a:bodyPr wrap="square" rtlCol="0">
            <a:spAutoFit/>
          </a:bodyPr>
          <a:lstStyle/>
          <a:p>
            <a:r>
              <a:rPr lang="en-US" sz="2000" b="1" dirty="0" smtClean="0">
                <a:latin typeface="Arial" pitchFamily="34" charset="0"/>
                <a:cs typeface="Arial" pitchFamily="34" charset="0"/>
              </a:rPr>
              <a:t>4.3.</a:t>
            </a:r>
            <a:r>
              <a:rPr lang="vi-VN" sz="2000" b="1" dirty="0" smtClean="0"/>
              <a:t> </a:t>
            </a:r>
            <a:r>
              <a:rPr lang="vi-VN" sz="2000" b="1" dirty="0" smtClean="0"/>
              <a:t>Attitude</a:t>
            </a:r>
            <a:r>
              <a:rPr lang="vi-VN" sz="2000" b="1" dirty="0" smtClean="0"/>
              <a:t> </a:t>
            </a:r>
            <a:r>
              <a:rPr lang="vi-VN" sz="2000" b="1" dirty="0"/>
              <a:t>towards Reproductive </a:t>
            </a:r>
            <a:r>
              <a:rPr lang="vi-VN" sz="2000" b="1" dirty="0" smtClean="0"/>
              <a:t>Health</a:t>
            </a:r>
            <a:endParaRPr lang="en-US" sz="2000" dirty="0"/>
          </a:p>
        </p:txBody>
      </p:sp>
      <p:graphicFrame>
        <p:nvGraphicFramePr>
          <p:cNvPr id="6" name="Chart 5"/>
          <p:cNvGraphicFramePr>
            <a:graphicFrameLocks/>
          </p:cNvGraphicFramePr>
          <p:nvPr>
            <p:extLst>
              <p:ext uri="{D42A27DB-BD31-4B8C-83A1-F6EECF244321}">
                <p14:modId xmlns:p14="http://schemas.microsoft.com/office/powerpoint/2010/main" val="1127898915"/>
              </p:ext>
            </p:extLst>
          </p:nvPr>
        </p:nvGraphicFramePr>
        <p:xfrm>
          <a:off x="141156" y="2438400"/>
          <a:ext cx="8774244" cy="363849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45114" y="1428810"/>
            <a:ext cx="9002844" cy="914400"/>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1"/>
                </a:solidFill>
              </a:rPr>
              <a:t>On the side of having sex befor marriage, the majority has the attitude of disagreement (51,6%), however there is still a small percentage (21,7%) of agreement of the reasons demonstrated on the following levels of agreement:</a:t>
            </a:r>
            <a:endParaRPr lang="en-US" sz="2000" dirty="0">
              <a:solidFill>
                <a:schemeClr val="tx1"/>
              </a:solidFill>
            </a:endParaRPr>
          </a:p>
        </p:txBody>
      </p:sp>
    </p:spTree>
    <p:extLst>
      <p:ext uri="{BB962C8B-B14F-4D97-AF65-F5344CB8AC3E}">
        <p14:creationId xmlns:p14="http://schemas.microsoft.com/office/powerpoint/2010/main" val="4288393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prstClr val="white"/>
                </a:solidFill>
                <a:latin typeface="Arial" pitchFamily="34" charset="0"/>
                <a:cs typeface="Arial" pitchFamily="34" charset="0"/>
              </a:rPr>
              <a:t>RESULTS - DISCUSSION </a:t>
            </a:r>
          </a:p>
        </p:txBody>
      </p:sp>
      <p:sp>
        <p:nvSpPr>
          <p:cNvPr id="4" name="TextBox 3"/>
          <p:cNvSpPr txBox="1"/>
          <p:nvPr/>
        </p:nvSpPr>
        <p:spPr>
          <a:xfrm>
            <a:off x="152400" y="1371599"/>
            <a:ext cx="8763000" cy="461665"/>
          </a:xfrm>
          <a:prstGeom prst="rect">
            <a:avLst/>
          </a:prstGeom>
          <a:noFill/>
        </p:spPr>
        <p:txBody>
          <a:bodyPr wrap="square" rtlCol="0">
            <a:spAutoFit/>
          </a:bodyPr>
          <a:lstStyle/>
          <a:p>
            <a:endParaRPr lang="en-US" sz="2400">
              <a:solidFill>
                <a:prstClr val="black"/>
              </a:solidFill>
              <a:latin typeface="Arial" pitchFamily="34" charset="0"/>
              <a:cs typeface="Arial" pitchFamily="34" charset="0"/>
            </a:endParaRPr>
          </a:p>
        </p:txBody>
      </p:sp>
      <p:sp>
        <p:nvSpPr>
          <p:cNvPr id="2" name="TextBox 1"/>
          <p:cNvSpPr txBox="1"/>
          <p:nvPr/>
        </p:nvSpPr>
        <p:spPr>
          <a:xfrm>
            <a:off x="457200" y="1371599"/>
            <a:ext cx="7848600" cy="1200329"/>
          </a:xfrm>
          <a:prstGeom prst="rect">
            <a:avLst/>
          </a:prstGeom>
          <a:noFill/>
        </p:spPr>
        <p:txBody>
          <a:bodyPr wrap="square" rtlCol="0">
            <a:spAutoFit/>
          </a:bodyPr>
          <a:lstStyle/>
          <a:p>
            <a:r>
              <a:rPr lang="vi-VN" sz="2400" b="1" dirty="0" smtClean="0"/>
              <a:t>4.4 Behavio</a:t>
            </a:r>
            <a:r>
              <a:rPr lang="vi-VN" sz="2400" b="1" dirty="0" smtClean="0"/>
              <a:t>r</a:t>
            </a:r>
            <a:r>
              <a:rPr lang="vi-VN" sz="2400" b="1" dirty="0" smtClean="0"/>
              <a:t>s </a:t>
            </a:r>
            <a:r>
              <a:rPr lang="vi-VN" sz="2400" b="1" dirty="0"/>
              <a:t>towards Reproductive Health</a:t>
            </a:r>
            <a:endParaRPr lang="vi-VN" sz="2400" dirty="0"/>
          </a:p>
          <a:p>
            <a:r>
              <a:rPr lang="vi-VN" sz="2400" dirty="0"/>
              <a:t>Table 3: </a:t>
            </a:r>
            <a:r>
              <a:rPr lang="vi-VN" sz="2400" dirty="0" smtClean="0"/>
              <a:t>Behaviors </a:t>
            </a:r>
            <a:r>
              <a:rPr lang="vi-VN" sz="2400" dirty="0"/>
              <a:t>towards Reproductive Health</a:t>
            </a:r>
          </a:p>
          <a:p>
            <a:endParaRPr lang="en-US" sz="2400"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68368542"/>
              </p:ext>
            </p:extLst>
          </p:nvPr>
        </p:nvGraphicFramePr>
        <p:xfrm>
          <a:off x="876300" y="2595528"/>
          <a:ext cx="7315200" cy="2421772"/>
        </p:xfrm>
        <a:graphic>
          <a:graphicData uri="http://schemas.openxmlformats.org/drawingml/2006/table">
            <a:tbl>
              <a:tblPr firstRow="1" bandRow="1">
                <a:tableStyleId>{5C22544A-7EE6-4342-B048-85BDC9FD1C3A}</a:tableStyleId>
              </a:tblPr>
              <a:tblGrid>
                <a:gridCol w="3886200"/>
                <a:gridCol w="1752600"/>
                <a:gridCol w="1676400"/>
              </a:tblGrid>
              <a:tr h="292168">
                <a:tc>
                  <a:txBody>
                    <a:bodyPr/>
                    <a:lstStyle/>
                    <a:p>
                      <a:pPr algn="ctr">
                        <a:lnSpc>
                          <a:spcPct val="150000"/>
                        </a:lnSpc>
                        <a:spcAft>
                          <a:spcPts val="0"/>
                        </a:spcAft>
                      </a:pPr>
                      <a:r>
                        <a:rPr lang="vi-VN" sz="1800" b="1" kern="1200" dirty="0" smtClean="0">
                          <a:solidFill>
                            <a:schemeClr val="lt1"/>
                          </a:solidFill>
                          <a:effectLst/>
                          <a:latin typeface="+mn-lt"/>
                          <a:ea typeface="+mn-ea"/>
                          <a:cs typeface="+mn-cs"/>
                        </a:rPr>
                        <a:t>Behaviors</a:t>
                      </a:r>
                      <a:endParaRPr lang="en-US" sz="1800" dirty="0">
                        <a:effectLst/>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en-US" sz="1800" b="1">
                          <a:effectLst/>
                          <a:latin typeface="Arial" pitchFamily="34" charset="0"/>
                          <a:ea typeface="Times New Roman"/>
                          <a:cs typeface="Arial" pitchFamily="34" charset="0"/>
                        </a:rPr>
                        <a:t>n</a:t>
                      </a:r>
                      <a:endParaRPr lang="en-US" sz="1800">
                        <a:effectLst/>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pPr>
                      <a:r>
                        <a:rPr lang="en-US" sz="1800" b="1">
                          <a:effectLst/>
                          <a:latin typeface="Arial" pitchFamily="34" charset="0"/>
                          <a:ea typeface="Times New Roman"/>
                          <a:cs typeface="Arial" pitchFamily="34" charset="0"/>
                        </a:rPr>
                        <a:t>%</a:t>
                      </a:r>
                      <a:endParaRPr lang="en-US" sz="1800">
                        <a:effectLst/>
                        <a:latin typeface="Arial" pitchFamily="34" charset="0"/>
                        <a:ea typeface="Times New Roman"/>
                        <a:cs typeface="Arial" pitchFamily="34" charset="0"/>
                      </a:endParaRPr>
                    </a:p>
                  </a:txBody>
                  <a:tcPr marL="68580" marR="68580" marT="0" marB="0"/>
                </a:tc>
              </a:tr>
              <a:tr h="448781">
                <a:tc>
                  <a:txBody>
                    <a:bodyPr/>
                    <a:lstStyle/>
                    <a:p>
                      <a:pPr algn="ctr">
                        <a:lnSpc>
                          <a:spcPct val="150000"/>
                        </a:lnSpc>
                        <a:spcAft>
                          <a:spcPts val="0"/>
                        </a:spcAft>
                      </a:pPr>
                      <a:r>
                        <a:rPr lang="en-US" sz="1800" dirty="0" smtClean="0">
                          <a:solidFill>
                            <a:srgbClr val="000000"/>
                          </a:solidFill>
                          <a:effectLst/>
                          <a:latin typeface="Times New Roman"/>
                          <a:ea typeface="Times New Roman"/>
                          <a:cs typeface="Times New Roman"/>
                        </a:rPr>
                        <a:t>Having lover</a:t>
                      </a:r>
                      <a:endParaRPr lang="vi-VN" sz="1800" dirty="0">
                        <a:effectLst/>
                        <a:latin typeface="Arial"/>
                        <a:ea typeface="Arial"/>
                        <a:cs typeface="Times New Roman"/>
                      </a:endParaRPr>
                    </a:p>
                  </a:txBody>
                  <a:tcPr marL="68580" marR="68580" marT="0" marB="0"/>
                </a:tc>
                <a:tc>
                  <a:txBody>
                    <a:bodyPr/>
                    <a:lstStyle/>
                    <a:p>
                      <a:pPr algn="ctr">
                        <a:lnSpc>
                          <a:spcPct val="150000"/>
                        </a:lnSpc>
                        <a:spcAft>
                          <a:spcPts val="0"/>
                        </a:spcAft>
                      </a:pPr>
                      <a:r>
                        <a:rPr lang="en-US" sz="1800" dirty="0">
                          <a:effectLst/>
                          <a:latin typeface="Arial" pitchFamily="34" charset="0"/>
                          <a:ea typeface="Times New Roman"/>
                          <a:cs typeface="Arial" pitchFamily="34" charset="0"/>
                        </a:rPr>
                        <a:t>445</a:t>
                      </a:r>
                    </a:p>
                  </a:txBody>
                  <a:tcPr marL="68580" marR="68580" marT="0" marB="0"/>
                </a:tc>
                <a:tc>
                  <a:txBody>
                    <a:bodyPr/>
                    <a:lstStyle/>
                    <a:p>
                      <a:pPr algn="ctr">
                        <a:lnSpc>
                          <a:spcPct val="150000"/>
                        </a:lnSpc>
                        <a:spcAft>
                          <a:spcPts val="0"/>
                        </a:spcAft>
                      </a:pPr>
                      <a:r>
                        <a:rPr lang="en-US" sz="1800">
                          <a:effectLst/>
                          <a:latin typeface="Arial" pitchFamily="34" charset="0"/>
                          <a:ea typeface="Times New Roman"/>
                          <a:cs typeface="Arial" pitchFamily="34" charset="0"/>
                        </a:rPr>
                        <a:t>30,9</a:t>
                      </a:r>
                    </a:p>
                  </a:txBody>
                  <a:tcPr marL="68580" marR="68580" marT="0" marB="0"/>
                </a:tc>
              </a:tr>
              <a:tr h="448781">
                <a:tc>
                  <a:txBody>
                    <a:bodyPr/>
                    <a:lstStyle/>
                    <a:p>
                      <a:pPr algn="ctr">
                        <a:lnSpc>
                          <a:spcPct val="150000"/>
                        </a:lnSpc>
                        <a:spcAft>
                          <a:spcPts val="0"/>
                        </a:spcAft>
                      </a:pPr>
                      <a:r>
                        <a:rPr lang="en-US" sz="1800" dirty="0">
                          <a:solidFill>
                            <a:srgbClr val="000000"/>
                          </a:solidFill>
                          <a:effectLst/>
                          <a:latin typeface="Times New Roman"/>
                          <a:ea typeface="Times New Roman"/>
                          <a:cs typeface="Times New Roman"/>
                        </a:rPr>
                        <a:t>Having sex</a:t>
                      </a:r>
                      <a:endParaRPr lang="vi-VN" sz="1800" dirty="0">
                        <a:effectLst/>
                        <a:latin typeface="Arial"/>
                        <a:ea typeface="Arial"/>
                        <a:cs typeface="Times New Roman"/>
                      </a:endParaRPr>
                    </a:p>
                  </a:txBody>
                  <a:tcPr marL="68580" marR="68580" marT="0" marB="0"/>
                </a:tc>
                <a:tc>
                  <a:txBody>
                    <a:bodyPr/>
                    <a:lstStyle/>
                    <a:p>
                      <a:pPr algn="ctr">
                        <a:lnSpc>
                          <a:spcPct val="150000"/>
                        </a:lnSpc>
                        <a:spcAft>
                          <a:spcPts val="0"/>
                        </a:spcAft>
                      </a:pPr>
                      <a:r>
                        <a:rPr lang="en-US" sz="1800" dirty="0">
                          <a:effectLst/>
                          <a:latin typeface="Arial" pitchFamily="34" charset="0"/>
                          <a:ea typeface="Times New Roman"/>
                          <a:cs typeface="Arial" pitchFamily="34" charset="0"/>
                        </a:rPr>
                        <a:t>47</a:t>
                      </a:r>
                    </a:p>
                  </a:txBody>
                  <a:tcPr marL="68580" marR="68580" marT="0" marB="0"/>
                </a:tc>
                <a:tc>
                  <a:txBody>
                    <a:bodyPr/>
                    <a:lstStyle/>
                    <a:p>
                      <a:pPr algn="ctr">
                        <a:lnSpc>
                          <a:spcPct val="150000"/>
                        </a:lnSpc>
                        <a:spcAft>
                          <a:spcPts val="0"/>
                        </a:spcAft>
                      </a:pPr>
                      <a:r>
                        <a:rPr lang="en-US" sz="1800" dirty="0">
                          <a:effectLst/>
                          <a:latin typeface="Arial" pitchFamily="34" charset="0"/>
                          <a:ea typeface="Times New Roman"/>
                          <a:cs typeface="Arial" pitchFamily="34" charset="0"/>
                        </a:rPr>
                        <a:t>3,3</a:t>
                      </a:r>
                    </a:p>
                  </a:txBody>
                  <a:tcPr marL="68580" marR="68580" marT="0" marB="0"/>
                </a:tc>
              </a:tr>
              <a:tr h="448781">
                <a:tc>
                  <a:txBody>
                    <a:bodyPr/>
                    <a:lstStyle/>
                    <a:p>
                      <a:pPr algn="ctr">
                        <a:lnSpc>
                          <a:spcPct val="150000"/>
                        </a:lnSpc>
                        <a:spcAft>
                          <a:spcPts val="0"/>
                        </a:spcAft>
                      </a:pPr>
                      <a:r>
                        <a:rPr lang="en-US" sz="1800" dirty="0">
                          <a:solidFill>
                            <a:srgbClr val="000000"/>
                          </a:solidFill>
                          <a:effectLst/>
                          <a:latin typeface="Times New Roman"/>
                          <a:ea typeface="Times New Roman"/>
                          <a:cs typeface="Times New Roman"/>
                        </a:rPr>
                        <a:t>Using contraceptive</a:t>
                      </a:r>
                      <a:endParaRPr lang="vi-VN" sz="1800" dirty="0">
                        <a:effectLst/>
                        <a:latin typeface="Arial"/>
                        <a:ea typeface="Arial"/>
                        <a:cs typeface="Times New Roman"/>
                      </a:endParaRPr>
                    </a:p>
                  </a:txBody>
                  <a:tcPr marL="68580" marR="68580" marT="0" marB="0"/>
                </a:tc>
                <a:tc>
                  <a:txBody>
                    <a:bodyPr/>
                    <a:lstStyle/>
                    <a:p>
                      <a:pPr algn="ctr">
                        <a:lnSpc>
                          <a:spcPct val="150000"/>
                        </a:lnSpc>
                        <a:spcAft>
                          <a:spcPts val="0"/>
                        </a:spcAft>
                      </a:pPr>
                      <a:r>
                        <a:rPr lang="en-US" sz="1800">
                          <a:effectLst/>
                          <a:latin typeface="Arial" pitchFamily="34" charset="0"/>
                          <a:ea typeface="Times New Roman"/>
                          <a:cs typeface="Arial" pitchFamily="34" charset="0"/>
                        </a:rPr>
                        <a:t>25</a:t>
                      </a:r>
                    </a:p>
                  </a:txBody>
                  <a:tcPr marL="68580" marR="68580" marT="0" marB="0"/>
                </a:tc>
                <a:tc>
                  <a:txBody>
                    <a:bodyPr/>
                    <a:lstStyle/>
                    <a:p>
                      <a:pPr algn="ctr">
                        <a:lnSpc>
                          <a:spcPct val="150000"/>
                        </a:lnSpc>
                        <a:spcAft>
                          <a:spcPts val="0"/>
                        </a:spcAft>
                      </a:pPr>
                      <a:r>
                        <a:rPr lang="en-US" sz="1800" dirty="0">
                          <a:effectLst/>
                          <a:latin typeface="Arial" pitchFamily="34" charset="0"/>
                          <a:ea typeface="Times New Roman"/>
                          <a:cs typeface="Arial" pitchFamily="34" charset="0"/>
                        </a:rPr>
                        <a:t>53,2</a:t>
                      </a:r>
                    </a:p>
                  </a:txBody>
                  <a:tcPr marL="68580" marR="68580" marT="0" marB="0"/>
                </a:tc>
              </a:tr>
              <a:tr h="663949">
                <a:tc>
                  <a:txBody>
                    <a:bodyPr/>
                    <a:lstStyle/>
                    <a:p>
                      <a:pPr algn="ctr">
                        <a:lnSpc>
                          <a:spcPct val="150000"/>
                        </a:lnSpc>
                        <a:spcAft>
                          <a:spcPts val="0"/>
                        </a:spcAft>
                      </a:pPr>
                      <a:r>
                        <a:rPr lang="en-US" sz="1800" dirty="0">
                          <a:solidFill>
                            <a:srgbClr val="000000"/>
                          </a:solidFill>
                          <a:effectLst/>
                          <a:latin typeface="Times New Roman"/>
                          <a:ea typeface="Times New Roman"/>
                          <a:cs typeface="Times New Roman"/>
                        </a:rPr>
                        <a:t>Sharing with signs of puberty</a:t>
                      </a:r>
                      <a:endParaRPr lang="vi-VN" sz="1800" dirty="0">
                        <a:effectLst/>
                        <a:latin typeface="Arial"/>
                        <a:ea typeface="Arial"/>
                        <a:cs typeface="Times New Roman"/>
                      </a:endParaRPr>
                    </a:p>
                  </a:txBody>
                  <a:tcPr marL="68580" marR="68580" marT="0" marB="0"/>
                </a:tc>
                <a:tc>
                  <a:txBody>
                    <a:bodyPr/>
                    <a:lstStyle/>
                    <a:p>
                      <a:pPr algn="ctr">
                        <a:lnSpc>
                          <a:spcPct val="150000"/>
                        </a:lnSpc>
                        <a:spcAft>
                          <a:spcPts val="0"/>
                        </a:spcAft>
                      </a:pPr>
                      <a:r>
                        <a:rPr lang="en-US" sz="1800">
                          <a:effectLst/>
                          <a:latin typeface="Arial" pitchFamily="34" charset="0"/>
                          <a:ea typeface="Times New Roman"/>
                          <a:cs typeface="Arial" pitchFamily="34" charset="0"/>
                        </a:rPr>
                        <a:t>830</a:t>
                      </a:r>
                    </a:p>
                  </a:txBody>
                  <a:tcPr marL="68580" marR="68580" marT="0" marB="0"/>
                </a:tc>
                <a:tc>
                  <a:txBody>
                    <a:bodyPr/>
                    <a:lstStyle/>
                    <a:p>
                      <a:pPr algn="ctr">
                        <a:lnSpc>
                          <a:spcPct val="150000"/>
                        </a:lnSpc>
                        <a:spcAft>
                          <a:spcPts val="0"/>
                        </a:spcAft>
                      </a:pPr>
                      <a:r>
                        <a:rPr lang="en-US" sz="1800" dirty="0">
                          <a:effectLst/>
                          <a:latin typeface="Arial" pitchFamily="34" charset="0"/>
                          <a:ea typeface="Times New Roman"/>
                          <a:cs typeface="Arial" pitchFamily="34" charset="0"/>
                        </a:rPr>
                        <a:t>57,9</a:t>
                      </a:r>
                    </a:p>
                  </a:txBody>
                  <a:tcPr marL="68580" marR="68580" marT="0" marB="0"/>
                </a:tc>
              </a:tr>
            </a:tbl>
          </a:graphicData>
        </a:graphic>
      </p:graphicFrame>
    </p:spTree>
    <p:extLst>
      <p:ext uri="{BB962C8B-B14F-4D97-AF65-F5344CB8AC3E}">
        <p14:creationId xmlns:p14="http://schemas.microsoft.com/office/powerpoint/2010/main" val="4020693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prstClr val="white"/>
                </a:solidFill>
                <a:latin typeface="Arial" pitchFamily="34" charset="0"/>
                <a:cs typeface="Arial" pitchFamily="34" charset="0"/>
              </a:rPr>
              <a:t>RESULTS - DISCUSSION </a:t>
            </a:r>
          </a:p>
        </p:txBody>
      </p:sp>
      <p:sp>
        <p:nvSpPr>
          <p:cNvPr id="4" name="TextBox 3"/>
          <p:cNvSpPr txBox="1"/>
          <p:nvPr/>
        </p:nvSpPr>
        <p:spPr>
          <a:xfrm>
            <a:off x="152400" y="1371599"/>
            <a:ext cx="8763000" cy="461665"/>
          </a:xfrm>
          <a:prstGeom prst="rect">
            <a:avLst/>
          </a:prstGeom>
          <a:noFill/>
        </p:spPr>
        <p:txBody>
          <a:bodyPr wrap="square" rtlCol="0">
            <a:spAutoFit/>
          </a:bodyPr>
          <a:lstStyle/>
          <a:p>
            <a:endParaRPr lang="en-US" sz="2400">
              <a:solidFill>
                <a:prstClr val="black"/>
              </a:solidFill>
              <a:latin typeface="Arial" pitchFamily="34" charset="0"/>
              <a:cs typeface="Arial" pitchFamily="34" charset="0"/>
            </a:endParaRPr>
          </a:p>
        </p:txBody>
      </p:sp>
      <p:sp>
        <p:nvSpPr>
          <p:cNvPr id="2" name="TextBox 1"/>
          <p:cNvSpPr txBox="1"/>
          <p:nvPr/>
        </p:nvSpPr>
        <p:spPr>
          <a:xfrm>
            <a:off x="304800" y="990600"/>
            <a:ext cx="8610600" cy="2123658"/>
          </a:xfrm>
          <a:prstGeom prst="rect">
            <a:avLst/>
          </a:prstGeom>
          <a:noFill/>
        </p:spPr>
        <p:txBody>
          <a:bodyPr wrap="square" rtlCol="0">
            <a:spAutoFit/>
          </a:bodyPr>
          <a:lstStyle/>
          <a:p>
            <a:r>
              <a:rPr lang="vi-VN" sz="2200" b="1" dirty="0" smtClean="0"/>
              <a:t>4.5 </a:t>
            </a:r>
            <a:r>
              <a:rPr lang="vi-VN" sz="2200" b="1" dirty="0"/>
              <a:t>Factors in relation to knowledge, attitude, behavior of subjects.</a:t>
            </a:r>
            <a:endParaRPr lang="vi-VN" sz="2200" dirty="0"/>
          </a:p>
          <a:p>
            <a:r>
              <a:rPr lang="vi-VN" sz="2200" b="1" i="1" dirty="0" smtClean="0"/>
              <a:t>4.5.1 </a:t>
            </a:r>
            <a:r>
              <a:rPr lang="vi-VN" sz="2200" b="1" i="1" dirty="0"/>
              <a:t>Coincident influence of some factors in relation to knowledge</a:t>
            </a:r>
            <a:endParaRPr lang="vi-VN" sz="2200" dirty="0"/>
          </a:p>
          <a:p>
            <a:r>
              <a:rPr lang="vi-VN" sz="2200" dirty="0"/>
              <a:t>Table 4: Mutivariate linear analysis on the coincident influence of some factors related to knowledge of reproductive health (n = 1434)</a:t>
            </a:r>
          </a:p>
        </p:txBody>
      </p:sp>
      <p:graphicFrame>
        <p:nvGraphicFramePr>
          <p:cNvPr id="5" name="Table 4"/>
          <p:cNvGraphicFramePr>
            <a:graphicFrameLocks noGrp="1"/>
          </p:cNvGraphicFramePr>
          <p:nvPr>
            <p:extLst>
              <p:ext uri="{D42A27DB-BD31-4B8C-83A1-F6EECF244321}">
                <p14:modId xmlns:p14="http://schemas.microsoft.com/office/powerpoint/2010/main" val="1103226394"/>
              </p:ext>
            </p:extLst>
          </p:nvPr>
        </p:nvGraphicFramePr>
        <p:xfrm>
          <a:off x="1200150" y="3145002"/>
          <a:ext cx="6743700" cy="2336800"/>
        </p:xfrm>
        <a:graphic>
          <a:graphicData uri="http://schemas.openxmlformats.org/drawingml/2006/table">
            <a:tbl>
              <a:tblPr firstRow="1" bandRow="1">
                <a:tableStyleId>{5C22544A-7EE6-4342-B048-85BDC9FD1C3A}</a:tableStyleId>
              </a:tblPr>
              <a:tblGrid>
                <a:gridCol w="1885950"/>
                <a:gridCol w="2370429"/>
                <a:gridCol w="2487321"/>
              </a:tblGrid>
              <a:tr h="370840">
                <a:tc>
                  <a:txBody>
                    <a:bodyPr/>
                    <a:lstStyle/>
                    <a:p>
                      <a:pPr algn="ctr">
                        <a:lnSpc>
                          <a:spcPct val="150000"/>
                        </a:lnSpc>
                        <a:spcAft>
                          <a:spcPts val="0"/>
                        </a:spcAft>
                        <a:tabLst>
                          <a:tab pos="2806700" algn="ctr"/>
                        </a:tabLst>
                      </a:pPr>
                      <a:r>
                        <a:rPr lang="en-US" sz="1600" b="1" dirty="0">
                          <a:solidFill>
                            <a:srgbClr val="000000"/>
                          </a:solidFill>
                          <a:effectLst/>
                          <a:latin typeface="Times New Roman"/>
                          <a:ea typeface="Times New Roman"/>
                          <a:cs typeface="Times New Roman"/>
                        </a:rPr>
                        <a:t>Factor</a:t>
                      </a:r>
                      <a:endParaRPr lang="vi-VN" sz="1600" dirty="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500" b="1" dirty="0">
                          <a:solidFill>
                            <a:srgbClr val="000000"/>
                          </a:solidFill>
                          <a:effectLst/>
                          <a:latin typeface="Times New Roman"/>
                          <a:ea typeface="Times New Roman"/>
                          <a:cs typeface="Times New Roman"/>
                        </a:rPr>
                        <a:t>Regression coefficients (β)</a:t>
                      </a:r>
                      <a:endParaRPr lang="vi-VN" sz="1500" dirty="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600" b="1" dirty="0">
                          <a:solidFill>
                            <a:srgbClr val="000000"/>
                          </a:solidFill>
                          <a:effectLst/>
                          <a:latin typeface="Times New Roman"/>
                          <a:ea typeface="Times New Roman"/>
                          <a:cs typeface="Times New Roman"/>
                        </a:rPr>
                        <a:t>Statistical Significance (p)</a:t>
                      </a:r>
                      <a:endParaRPr lang="vi-VN" sz="1600" dirty="0">
                        <a:effectLst/>
                        <a:latin typeface="Arial"/>
                        <a:ea typeface="Arial"/>
                        <a:cs typeface="Times New Roman"/>
                      </a:endParaRPr>
                    </a:p>
                  </a:txBody>
                  <a:tcPr marL="68580" marR="68580" marT="0" marB="0"/>
                </a:tc>
              </a:tr>
              <a:tr h="370840">
                <a:tc>
                  <a:txBody>
                    <a:bodyPr/>
                    <a:lstStyle/>
                    <a:p>
                      <a:pPr algn="ctr">
                        <a:lnSpc>
                          <a:spcPct val="150000"/>
                        </a:lnSpc>
                        <a:spcAft>
                          <a:spcPts val="0"/>
                        </a:spcAft>
                        <a:tabLst>
                          <a:tab pos="2806700" algn="ctr"/>
                        </a:tabLst>
                      </a:pPr>
                      <a:r>
                        <a:rPr lang="en-US" sz="1600">
                          <a:solidFill>
                            <a:srgbClr val="000000"/>
                          </a:solidFill>
                          <a:effectLst/>
                          <a:latin typeface="Times New Roman"/>
                          <a:ea typeface="Times New Roman"/>
                          <a:cs typeface="Times New Roman"/>
                        </a:rPr>
                        <a:t>Region</a:t>
                      </a:r>
                      <a:endParaRPr lang="vi-VN" sz="160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800" dirty="0">
                          <a:solidFill>
                            <a:srgbClr val="000000"/>
                          </a:solidFill>
                          <a:effectLst/>
                          <a:latin typeface="Arial" pitchFamily="34" charset="0"/>
                          <a:ea typeface="Times New Roman"/>
                          <a:cs typeface="Arial" pitchFamily="34" charset="0"/>
                        </a:rPr>
                        <a:t>0,039</a:t>
                      </a:r>
                      <a:endParaRPr lang="en-US" sz="1800" dirty="0">
                        <a:effectLst/>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tabLst>
                          <a:tab pos="2806700" algn="ctr"/>
                        </a:tabLst>
                      </a:pPr>
                      <a:r>
                        <a:rPr lang="en-US" sz="1800" dirty="0">
                          <a:solidFill>
                            <a:srgbClr val="000000"/>
                          </a:solidFill>
                          <a:effectLst/>
                          <a:latin typeface="Arial" pitchFamily="34" charset="0"/>
                          <a:ea typeface="Times New Roman"/>
                          <a:cs typeface="Arial" pitchFamily="34" charset="0"/>
                        </a:rPr>
                        <a:t>0,002</a:t>
                      </a:r>
                      <a:endParaRPr lang="en-US" sz="1800" dirty="0">
                        <a:effectLst/>
                        <a:latin typeface="Arial" pitchFamily="34" charset="0"/>
                        <a:ea typeface="Times New Roman"/>
                        <a:cs typeface="Arial" pitchFamily="34" charset="0"/>
                      </a:endParaRPr>
                    </a:p>
                  </a:txBody>
                  <a:tcPr marL="68580" marR="68580" marT="0" marB="0"/>
                </a:tc>
              </a:tr>
              <a:tr h="370840">
                <a:tc>
                  <a:txBody>
                    <a:bodyPr/>
                    <a:lstStyle/>
                    <a:p>
                      <a:pPr algn="ctr">
                        <a:lnSpc>
                          <a:spcPct val="150000"/>
                        </a:lnSpc>
                        <a:spcAft>
                          <a:spcPts val="0"/>
                        </a:spcAft>
                        <a:tabLst>
                          <a:tab pos="2806700" algn="ctr"/>
                        </a:tabLst>
                      </a:pPr>
                      <a:r>
                        <a:rPr lang="en-US" sz="1600">
                          <a:solidFill>
                            <a:srgbClr val="000000"/>
                          </a:solidFill>
                          <a:effectLst/>
                          <a:latin typeface="Times New Roman"/>
                          <a:ea typeface="Times New Roman"/>
                          <a:cs typeface="Times New Roman"/>
                        </a:rPr>
                        <a:t>Folk</a:t>
                      </a:r>
                      <a:endParaRPr lang="vi-VN" sz="160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800">
                          <a:solidFill>
                            <a:srgbClr val="000000"/>
                          </a:solidFill>
                          <a:effectLst/>
                          <a:latin typeface="Arial" pitchFamily="34" charset="0"/>
                          <a:ea typeface="Times New Roman"/>
                          <a:cs typeface="Arial" pitchFamily="34" charset="0"/>
                        </a:rPr>
                        <a:t>-0,109</a:t>
                      </a:r>
                      <a:endParaRPr lang="en-US" sz="1800">
                        <a:effectLst/>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tabLst>
                          <a:tab pos="2806700" algn="ctr"/>
                        </a:tabLst>
                      </a:pPr>
                      <a:r>
                        <a:rPr lang="en-US" sz="1800">
                          <a:solidFill>
                            <a:srgbClr val="000000"/>
                          </a:solidFill>
                          <a:effectLst/>
                          <a:latin typeface="Arial" pitchFamily="34" charset="0"/>
                          <a:ea typeface="Times New Roman"/>
                          <a:cs typeface="Arial" pitchFamily="34" charset="0"/>
                        </a:rPr>
                        <a:t>0,042</a:t>
                      </a:r>
                      <a:endParaRPr lang="en-US" sz="1800">
                        <a:effectLst/>
                        <a:latin typeface="Arial" pitchFamily="34" charset="0"/>
                        <a:ea typeface="Times New Roman"/>
                        <a:cs typeface="Arial" pitchFamily="34" charset="0"/>
                      </a:endParaRPr>
                    </a:p>
                  </a:txBody>
                  <a:tcPr marL="68580" marR="68580" marT="0" marB="0"/>
                </a:tc>
              </a:tr>
              <a:tr h="370840">
                <a:tc>
                  <a:txBody>
                    <a:bodyPr/>
                    <a:lstStyle/>
                    <a:p>
                      <a:pPr algn="ctr">
                        <a:lnSpc>
                          <a:spcPct val="150000"/>
                        </a:lnSpc>
                        <a:spcAft>
                          <a:spcPts val="0"/>
                        </a:spcAft>
                        <a:tabLst>
                          <a:tab pos="2806700" algn="ctr"/>
                        </a:tabLst>
                      </a:pPr>
                      <a:r>
                        <a:rPr lang="en-US" sz="1600">
                          <a:solidFill>
                            <a:srgbClr val="000000"/>
                          </a:solidFill>
                          <a:effectLst/>
                          <a:latin typeface="Times New Roman"/>
                          <a:ea typeface="Times New Roman"/>
                          <a:cs typeface="Times New Roman"/>
                        </a:rPr>
                        <a:t>Religion</a:t>
                      </a:r>
                      <a:endParaRPr lang="vi-VN" sz="160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800">
                          <a:solidFill>
                            <a:srgbClr val="000000"/>
                          </a:solidFill>
                          <a:effectLst/>
                          <a:latin typeface="Arial" pitchFamily="34" charset="0"/>
                          <a:ea typeface="Times New Roman"/>
                          <a:cs typeface="Arial" pitchFamily="34" charset="0"/>
                        </a:rPr>
                        <a:t>- 0,040</a:t>
                      </a:r>
                      <a:endParaRPr lang="en-US" sz="1800">
                        <a:effectLst/>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tabLst>
                          <a:tab pos="2806700" algn="ctr"/>
                        </a:tabLst>
                      </a:pPr>
                      <a:r>
                        <a:rPr lang="en-US" sz="1800">
                          <a:solidFill>
                            <a:srgbClr val="000000"/>
                          </a:solidFill>
                          <a:effectLst/>
                          <a:latin typeface="Arial" pitchFamily="34" charset="0"/>
                          <a:ea typeface="Times New Roman"/>
                          <a:cs typeface="Arial" pitchFamily="34" charset="0"/>
                        </a:rPr>
                        <a:t>0,017</a:t>
                      </a:r>
                      <a:endParaRPr lang="en-US" sz="1800">
                        <a:effectLst/>
                        <a:latin typeface="Arial" pitchFamily="34" charset="0"/>
                        <a:ea typeface="Times New Roman"/>
                        <a:cs typeface="Arial" pitchFamily="34" charset="0"/>
                      </a:endParaRPr>
                    </a:p>
                  </a:txBody>
                  <a:tcPr marL="68580" marR="68580" marT="0" marB="0"/>
                </a:tc>
              </a:tr>
              <a:tr h="370840">
                <a:tc>
                  <a:txBody>
                    <a:bodyPr/>
                    <a:lstStyle/>
                    <a:p>
                      <a:pPr algn="ctr">
                        <a:lnSpc>
                          <a:spcPct val="150000"/>
                        </a:lnSpc>
                        <a:spcAft>
                          <a:spcPts val="0"/>
                        </a:spcAft>
                        <a:tabLst>
                          <a:tab pos="2806700" algn="ctr"/>
                        </a:tabLst>
                      </a:pPr>
                      <a:r>
                        <a:rPr lang="en-US" sz="1600" dirty="0">
                          <a:solidFill>
                            <a:srgbClr val="000000"/>
                          </a:solidFill>
                          <a:effectLst/>
                          <a:latin typeface="Times New Roman"/>
                          <a:ea typeface="Times New Roman"/>
                          <a:cs typeface="Times New Roman"/>
                        </a:rPr>
                        <a:t>Mother's education level</a:t>
                      </a:r>
                      <a:endParaRPr lang="vi-VN" sz="1600" dirty="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800">
                          <a:solidFill>
                            <a:srgbClr val="000000"/>
                          </a:solidFill>
                          <a:effectLst/>
                          <a:latin typeface="Arial" pitchFamily="34" charset="0"/>
                          <a:ea typeface="Times New Roman"/>
                          <a:cs typeface="Arial" pitchFamily="34" charset="0"/>
                        </a:rPr>
                        <a:t>0,114</a:t>
                      </a:r>
                      <a:endParaRPr lang="en-US" sz="1800">
                        <a:effectLst/>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tabLst>
                          <a:tab pos="2806700" algn="ctr"/>
                        </a:tabLst>
                      </a:pPr>
                      <a:r>
                        <a:rPr lang="en-US" sz="1800" dirty="0">
                          <a:solidFill>
                            <a:srgbClr val="000000"/>
                          </a:solidFill>
                          <a:effectLst/>
                          <a:latin typeface="Arial" pitchFamily="34" charset="0"/>
                          <a:ea typeface="Times New Roman"/>
                          <a:cs typeface="Arial" pitchFamily="34" charset="0"/>
                        </a:rPr>
                        <a:t>0,000</a:t>
                      </a:r>
                      <a:endParaRPr lang="en-US" sz="1800" dirty="0">
                        <a:effectLst/>
                        <a:latin typeface="Arial" pitchFamily="34" charset="0"/>
                        <a:ea typeface="Times New Roman"/>
                        <a:cs typeface="Arial" pitchFamily="34" charset="0"/>
                      </a:endParaRPr>
                    </a:p>
                  </a:txBody>
                  <a:tcPr marL="68580" marR="68580" marT="0" marB="0"/>
                </a:tc>
              </a:tr>
            </a:tbl>
          </a:graphicData>
        </a:graphic>
      </p:graphicFrame>
      <p:sp>
        <p:nvSpPr>
          <p:cNvPr id="6" name="TextBox 5"/>
          <p:cNvSpPr txBox="1"/>
          <p:nvPr/>
        </p:nvSpPr>
        <p:spPr>
          <a:xfrm>
            <a:off x="162393" y="5456420"/>
            <a:ext cx="8610600" cy="1569660"/>
          </a:xfrm>
          <a:prstGeom prst="rect">
            <a:avLst/>
          </a:prstGeom>
          <a:noFill/>
        </p:spPr>
        <p:txBody>
          <a:bodyPr wrap="square" rtlCol="0">
            <a:spAutoFit/>
          </a:bodyPr>
          <a:lstStyle/>
          <a:p>
            <a:r>
              <a:rPr lang="vi-VN" sz="2400" dirty="0"/>
              <a:t>Score on reproductive health knowledge = - 0,116 + 0,039 (region) – 0,109 (folk) – 0,040 (religion) + 0,114 (mother's education level)</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3833006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prstClr val="white"/>
                </a:solidFill>
                <a:latin typeface="Arial" pitchFamily="34" charset="0"/>
                <a:cs typeface="Arial" pitchFamily="34" charset="0"/>
              </a:rPr>
              <a:t>RESULTS - DISCUSSION </a:t>
            </a:r>
          </a:p>
        </p:txBody>
      </p:sp>
      <p:sp>
        <p:nvSpPr>
          <p:cNvPr id="4" name="TextBox 3"/>
          <p:cNvSpPr txBox="1"/>
          <p:nvPr/>
        </p:nvSpPr>
        <p:spPr>
          <a:xfrm>
            <a:off x="152400" y="1176725"/>
            <a:ext cx="8763000" cy="1862048"/>
          </a:xfrm>
          <a:prstGeom prst="rect">
            <a:avLst/>
          </a:prstGeom>
          <a:noFill/>
        </p:spPr>
        <p:txBody>
          <a:bodyPr wrap="square" rtlCol="0">
            <a:spAutoFit/>
          </a:bodyPr>
          <a:lstStyle/>
          <a:p>
            <a:r>
              <a:rPr lang="vi-VN" sz="2300" b="1" i="1" dirty="0" smtClean="0"/>
              <a:t>4.5.2</a:t>
            </a:r>
            <a:r>
              <a:rPr lang="vi-VN" sz="2300" b="1" i="1" dirty="0"/>
              <a:t>. Coincident influence of some factors in relation to attitude</a:t>
            </a:r>
            <a:endParaRPr lang="vi-VN" sz="2300" dirty="0"/>
          </a:p>
          <a:p>
            <a:r>
              <a:rPr lang="vi-VN" sz="2300" dirty="0"/>
              <a:t>Table 5: Mutivariate linear analysis on the coincident influence of some factors related to attitude of reproductive health (n=1434)</a:t>
            </a:r>
          </a:p>
          <a:p>
            <a:endParaRPr lang="en-US" sz="2300" dirty="0">
              <a:solidFill>
                <a:prstClr val="black"/>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8516542"/>
              </p:ext>
            </p:extLst>
          </p:nvPr>
        </p:nvGraphicFramePr>
        <p:xfrm>
          <a:off x="990600" y="2746385"/>
          <a:ext cx="7162800" cy="8229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pPr algn="ctr">
                        <a:lnSpc>
                          <a:spcPct val="150000"/>
                        </a:lnSpc>
                        <a:spcAft>
                          <a:spcPts val="0"/>
                        </a:spcAft>
                        <a:tabLst>
                          <a:tab pos="2806700" algn="ctr"/>
                        </a:tabLst>
                      </a:pPr>
                      <a:r>
                        <a:rPr lang="en-US" sz="1800" b="1" dirty="0">
                          <a:solidFill>
                            <a:srgbClr val="000000"/>
                          </a:solidFill>
                          <a:effectLst/>
                          <a:latin typeface="Times New Roman"/>
                          <a:ea typeface="Times New Roman"/>
                          <a:cs typeface="Times New Roman"/>
                        </a:rPr>
                        <a:t>Factor</a:t>
                      </a:r>
                      <a:endParaRPr lang="vi-VN" sz="1800" dirty="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500" b="1" dirty="0">
                          <a:solidFill>
                            <a:srgbClr val="000000"/>
                          </a:solidFill>
                          <a:effectLst/>
                          <a:latin typeface="Times New Roman"/>
                          <a:ea typeface="Times New Roman"/>
                          <a:cs typeface="Times New Roman"/>
                        </a:rPr>
                        <a:t>Regression coefficients (β)</a:t>
                      </a:r>
                      <a:endParaRPr lang="vi-VN" sz="1500" dirty="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500" b="1">
                          <a:solidFill>
                            <a:srgbClr val="000000"/>
                          </a:solidFill>
                          <a:effectLst/>
                          <a:latin typeface="Times New Roman"/>
                          <a:ea typeface="Times New Roman"/>
                          <a:cs typeface="Times New Roman"/>
                        </a:rPr>
                        <a:t>Statistical Significance (p)</a:t>
                      </a:r>
                      <a:endParaRPr lang="vi-VN" sz="1500">
                        <a:effectLst/>
                        <a:latin typeface="Arial"/>
                        <a:ea typeface="Arial"/>
                        <a:cs typeface="Times New Roman"/>
                      </a:endParaRPr>
                    </a:p>
                  </a:txBody>
                  <a:tcPr marL="68580" marR="68580" marT="0" marB="0"/>
                </a:tc>
              </a:tr>
              <a:tr h="370840">
                <a:tc>
                  <a:txBody>
                    <a:bodyPr/>
                    <a:lstStyle/>
                    <a:p>
                      <a:pPr algn="ctr">
                        <a:lnSpc>
                          <a:spcPct val="150000"/>
                        </a:lnSpc>
                        <a:spcAft>
                          <a:spcPts val="0"/>
                        </a:spcAft>
                        <a:tabLst>
                          <a:tab pos="2806700" algn="ctr"/>
                        </a:tabLst>
                      </a:pPr>
                      <a:r>
                        <a:rPr lang="en-US" sz="1800" dirty="0">
                          <a:solidFill>
                            <a:srgbClr val="000000"/>
                          </a:solidFill>
                          <a:effectLst/>
                          <a:latin typeface="Times New Roman"/>
                          <a:ea typeface="Times New Roman"/>
                          <a:cs typeface="Times New Roman"/>
                        </a:rPr>
                        <a:t>Gender</a:t>
                      </a:r>
                      <a:endParaRPr lang="vi-VN" sz="1800" dirty="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800" dirty="0">
                          <a:solidFill>
                            <a:srgbClr val="000000"/>
                          </a:solidFill>
                          <a:effectLst/>
                          <a:latin typeface="Times New Roman"/>
                          <a:ea typeface="Times New Roman"/>
                          <a:cs typeface="Times New Roman"/>
                        </a:rPr>
                        <a:t>- 0,208</a:t>
                      </a:r>
                      <a:endParaRPr lang="vi-VN" sz="1800" dirty="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800" dirty="0">
                          <a:solidFill>
                            <a:srgbClr val="000000"/>
                          </a:solidFill>
                          <a:effectLst/>
                          <a:latin typeface="Times New Roman"/>
                          <a:ea typeface="Times New Roman"/>
                          <a:cs typeface="Times New Roman"/>
                        </a:rPr>
                        <a:t>0,000</a:t>
                      </a:r>
                      <a:endParaRPr lang="vi-VN" sz="1800" dirty="0">
                        <a:effectLst/>
                        <a:latin typeface="Arial"/>
                        <a:ea typeface="Arial"/>
                        <a:cs typeface="Times New Roman"/>
                      </a:endParaRPr>
                    </a:p>
                  </a:txBody>
                  <a:tcPr marL="68580" marR="68580" marT="0" marB="0"/>
                </a:tc>
              </a:tr>
            </a:tbl>
          </a:graphicData>
        </a:graphic>
      </p:graphicFrame>
      <p:sp>
        <p:nvSpPr>
          <p:cNvPr id="3" name="TextBox 2"/>
          <p:cNvSpPr txBox="1"/>
          <p:nvPr/>
        </p:nvSpPr>
        <p:spPr>
          <a:xfrm>
            <a:off x="457200" y="4419600"/>
            <a:ext cx="8458200" cy="1938992"/>
          </a:xfrm>
          <a:prstGeom prst="rect">
            <a:avLst/>
          </a:prstGeom>
          <a:noFill/>
        </p:spPr>
        <p:txBody>
          <a:bodyPr wrap="square" rtlCol="0">
            <a:spAutoFit/>
          </a:bodyPr>
          <a:lstStyle/>
          <a:p>
            <a:r>
              <a:rPr lang="vi-VN" sz="2400" dirty="0"/>
              <a:t>Score on reproductive health attitude = 1,429 – 0,208 (gender)</a:t>
            </a:r>
          </a:p>
          <a:p>
            <a:r>
              <a:rPr lang="vi-VN" sz="2400" dirty="0"/>
              <a:t>Gender is a factor which affects to reproductive health attitude of students (p&lt;0,05)</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2964820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prstClr val="white"/>
                </a:solidFill>
                <a:latin typeface="Arial" pitchFamily="34" charset="0"/>
                <a:cs typeface="Arial" pitchFamily="34" charset="0"/>
              </a:rPr>
              <a:t>KẾT QUẢ - BÀN LUẬN (</a:t>
            </a:r>
            <a:r>
              <a:rPr lang="en-US" sz="3600" b="1" dirty="0" err="1" smtClean="0">
                <a:solidFill>
                  <a:prstClr val="white"/>
                </a:solidFill>
                <a:latin typeface="Arial" pitchFamily="34" charset="0"/>
                <a:cs typeface="Arial" pitchFamily="34" charset="0"/>
              </a:rPr>
              <a:t>tt</a:t>
            </a:r>
            <a:r>
              <a:rPr lang="en-US" sz="3600" b="1" dirty="0" smtClean="0">
                <a:solidFill>
                  <a:prstClr val="white"/>
                </a:solidFill>
                <a:latin typeface="Arial" pitchFamily="34" charset="0"/>
                <a:cs typeface="Arial" pitchFamily="34" charset="0"/>
              </a:rPr>
              <a:t>)</a:t>
            </a:r>
            <a:endParaRPr lang="en-US" sz="3600" b="1" dirty="0">
              <a:solidFill>
                <a:prstClr val="white"/>
              </a:solidFill>
              <a:latin typeface="Arial" pitchFamily="34" charset="0"/>
              <a:cs typeface="Arial" pitchFamily="34" charset="0"/>
            </a:endParaRPr>
          </a:p>
        </p:txBody>
      </p:sp>
      <p:sp>
        <p:nvSpPr>
          <p:cNvPr id="4" name="TextBox 3"/>
          <p:cNvSpPr txBox="1"/>
          <p:nvPr/>
        </p:nvSpPr>
        <p:spPr>
          <a:xfrm>
            <a:off x="152400" y="1371599"/>
            <a:ext cx="8763000" cy="461665"/>
          </a:xfrm>
          <a:prstGeom prst="rect">
            <a:avLst/>
          </a:prstGeom>
          <a:noFill/>
        </p:spPr>
        <p:txBody>
          <a:bodyPr wrap="square" rtlCol="0">
            <a:spAutoFit/>
          </a:bodyPr>
          <a:lstStyle/>
          <a:p>
            <a:endParaRPr lang="en-US" sz="2400">
              <a:solidFill>
                <a:prstClr val="black"/>
              </a:solidFill>
              <a:latin typeface="Arial" pitchFamily="34" charset="0"/>
              <a:cs typeface="Arial" pitchFamily="34" charset="0"/>
            </a:endParaRPr>
          </a:p>
        </p:txBody>
      </p:sp>
      <p:sp>
        <p:nvSpPr>
          <p:cNvPr id="3" name="Rectangle 2"/>
          <p:cNvSpPr/>
          <p:nvPr/>
        </p:nvSpPr>
        <p:spPr>
          <a:xfrm>
            <a:off x="381000" y="1048434"/>
            <a:ext cx="8382000" cy="1446550"/>
          </a:xfrm>
          <a:prstGeom prst="rect">
            <a:avLst/>
          </a:prstGeom>
        </p:spPr>
        <p:txBody>
          <a:bodyPr wrap="square">
            <a:spAutoFit/>
          </a:bodyPr>
          <a:lstStyle/>
          <a:p>
            <a:r>
              <a:rPr lang="vi-VN" sz="2200" b="1" i="1" dirty="0" smtClean="0"/>
              <a:t>4.5.3</a:t>
            </a:r>
            <a:r>
              <a:rPr lang="vi-VN" sz="2200" b="1" i="1" dirty="0"/>
              <a:t>. Coincident influence of some factors in relation to behavior </a:t>
            </a:r>
            <a:endParaRPr lang="vi-VN" sz="2200" dirty="0"/>
          </a:p>
          <a:p>
            <a:r>
              <a:rPr lang="vi-VN" sz="2200" dirty="0"/>
              <a:t>Table 6: Mutivariate linear analysis on the coincident influence of some factors related to behavior of reproductive health (n=1434)</a:t>
            </a:r>
          </a:p>
        </p:txBody>
      </p:sp>
      <p:graphicFrame>
        <p:nvGraphicFramePr>
          <p:cNvPr id="7" name="Table 6"/>
          <p:cNvGraphicFramePr>
            <a:graphicFrameLocks noGrp="1"/>
          </p:cNvGraphicFramePr>
          <p:nvPr>
            <p:extLst>
              <p:ext uri="{D42A27DB-BD31-4B8C-83A1-F6EECF244321}">
                <p14:modId xmlns:p14="http://schemas.microsoft.com/office/powerpoint/2010/main" val="1979278170"/>
              </p:ext>
            </p:extLst>
          </p:nvPr>
        </p:nvGraphicFramePr>
        <p:xfrm>
          <a:off x="800100" y="2743200"/>
          <a:ext cx="7543800" cy="2057400"/>
        </p:xfrm>
        <a:graphic>
          <a:graphicData uri="http://schemas.openxmlformats.org/drawingml/2006/table">
            <a:tbl>
              <a:tblPr firstRow="1" bandRow="1">
                <a:tableStyleId>{5C22544A-7EE6-4342-B048-85BDC9FD1C3A}</a:tableStyleId>
              </a:tblPr>
              <a:tblGrid>
                <a:gridCol w="2514600"/>
                <a:gridCol w="2514600"/>
                <a:gridCol w="2514600"/>
              </a:tblGrid>
              <a:tr h="370840">
                <a:tc>
                  <a:txBody>
                    <a:bodyPr/>
                    <a:lstStyle/>
                    <a:p>
                      <a:pPr algn="ctr">
                        <a:lnSpc>
                          <a:spcPct val="150000"/>
                        </a:lnSpc>
                        <a:spcAft>
                          <a:spcPts val="0"/>
                        </a:spcAft>
                        <a:tabLst>
                          <a:tab pos="2806700" algn="ctr"/>
                        </a:tabLst>
                      </a:pPr>
                      <a:r>
                        <a:rPr lang="en-US" sz="1800" b="1" dirty="0" smtClean="0">
                          <a:solidFill>
                            <a:srgbClr val="000000"/>
                          </a:solidFill>
                          <a:effectLst/>
                          <a:latin typeface="Times New Roman"/>
                          <a:ea typeface="Times New Roman"/>
                          <a:cs typeface="Times New Roman"/>
                        </a:rPr>
                        <a:t>Factor</a:t>
                      </a:r>
                      <a:endParaRPr lang="vi-VN" sz="1800" dirty="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800" b="1">
                          <a:solidFill>
                            <a:srgbClr val="000000"/>
                          </a:solidFill>
                          <a:effectLst/>
                          <a:latin typeface="Times New Roman"/>
                          <a:ea typeface="Times New Roman"/>
                          <a:cs typeface="Times New Roman"/>
                        </a:rPr>
                        <a:t>Regression coefficients (β)</a:t>
                      </a:r>
                      <a:endParaRPr lang="vi-VN" sz="180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800" b="1" dirty="0">
                          <a:solidFill>
                            <a:srgbClr val="000000"/>
                          </a:solidFill>
                          <a:effectLst/>
                          <a:latin typeface="Times New Roman"/>
                          <a:ea typeface="Times New Roman"/>
                          <a:cs typeface="Times New Roman"/>
                        </a:rPr>
                        <a:t>Statistical Significance (p)</a:t>
                      </a:r>
                      <a:endParaRPr lang="vi-VN" sz="1800" dirty="0">
                        <a:effectLst/>
                        <a:latin typeface="Arial"/>
                        <a:ea typeface="Arial"/>
                        <a:cs typeface="Times New Roman"/>
                      </a:endParaRPr>
                    </a:p>
                  </a:txBody>
                  <a:tcPr marL="68580" marR="68580" marT="0" marB="0"/>
                </a:tc>
              </a:tr>
              <a:tr h="370840">
                <a:tc>
                  <a:txBody>
                    <a:bodyPr/>
                    <a:lstStyle/>
                    <a:p>
                      <a:pPr algn="ctr">
                        <a:lnSpc>
                          <a:spcPct val="150000"/>
                        </a:lnSpc>
                        <a:spcAft>
                          <a:spcPts val="0"/>
                        </a:spcAft>
                        <a:tabLst>
                          <a:tab pos="2806700" algn="ctr"/>
                        </a:tabLst>
                      </a:pPr>
                      <a:r>
                        <a:rPr lang="en-US" sz="1600">
                          <a:solidFill>
                            <a:srgbClr val="000000"/>
                          </a:solidFill>
                          <a:effectLst/>
                          <a:latin typeface="Times New Roman"/>
                          <a:ea typeface="Times New Roman"/>
                          <a:cs typeface="Times New Roman"/>
                        </a:rPr>
                        <a:t>Region</a:t>
                      </a:r>
                      <a:endParaRPr lang="vi-VN" sz="160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800">
                          <a:solidFill>
                            <a:srgbClr val="000000"/>
                          </a:solidFill>
                          <a:effectLst/>
                          <a:latin typeface="Arial" pitchFamily="34" charset="0"/>
                          <a:ea typeface="Times New Roman"/>
                          <a:cs typeface="Arial" pitchFamily="34" charset="0"/>
                        </a:rPr>
                        <a:t>- 0,044</a:t>
                      </a:r>
                      <a:endParaRPr lang="en-US" sz="1800">
                        <a:effectLst/>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tabLst>
                          <a:tab pos="2806700" algn="ctr"/>
                        </a:tabLst>
                      </a:pPr>
                      <a:r>
                        <a:rPr lang="en-US" sz="1800">
                          <a:solidFill>
                            <a:srgbClr val="000000"/>
                          </a:solidFill>
                          <a:effectLst/>
                          <a:latin typeface="Arial" pitchFamily="34" charset="0"/>
                          <a:ea typeface="Times New Roman"/>
                          <a:cs typeface="Arial" pitchFamily="34" charset="0"/>
                        </a:rPr>
                        <a:t>0,004</a:t>
                      </a:r>
                      <a:endParaRPr lang="en-US" sz="1800">
                        <a:effectLst/>
                        <a:latin typeface="Arial" pitchFamily="34" charset="0"/>
                        <a:ea typeface="Times New Roman"/>
                        <a:cs typeface="Arial" pitchFamily="34" charset="0"/>
                      </a:endParaRPr>
                    </a:p>
                  </a:txBody>
                  <a:tcPr marL="68580" marR="68580" marT="0" marB="0"/>
                </a:tc>
              </a:tr>
              <a:tr h="370840">
                <a:tc>
                  <a:txBody>
                    <a:bodyPr/>
                    <a:lstStyle/>
                    <a:p>
                      <a:pPr algn="ctr">
                        <a:lnSpc>
                          <a:spcPct val="150000"/>
                        </a:lnSpc>
                        <a:spcAft>
                          <a:spcPts val="0"/>
                        </a:spcAft>
                        <a:tabLst>
                          <a:tab pos="2806700" algn="ctr"/>
                        </a:tabLst>
                      </a:pPr>
                      <a:r>
                        <a:rPr lang="en-US" sz="1600">
                          <a:solidFill>
                            <a:srgbClr val="000000"/>
                          </a:solidFill>
                          <a:effectLst/>
                          <a:latin typeface="Times New Roman"/>
                          <a:ea typeface="Times New Roman"/>
                          <a:cs typeface="Times New Roman"/>
                        </a:rPr>
                        <a:t>Gender</a:t>
                      </a:r>
                      <a:endParaRPr lang="vi-VN" sz="160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800">
                          <a:solidFill>
                            <a:srgbClr val="000000"/>
                          </a:solidFill>
                          <a:effectLst/>
                          <a:latin typeface="Arial" pitchFamily="34" charset="0"/>
                          <a:ea typeface="Times New Roman"/>
                          <a:cs typeface="Arial" pitchFamily="34" charset="0"/>
                        </a:rPr>
                        <a:t>- 0,354</a:t>
                      </a:r>
                      <a:endParaRPr lang="en-US" sz="1800">
                        <a:effectLst/>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tabLst>
                          <a:tab pos="2806700" algn="ctr"/>
                        </a:tabLst>
                      </a:pPr>
                      <a:r>
                        <a:rPr lang="en-US" sz="1800">
                          <a:solidFill>
                            <a:srgbClr val="000000"/>
                          </a:solidFill>
                          <a:effectLst/>
                          <a:latin typeface="Arial" pitchFamily="34" charset="0"/>
                          <a:ea typeface="Times New Roman"/>
                          <a:cs typeface="Arial" pitchFamily="34" charset="0"/>
                        </a:rPr>
                        <a:t>0,000</a:t>
                      </a:r>
                      <a:endParaRPr lang="en-US" sz="1800">
                        <a:effectLst/>
                        <a:latin typeface="Arial" pitchFamily="34" charset="0"/>
                        <a:ea typeface="Times New Roman"/>
                        <a:cs typeface="Arial" pitchFamily="34" charset="0"/>
                      </a:endParaRPr>
                    </a:p>
                  </a:txBody>
                  <a:tcPr marL="68580" marR="68580" marT="0" marB="0"/>
                </a:tc>
              </a:tr>
              <a:tr h="370840">
                <a:tc>
                  <a:txBody>
                    <a:bodyPr/>
                    <a:lstStyle/>
                    <a:p>
                      <a:pPr algn="ctr">
                        <a:lnSpc>
                          <a:spcPct val="150000"/>
                        </a:lnSpc>
                        <a:spcAft>
                          <a:spcPts val="0"/>
                        </a:spcAft>
                        <a:tabLst>
                          <a:tab pos="2806700" algn="ctr"/>
                        </a:tabLst>
                      </a:pPr>
                      <a:r>
                        <a:rPr lang="en-US" sz="1600" dirty="0">
                          <a:solidFill>
                            <a:srgbClr val="000000"/>
                          </a:solidFill>
                          <a:effectLst/>
                          <a:latin typeface="Times New Roman"/>
                          <a:ea typeface="Times New Roman"/>
                          <a:cs typeface="Times New Roman"/>
                        </a:rPr>
                        <a:t>Attitude</a:t>
                      </a:r>
                      <a:endParaRPr lang="vi-VN" sz="1600" dirty="0">
                        <a:effectLst/>
                        <a:latin typeface="Arial"/>
                        <a:ea typeface="Arial"/>
                        <a:cs typeface="Times New Roman"/>
                      </a:endParaRPr>
                    </a:p>
                  </a:txBody>
                  <a:tcPr marL="68580" marR="68580" marT="0" marB="0"/>
                </a:tc>
                <a:tc>
                  <a:txBody>
                    <a:bodyPr/>
                    <a:lstStyle/>
                    <a:p>
                      <a:pPr algn="ctr">
                        <a:lnSpc>
                          <a:spcPct val="150000"/>
                        </a:lnSpc>
                        <a:spcAft>
                          <a:spcPts val="0"/>
                        </a:spcAft>
                        <a:tabLst>
                          <a:tab pos="2806700" algn="ctr"/>
                        </a:tabLst>
                      </a:pPr>
                      <a:r>
                        <a:rPr lang="en-US" sz="1800">
                          <a:solidFill>
                            <a:srgbClr val="000000"/>
                          </a:solidFill>
                          <a:effectLst/>
                          <a:latin typeface="Arial" pitchFamily="34" charset="0"/>
                          <a:ea typeface="Times New Roman"/>
                          <a:cs typeface="Arial" pitchFamily="34" charset="0"/>
                        </a:rPr>
                        <a:t>0,104</a:t>
                      </a:r>
                      <a:endParaRPr lang="en-US" sz="1800">
                        <a:effectLst/>
                        <a:latin typeface="Arial" pitchFamily="34" charset="0"/>
                        <a:ea typeface="Times New Roman"/>
                        <a:cs typeface="Arial" pitchFamily="34" charset="0"/>
                      </a:endParaRPr>
                    </a:p>
                  </a:txBody>
                  <a:tcPr marL="68580" marR="68580" marT="0" marB="0"/>
                </a:tc>
                <a:tc>
                  <a:txBody>
                    <a:bodyPr/>
                    <a:lstStyle/>
                    <a:p>
                      <a:pPr algn="ctr">
                        <a:lnSpc>
                          <a:spcPct val="150000"/>
                        </a:lnSpc>
                        <a:spcAft>
                          <a:spcPts val="0"/>
                        </a:spcAft>
                        <a:tabLst>
                          <a:tab pos="2806700" algn="ctr"/>
                        </a:tabLst>
                      </a:pPr>
                      <a:r>
                        <a:rPr lang="en-US" sz="1800" dirty="0">
                          <a:solidFill>
                            <a:srgbClr val="000000"/>
                          </a:solidFill>
                          <a:effectLst/>
                          <a:latin typeface="Arial" pitchFamily="34" charset="0"/>
                          <a:ea typeface="Times New Roman"/>
                          <a:cs typeface="Arial" pitchFamily="34" charset="0"/>
                        </a:rPr>
                        <a:t>0,000</a:t>
                      </a:r>
                      <a:endParaRPr lang="en-US" sz="1800" dirty="0">
                        <a:effectLst/>
                        <a:latin typeface="Arial" pitchFamily="34" charset="0"/>
                        <a:ea typeface="Times New Roman"/>
                        <a:cs typeface="Arial" pitchFamily="34" charset="0"/>
                      </a:endParaRPr>
                    </a:p>
                  </a:txBody>
                  <a:tcPr marL="68580" marR="68580" marT="0" marB="0"/>
                </a:tc>
              </a:tr>
            </a:tbl>
          </a:graphicData>
        </a:graphic>
      </p:graphicFrame>
      <p:sp>
        <p:nvSpPr>
          <p:cNvPr id="8" name="TextBox 7"/>
          <p:cNvSpPr txBox="1"/>
          <p:nvPr/>
        </p:nvSpPr>
        <p:spPr>
          <a:xfrm>
            <a:off x="457200" y="4953000"/>
            <a:ext cx="8305800" cy="1200329"/>
          </a:xfrm>
          <a:prstGeom prst="rect">
            <a:avLst/>
          </a:prstGeom>
          <a:noFill/>
        </p:spPr>
        <p:txBody>
          <a:bodyPr wrap="square" rtlCol="0">
            <a:spAutoFit/>
          </a:bodyPr>
          <a:lstStyle/>
          <a:p>
            <a:r>
              <a:rPr lang="vi-VN" sz="2400" dirty="0"/>
              <a:t>Score on reproductive health behavior = 2,003 – 0,044 (region) – 0,354 (gender) + 0,104 (attitude)</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3480310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prstClr val="white"/>
                </a:solidFill>
                <a:latin typeface="Arial" pitchFamily="34" charset="0"/>
                <a:cs typeface="Arial" pitchFamily="34" charset="0"/>
              </a:rPr>
              <a:t>CONCLUSION</a:t>
            </a:r>
            <a:endParaRPr lang="en-US" sz="3600" b="1" dirty="0">
              <a:solidFill>
                <a:prstClr val="white"/>
              </a:solidFill>
              <a:latin typeface="Arial" pitchFamily="34" charset="0"/>
              <a:cs typeface="Arial" pitchFamily="34" charset="0"/>
            </a:endParaRPr>
          </a:p>
        </p:txBody>
      </p:sp>
      <p:sp>
        <p:nvSpPr>
          <p:cNvPr id="2" name="Rectangle 1"/>
          <p:cNvSpPr/>
          <p:nvPr/>
        </p:nvSpPr>
        <p:spPr>
          <a:xfrm>
            <a:off x="228600" y="990600"/>
            <a:ext cx="8763000" cy="5632311"/>
          </a:xfrm>
          <a:prstGeom prst="rect">
            <a:avLst/>
          </a:prstGeom>
        </p:spPr>
        <p:txBody>
          <a:bodyPr wrap="square">
            <a:spAutoFit/>
          </a:bodyPr>
          <a:lstStyle/>
          <a:p>
            <a:r>
              <a:rPr lang="vi-VN" sz="2400" b="1" dirty="0" smtClean="0"/>
              <a:t>1</a:t>
            </a:r>
            <a:r>
              <a:rPr lang="vi-VN" sz="2400" b="1" dirty="0"/>
              <a:t>. Knowledge, attitude, behavior towards reproductive health</a:t>
            </a:r>
            <a:endParaRPr lang="vi-VN" sz="2400" dirty="0"/>
          </a:p>
          <a:p>
            <a:r>
              <a:rPr lang="vi-VN" sz="2400" b="1" dirty="0"/>
              <a:t>- </a:t>
            </a:r>
            <a:r>
              <a:rPr lang="vi-VN" sz="2400" dirty="0"/>
              <a:t>The rate of correct knowledge of students is 13.0%</a:t>
            </a:r>
            <a:r>
              <a:rPr lang="vi-VN" sz="2400" b="1" dirty="0"/>
              <a:t> </a:t>
            </a:r>
            <a:endParaRPr lang="vi-VN" sz="2400" dirty="0"/>
          </a:p>
          <a:p>
            <a:r>
              <a:rPr lang="vi-VN" sz="2400" dirty="0"/>
              <a:t>- The rate of correct attitude of students is 67.0% </a:t>
            </a:r>
          </a:p>
          <a:p>
            <a:r>
              <a:rPr lang="vi-VN" sz="2400" dirty="0"/>
              <a:t>- The rate of correct behavior of </a:t>
            </a:r>
            <a:r>
              <a:rPr lang="vi-VN" sz="2400" dirty="0" smtClean="0"/>
              <a:t>students is </a:t>
            </a:r>
            <a:r>
              <a:rPr lang="vi-VN" sz="2400" dirty="0"/>
              <a:t>73.2% </a:t>
            </a:r>
          </a:p>
          <a:p>
            <a:endParaRPr lang="vi-VN" sz="2400" dirty="0">
              <a:solidFill>
                <a:schemeClr val="tx2">
                  <a:lumMod val="75000"/>
                </a:schemeClr>
              </a:solidFill>
              <a:latin typeface="Arial" pitchFamily="34" charset="0"/>
              <a:cs typeface="Arial" pitchFamily="34" charset="0"/>
            </a:endParaRPr>
          </a:p>
          <a:p>
            <a:r>
              <a:rPr lang="vi-VN" sz="2400" b="1" dirty="0"/>
              <a:t>2. Factors in relation to knowledge, attitude, behavior of reproductive health of students</a:t>
            </a:r>
            <a:endParaRPr lang="vi-VN" sz="2400" dirty="0"/>
          </a:p>
          <a:p>
            <a:r>
              <a:rPr lang="vi-VN" sz="2400" b="1" dirty="0"/>
              <a:t>- </a:t>
            </a:r>
            <a:r>
              <a:rPr lang="vi-VN" sz="2400" dirty="0"/>
              <a:t>Region, folk, religion and mother's education level are factors which affect to reproductive health knowledge reproductive health.</a:t>
            </a:r>
          </a:p>
          <a:p>
            <a:r>
              <a:rPr lang="vi-VN" sz="2400" b="1" dirty="0"/>
              <a:t>- </a:t>
            </a:r>
            <a:r>
              <a:rPr lang="vi-VN" sz="2400" dirty="0"/>
              <a:t>Gender is a factor which affects to reproductive health attitude of students.</a:t>
            </a:r>
          </a:p>
          <a:p>
            <a:r>
              <a:rPr lang="vi-VN" sz="2400" b="1" dirty="0"/>
              <a:t>- </a:t>
            </a:r>
            <a:r>
              <a:rPr lang="vi-VN" sz="2400" dirty="0"/>
              <a:t>Region, gender and attitude are factors which affect to reproductive health behavior of students.</a:t>
            </a:r>
          </a:p>
        </p:txBody>
      </p:sp>
    </p:spTree>
    <p:extLst>
      <p:ext uri="{BB962C8B-B14F-4D97-AF65-F5344CB8AC3E}">
        <p14:creationId xmlns:p14="http://schemas.microsoft.com/office/powerpoint/2010/main" val="2736968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vi-VN" sz="4000" dirty="0" smtClean="0"/>
              <a:t>THANK YOU </a:t>
            </a:r>
          </a:p>
          <a:p>
            <a:pPr marL="0" indent="0" algn="ctr">
              <a:buNone/>
            </a:pPr>
            <a:r>
              <a:rPr lang="vi-VN" sz="4000" dirty="0" smtClean="0"/>
              <a:t>FOR  YOUR ATTENTION</a:t>
            </a:r>
            <a:endParaRPr lang="en-US" sz="4000" dirty="0"/>
          </a:p>
        </p:txBody>
      </p:sp>
    </p:spTree>
    <p:extLst>
      <p:ext uri="{BB962C8B-B14F-4D97-AF65-F5344CB8AC3E}">
        <p14:creationId xmlns:p14="http://schemas.microsoft.com/office/powerpoint/2010/main" val="197310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Arial" pitchFamily="34" charset="0"/>
                <a:cs typeface="Arial" pitchFamily="34" charset="0"/>
              </a:rPr>
              <a:t>CONTENTS</a:t>
            </a:r>
            <a:endParaRPr lang="en-US" sz="3600" b="1" dirty="0">
              <a:solidFill>
                <a:schemeClr val="bg1"/>
              </a:solidFill>
              <a:latin typeface="Arial" pitchFamily="34" charset="0"/>
              <a:cs typeface="Arial" pitchFamily="34" charset="0"/>
            </a:endParaRPr>
          </a:p>
        </p:txBody>
      </p:sp>
      <p:sp>
        <p:nvSpPr>
          <p:cNvPr id="29" name="Content Placeholder 2"/>
          <p:cNvSpPr txBox="1">
            <a:spLocks/>
          </p:cNvSpPr>
          <p:nvPr/>
        </p:nvSpPr>
        <p:spPr>
          <a:xfrm>
            <a:off x="304800" y="1066800"/>
            <a:ext cx="8382000" cy="51054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436688" indent="-449263" algn="just">
              <a:buFont typeface="Wingdings" pitchFamily="2" charset="2"/>
              <a:buChar char="Ø"/>
            </a:pPr>
            <a:r>
              <a:rPr lang="en-US" sz="2400" dirty="0" smtClean="0">
                <a:solidFill>
                  <a:srgbClr val="002060"/>
                </a:solidFill>
                <a:latin typeface="Arial" pitchFamily="34" charset="0"/>
                <a:cs typeface="Arial" pitchFamily="34" charset="0"/>
              </a:rPr>
              <a:t>SITUATION</a:t>
            </a:r>
          </a:p>
          <a:p>
            <a:pPr marL="1436688" indent="-449263" algn="just">
              <a:buFont typeface="Wingdings" pitchFamily="2" charset="2"/>
              <a:buChar char="Ø"/>
            </a:pPr>
            <a:r>
              <a:rPr lang="en-US" sz="2400" dirty="0" smtClean="0">
                <a:solidFill>
                  <a:srgbClr val="002060"/>
                </a:solidFill>
                <a:latin typeface="Arial" pitchFamily="34" charset="0"/>
                <a:cs typeface="Arial" pitchFamily="34" charset="0"/>
              </a:rPr>
              <a:t>AIMS</a:t>
            </a:r>
          </a:p>
          <a:p>
            <a:pPr marL="1436688" indent="-449263" algn="just">
              <a:buFont typeface="Wingdings" pitchFamily="2" charset="2"/>
              <a:buChar char="Ø"/>
            </a:pPr>
            <a:r>
              <a:rPr lang="en-US" sz="2400" dirty="0" smtClean="0">
                <a:solidFill>
                  <a:srgbClr val="002060"/>
                </a:solidFill>
                <a:latin typeface="Arial" pitchFamily="34" charset="0"/>
                <a:cs typeface="Arial" pitchFamily="34" charset="0"/>
              </a:rPr>
              <a:t>OBJECTS AND METHODS</a:t>
            </a:r>
            <a:endParaRPr lang="en-US" sz="2400" dirty="0">
              <a:solidFill>
                <a:srgbClr val="002060"/>
              </a:solidFill>
              <a:latin typeface="Arial" pitchFamily="34" charset="0"/>
              <a:cs typeface="Arial" pitchFamily="34" charset="0"/>
            </a:endParaRPr>
          </a:p>
          <a:p>
            <a:pPr marL="1436688" indent="-449263" algn="just">
              <a:buFont typeface="Wingdings" pitchFamily="2" charset="2"/>
              <a:buChar char="Ø"/>
            </a:pPr>
            <a:r>
              <a:rPr lang="en-US" sz="2400" dirty="0" smtClean="0">
                <a:solidFill>
                  <a:srgbClr val="002060"/>
                </a:solidFill>
                <a:latin typeface="Arial" pitchFamily="34" charset="0"/>
                <a:cs typeface="Arial" pitchFamily="34" charset="0"/>
              </a:rPr>
              <a:t>RESULTS AND DISSCUSION </a:t>
            </a:r>
          </a:p>
          <a:p>
            <a:pPr marL="1436688" indent="-449263" algn="just">
              <a:buFont typeface="Wingdings" pitchFamily="2" charset="2"/>
              <a:buChar char="Ø"/>
            </a:pPr>
            <a:r>
              <a:rPr lang="en-US" sz="2400" dirty="0" smtClean="0">
                <a:solidFill>
                  <a:srgbClr val="002060"/>
                </a:solidFill>
                <a:latin typeface="Arial" pitchFamily="34" charset="0"/>
                <a:cs typeface="Arial" pitchFamily="34" charset="0"/>
              </a:rPr>
              <a:t>CONCLUSION </a:t>
            </a:r>
          </a:p>
          <a:p>
            <a:pPr marL="987425" algn="just"/>
            <a:endParaRPr lang="en-US"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581115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prstClr val="white"/>
                </a:solidFill>
                <a:latin typeface="Arial" pitchFamily="34" charset="0"/>
                <a:cs typeface="Arial" pitchFamily="34" charset="0"/>
              </a:rPr>
              <a:t>SITUATION</a:t>
            </a:r>
            <a:endParaRPr lang="en-US" sz="3600" b="1" dirty="0">
              <a:solidFill>
                <a:prstClr val="white"/>
              </a:solidFill>
              <a:latin typeface="Arial" pitchFamily="34" charset="0"/>
              <a:cs typeface="Arial" pitchFamily="34" charset="0"/>
            </a:endParaRPr>
          </a:p>
        </p:txBody>
      </p:sp>
      <p:sp>
        <p:nvSpPr>
          <p:cNvPr id="2" name="Rectangle 1"/>
          <p:cNvSpPr/>
          <p:nvPr/>
        </p:nvSpPr>
        <p:spPr>
          <a:xfrm>
            <a:off x="304800" y="1524000"/>
            <a:ext cx="8686800" cy="4401205"/>
          </a:xfrm>
          <a:prstGeom prst="rect">
            <a:avLst/>
          </a:prstGeom>
        </p:spPr>
        <p:txBody>
          <a:bodyPr wrap="square">
            <a:spAutoFit/>
          </a:bodyPr>
          <a:lstStyle/>
          <a:p>
            <a:pPr algn="just"/>
            <a:r>
              <a:rPr lang="en-US" sz="2800" dirty="0" smtClean="0">
                <a:solidFill>
                  <a:schemeClr val="tx2">
                    <a:lumMod val="75000"/>
                  </a:schemeClr>
                </a:solidFill>
                <a:latin typeface="Arial" pitchFamily="34" charset="0"/>
                <a:ea typeface="Tahoma" pitchFamily="34" charset="0"/>
                <a:cs typeface="Arial" pitchFamily="34" charset="0"/>
              </a:rPr>
              <a:t>	</a:t>
            </a:r>
            <a:r>
              <a:rPr lang="en-US" sz="2800" dirty="0"/>
              <a:t>Health reproductive is an issue becoming imperative for society in general and human health in particular, in which a very important aspect is reproductive health of adolescents</a:t>
            </a:r>
            <a:r>
              <a:rPr lang="en-US" sz="2800" dirty="0" smtClean="0">
                <a:solidFill>
                  <a:schemeClr val="tx2">
                    <a:lumMod val="75000"/>
                  </a:schemeClr>
                </a:solidFill>
                <a:latin typeface="Arial" pitchFamily="34" charset="0"/>
                <a:ea typeface="Tahoma" pitchFamily="34" charset="0"/>
                <a:cs typeface="Arial" pitchFamily="34" charset="0"/>
              </a:rPr>
              <a:t>. </a:t>
            </a:r>
          </a:p>
          <a:p>
            <a:endParaRPr lang="en-US" sz="2800" dirty="0" smtClean="0">
              <a:solidFill>
                <a:schemeClr val="tx2">
                  <a:lumMod val="75000"/>
                </a:schemeClr>
              </a:solidFill>
              <a:latin typeface="Arial" pitchFamily="34" charset="0"/>
              <a:ea typeface="Tahoma" pitchFamily="34" charset="0"/>
              <a:cs typeface="Arial" pitchFamily="34" charset="0"/>
            </a:endParaRPr>
          </a:p>
          <a:p>
            <a:pPr algn="just"/>
            <a:r>
              <a:rPr lang="en-US" sz="2800" dirty="0" smtClean="0">
                <a:solidFill>
                  <a:schemeClr val="tx2">
                    <a:lumMod val="75000"/>
                  </a:schemeClr>
                </a:solidFill>
                <a:latin typeface="Arial" pitchFamily="34" charset="0"/>
                <a:ea typeface="Tahoma" pitchFamily="34" charset="0"/>
                <a:cs typeface="Arial" pitchFamily="34" charset="0"/>
              </a:rPr>
              <a:t>	</a:t>
            </a:r>
            <a:r>
              <a:rPr lang="en-US" sz="2800" dirty="0"/>
              <a:t>At this age the body is not fully developed in terms of psychophysiology along with the knowledge, attitude and behavior are not correct on reproductive health can lead to more serious consequences for health and social-economic</a:t>
            </a:r>
            <a:endParaRPr lang="vi-VN" sz="2800" dirty="0">
              <a:solidFill>
                <a:schemeClr val="tx2">
                  <a:lumMod val="75000"/>
                </a:schemeClr>
              </a:solidFill>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3785198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prstClr val="white"/>
                </a:solidFill>
                <a:latin typeface="Arial" pitchFamily="34" charset="0"/>
                <a:cs typeface="Arial" pitchFamily="34" charset="0"/>
              </a:rPr>
              <a:t>SITUATION (</a:t>
            </a:r>
            <a:r>
              <a:rPr lang="en-US" sz="3600" b="1" dirty="0" err="1" smtClean="0">
                <a:solidFill>
                  <a:prstClr val="white"/>
                </a:solidFill>
                <a:latin typeface="Arial" pitchFamily="34" charset="0"/>
                <a:cs typeface="Arial" pitchFamily="34" charset="0"/>
              </a:rPr>
              <a:t>tt</a:t>
            </a:r>
            <a:r>
              <a:rPr lang="en-US" sz="3600" b="1" dirty="0" smtClean="0">
                <a:solidFill>
                  <a:prstClr val="white"/>
                </a:solidFill>
                <a:latin typeface="Arial" pitchFamily="34" charset="0"/>
                <a:cs typeface="Arial" pitchFamily="34" charset="0"/>
              </a:rPr>
              <a:t>)</a:t>
            </a:r>
            <a:endParaRPr lang="en-US" sz="3600" b="1" dirty="0">
              <a:solidFill>
                <a:prstClr val="white"/>
              </a:solidFill>
              <a:latin typeface="Arial" pitchFamily="34" charset="0"/>
              <a:cs typeface="Arial" pitchFamily="34" charset="0"/>
            </a:endParaRPr>
          </a:p>
        </p:txBody>
      </p:sp>
      <p:sp>
        <p:nvSpPr>
          <p:cNvPr id="2" name="Rectangle 1"/>
          <p:cNvSpPr/>
          <p:nvPr/>
        </p:nvSpPr>
        <p:spPr>
          <a:xfrm>
            <a:off x="228600" y="1524000"/>
            <a:ext cx="8686800" cy="2246769"/>
          </a:xfrm>
          <a:prstGeom prst="rect">
            <a:avLst/>
          </a:prstGeom>
        </p:spPr>
        <p:txBody>
          <a:bodyPr wrap="square">
            <a:spAutoFit/>
          </a:bodyPr>
          <a:lstStyle/>
          <a:p>
            <a:pPr algn="just"/>
            <a:r>
              <a:rPr lang="en-US" sz="2800" dirty="0" smtClean="0">
                <a:solidFill>
                  <a:schemeClr val="tx2">
                    <a:lumMod val="75000"/>
                  </a:schemeClr>
                </a:solidFill>
                <a:latin typeface="Arial" pitchFamily="34" charset="0"/>
                <a:ea typeface="Tahoma" pitchFamily="34" charset="0"/>
                <a:cs typeface="Arial" pitchFamily="34" charset="0"/>
              </a:rPr>
              <a:t>	</a:t>
            </a:r>
            <a:r>
              <a:rPr lang="en-US" sz="2800" dirty="0"/>
              <a:t>According to the world health organization, the rate of morbidity and mortality causing unsafe abortion in adolescent girls is also high. In the developing countries, the number </a:t>
            </a:r>
            <a:r>
              <a:rPr lang="en-US" sz="2800" dirty="0" smtClean="0"/>
              <a:t>of unsafe </a:t>
            </a:r>
            <a:r>
              <a:rPr lang="vi-VN" sz="2800" dirty="0" smtClean="0"/>
              <a:t>abortion </a:t>
            </a:r>
            <a:r>
              <a:rPr lang="en-US" sz="2800" dirty="0" smtClean="0"/>
              <a:t>at </a:t>
            </a:r>
            <a:r>
              <a:rPr lang="en-US" sz="2800" dirty="0"/>
              <a:t>the age of 15-19 is approximately 3 million cases (2008).</a:t>
            </a:r>
            <a:endParaRPr lang="vi-VN" sz="2800" dirty="0">
              <a:solidFill>
                <a:schemeClr val="tx2">
                  <a:lumMod val="75000"/>
                </a:schemeClr>
              </a:solidFill>
              <a:latin typeface="Arial" pitchFamily="34" charset="0"/>
              <a:ea typeface="Tahoma" pitchFamily="34" charset="0"/>
              <a:cs typeface="Arial" pitchFamily="34" charset="0"/>
            </a:endParaRPr>
          </a:p>
        </p:txBody>
      </p:sp>
      <p:sp>
        <p:nvSpPr>
          <p:cNvPr id="3" name="Rectangle 2"/>
          <p:cNvSpPr/>
          <p:nvPr/>
        </p:nvSpPr>
        <p:spPr>
          <a:xfrm>
            <a:off x="263577" y="5884190"/>
            <a:ext cx="8686800" cy="461665"/>
          </a:xfrm>
          <a:prstGeom prst="rect">
            <a:avLst/>
          </a:prstGeom>
        </p:spPr>
        <p:txBody>
          <a:bodyPr wrap="square">
            <a:spAutoFit/>
          </a:bodyPr>
          <a:lstStyle/>
          <a:p>
            <a:r>
              <a:rPr lang="en-US" sz="1200" dirty="0"/>
              <a:t>[9]. </a:t>
            </a:r>
            <a:r>
              <a:rPr lang="nl-NL" sz="1200" dirty="0"/>
              <a:t>WHO (2011), </a:t>
            </a:r>
            <a:r>
              <a:rPr lang="nl-NL" sz="1200" i="1" dirty="0"/>
              <a:t>Guideing prevent early pregnancy and low outputs in the reproductive health of adolescents in developing countries, </a:t>
            </a:r>
            <a:r>
              <a:rPr lang="nl-NL" sz="1200" dirty="0"/>
              <a:t>WHO, Geneva</a:t>
            </a:r>
            <a:endParaRPr lang="vi-VN" sz="1200" dirty="0"/>
          </a:p>
        </p:txBody>
      </p:sp>
    </p:spTree>
    <p:extLst>
      <p:ext uri="{BB962C8B-B14F-4D97-AF65-F5344CB8AC3E}">
        <p14:creationId xmlns:p14="http://schemas.microsoft.com/office/powerpoint/2010/main" val="3785198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prstClr val="white"/>
                </a:solidFill>
                <a:latin typeface="Arial" pitchFamily="34" charset="0"/>
                <a:cs typeface="Arial" pitchFamily="34" charset="0"/>
              </a:rPr>
              <a:t>SITUATION (</a:t>
            </a:r>
            <a:r>
              <a:rPr lang="en-US" sz="3600" b="1" dirty="0" err="1" smtClean="0">
                <a:solidFill>
                  <a:prstClr val="white"/>
                </a:solidFill>
                <a:latin typeface="Arial" pitchFamily="34" charset="0"/>
                <a:cs typeface="Arial" pitchFamily="34" charset="0"/>
              </a:rPr>
              <a:t>tt</a:t>
            </a:r>
            <a:r>
              <a:rPr lang="en-US" sz="3600" b="1" dirty="0" smtClean="0">
                <a:solidFill>
                  <a:prstClr val="white"/>
                </a:solidFill>
                <a:latin typeface="Arial" pitchFamily="34" charset="0"/>
                <a:cs typeface="Arial" pitchFamily="34" charset="0"/>
              </a:rPr>
              <a:t>)</a:t>
            </a:r>
            <a:endParaRPr lang="en-US" sz="3600" b="1" dirty="0">
              <a:solidFill>
                <a:prstClr val="white"/>
              </a:solidFill>
              <a:latin typeface="Arial" pitchFamily="34" charset="0"/>
              <a:cs typeface="Arial" pitchFamily="34" charset="0"/>
            </a:endParaRPr>
          </a:p>
        </p:txBody>
      </p:sp>
      <p:sp>
        <p:nvSpPr>
          <p:cNvPr id="2" name="Rectangle 1"/>
          <p:cNvSpPr/>
          <p:nvPr/>
        </p:nvSpPr>
        <p:spPr>
          <a:xfrm>
            <a:off x="228600" y="1151744"/>
            <a:ext cx="8686800" cy="3108543"/>
          </a:xfrm>
          <a:prstGeom prst="rect">
            <a:avLst/>
          </a:prstGeom>
        </p:spPr>
        <p:txBody>
          <a:bodyPr wrap="square">
            <a:spAutoFit/>
          </a:bodyPr>
          <a:lstStyle/>
          <a:p>
            <a:pPr algn="just"/>
            <a:r>
              <a:rPr lang="en-US" sz="2800" dirty="0"/>
              <a:t>In </a:t>
            </a:r>
            <a:r>
              <a:rPr lang="en-US" sz="2800" dirty="0" smtClean="0"/>
              <a:t>Vietnam (2012), </a:t>
            </a:r>
            <a:r>
              <a:rPr lang="en-US" sz="2800" dirty="0"/>
              <a:t>having 11,2% of adolescent have sex but only 33,9% use contraception and the rate of abortion is still higher than the world</a:t>
            </a:r>
            <a:r>
              <a:rPr lang="en-US" sz="2800" dirty="0" smtClean="0">
                <a:solidFill>
                  <a:srgbClr val="1F497D">
                    <a:lumMod val="75000"/>
                  </a:srgbClr>
                </a:solidFill>
                <a:latin typeface="Arial" pitchFamily="34" charset="0"/>
                <a:ea typeface="Tahoma" pitchFamily="34" charset="0"/>
                <a:cs typeface="Arial" pitchFamily="34" charset="0"/>
              </a:rPr>
              <a:t>(20%) </a:t>
            </a:r>
          </a:p>
          <a:p>
            <a:pPr algn="just"/>
            <a:endParaRPr lang="en-US" sz="2800" dirty="0">
              <a:solidFill>
                <a:srgbClr val="1F497D">
                  <a:lumMod val="75000"/>
                </a:srgbClr>
              </a:solidFill>
              <a:latin typeface="Arial" pitchFamily="34" charset="0"/>
              <a:ea typeface="Tahoma" pitchFamily="34" charset="0"/>
              <a:cs typeface="Arial" pitchFamily="34" charset="0"/>
            </a:endParaRPr>
          </a:p>
          <a:p>
            <a:pPr algn="just"/>
            <a:r>
              <a:rPr lang="en-US" sz="2800" dirty="0"/>
              <a:t>Particularly in Hue city, according to a study at the Hai Ba </a:t>
            </a:r>
            <a:r>
              <a:rPr lang="en-US" sz="2800" dirty="0" err="1"/>
              <a:t>Trung</a:t>
            </a:r>
            <a:r>
              <a:rPr lang="en-US" sz="2800" dirty="0"/>
              <a:t> high school </a:t>
            </a:r>
            <a:r>
              <a:rPr lang="en-US" sz="2800" dirty="0"/>
              <a:t>(</a:t>
            </a:r>
            <a:r>
              <a:rPr lang="en-US" sz="2800" dirty="0" smtClean="0"/>
              <a:t>2014) </a:t>
            </a:r>
            <a:r>
              <a:rPr lang="en-US" sz="2800" dirty="0"/>
              <a:t>showed that 74,1% of students have not good overall knowledge on reproductive </a:t>
            </a:r>
            <a:r>
              <a:rPr lang="en-US" sz="2800" dirty="0" smtClean="0"/>
              <a:t>health.</a:t>
            </a:r>
            <a:endParaRPr lang="vi-VN" sz="2800" dirty="0">
              <a:solidFill>
                <a:srgbClr val="1F497D">
                  <a:lumMod val="75000"/>
                </a:srgbClr>
              </a:solidFill>
              <a:latin typeface="Arial" pitchFamily="34" charset="0"/>
              <a:ea typeface="Tahoma" pitchFamily="34" charset="0"/>
              <a:cs typeface="Arial" pitchFamily="34" charset="0"/>
            </a:endParaRPr>
          </a:p>
        </p:txBody>
      </p:sp>
      <p:sp>
        <p:nvSpPr>
          <p:cNvPr id="3" name="Rectangle 2"/>
          <p:cNvSpPr/>
          <p:nvPr/>
        </p:nvSpPr>
        <p:spPr>
          <a:xfrm>
            <a:off x="227351" y="5334000"/>
            <a:ext cx="8686800" cy="1200329"/>
          </a:xfrm>
          <a:prstGeom prst="rect">
            <a:avLst/>
          </a:prstGeom>
        </p:spPr>
        <p:txBody>
          <a:bodyPr wrap="square">
            <a:spAutoFit/>
          </a:bodyPr>
          <a:lstStyle/>
          <a:p>
            <a:r>
              <a:rPr lang="en-US" sz="1200" dirty="0">
                <a:solidFill>
                  <a:prstClr val="black"/>
                </a:solidFill>
              </a:rPr>
              <a:t>[1]. </a:t>
            </a:r>
            <a:r>
              <a:rPr lang="en-US" sz="1200" dirty="0" err="1">
                <a:solidFill>
                  <a:prstClr val="black"/>
                </a:solidFill>
              </a:rPr>
              <a:t>Bộ</a:t>
            </a:r>
            <a:r>
              <a:rPr lang="en-US" sz="1200" dirty="0">
                <a:solidFill>
                  <a:prstClr val="black"/>
                </a:solidFill>
              </a:rPr>
              <a:t> Y </a:t>
            </a:r>
            <a:r>
              <a:rPr lang="en-US" sz="1200" dirty="0" err="1">
                <a:solidFill>
                  <a:prstClr val="black"/>
                </a:solidFill>
              </a:rPr>
              <a:t>tế</a:t>
            </a:r>
            <a:r>
              <a:rPr lang="en-US" sz="1200" dirty="0">
                <a:solidFill>
                  <a:prstClr val="black"/>
                </a:solidFill>
              </a:rPr>
              <a:t> (2009), </a:t>
            </a:r>
            <a:r>
              <a:rPr lang="en-US" sz="1200" i="1" dirty="0" err="1">
                <a:solidFill>
                  <a:prstClr val="black"/>
                </a:solidFill>
              </a:rPr>
              <a:t>Báo</a:t>
            </a:r>
            <a:r>
              <a:rPr lang="en-US" sz="1200" i="1" dirty="0">
                <a:solidFill>
                  <a:prstClr val="black"/>
                </a:solidFill>
              </a:rPr>
              <a:t> </a:t>
            </a:r>
            <a:r>
              <a:rPr lang="en-US" sz="1200" i="1" dirty="0" err="1">
                <a:solidFill>
                  <a:prstClr val="black"/>
                </a:solidFill>
              </a:rPr>
              <a:t>động</a:t>
            </a:r>
            <a:r>
              <a:rPr lang="en-US" sz="1200" i="1" dirty="0">
                <a:solidFill>
                  <a:prstClr val="black"/>
                </a:solidFill>
              </a:rPr>
              <a:t> </a:t>
            </a:r>
            <a:r>
              <a:rPr lang="en-US" sz="1200" i="1" dirty="0" err="1">
                <a:solidFill>
                  <a:prstClr val="black"/>
                </a:solidFill>
              </a:rPr>
              <a:t>tình</a:t>
            </a:r>
            <a:r>
              <a:rPr lang="en-US" sz="1200" i="1" dirty="0">
                <a:solidFill>
                  <a:prstClr val="black"/>
                </a:solidFill>
              </a:rPr>
              <a:t> </a:t>
            </a:r>
            <a:r>
              <a:rPr lang="en-US" sz="1200" i="1" dirty="0" err="1">
                <a:solidFill>
                  <a:prstClr val="black"/>
                </a:solidFill>
              </a:rPr>
              <a:t>trạng</a:t>
            </a:r>
            <a:r>
              <a:rPr lang="en-US" sz="1200" i="1" dirty="0">
                <a:solidFill>
                  <a:prstClr val="black"/>
                </a:solidFill>
              </a:rPr>
              <a:t> </a:t>
            </a:r>
            <a:r>
              <a:rPr lang="en-US" sz="1200" i="1" dirty="0" err="1">
                <a:solidFill>
                  <a:prstClr val="black"/>
                </a:solidFill>
              </a:rPr>
              <a:t>tuổi</a:t>
            </a:r>
            <a:r>
              <a:rPr lang="en-US" sz="1200" i="1" dirty="0">
                <a:solidFill>
                  <a:prstClr val="black"/>
                </a:solidFill>
              </a:rPr>
              <a:t> </a:t>
            </a:r>
            <a:r>
              <a:rPr lang="en-US" sz="1200" i="1" dirty="0" err="1">
                <a:solidFill>
                  <a:prstClr val="black"/>
                </a:solidFill>
              </a:rPr>
              <a:t>vị</a:t>
            </a:r>
            <a:r>
              <a:rPr lang="en-US" sz="1200" i="1" dirty="0">
                <a:solidFill>
                  <a:prstClr val="black"/>
                </a:solidFill>
              </a:rPr>
              <a:t> </a:t>
            </a:r>
            <a:r>
              <a:rPr lang="en-US" sz="1200" i="1" dirty="0" err="1">
                <a:solidFill>
                  <a:prstClr val="black"/>
                </a:solidFill>
              </a:rPr>
              <a:t>thành</a:t>
            </a:r>
            <a:r>
              <a:rPr lang="en-US" sz="1200" i="1" dirty="0">
                <a:solidFill>
                  <a:prstClr val="black"/>
                </a:solidFill>
              </a:rPr>
              <a:t> </a:t>
            </a:r>
            <a:r>
              <a:rPr lang="en-US" sz="1200" i="1" dirty="0" err="1">
                <a:solidFill>
                  <a:prstClr val="black"/>
                </a:solidFill>
              </a:rPr>
              <a:t>niên</a:t>
            </a:r>
            <a:r>
              <a:rPr lang="en-US" sz="1200" i="1" dirty="0">
                <a:solidFill>
                  <a:prstClr val="black"/>
                </a:solidFill>
              </a:rPr>
              <a:t> </a:t>
            </a:r>
            <a:r>
              <a:rPr lang="en-US" sz="1200" i="1" dirty="0" err="1">
                <a:solidFill>
                  <a:prstClr val="black"/>
                </a:solidFill>
              </a:rPr>
              <a:t>có</a:t>
            </a:r>
            <a:r>
              <a:rPr lang="en-US" sz="1200" i="1" dirty="0">
                <a:solidFill>
                  <a:prstClr val="black"/>
                </a:solidFill>
              </a:rPr>
              <a:t> </a:t>
            </a:r>
            <a:r>
              <a:rPr lang="en-US" sz="1200" i="1" dirty="0" err="1">
                <a:solidFill>
                  <a:prstClr val="black"/>
                </a:solidFill>
              </a:rPr>
              <a:t>thai</a:t>
            </a:r>
            <a:r>
              <a:rPr lang="en-US" sz="1200" dirty="0">
                <a:solidFill>
                  <a:prstClr val="black"/>
                </a:solidFill>
              </a:rPr>
              <a:t>, </a:t>
            </a:r>
            <a:r>
              <a:rPr lang="en-US" sz="1200" dirty="0" err="1">
                <a:solidFill>
                  <a:prstClr val="black"/>
                </a:solidFill>
              </a:rPr>
              <a:t>Hướng</a:t>
            </a:r>
            <a:r>
              <a:rPr lang="en-US" sz="1200" dirty="0">
                <a:solidFill>
                  <a:prstClr val="black"/>
                </a:solidFill>
              </a:rPr>
              <a:t> </a:t>
            </a:r>
            <a:r>
              <a:rPr lang="en-US" sz="1200" dirty="0" err="1">
                <a:solidFill>
                  <a:prstClr val="black"/>
                </a:solidFill>
              </a:rPr>
              <a:t>dẫn</a:t>
            </a:r>
            <a:r>
              <a:rPr lang="en-US" sz="1200" dirty="0">
                <a:solidFill>
                  <a:prstClr val="black"/>
                </a:solidFill>
              </a:rPr>
              <a:t> </a:t>
            </a:r>
            <a:r>
              <a:rPr lang="en-US" sz="1200" dirty="0" err="1">
                <a:solidFill>
                  <a:prstClr val="black"/>
                </a:solidFill>
              </a:rPr>
              <a:t>quốc</a:t>
            </a:r>
            <a:r>
              <a:rPr lang="en-US" sz="1200" dirty="0">
                <a:solidFill>
                  <a:prstClr val="black"/>
                </a:solidFill>
              </a:rPr>
              <a:t> </a:t>
            </a:r>
            <a:r>
              <a:rPr lang="en-US" sz="1200" dirty="0" err="1">
                <a:solidFill>
                  <a:prstClr val="black"/>
                </a:solidFill>
              </a:rPr>
              <a:t>gia</a:t>
            </a:r>
            <a:r>
              <a:rPr lang="en-US" sz="1200" dirty="0">
                <a:solidFill>
                  <a:prstClr val="black"/>
                </a:solidFill>
              </a:rPr>
              <a:t> </a:t>
            </a:r>
            <a:r>
              <a:rPr lang="en-US" sz="1200" dirty="0" err="1">
                <a:solidFill>
                  <a:prstClr val="black"/>
                </a:solidFill>
              </a:rPr>
              <a:t>về</a:t>
            </a:r>
            <a:r>
              <a:rPr lang="en-US" sz="1200" dirty="0">
                <a:solidFill>
                  <a:prstClr val="black"/>
                </a:solidFill>
              </a:rPr>
              <a:t> </a:t>
            </a:r>
            <a:r>
              <a:rPr lang="en-US" sz="1200" dirty="0" err="1">
                <a:solidFill>
                  <a:prstClr val="black"/>
                </a:solidFill>
              </a:rPr>
              <a:t>các</a:t>
            </a:r>
            <a:r>
              <a:rPr lang="en-US" sz="1200" dirty="0">
                <a:solidFill>
                  <a:prstClr val="black"/>
                </a:solidFill>
              </a:rPr>
              <a:t> </a:t>
            </a:r>
            <a:r>
              <a:rPr lang="en-US" sz="1200" dirty="0" err="1">
                <a:solidFill>
                  <a:prstClr val="black"/>
                </a:solidFill>
              </a:rPr>
              <a:t>dịch</a:t>
            </a:r>
            <a:r>
              <a:rPr lang="en-US" sz="1200" dirty="0">
                <a:solidFill>
                  <a:prstClr val="black"/>
                </a:solidFill>
              </a:rPr>
              <a:t> </a:t>
            </a:r>
            <a:r>
              <a:rPr lang="en-US" sz="1200" dirty="0" err="1">
                <a:solidFill>
                  <a:prstClr val="black"/>
                </a:solidFill>
              </a:rPr>
              <a:t>vụ</a:t>
            </a:r>
            <a:r>
              <a:rPr lang="en-US" sz="1200" dirty="0">
                <a:solidFill>
                  <a:prstClr val="black"/>
                </a:solidFill>
              </a:rPr>
              <a:t> </a:t>
            </a:r>
            <a:r>
              <a:rPr lang="en-US" sz="1200" dirty="0" err="1">
                <a:solidFill>
                  <a:prstClr val="black"/>
                </a:solidFill>
              </a:rPr>
              <a:t>chăm</a:t>
            </a:r>
            <a:r>
              <a:rPr lang="en-US" sz="1200" dirty="0">
                <a:solidFill>
                  <a:prstClr val="black"/>
                </a:solidFill>
              </a:rPr>
              <a:t> </a:t>
            </a:r>
            <a:r>
              <a:rPr lang="en-US" sz="1200" dirty="0" err="1">
                <a:solidFill>
                  <a:prstClr val="black"/>
                </a:solidFill>
              </a:rPr>
              <a:t>sóc</a:t>
            </a:r>
            <a:r>
              <a:rPr lang="en-US" sz="1200" dirty="0">
                <a:solidFill>
                  <a:prstClr val="black"/>
                </a:solidFill>
              </a:rPr>
              <a:t> </a:t>
            </a:r>
            <a:r>
              <a:rPr lang="en-US" sz="1200" dirty="0" err="1">
                <a:solidFill>
                  <a:prstClr val="black"/>
                </a:solidFill>
              </a:rPr>
              <a:t>sức</a:t>
            </a:r>
            <a:r>
              <a:rPr lang="en-US" sz="1200" dirty="0">
                <a:solidFill>
                  <a:prstClr val="black"/>
                </a:solidFill>
              </a:rPr>
              <a:t> </a:t>
            </a:r>
            <a:r>
              <a:rPr lang="en-US" sz="1200" dirty="0" err="1">
                <a:solidFill>
                  <a:prstClr val="black"/>
                </a:solidFill>
              </a:rPr>
              <a:t>khỏe</a:t>
            </a:r>
            <a:r>
              <a:rPr lang="en-US" sz="1200" dirty="0">
                <a:solidFill>
                  <a:prstClr val="black"/>
                </a:solidFill>
              </a:rPr>
              <a:t> </a:t>
            </a:r>
            <a:r>
              <a:rPr lang="en-US" sz="1200" dirty="0" err="1">
                <a:solidFill>
                  <a:prstClr val="black"/>
                </a:solidFill>
              </a:rPr>
              <a:t>sinh</a:t>
            </a:r>
            <a:r>
              <a:rPr lang="en-US" sz="1200" dirty="0">
                <a:solidFill>
                  <a:prstClr val="black"/>
                </a:solidFill>
              </a:rPr>
              <a:t> </a:t>
            </a:r>
            <a:r>
              <a:rPr lang="en-US" sz="1200" dirty="0" err="1">
                <a:solidFill>
                  <a:prstClr val="black"/>
                </a:solidFill>
              </a:rPr>
              <a:t>sản</a:t>
            </a:r>
            <a:r>
              <a:rPr lang="en-US" sz="1200" dirty="0">
                <a:solidFill>
                  <a:prstClr val="black"/>
                </a:solidFill>
              </a:rPr>
              <a:t>, tr.15-25</a:t>
            </a:r>
            <a:endParaRPr lang="vi-VN" sz="1200" dirty="0">
              <a:solidFill>
                <a:prstClr val="black"/>
              </a:solidFill>
            </a:endParaRPr>
          </a:p>
          <a:p>
            <a:r>
              <a:rPr lang="en-US" sz="1200" dirty="0">
                <a:solidFill>
                  <a:prstClr val="black"/>
                </a:solidFill>
              </a:rPr>
              <a:t>[2]. Chi </a:t>
            </a:r>
            <a:r>
              <a:rPr lang="en-US" sz="1200" dirty="0" err="1">
                <a:solidFill>
                  <a:prstClr val="black"/>
                </a:solidFill>
              </a:rPr>
              <a:t>cục</a:t>
            </a:r>
            <a:r>
              <a:rPr lang="en-US" sz="1200" dirty="0">
                <a:solidFill>
                  <a:prstClr val="black"/>
                </a:solidFill>
              </a:rPr>
              <a:t> </a:t>
            </a:r>
            <a:r>
              <a:rPr lang="en-US" sz="1200" dirty="0" err="1">
                <a:solidFill>
                  <a:prstClr val="black"/>
                </a:solidFill>
              </a:rPr>
              <a:t>Dân</a:t>
            </a:r>
            <a:r>
              <a:rPr lang="en-US" sz="1200" dirty="0">
                <a:solidFill>
                  <a:prstClr val="black"/>
                </a:solidFill>
              </a:rPr>
              <a:t> </a:t>
            </a:r>
            <a:r>
              <a:rPr lang="en-US" sz="1200" dirty="0" err="1">
                <a:solidFill>
                  <a:prstClr val="black"/>
                </a:solidFill>
              </a:rPr>
              <a:t>số</a:t>
            </a:r>
            <a:r>
              <a:rPr lang="en-US" sz="1200" dirty="0">
                <a:solidFill>
                  <a:prstClr val="black"/>
                </a:solidFill>
              </a:rPr>
              <a:t> - </a:t>
            </a:r>
            <a:r>
              <a:rPr lang="en-US" sz="1200" dirty="0" err="1">
                <a:solidFill>
                  <a:prstClr val="black"/>
                </a:solidFill>
              </a:rPr>
              <a:t>kế</a:t>
            </a:r>
            <a:r>
              <a:rPr lang="en-US" sz="1200" dirty="0">
                <a:solidFill>
                  <a:prstClr val="black"/>
                </a:solidFill>
              </a:rPr>
              <a:t> </a:t>
            </a:r>
            <a:r>
              <a:rPr lang="en-US" sz="1200" dirty="0" err="1">
                <a:solidFill>
                  <a:prstClr val="black"/>
                </a:solidFill>
              </a:rPr>
              <a:t>hoạch</a:t>
            </a:r>
            <a:r>
              <a:rPr lang="en-US" sz="1200" dirty="0">
                <a:solidFill>
                  <a:prstClr val="black"/>
                </a:solidFill>
              </a:rPr>
              <a:t> </a:t>
            </a:r>
            <a:r>
              <a:rPr lang="en-US" sz="1200" dirty="0" err="1">
                <a:solidFill>
                  <a:prstClr val="black"/>
                </a:solidFill>
              </a:rPr>
              <a:t>hóa</a:t>
            </a:r>
            <a:r>
              <a:rPr lang="en-US" sz="1200" dirty="0">
                <a:solidFill>
                  <a:prstClr val="black"/>
                </a:solidFill>
              </a:rPr>
              <a:t> </a:t>
            </a:r>
            <a:r>
              <a:rPr lang="en-US" sz="1200" dirty="0" err="1">
                <a:solidFill>
                  <a:prstClr val="black"/>
                </a:solidFill>
              </a:rPr>
              <a:t>gia</a:t>
            </a:r>
            <a:r>
              <a:rPr lang="en-US" sz="1200" dirty="0">
                <a:solidFill>
                  <a:prstClr val="black"/>
                </a:solidFill>
              </a:rPr>
              <a:t> </a:t>
            </a:r>
            <a:r>
              <a:rPr lang="en-US" sz="1200" dirty="0" err="1">
                <a:solidFill>
                  <a:prstClr val="black"/>
                </a:solidFill>
              </a:rPr>
              <a:t>đình</a:t>
            </a:r>
            <a:r>
              <a:rPr lang="en-US" sz="1200" dirty="0">
                <a:solidFill>
                  <a:prstClr val="black"/>
                </a:solidFill>
              </a:rPr>
              <a:t> </a:t>
            </a:r>
            <a:r>
              <a:rPr lang="en-US" sz="1200" dirty="0" err="1">
                <a:solidFill>
                  <a:prstClr val="black"/>
                </a:solidFill>
              </a:rPr>
              <a:t>tỉnh</a:t>
            </a:r>
            <a:r>
              <a:rPr lang="en-US" sz="1200" dirty="0">
                <a:solidFill>
                  <a:prstClr val="black"/>
                </a:solidFill>
              </a:rPr>
              <a:t> </a:t>
            </a:r>
            <a:r>
              <a:rPr lang="en-US" sz="1200" dirty="0" err="1">
                <a:solidFill>
                  <a:prstClr val="black"/>
                </a:solidFill>
              </a:rPr>
              <a:t>Quảng</a:t>
            </a:r>
            <a:r>
              <a:rPr lang="en-US" sz="1200" dirty="0">
                <a:solidFill>
                  <a:prstClr val="black"/>
                </a:solidFill>
              </a:rPr>
              <a:t> </a:t>
            </a:r>
            <a:r>
              <a:rPr lang="en-US" sz="1200" dirty="0" err="1">
                <a:solidFill>
                  <a:prstClr val="black"/>
                </a:solidFill>
              </a:rPr>
              <a:t>Bình</a:t>
            </a:r>
            <a:r>
              <a:rPr lang="en-US" sz="1200" dirty="0">
                <a:solidFill>
                  <a:prstClr val="black"/>
                </a:solidFill>
              </a:rPr>
              <a:t> (2010), </a:t>
            </a:r>
            <a:r>
              <a:rPr lang="en-US" sz="1200" dirty="0" err="1">
                <a:solidFill>
                  <a:prstClr val="black"/>
                </a:solidFill>
              </a:rPr>
              <a:t>Báo</a:t>
            </a:r>
            <a:r>
              <a:rPr lang="en-US" sz="1200" dirty="0">
                <a:solidFill>
                  <a:prstClr val="black"/>
                </a:solidFill>
              </a:rPr>
              <a:t> </a:t>
            </a:r>
            <a:r>
              <a:rPr lang="en-US" sz="1200" dirty="0" err="1">
                <a:solidFill>
                  <a:prstClr val="black"/>
                </a:solidFill>
              </a:rPr>
              <a:t>cáo</a:t>
            </a:r>
            <a:r>
              <a:rPr lang="en-US" sz="1200" dirty="0">
                <a:solidFill>
                  <a:prstClr val="black"/>
                </a:solidFill>
              </a:rPr>
              <a:t> </a:t>
            </a:r>
            <a:r>
              <a:rPr lang="en-US" sz="1200" dirty="0" err="1">
                <a:solidFill>
                  <a:prstClr val="black"/>
                </a:solidFill>
              </a:rPr>
              <a:t>tình</a:t>
            </a:r>
            <a:r>
              <a:rPr lang="en-US" sz="1200" dirty="0">
                <a:solidFill>
                  <a:prstClr val="black"/>
                </a:solidFill>
              </a:rPr>
              <a:t> </a:t>
            </a:r>
            <a:r>
              <a:rPr lang="en-US" sz="1200" dirty="0" err="1">
                <a:solidFill>
                  <a:prstClr val="black"/>
                </a:solidFill>
              </a:rPr>
              <a:t>hình</a:t>
            </a:r>
            <a:r>
              <a:rPr lang="en-US" sz="1200" dirty="0">
                <a:solidFill>
                  <a:prstClr val="black"/>
                </a:solidFill>
              </a:rPr>
              <a:t> </a:t>
            </a:r>
            <a:r>
              <a:rPr lang="en-US" sz="1200" dirty="0" err="1">
                <a:solidFill>
                  <a:prstClr val="black"/>
                </a:solidFill>
              </a:rPr>
              <a:t>thực</a:t>
            </a:r>
            <a:r>
              <a:rPr lang="en-US" sz="1200" dirty="0">
                <a:solidFill>
                  <a:prstClr val="black"/>
                </a:solidFill>
              </a:rPr>
              <a:t> </a:t>
            </a:r>
            <a:r>
              <a:rPr lang="en-US" sz="1200" dirty="0" err="1">
                <a:solidFill>
                  <a:prstClr val="black"/>
                </a:solidFill>
              </a:rPr>
              <a:t>hiện</a:t>
            </a:r>
            <a:r>
              <a:rPr lang="en-US" sz="1200" dirty="0">
                <a:solidFill>
                  <a:prstClr val="black"/>
                </a:solidFill>
              </a:rPr>
              <a:t> </a:t>
            </a:r>
            <a:r>
              <a:rPr lang="en-US" sz="1200" dirty="0" err="1">
                <a:solidFill>
                  <a:prstClr val="black"/>
                </a:solidFill>
              </a:rPr>
              <a:t>công</a:t>
            </a:r>
            <a:r>
              <a:rPr lang="en-US" sz="1200" dirty="0">
                <a:solidFill>
                  <a:prstClr val="black"/>
                </a:solidFill>
              </a:rPr>
              <a:t> </a:t>
            </a:r>
            <a:r>
              <a:rPr lang="en-US" sz="1200" dirty="0" err="1">
                <a:solidFill>
                  <a:prstClr val="black"/>
                </a:solidFill>
              </a:rPr>
              <a:t>tác</a:t>
            </a:r>
            <a:r>
              <a:rPr lang="en-US" sz="1200" dirty="0">
                <a:solidFill>
                  <a:prstClr val="black"/>
                </a:solidFill>
              </a:rPr>
              <a:t> </a:t>
            </a:r>
            <a:r>
              <a:rPr lang="en-US" sz="1200" dirty="0" err="1">
                <a:solidFill>
                  <a:prstClr val="black"/>
                </a:solidFill>
              </a:rPr>
              <a:t>dân</a:t>
            </a:r>
            <a:r>
              <a:rPr lang="en-US" sz="1200" dirty="0">
                <a:solidFill>
                  <a:prstClr val="black"/>
                </a:solidFill>
              </a:rPr>
              <a:t> </a:t>
            </a:r>
            <a:r>
              <a:rPr lang="en-US" sz="1200" dirty="0" err="1">
                <a:solidFill>
                  <a:prstClr val="black"/>
                </a:solidFill>
              </a:rPr>
              <a:t>số</a:t>
            </a:r>
            <a:r>
              <a:rPr lang="en-US" sz="1200" dirty="0">
                <a:solidFill>
                  <a:prstClr val="black"/>
                </a:solidFill>
              </a:rPr>
              <a:t> - </a:t>
            </a:r>
            <a:r>
              <a:rPr lang="en-US" sz="1200" dirty="0" err="1">
                <a:solidFill>
                  <a:prstClr val="black"/>
                </a:solidFill>
              </a:rPr>
              <a:t>kế</a:t>
            </a:r>
            <a:r>
              <a:rPr lang="en-US" sz="1200" dirty="0">
                <a:solidFill>
                  <a:prstClr val="black"/>
                </a:solidFill>
              </a:rPr>
              <a:t> </a:t>
            </a:r>
            <a:r>
              <a:rPr lang="en-US" sz="1200" dirty="0" err="1">
                <a:solidFill>
                  <a:prstClr val="black"/>
                </a:solidFill>
              </a:rPr>
              <a:t>hoạch</a:t>
            </a:r>
            <a:r>
              <a:rPr lang="en-US" sz="1200" dirty="0">
                <a:solidFill>
                  <a:prstClr val="black"/>
                </a:solidFill>
              </a:rPr>
              <a:t> </a:t>
            </a:r>
            <a:r>
              <a:rPr lang="en-US" sz="1200" dirty="0" err="1">
                <a:solidFill>
                  <a:prstClr val="black"/>
                </a:solidFill>
              </a:rPr>
              <a:t>hóa</a:t>
            </a:r>
            <a:r>
              <a:rPr lang="en-US" sz="1200" dirty="0">
                <a:solidFill>
                  <a:prstClr val="black"/>
                </a:solidFill>
              </a:rPr>
              <a:t> </a:t>
            </a:r>
            <a:r>
              <a:rPr lang="en-US" sz="1200" dirty="0" err="1">
                <a:solidFill>
                  <a:prstClr val="black"/>
                </a:solidFill>
              </a:rPr>
              <a:t>gia</a:t>
            </a:r>
            <a:r>
              <a:rPr lang="en-US" sz="1200" dirty="0">
                <a:solidFill>
                  <a:prstClr val="black"/>
                </a:solidFill>
              </a:rPr>
              <a:t> </a:t>
            </a:r>
            <a:r>
              <a:rPr lang="en-US" sz="1200" dirty="0" err="1">
                <a:solidFill>
                  <a:prstClr val="black"/>
                </a:solidFill>
              </a:rPr>
              <a:t>đình</a:t>
            </a:r>
            <a:r>
              <a:rPr lang="en-US" sz="1200" dirty="0">
                <a:solidFill>
                  <a:prstClr val="black"/>
                </a:solidFill>
              </a:rPr>
              <a:t> </a:t>
            </a:r>
            <a:r>
              <a:rPr lang="en-US" sz="1200" dirty="0" err="1">
                <a:solidFill>
                  <a:prstClr val="black"/>
                </a:solidFill>
              </a:rPr>
              <a:t>năm</a:t>
            </a:r>
            <a:r>
              <a:rPr lang="en-US" sz="1200" dirty="0">
                <a:solidFill>
                  <a:prstClr val="black"/>
                </a:solidFill>
              </a:rPr>
              <a:t> 2010 </a:t>
            </a:r>
            <a:r>
              <a:rPr lang="en-US" sz="1200" dirty="0" err="1">
                <a:solidFill>
                  <a:prstClr val="black"/>
                </a:solidFill>
              </a:rPr>
              <a:t>và</a:t>
            </a:r>
            <a:r>
              <a:rPr lang="en-US" sz="1200" dirty="0">
                <a:solidFill>
                  <a:prstClr val="black"/>
                </a:solidFill>
              </a:rPr>
              <a:t> </a:t>
            </a:r>
            <a:r>
              <a:rPr lang="en-US" sz="1200" dirty="0" err="1">
                <a:solidFill>
                  <a:prstClr val="black"/>
                </a:solidFill>
              </a:rPr>
              <a:t>triển</a:t>
            </a:r>
            <a:r>
              <a:rPr lang="en-US" sz="1200" dirty="0">
                <a:solidFill>
                  <a:prstClr val="black"/>
                </a:solidFill>
              </a:rPr>
              <a:t> </a:t>
            </a:r>
            <a:r>
              <a:rPr lang="en-US" sz="1200" dirty="0" err="1">
                <a:solidFill>
                  <a:prstClr val="black"/>
                </a:solidFill>
              </a:rPr>
              <a:t>khai</a:t>
            </a:r>
            <a:r>
              <a:rPr lang="en-US" sz="1200" dirty="0">
                <a:solidFill>
                  <a:prstClr val="black"/>
                </a:solidFill>
              </a:rPr>
              <a:t> </a:t>
            </a:r>
            <a:r>
              <a:rPr lang="en-US" sz="1200" dirty="0" err="1">
                <a:solidFill>
                  <a:prstClr val="black"/>
                </a:solidFill>
              </a:rPr>
              <a:t>nhiệm</a:t>
            </a:r>
            <a:r>
              <a:rPr lang="en-US" sz="1200" dirty="0">
                <a:solidFill>
                  <a:prstClr val="black"/>
                </a:solidFill>
              </a:rPr>
              <a:t> </a:t>
            </a:r>
            <a:r>
              <a:rPr lang="en-US" sz="1200" dirty="0" err="1">
                <a:solidFill>
                  <a:prstClr val="black"/>
                </a:solidFill>
              </a:rPr>
              <a:t>vụ</a:t>
            </a:r>
            <a:r>
              <a:rPr lang="en-US" sz="1200" dirty="0">
                <a:solidFill>
                  <a:prstClr val="black"/>
                </a:solidFill>
              </a:rPr>
              <a:t> 2011, </a:t>
            </a:r>
            <a:r>
              <a:rPr lang="en-US" sz="1200" dirty="0" err="1">
                <a:solidFill>
                  <a:prstClr val="black"/>
                </a:solidFill>
              </a:rPr>
              <a:t>tr</a:t>
            </a:r>
            <a:r>
              <a:rPr lang="en-US" sz="1200" dirty="0">
                <a:solidFill>
                  <a:prstClr val="black"/>
                </a:solidFill>
              </a:rPr>
              <a:t> 3-4.</a:t>
            </a:r>
            <a:endParaRPr lang="vi-VN" sz="1200" dirty="0">
              <a:solidFill>
                <a:prstClr val="black"/>
              </a:solidFill>
            </a:endParaRPr>
          </a:p>
          <a:p>
            <a:r>
              <a:rPr lang="en-US" sz="1200" dirty="0">
                <a:solidFill>
                  <a:prstClr val="black"/>
                </a:solidFill>
              </a:rPr>
              <a:t>[3].</a:t>
            </a:r>
            <a:r>
              <a:rPr lang="vi-VN" sz="1200" dirty="0">
                <a:solidFill>
                  <a:prstClr val="black"/>
                </a:solidFill>
              </a:rPr>
              <a:t> Bộ Y Tế (2009), Cẩm nang về truyền thông về chăm sóc sức khỏe sinh sản vị thành niên/thanh niên, số 5, tr 7-8.</a:t>
            </a:r>
          </a:p>
          <a:p>
            <a:r>
              <a:rPr lang="en-US" sz="1200" dirty="0">
                <a:solidFill>
                  <a:prstClr val="black"/>
                </a:solidFill>
              </a:rPr>
              <a:t>[4]. </a:t>
            </a:r>
            <a:r>
              <a:rPr lang="en-US" sz="1200" dirty="0" err="1">
                <a:solidFill>
                  <a:prstClr val="black"/>
                </a:solidFill>
              </a:rPr>
              <a:t>Nguyễn</a:t>
            </a:r>
            <a:r>
              <a:rPr lang="en-US" sz="1200" dirty="0">
                <a:solidFill>
                  <a:prstClr val="black"/>
                </a:solidFill>
              </a:rPr>
              <a:t> </a:t>
            </a:r>
            <a:r>
              <a:rPr lang="en-US" sz="1200" dirty="0" err="1">
                <a:solidFill>
                  <a:prstClr val="black"/>
                </a:solidFill>
              </a:rPr>
              <a:t>Thị</a:t>
            </a:r>
            <a:r>
              <a:rPr lang="en-US" sz="1200" dirty="0">
                <a:solidFill>
                  <a:prstClr val="black"/>
                </a:solidFill>
              </a:rPr>
              <a:t> </a:t>
            </a:r>
            <a:r>
              <a:rPr lang="en-US" sz="1200" dirty="0" err="1">
                <a:solidFill>
                  <a:prstClr val="black"/>
                </a:solidFill>
              </a:rPr>
              <a:t>Tuyền</a:t>
            </a:r>
            <a:r>
              <a:rPr lang="en-US" sz="1200" dirty="0">
                <a:solidFill>
                  <a:prstClr val="black"/>
                </a:solidFill>
              </a:rPr>
              <a:t> (2014), </a:t>
            </a:r>
            <a:r>
              <a:rPr lang="en-US" sz="1200" i="1" dirty="0" err="1">
                <a:solidFill>
                  <a:prstClr val="black"/>
                </a:solidFill>
              </a:rPr>
              <a:t>Nghiên</a:t>
            </a:r>
            <a:r>
              <a:rPr lang="en-US" sz="1200" i="1" dirty="0">
                <a:solidFill>
                  <a:prstClr val="black"/>
                </a:solidFill>
              </a:rPr>
              <a:t> </a:t>
            </a:r>
            <a:r>
              <a:rPr lang="en-US" sz="1200" i="1" dirty="0" err="1">
                <a:solidFill>
                  <a:prstClr val="black"/>
                </a:solidFill>
              </a:rPr>
              <a:t>cứu</a:t>
            </a:r>
            <a:r>
              <a:rPr lang="en-US" sz="1200" i="1" dirty="0">
                <a:solidFill>
                  <a:prstClr val="black"/>
                </a:solidFill>
              </a:rPr>
              <a:t> </a:t>
            </a:r>
            <a:r>
              <a:rPr lang="en-US" sz="1200" i="1" dirty="0" err="1">
                <a:solidFill>
                  <a:prstClr val="black"/>
                </a:solidFill>
              </a:rPr>
              <a:t>kiến</a:t>
            </a:r>
            <a:r>
              <a:rPr lang="en-US" sz="1200" i="1" dirty="0">
                <a:solidFill>
                  <a:prstClr val="black"/>
                </a:solidFill>
              </a:rPr>
              <a:t> </a:t>
            </a:r>
            <a:r>
              <a:rPr lang="en-US" sz="1200" i="1" dirty="0" err="1">
                <a:solidFill>
                  <a:prstClr val="black"/>
                </a:solidFill>
              </a:rPr>
              <a:t>thức</a:t>
            </a:r>
            <a:r>
              <a:rPr lang="en-US" sz="1200" i="1" dirty="0">
                <a:solidFill>
                  <a:prstClr val="black"/>
                </a:solidFill>
              </a:rPr>
              <a:t>, </a:t>
            </a:r>
            <a:r>
              <a:rPr lang="en-US" sz="1200" i="1" dirty="0" err="1">
                <a:solidFill>
                  <a:prstClr val="black"/>
                </a:solidFill>
              </a:rPr>
              <a:t>thái</a:t>
            </a:r>
            <a:r>
              <a:rPr lang="en-US" sz="1200" i="1" dirty="0">
                <a:solidFill>
                  <a:prstClr val="black"/>
                </a:solidFill>
              </a:rPr>
              <a:t> </a:t>
            </a:r>
            <a:r>
              <a:rPr lang="en-US" sz="1200" i="1" dirty="0" err="1">
                <a:solidFill>
                  <a:prstClr val="black"/>
                </a:solidFill>
              </a:rPr>
              <a:t>độ</a:t>
            </a:r>
            <a:r>
              <a:rPr lang="en-US" sz="1200" i="1" dirty="0">
                <a:solidFill>
                  <a:prstClr val="black"/>
                </a:solidFill>
              </a:rPr>
              <a:t> </a:t>
            </a:r>
            <a:r>
              <a:rPr lang="en-US" sz="1200" i="1" dirty="0" err="1">
                <a:solidFill>
                  <a:prstClr val="black"/>
                </a:solidFill>
              </a:rPr>
              <a:t>và</a:t>
            </a:r>
            <a:r>
              <a:rPr lang="en-US" sz="1200" i="1" dirty="0">
                <a:solidFill>
                  <a:prstClr val="black"/>
                </a:solidFill>
              </a:rPr>
              <a:t> </a:t>
            </a:r>
            <a:r>
              <a:rPr lang="en-US" sz="1200" i="1" dirty="0" err="1">
                <a:solidFill>
                  <a:prstClr val="black"/>
                </a:solidFill>
              </a:rPr>
              <a:t>hành</a:t>
            </a:r>
            <a:r>
              <a:rPr lang="en-US" sz="1200" i="1" dirty="0">
                <a:solidFill>
                  <a:prstClr val="black"/>
                </a:solidFill>
              </a:rPr>
              <a:t> vi </a:t>
            </a:r>
            <a:r>
              <a:rPr lang="en-US" sz="1200" i="1" dirty="0" err="1">
                <a:solidFill>
                  <a:prstClr val="black"/>
                </a:solidFill>
              </a:rPr>
              <a:t>về</a:t>
            </a:r>
            <a:r>
              <a:rPr lang="en-US" sz="1200" i="1" dirty="0">
                <a:solidFill>
                  <a:prstClr val="black"/>
                </a:solidFill>
              </a:rPr>
              <a:t> </a:t>
            </a:r>
            <a:r>
              <a:rPr lang="en-US" sz="1200" i="1" dirty="0" err="1">
                <a:solidFill>
                  <a:prstClr val="black"/>
                </a:solidFill>
              </a:rPr>
              <a:t>sức</a:t>
            </a:r>
            <a:r>
              <a:rPr lang="en-US" sz="1200" i="1" dirty="0">
                <a:solidFill>
                  <a:prstClr val="black"/>
                </a:solidFill>
              </a:rPr>
              <a:t> </a:t>
            </a:r>
            <a:r>
              <a:rPr lang="en-US" sz="1200" i="1" dirty="0" err="1">
                <a:solidFill>
                  <a:prstClr val="black"/>
                </a:solidFill>
              </a:rPr>
              <a:t>khỏe</a:t>
            </a:r>
            <a:r>
              <a:rPr lang="en-US" sz="1200" i="1" dirty="0">
                <a:solidFill>
                  <a:prstClr val="black"/>
                </a:solidFill>
              </a:rPr>
              <a:t> </a:t>
            </a:r>
            <a:r>
              <a:rPr lang="en-US" sz="1200" i="1" dirty="0" err="1">
                <a:solidFill>
                  <a:prstClr val="black"/>
                </a:solidFill>
              </a:rPr>
              <a:t>sinh</a:t>
            </a:r>
            <a:r>
              <a:rPr lang="en-US" sz="1200" i="1" dirty="0">
                <a:solidFill>
                  <a:prstClr val="black"/>
                </a:solidFill>
              </a:rPr>
              <a:t> </a:t>
            </a:r>
            <a:r>
              <a:rPr lang="en-US" sz="1200" i="1" dirty="0" err="1">
                <a:solidFill>
                  <a:prstClr val="black"/>
                </a:solidFill>
              </a:rPr>
              <a:t>sản</a:t>
            </a:r>
            <a:r>
              <a:rPr lang="en-US" sz="1200" i="1" dirty="0">
                <a:solidFill>
                  <a:prstClr val="black"/>
                </a:solidFill>
              </a:rPr>
              <a:t> </a:t>
            </a:r>
            <a:r>
              <a:rPr lang="en-US" sz="1200" i="1" dirty="0" err="1">
                <a:solidFill>
                  <a:prstClr val="black"/>
                </a:solidFill>
              </a:rPr>
              <a:t>của</a:t>
            </a:r>
            <a:r>
              <a:rPr lang="en-US" sz="1200" i="1" dirty="0">
                <a:solidFill>
                  <a:prstClr val="black"/>
                </a:solidFill>
              </a:rPr>
              <a:t> </a:t>
            </a:r>
            <a:r>
              <a:rPr lang="en-US" sz="1200" i="1" dirty="0" err="1">
                <a:solidFill>
                  <a:prstClr val="black"/>
                </a:solidFill>
              </a:rPr>
              <a:t>học</a:t>
            </a:r>
            <a:r>
              <a:rPr lang="en-US" sz="1200" i="1" dirty="0">
                <a:solidFill>
                  <a:prstClr val="black"/>
                </a:solidFill>
              </a:rPr>
              <a:t> </a:t>
            </a:r>
            <a:r>
              <a:rPr lang="en-US" sz="1200" i="1" dirty="0" err="1">
                <a:solidFill>
                  <a:prstClr val="black"/>
                </a:solidFill>
              </a:rPr>
              <a:t>sinh</a:t>
            </a:r>
            <a:r>
              <a:rPr lang="en-US" sz="1200" i="1" dirty="0">
                <a:solidFill>
                  <a:prstClr val="black"/>
                </a:solidFill>
              </a:rPr>
              <a:t> </a:t>
            </a:r>
            <a:r>
              <a:rPr lang="en-US" sz="1200" i="1" dirty="0" err="1">
                <a:solidFill>
                  <a:prstClr val="black"/>
                </a:solidFill>
              </a:rPr>
              <a:t>trường</a:t>
            </a:r>
            <a:r>
              <a:rPr lang="en-US" sz="1200" i="1" dirty="0">
                <a:solidFill>
                  <a:prstClr val="black"/>
                </a:solidFill>
              </a:rPr>
              <a:t> </a:t>
            </a:r>
            <a:r>
              <a:rPr lang="en-US" sz="1200" i="1" dirty="0" err="1">
                <a:solidFill>
                  <a:prstClr val="black"/>
                </a:solidFill>
              </a:rPr>
              <a:t>trung</a:t>
            </a:r>
            <a:r>
              <a:rPr lang="en-US" sz="1200" i="1" dirty="0">
                <a:solidFill>
                  <a:prstClr val="black"/>
                </a:solidFill>
              </a:rPr>
              <a:t> </a:t>
            </a:r>
            <a:r>
              <a:rPr lang="en-US" sz="1200" i="1" dirty="0" err="1">
                <a:solidFill>
                  <a:prstClr val="black"/>
                </a:solidFill>
              </a:rPr>
              <a:t>học</a:t>
            </a:r>
            <a:r>
              <a:rPr lang="en-US" sz="1200" i="1" dirty="0">
                <a:solidFill>
                  <a:prstClr val="black"/>
                </a:solidFill>
              </a:rPr>
              <a:t> </a:t>
            </a:r>
            <a:r>
              <a:rPr lang="en-US" sz="1200" i="1" dirty="0" err="1">
                <a:solidFill>
                  <a:prstClr val="black"/>
                </a:solidFill>
              </a:rPr>
              <a:t>phổ</a:t>
            </a:r>
            <a:r>
              <a:rPr lang="en-US" sz="1200" i="1" dirty="0">
                <a:solidFill>
                  <a:prstClr val="black"/>
                </a:solidFill>
              </a:rPr>
              <a:t> </a:t>
            </a:r>
            <a:r>
              <a:rPr lang="en-US" sz="1200" i="1" dirty="0" err="1">
                <a:solidFill>
                  <a:prstClr val="black"/>
                </a:solidFill>
              </a:rPr>
              <a:t>thông</a:t>
            </a:r>
            <a:r>
              <a:rPr lang="en-US" sz="1200" i="1" dirty="0">
                <a:solidFill>
                  <a:prstClr val="black"/>
                </a:solidFill>
              </a:rPr>
              <a:t> </a:t>
            </a:r>
            <a:r>
              <a:rPr lang="en-US" sz="1200" i="1" dirty="0" err="1">
                <a:solidFill>
                  <a:prstClr val="black"/>
                </a:solidFill>
              </a:rPr>
              <a:t>Hai</a:t>
            </a:r>
            <a:r>
              <a:rPr lang="en-US" sz="1200" i="1" dirty="0">
                <a:solidFill>
                  <a:prstClr val="black"/>
                </a:solidFill>
              </a:rPr>
              <a:t> </a:t>
            </a:r>
            <a:r>
              <a:rPr lang="en-US" sz="1200" i="1" dirty="0" err="1">
                <a:solidFill>
                  <a:prstClr val="black"/>
                </a:solidFill>
              </a:rPr>
              <a:t>Bà</a:t>
            </a:r>
            <a:r>
              <a:rPr lang="en-US" sz="1200" i="1" dirty="0">
                <a:solidFill>
                  <a:prstClr val="black"/>
                </a:solidFill>
              </a:rPr>
              <a:t> </a:t>
            </a:r>
            <a:r>
              <a:rPr lang="en-US" sz="1200" i="1" dirty="0" err="1">
                <a:solidFill>
                  <a:prstClr val="black"/>
                </a:solidFill>
              </a:rPr>
              <a:t>Trưng</a:t>
            </a:r>
            <a:r>
              <a:rPr lang="en-US" sz="1200" i="1" dirty="0">
                <a:solidFill>
                  <a:prstClr val="black"/>
                </a:solidFill>
              </a:rPr>
              <a:t>, </a:t>
            </a:r>
            <a:r>
              <a:rPr lang="en-US" sz="1200" i="1" dirty="0" err="1">
                <a:solidFill>
                  <a:prstClr val="black"/>
                </a:solidFill>
              </a:rPr>
              <a:t>thành</a:t>
            </a:r>
            <a:r>
              <a:rPr lang="en-US" sz="1200" i="1" dirty="0">
                <a:solidFill>
                  <a:prstClr val="black"/>
                </a:solidFill>
              </a:rPr>
              <a:t> </a:t>
            </a:r>
            <a:r>
              <a:rPr lang="en-US" sz="1200" i="1" dirty="0" err="1">
                <a:solidFill>
                  <a:prstClr val="black"/>
                </a:solidFill>
              </a:rPr>
              <a:t>phố</a:t>
            </a:r>
            <a:r>
              <a:rPr lang="en-US" sz="1200" i="1" dirty="0">
                <a:solidFill>
                  <a:prstClr val="black"/>
                </a:solidFill>
              </a:rPr>
              <a:t> </a:t>
            </a:r>
            <a:r>
              <a:rPr lang="en-US" sz="1200" i="1" dirty="0" err="1">
                <a:solidFill>
                  <a:prstClr val="black"/>
                </a:solidFill>
              </a:rPr>
              <a:t>Huế</a:t>
            </a:r>
            <a:r>
              <a:rPr lang="en-US" sz="1200" dirty="0">
                <a:solidFill>
                  <a:prstClr val="black"/>
                </a:solidFill>
              </a:rPr>
              <a:t>, </a:t>
            </a:r>
            <a:r>
              <a:rPr lang="en-US" sz="1200" dirty="0" err="1">
                <a:solidFill>
                  <a:prstClr val="black"/>
                </a:solidFill>
              </a:rPr>
              <a:t>Luận</a:t>
            </a:r>
            <a:r>
              <a:rPr lang="en-US" sz="1200" dirty="0">
                <a:solidFill>
                  <a:prstClr val="black"/>
                </a:solidFill>
              </a:rPr>
              <a:t> </a:t>
            </a:r>
            <a:r>
              <a:rPr lang="en-US" sz="1200" dirty="0" err="1">
                <a:solidFill>
                  <a:prstClr val="black"/>
                </a:solidFill>
              </a:rPr>
              <a:t>văn</a:t>
            </a:r>
            <a:r>
              <a:rPr lang="en-US" sz="1200" dirty="0">
                <a:solidFill>
                  <a:prstClr val="black"/>
                </a:solidFill>
              </a:rPr>
              <a:t> </a:t>
            </a:r>
            <a:r>
              <a:rPr lang="en-US" sz="1200" dirty="0" err="1">
                <a:solidFill>
                  <a:prstClr val="black"/>
                </a:solidFill>
              </a:rPr>
              <a:t>tốt</a:t>
            </a:r>
            <a:r>
              <a:rPr lang="en-US" sz="1200" dirty="0">
                <a:solidFill>
                  <a:prstClr val="black"/>
                </a:solidFill>
              </a:rPr>
              <a:t> </a:t>
            </a:r>
            <a:r>
              <a:rPr lang="en-US" sz="1200" dirty="0" err="1">
                <a:solidFill>
                  <a:prstClr val="black"/>
                </a:solidFill>
              </a:rPr>
              <a:t>nghiệp</a:t>
            </a:r>
            <a:r>
              <a:rPr lang="en-US" sz="1200" dirty="0">
                <a:solidFill>
                  <a:prstClr val="black"/>
                </a:solidFill>
              </a:rPr>
              <a:t> </a:t>
            </a:r>
            <a:r>
              <a:rPr lang="en-US" sz="1200" dirty="0" err="1">
                <a:solidFill>
                  <a:prstClr val="black"/>
                </a:solidFill>
              </a:rPr>
              <a:t>Bác</a:t>
            </a:r>
            <a:r>
              <a:rPr lang="en-US" sz="1200" dirty="0">
                <a:solidFill>
                  <a:prstClr val="black"/>
                </a:solidFill>
              </a:rPr>
              <a:t> </a:t>
            </a:r>
            <a:r>
              <a:rPr lang="en-US" sz="1200" dirty="0" err="1">
                <a:solidFill>
                  <a:prstClr val="black"/>
                </a:solidFill>
              </a:rPr>
              <a:t>sĩ</a:t>
            </a:r>
            <a:r>
              <a:rPr lang="en-US" sz="1200" dirty="0">
                <a:solidFill>
                  <a:prstClr val="black"/>
                </a:solidFill>
              </a:rPr>
              <a:t> Y </a:t>
            </a:r>
            <a:r>
              <a:rPr lang="en-US" sz="1200" dirty="0" err="1">
                <a:solidFill>
                  <a:prstClr val="black"/>
                </a:solidFill>
              </a:rPr>
              <a:t>học</a:t>
            </a:r>
            <a:r>
              <a:rPr lang="en-US" sz="1200" dirty="0">
                <a:solidFill>
                  <a:prstClr val="black"/>
                </a:solidFill>
              </a:rPr>
              <a:t> </a:t>
            </a:r>
            <a:r>
              <a:rPr lang="en-US" sz="1200" dirty="0" err="1">
                <a:solidFill>
                  <a:prstClr val="black"/>
                </a:solidFill>
              </a:rPr>
              <a:t>Dự</a:t>
            </a:r>
            <a:r>
              <a:rPr lang="en-US" sz="1200" dirty="0">
                <a:solidFill>
                  <a:prstClr val="black"/>
                </a:solidFill>
              </a:rPr>
              <a:t> </a:t>
            </a:r>
            <a:r>
              <a:rPr lang="en-US" sz="1200" dirty="0" err="1">
                <a:solidFill>
                  <a:prstClr val="black"/>
                </a:solidFill>
              </a:rPr>
              <a:t>phòng</a:t>
            </a:r>
            <a:r>
              <a:rPr lang="en-US" sz="1200" dirty="0">
                <a:solidFill>
                  <a:prstClr val="black"/>
                </a:solidFill>
              </a:rPr>
              <a:t>, </a:t>
            </a:r>
            <a:r>
              <a:rPr lang="en-US" sz="1200" dirty="0" err="1">
                <a:solidFill>
                  <a:prstClr val="black"/>
                </a:solidFill>
              </a:rPr>
              <a:t>Trường</a:t>
            </a:r>
            <a:r>
              <a:rPr lang="en-US" sz="1200" dirty="0">
                <a:solidFill>
                  <a:prstClr val="black"/>
                </a:solidFill>
              </a:rPr>
              <a:t> </a:t>
            </a:r>
            <a:r>
              <a:rPr lang="en-US" sz="1200" dirty="0" err="1">
                <a:solidFill>
                  <a:prstClr val="black"/>
                </a:solidFill>
              </a:rPr>
              <a:t>Đại</a:t>
            </a:r>
            <a:r>
              <a:rPr lang="en-US" sz="1200" dirty="0">
                <a:solidFill>
                  <a:prstClr val="black"/>
                </a:solidFill>
              </a:rPr>
              <a:t> </a:t>
            </a:r>
            <a:r>
              <a:rPr lang="en-US" sz="1200" dirty="0" err="1">
                <a:solidFill>
                  <a:prstClr val="black"/>
                </a:solidFill>
              </a:rPr>
              <a:t>học</a:t>
            </a:r>
            <a:r>
              <a:rPr lang="en-US" sz="1200" dirty="0">
                <a:solidFill>
                  <a:prstClr val="black"/>
                </a:solidFill>
              </a:rPr>
              <a:t> Y </a:t>
            </a:r>
            <a:r>
              <a:rPr lang="en-US" sz="1200" dirty="0" err="1">
                <a:solidFill>
                  <a:prstClr val="black"/>
                </a:solidFill>
              </a:rPr>
              <a:t>Dược</a:t>
            </a:r>
            <a:r>
              <a:rPr lang="en-US" sz="1200" dirty="0">
                <a:solidFill>
                  <a:prstClr val="black"/>
                </a:solidFill>
              </a:rPr>
              <a:t> </a:t>
            </a:r>
            <a:r>
              <a:rPr lang="en-US" sz="1200" dirty="0" err="1">
                <a:solidFill>
                  <a:prstClr val="black"/>
                </a:solidFill>
              </a:rPr>
              <a:t>Huế</a:t>
            </a:r>
            <a:r>
              <a:rPr lang="en-US" sz="1200" dirty="0">
                <a:solidFill>
                  <a:prstClr val="black"/>
                </a:solidFill>
              </a:rPr>
              <a:t>.</a:t>
            </a:r>
            <a:endParaRPr lang="vi-VN" sz="1200" dirty="0">
              <a:solidFill>
                <a:prstClr val="black"/>
              </a:solidFill>
            </a:endParaRPr>
          </a:p>
        </p:txBody>
      </p:sp>
    </p:spTree>
    <p:extLst>
      <p:ext uri="{BB962C8B-B14F-4D97-AF65-F5344CB8AC3E}">
        <p14:creationId xmlns:p14="http://schemas.microsoft.com/office/powerpoint/2010/main" val="1152746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prstClr val="white"/>
                </a:solidFill>
                <a:latin typeface="Arial" pitchFamily="34" charset="0"/>
                <a:cs typeface="Arial" pitchFamily="34" charset="0"/>
              </a:rPr>
              <a:t>THE AIMS </a:t>
            </a:r>
            <a:endParaRPr lang="en-US" sz="3600" b="1" dirty="0">
              <a:solidFill>
                <a:prstClr val="white"/>
              </a:solidFill>
              <a:latin typeface="Arial" pitchFamily="34" charset="0"/>
              <a:cs typeface="Arial" pitchFamily="34" charset="0"/>
            </a:endParaRPr>
          </a:p>
        </p:txBody>
      </p:sp>
      <p:sp>
        <p:nvSpPr>
          <p:cNvPr id="2" name="Rectangle 1"/>
          <p:cNvSpPr/>
          <p:nvPr/>
        </p:nvSpPr>
        <p:spPr>
          <a:xfrm>
            <a:off x="0" y="1905000"/>
            <a:ext cx="9144000" cy="2677656"/>
          </a:xfrm>
          <a:prstGeom prst="rect">
            <a:avLst/>
          </a:prstGeom>
        </p:spPr>
        <p:txBody>
          <a:bodyPr wrap="square">
            <a:spAutoFit/>
          </a:bodyPr>
          <a:lstStyle/>
          <a:p>
            <a:r>
              <a:rPr lang="en-US" sz="2800" dirty="0"/>
              <a:t>1. </a:t>
            </a:r>
            <a:r>
              <a:rPr lang="en-US" sz="2800" dirty="0" err="1"/>
              <a:t>Decribe</a:t>
            </a:r>
            <a:r>
              <a:rPr lang="en-US" sz="2800" dirty="0"/>
              <a:t> the knowledge, attitudes and behaviors towards reproductive health of adolescents of high school students in </a:t>
            </a:r>
            <a:r>
              <a:rPr lang="en-US" sz="2800" dirty="0" err="1"/>
              <a:t>Thua</a:t>
            </a:r>
            <a:r>
              <a:rPr lang="en-US" sz="2800" dirty="0"/>
              <a:t> </a:t>
            </a:r>
            <a:r>
              <a:rPr lang="en-US" sz="2800" dirty="0" err="1"/>
              <a:t>Thien</a:t>
            </a:r>
            <a:r>
              <a:rPr lang="en-US" sz="2800" dirty="0"/>
              <a:t> Hue province. </a:t>
            </a:r>
            <a:br>
              <a:rPr lang="en-US" sz="2800" dirty="0"/>
            </a:br>
            <a:r>
              <a:rPr lang="en-US" sz="2800" dirty="0"/>
              <a:t>2. Investigate factors related to reproductive health problems of adolescents high school students in </a:t>
            </a:r>
            <a:r>
              <a:rPr lang="en-US" sz="2800" dirty="0" err="1"/>
              <a:t>Thua</a:t>
            </a:r>
            <a:r>
              <a:rPr lang="en-US" sz="2800" dirty="0"/>
              <a:t> </a:t>
            </a:r>
            <a:r>
              <a:rPr lang="en-US" sz="2800" dirty="0" err="1"/>
              <a:t>Thien</a:t>
            </a:r>
            <a:r>
              <a:rPr lang="en-US" sz="2800" dirty="0"/>
              <a:t> Hue province. </a:t>
            </a:r>
            <a:endParaRPr lang="vi-VN" sz="2800" dirty="0"/>
          </a:p>
        </p:txBody>
      </p:sp>
    </p:spTree>
    <p:extLst>
      <p:ext uri="{BB962C8B-B14F-4D97-AF65-F5344CB8AC3E}">
        <p14:creationId xmlns:p14="http://schemas.microsoft.com/office/powerpoint/2010/main" val="3785198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prstClr val="white"/>
                </a:solidFill>
                <a:latin typeface="Arial" pitchFamily="34" charset="0"/>
                <a:cs typeface="Arial" pitchFamily="34" charset="0"/>
              </a:rPr>
              <a:t>OBJECTS AND METHODS</a:t>
            </a:r>
            <a:endParaRPr lang="en-US" sz="3200" b="1" dirty="0">
              <a:solidFill>
                <a:prstClr val="white"/>
              </a:solidFill>
              <a:latin typeface="Arial" pitchFamily="34" charset="0"/>
              <a:cs typeface="Arial" pitchFamily="34" charset="0"/>
            </a:endParaRPr>
          </a:p>
        </p:txBody>
      </p:sp>
      <p:sp>
        <p:nvSpPr>
          <p:cNvPr id="2" name="TextBox 1"/>
          <p:cNvSpPr txBox="1"/>
          <p:nvPr/>
        </p:nvSpPr>
        <p:spPr>
          <a:xfrm>
            <a:off x="0" y="1143000"/>
            <a:ext cx="9144000" cy="1569660"/>
          </a:xfrm>
          <a:prstGeom prst="rect">
            <a:avLst/>
          </a:prstGeom>
          <a:noFill/>
        </p:spPr>
        <p:txBody>
          <a:bodyPr wrap="square" rtlCol="0">
            <a:spAutoFit/>
          </a:bodyPr>
          <a:lstStyle/>
          <a:p>
            <a:r>
              <a:rPr lang="en-US" sz="2400" b="1" dirty="0"/>
              <a:t>Objects</a:t>
            </a:r>
            <a:r>
              <a:rPr lang="en-US" sz="2400" dirty="0"/>
              <a:t>: Students of </a:t>
            </a:r>
            <a:r>
              <a:rPr lang="vi-VN" sz="2400" dirty="0" smtClean="0"/>
              <a:t>h</a:t>
            </a:r>
            <a:r>
              <a:rPr lang="en-US" sz="2400" dirty="0" err="1" smtClean="0"/>
              <a:t>igh</a:t>
            </a:r>
            <a:r>
              <a:rPr lang="en-US" sz="2400" dirty="0" smtClean="0"/>
              <a:t> </a:t>
            </a:r>
            <a:r>
              <a:rPr lang="en-US" sz="2400" dirty="0"/>
              <a:t>school in </a:t>
            </a:r>
            <a:r>
              <a:rPr lang="en-US" sz="2400" dirty="0" err="1"/>
              <a:t>Thua</a:t>
            </a:r>
            <a:r>
              <a:rPr lang="en-US" sz="2400" dirty="0"/>
              <a:t> </a:t>
            </a:r>
            <a:r>
              <a:rPr lang="en-US" sz="2400" dirty="0" err="1"/>
              <a:t>Thien</a:t>
            </a:r>
            <a:r>
              <a:rPr lang="en-US" sz="2400" dirty="0"/>
              <a:t> Hue </a:t>
            </a:r>
            <a:r>
              <a:rPr lang="en-US" sz="2400" dirty="0" smtClean="0"/>
              <a:t>province</a:t>
            </a:r>
            <a:endParaRPr lang="vi-VN" sz="2400" dirty="0" smtClean="0"/>
          </a:p>
          <a:p>
            <a:r>
              <a:rPr lang="en-US" sz="2400" b="1" dirty="0"/>
              <a:t>Methods</a:t>
            </a:r>
            <a:r>
              <a:rPr lang="en-US" sz="2400" dirty="0"/>
              <a:t>: A cross – sectional survey</a:t>
            </a:r>
            <a:r>
              <a:rPr lang="en-US" sz="2400" dirty="0" smtClean="0"/>
              <a:t>.</a:t>
            </a:r>
          </a:p>
          <a:p>
            <a:r>
              <a:rPr lang="en-US" sz="2400" b="1" dirty="0" smtClean="0"/>
              <a:t>Sampling </a:t>
            </a:r>
            <a:r>
              <a:rPr lang="en-US" sz="2400" b="1" dirty="0"/>
              <a:t>method</a:t>
            </a:r>
            <a:r>
              <a:rPr lang="en-US" sz="2400" dirty="0"/>
              <a:t>: multi- stage sampling.</a:t>
            </a:r>
            <a:endParaRPr lang="vi-VN" sz="2400" dirty="0"/>
          </a:p>
          <a:p>
            <a:endParaRPr lang="en-US" sz="2400" dirty="0"/>
          </a:p>
        </p:txBody>
      </p:sp>
      <p:sp>
        <p:nvSpPr>
          <p:cNvPr id="4" name="Oval 9"/>
          <p:cNvSpPr>
            <a:spLocks noChangeArrowheads="1"/>
          </p:cNvSpPr>
          <p:nvPr/>
        </p:nvSpPr>
        <p:spPr bwMode="gray">
          <a:xfrm>
            <a:off x="1" y="3278586"/>
            <a:ext cx="1602296" cy="2041313"/>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 name="Oval 13"/>
          <p:cNvSpPr>
            <a:spLocks noChangeArrowheads="1"/>
          </p:cNvSpPr>
          <p:nvPr/>
        </p:nvSpPr>
        <p:spPr bwMode="gray">
          <a:xfrm>
            <a:off x="120257" y="3463252"/>
            <a:ext cx="1327543" cy="1684227"/>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n-US"/>
          </a:p>
        </p:txBody>
      </p:sp>
      <p:sp>
        <p:nvSpPr>
          <p:cNvPr id="3" name="TextBox 2"/>
          <p:cNvSpPr txBox="1"/>
          <p:nvPr/>
        </p:nvSpPr>
        <p:spPr>
          <a:xfrm>
            <a:off x="120257" y="3905958"/>
            <a:ext cx="1517017" cy="646331"/>
          </a:xfrm>
          <a:prstGeom prst="rect">
            <a:avLst/>
          </a:prstGeom>
          <a:noFill/>
        </p:spPr>
        <p:txBody>
          <a:bodyPr wrap="square" rtlCol="0">
            <a:spAutoFit/>
          </a:bodyPr>
          <a:lstStyle/>
          <a:p>
            <a:r>
              <a:rPr lang="en-US" b="1" dirty="0" err="1" smtClean="0"/>
              <a:t>Thua</a:t>
            </a:r>
            <a:r>
              <a:rPr lang="en-US" b="1" dirty="0" smtClean="0"/>
              <a:t> </a:t>
            </a:r>
            <a:r>
              <a:rPr lang="en-US" b="1" dirty="0" err="1" smtClean="0"/>
              <a:t>Thien</a:t>
            </a:r>
            <a:r>
              <a:rPr lang="en-US" b="1" dirty="0" smtClean="0"/>
              <a:t> Hue Province</a:t>
            </a:r>
            <a:endParaRPr lang="en-US" b="1" dirty="0"/>
          </a:p>
        </p:txBody>
      </p:sp>
      <p:grpSp>
        <p:nvGrpSpPr>
          <p:cNvPr id="6" name="Group 5"/>
          <p:cNvGrpSpPr/>
          <p:nvPr/>
        </p:nvGrpSpPr>
        <p:grpSpPr>
          <a:xfrm>
            <a:off x="1637274" y="3079689"/>
            <a:ext cx="2606193" cy="2688757"/>
            <a:chOff x="1763634" y="3120498"/>
            <a:chExt cx="3276600" cy="2975502"/>
          </a:xfrm>
        </p:grpSpPr>
        <p:sp>
          <p:nvSpPr>
            <p:cNvPr id="8" name="AutoShape 4"/>
            <p:cNvSpPr>
              <a:spLocks noChangeArrowheads="1"/>
            </p:cNvSpPr>
            <p:nvPr/>
          </p:nvSpPr>
          <p:spPr bwMode="blackWhite">
            <a:xfrm>
              <a:off x="1763634" y="3120498"/>
              <a:ext cx="3276600" cy="689502"/>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eaLnBrk="0" hangingPunct="0"/>
              <a:r>
                <a:rPr lang="en-US" b="1" dirty="0" smtClean="0">
                  <a:solidFill>
                    <a:schemeClr val="bg1"/>
                  </a:solidFill>
                </a:rPr>
                <a:t>Region 1: 10 schools</a:t>
              </a:r>
              <a:endParaRPr lang="en-US" b="1" dirty="0">
                <a:solidFill>
                  <a:schemeClr val="bg1"/>
                </a:solidFill>
              </a:endParaRPr>
            </a:p>
          </p:txBody>
        </p:sp>
        <p:sp>
          <p:nvSpPr>
            <p:cNvPr id="9" name="AutoShape 5"/>
            <p:cNvSpPr>
              <a:spLocks noChangeArrowheads="1"/>
            </p:cNvSpPr>
            <p:nvPr/>
          </p:nvSpPr>
          <p:spPr bwMode="blackWhite">
            <a:xfrm>
              <a:off x="1763634" y="4263498"/>
              <a:ext cx="3276600" cy="689502"/>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eaLnBrk="0" hangingPunct="0"/>
              <a:r>
                <a:rPr lang="en-US" b="1" dirty="0" smtClean="0">
                  <a:solidFill>
                    <a:schemeClr val="bg1"/>
                  </a:solidFill>
                </a:rPr>
                <a:t>Region 2-rural areas: </a:t>
              </a:r>
            </a:p>
            <a:p>
              <a:pPr algn="ctr" eaLnBrk="0" hangingPunct="0"/>
              <a:r>
                <a:rPr lang="en-US" b="1" dirty="0" smtClean="0">
                  <a:solidFill>
                    <a:schemeClr val="bg1"/>
                  </a:solidFill>
                </a:rPr>
                <a:t>11 schools </a:t>
              </a:r>
              <a:endParaRPr lang="en-US" b="1" dirty="0">
                <a:solidFill>
                  <a:schemeClr val="bg1"/>
                </a:solidFill>
              </a:endParaRPr>
            </a:p>
          </p:txBody>
        </p:sp>
        <p:sp>
          <p:nvSpPr>
            <p:cNvPr id="10" name="AutoShape 6"/>
            <p:cNvSpPr>
              <a:spLocks noChangeArrowheads="1"/>
            </p:cNvSpPr>
            <p:nvPr/>
          </p:nvSpPr>
          <p:spPr bwMode="blackWhite">
            <a:xfrm>
              <a:off x="1763634" y="5406498"/>
              <a:ext cx="3276600" cy="689502"/>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p>
              <a:pPr algn="ctr" eaLnBrk="0" hangingPunct="0"/>
              <a:r>
                <a:rPr lang="en-US" b="1" dirty="0" err="1" smtClean="0">
                  <a:solidFill>
                    <a:schemeClr val="bg1"/>
                  </a:solidFill>
                </a:rPr>
                <a:t>Regoin</a:t>
              </a:r>
              <a:r>
                <a:rPr lang="en-US" b="1" dirty="0" smtClean="0">
                  <a:solidFill>
                    <a:schemeClr val="bg1"/>
                  </a:solidFill>
                </a:rPr>
                <a:t> 2: 17 schools </a:t>
              </a:r>
              <a:endParaRPr lang="en-US" b="1" dirty="0">
                <a:solidFill>
                  <a:schemeClr val="bg1"/>
                </a:solidFill>
              </a:endParaRPr>
            </a:p>
          </p:txBody>
        </p:sp>
      </p:grpSp>
      <p:grpSp>
        <p:nvGrpSpPr>
          <p:cNvPr id="22" name="Group 21"/>
          <p:cNvGrpSpPr/>
          <p:nvPr/>
        </p:nvGrpSpPr>
        <p:grpSpPr>
          <a:xfrm>
            <a:off x="4333722" y="3131447"/>
            <a:ext cx="876910" cy="2538733"/>
            <a:chOff x="4736642" y="3127699"/>
            <a:chExt cx="876910" cy="2538733"/>
          </a:xfrm>
        </p:grpSpPr>
        <p:sp>
          <p:nvSpPr>
            <p:cNvPr id="12" name="AutoShape 21"/>
            <p:cNvSpPr>
              <a:spLocks noChangeArrowheads="1"/>
            </p:cNvSpPr>
            <p:nvPr/>
          </p:nvSpPr>
          <p:spPr bwMode="gray">
            <a:xfrm>
              <a:off x="4736642" y="3127699"/>
              <a:ext cx="830263" cy="412750"/>
            </a:xfrm>
            <a:prstGeom prst="rightArrow">
              <a:avLst>
                <a:gd name="adj1" fmla="val 50000"/>
                <a:gd name="adj2" fmla="val 58333"/>
              </a:avLst>
            </a:prstGeom>
            <a:solidFill>
              <a:schemeClr val="accent2">
                <a:lumMod val="60000"/>
                <a:lumOff val="40000"/>
              </a:schemeClr>
            </a:solidFill>
            <a:ln>
              <a:noFill/>
            </a:ln>
            <a:effec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endParaRPr lang="en-US">
                <a:latin typeface="+mn-lt"/>
                <a:cs typeface="+mn-cs"/>
              </a:endParaRPr>
            </a:p>
          </p:txBody>
        </p:sp>
        <p:sp>
          <p:nvSpPr>
            <p:cNvPr id="14" name="AutoShape 22"/>
            <p:cNvSpPr>
              <a:spLocks noChangeArrowheads="1"/>
            </p:cNvSpPr>
            <p:nvPr/>
          </p:nvSpPr>
          <p:spPr bwMode="gray">
            <a:xfrm>
              <a:off x="4770370" y="4117306"/>
              <a:ext cx="841375" cy="466725"/>
            </a:xfrm>
            <a:prstGeom prst="rightArrow">
              <a:avLst>
                <a:gd name="adj1" fmla="val 50000"/>
                <a:gd name="adj2" fmla="val 58346"/>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a:p>
          </p:txBody>
        </p:sp>
        <p:sp>
          <p:nvSpPr>
            <p:cNvPr id="17" name="AutoShape 22"/>
            <p:cNvSpPr>
              <a:spLocks noChangeArrowheads="1"/>
            </p:cNvSpPr>
            <p:nvPr/>
          </p:nvSpPr>
          <p:spPr bwMode="gray">
            <a:xfrm>
              <a:off x="4772177" y="5199707"/>
              <a:ext cx="841375" cy="466725"/>
            </a:xfrm>
            <a:prstGeom prst="rightArrow">
              <a:avLst>
                <a:gd name="adj1" fmla="val 50000"/>
                <a:gd name="adj2" fmla="val 58346"/>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US"/>
            </a:p>
          </p:txBody>
        </p:sp>
      </p:grpSp>
      <p:grpSp>
        <p:nvGrpSpPr>
          <p:cNvPr id="18" name="Group 17"/>
          <p:cNvGrpSpPr/>
          <p:nvPr/>
        </p:nvGrpSpPr>
        <p:grpSpPr>
          <a:xfrm>
            <a:off x="5210632" y="2675109"/>
            <a:ext cx="1349115" cy="3399471"/>
            <a:chOff x="6118484" y="2620328"/>
            <a:chExt cx="1349115" cy="3399471"/>
          </a:xfrm>
        </p:grpSpPr>
        <p:sp>
          <p:nvSpPr>
            <p:cNvPr id="13" name="AutoShape 68"/>
            <p:cNvSpPr>
              <a:spLocks noChangeArrowheads="1"/>
            </p:cNvSpPr>
            <p:nvPr/>
          </p:nvSpPr>
          <p:spPr bwMode="gray">
            <a:xfrm>
              <a:off x="6118484" y="2620328"/>
              <a:ext cx="1349115" cy="1189672"/>
            </a:xfrm>
            <a:prstGeom prst="diamond">
              <a:avLst/>
            </a:prstGeom>
            <a:solidFill>
              <a:schemeClr val="accent6">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5" name="AutoShape 68"/>
            <p:cNvSpPr>
              <a:spLocks noChangeArrowheads="1"/>
            </p:cNvSpPr>
            <p:nvPr/>
          </p:nvSpPr>
          <p:spPr bwMode="gray">
            <a:xfrm>
              <a:off x="6118485" y="3810000"/>
              <a:ext cx="1349114" cy="1035968"/>
            </a:xfrm>
            <a:prstGeom prst="diamond">
              <a:avLst/>
            </a:prstGeom>
            <a:solidFill>
              <a:schemeClr val="accent6">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6" name="AutoShape 68"/>
            <p:cNvSpPr>
              <a:spLocks noChangeArrowheads="1"/>
            </p:cNvSpPr>
            <p:nvPr/>
          </p:nvSpPr>
          <p:spPr bwMode="gray">
            <a:xfrm>
              <a:off x="6134099" y="4904474"/>
              <a:ext cx="1333499" cy="1115325"/>
            </a:xfrm>
            <a:prstGeom prst="diamond">
              <a:avLst/>
            </a:prstGeom>
            <a:solidFill>
              <a:schemeClr val="accent6">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1" name="TextBox 10"/>
            <p:cNvSpPr txBox="1"/>
            <p:nvPr/>
          </p:nvSpPr>
          <p:spPr>
            <a:xfrm>
              <a:off x="6269635" y="3047059"/>
              <a:ext cx="1066800" cy="369332"/>
            </a:xfrm>
            <a:prstGeom prst="rect">
              <a:avLst/>
            </a:prstGeom>
            <a:noFill/>
          </p:spPr>
          <p:txBody>
            <a:bodyPr wrap="square" rtlCol="0">
              <a:spAutoFit/>
            </a:bodyPr>
            <a:lstStyle/>
            <a:p>
              <a:r>
                <a:rPr lang="en-US" dirty="0" smtClean="0"/>
                <a:t>2 schools</a:t>
              </a:r>
              <a:endParaRPr lang="en-US" dirty="0"/>
            </a:p>
          </p:txBody>
        </p:sp>
        <p:sp>
          <p:nvSpPr>
            <p:cNvPr id="19" name="TextBox 18"/>
            <p:cNvSpPr txBox="1"/>
            <p:nvPr/>
          </p:nvSpPr>
          <p:spPr>
            <a:xfrm>
              <a:off x="6302114" y="4128176"/>
              <a:ext cx="1066800" cy="369332"/>
            </a:xfrm>
            <a:prstGeom prst="rect">
              <a:avLst/>
            </a:prstGeom>
            <a:noFill/>
          </p:spPr>
          <p:txBody>
            <a:bodyPr wrap="square" rtlCol="0">
              <a:spAutoFit/>
            </a:bodyPr>
            <a:lstStyle/>
            <a:p>
              <a:r>
                <a:rPr lang="en-US" dirty="0" smtClean="0"/>
                <a:t>2 schools</a:t>
              </a:r>
              <a:endParaRPr lang="en-US" dirty="0"/>
            </a:p>
          </p:txBody>
        </p:sp>
        <p:sp>
          <p:nvSpPr>
            <p:cNvPr id="20" name="TextBox 19"/>
            <p:cNvSpPr txBox="1"/>
            <p:nvPr/>
          </p:nvSpPr>
          <p:spPr>
            <a:xfrm>
              <a:off x="6269635" y="5277470"/>
              <a:ext cx="1066800" cy="369332"/>
            </a:xfrm>
            <a:prstGeom prst="rect">
              <a:avLst/>
            </a:prstGeom>
            <a:noFill/>
          </p:spPr>
          <p:txBody>
            <a:bodyPr wrap="square" rtlCol="0">
              <a:spAutoFit/>
            </a:bodyPr>
            <a:lstStyle/>
            <a:p>
              <a:r>
                <a:rPr lang="en-US" dirty="0" smtClean="0"/>
                <a:t>2 schools</a:t>
              </a:r>
              <a:endParaRPr lang="en-US" dirty="0"/>
            </a:p>
          </p:txBody>
        </p:sp>
      </p:grpSp>
      <p:sp>
        <p:nvSpPr>
          <p:cNvPr id="21" name="AutoShape 3"/>
          <p:cNvSpPr>
            <a:spLocks noChangeArrowheads="1"/>
          </p:cNvSpPr>
          <p:nvPr/>
        </p:nvSpPr>
        <p:spPr bwMode="ltGray">
          <a:xfrm>
            <a:off x="6559747" y="3879847"/>
            <a:ext cx="1066800" cy="975552"/>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14"/>
          <p:cNvSpPr>
            <a:spLocks noChangeArrowheads="1"/>
          </p:cNvSpPr>
          <p:nvPr/>
        </p:nvSpPr>
        <p:spPr bwMode="gray">
          <a:xfrm>
            <a:off x="7666996" y="3762279"/>
            <a:ext cx="1119325" cy="1143875"/>
          </a:xfrm>
          <a:prstGeom prst="ellipse">
            <a:avLst/>
          </a:prstGeom>
          <a:solidFill>
            <a:srgbClr val="92D050"/>
          </a:solidFill>
          <a:ln>
            <a:noFill/>
          </a:ln>
          <a:effectLst/>
        </p:spPr>
        <p:txBody>
          <a:bodyPr wrap="none" lIns="95782" tIns="47891" rIns="95782" bIns="47891" anchor="ctr"/>
          <a:lstStyle/>
          <a:p>
            <a:pPr algn="ctr" defTabSz="957263"/>
            <a:endParaRPr lang="en-US" b="1"/>
          </a:p>
        </p:txBody>
      </p:sp>
      <p:sp>
        <p:nvSpPr>
          <p:cNvPr id="23" name="TextBox 22"/>
          <p:cNvSpPr txBox="1"/>
          <p:nvPr/>
        </p:nvSpPr>
        <p:spPr>
          <a:xfrm>
            <a:off x="7602456" y="3965025"/>
            <a:ext cx="1248404" cy="646331"/>
          </a:xfrm>
          <a:prstGeom prst="rect">
            <a:avLst/>
          </a:prstGeom>
          <a:noFill/>
        </p:spPr>
        <p:txBody>
          <a:bodyPr wrap="square" rtlCol="0">
            <a:spAutoFit/>
          </a:bodyPr>
          <a:lstStyle/>
          <a:p>
            <a:pPr algn="ctr"/>
            <a:r>
              <a:rPr lang="en-US" b="1" dirty="0" smtClean="0"/>
              <a:t>1434 </a:t>
            </a:r>
          </a:p>
          <a:p>
            <a:pPr algn="ctr"/>
            <a:r>
              <a:rPr lang="en-US" b="1" dirty="0" smtClean="0"/>
              <a:t>students</a:t>
            </a:r>
            <a:endParaRPr lang="en-US" b="1" dirty="0"/>
          </a:p>
        </p:txBody>
      </p:sp>
    </p:spTree>
    <p:extLst>
      <p:ext uri="{BB962C8B-B14F-4D97-AF65-F5344CB8AC3E}">
        <p14:creationId xmlns:p14="http://schemas.microsoft.com/office/powerpoint/2010/main" val="1493998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prstClr val="white"/>
                </a:solidFill>
                <a:latin typeface="Arial" pitchFamily="34" charset="0"/>
                <a:cs typeface="Arial" pitchFamily="34" charset="0"/>
              </a:rPr>
              <a:t>RESULTS - DISCUSSION </a:t>
            </a:r>
          </a:p>
        </p:txBody>
      </p:sp>
      <p:sp>
        <p:nvSpPr>
          <p:cNvPr id="3" name="TextBox 2"/>
          <p:cNvSpPr txBox="1"/>
          <p:nvPr/>
        </p:nvSpPr>
        <p:spPr>
          <a:xfrm>
            <a:off x="228600" y="1143000"/>
            <a:ext cx="8686800" cy="5232202"/>
          </a:xfrm>
          <a:prstGeom prst="rect">
            <a:avLst/>
          </a:prstGeom>
          <a:noFill/>
        </p:spPr>
        <p:txBody>
          <a:bodyPr wrap="square" rtlCol="0">
            <a:spAutoFit/>
          </a:bodyPr>
          <a:lstStyle/>
          <a:p>
            <a:r>
              <a:rPr lang="en-US" sz="2200" b="1" dirty="0" smtClean="0">
                <a:latin typeface="Arial" pitchFamily="34" charset="0"/>
                <a:cs typeface="Arial" pitchFamily="34" charset="0"/>
              </a:rPr>
              <a:t>4.1</a:t>
            </a:r>
            <a:r>
              <a:rPr lang="en-US" sz="2200" b="1" dirty="0">
                <a:latin typeface="Arial" pitchFamily="34" charset="0"/>
                <a:cs typeface="Arial" pitchFamily="34" charset="0"/>
              </a:rPr>
              <a:t>. General information</a:t>
            </a:r>
            <a:r>
              <a:rPr lang="en-US" sz="2200" dirty="0">
                <a:latin typeface="Arial" pitchFamily="34" charset="0"/>
                <a:cs typeface="Arial" pitchFamily="34" charset="0"/>
              </a:rPr>
              <a:t> </a:t>
            </a:r>
          </a:p>
          <a:p>
            <a:r>
              <a:rPr lang="en-US" sz="2200" dirty="0">
                <a:latin typeface="Arial" pitchFamily="34" charset="0"/>
                <a:cs typeface="Arial" pitchFamily="34" charset="0"/>
              </a:rPr>
              <a:t>Ethnic: </a:t>
            </a:r>
            <a:r>
              <a:rPr lang="en-US" sz="2200" dirty="0" err="1">
                <a:latin typeface="Arial" pitchFamily="34" charset="0"/>
                <a:cs typeface="Arial" pitchFamily="34" charset="0"/>
              </a:rPr>
              <a:t>Kinh</a:t>
            </a:r>
            <a:r>
              <a:rPr lang="en-US" sz="2200" dirty="0">
                <a:latin typeface="Arial" pitchFamily="34" charset="0"/>
                <a:cs typeface="Arial" pitchFamily="34" charset="0"/>
              </a:rPr>
              <a:t> 97,1%; the proportion of men and women are respectively 41.2%, 58.8</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marL="342900" indent="-342900">
              <a:buFont typeface="Arial" pitchFamily="34" charset="0"/>
              <a:buChar char="•"/>
            </a:pPr>
            <a:r>
              <a:rPr lang="en-US" sz="2200" dirty="0">
                <a:latin typeface="Arial" pitchFamily="34" charset="0"/>
                <a:cs typeface="Arial" pitchFamily="34" charset="0"/>
              </a:rPr>
              <a:t>Most students have more than 2 brother or sister in the family, and more than 1/3 of the first child</a:t>
            </a:r>
          </a:p>
          <a:p>
            <a:pPr marL="342900" indent="-342900">
              <a:buFont typeface="Arial" pitchFamily="34" charset="0"/>
              <a:buChar char="•"/>
            </a:pPr>
            <a:r>
              <a:rPr lang="en-US" sz="2200" dirty="0">
                <a:latin typeface="Arial" pitchFamily="34" charset="0"/>
                <a:cs typeface="Arial" pitchFamily="34" charset="0"/>
              </a:rPr>
              <a:t>The economic with average -pretty (85.5%)</a:t>
            </a:r>
          </a:p>
          <a:p>
            <a:pPr marL="342900" indent="-342900">
              <a:buFont typeface="Arial" pitchFamily="34" charset="0"/>
              <a:buChar char="•"/>
            </a:pPr>
            <a:r>
              <a:rPr lang="en-US" sz="2200" dirty="0">
                <a:latin typeface="Arial" pitchFamily="34" charset="0"/>
                <a:cs typeface="Arial" pitchFamily="34" charset="0"/>
              </a:rPr>
              <a:t>The majority of the parents have educated from high school or higher, respectively 37.1%, 31.4%</a:t>
            </a:r>
          </a:p>
          <a:p>
            <a:pPr marL="342900" indent="-342900">
              <a:buFont typeface="Arial" pitchFamily="34" charset="0"/>
              <a:buChar char="•"/>
            </a:pPr>
            <a:r>
              <a:rPr lang="en-US" sz="2200" dirty="0">
                <a:latin typeface="Arial" pitchFamily="34" charset="0"/>
                <a:cs typeface="Arial" pitchFamily="34" charset="0"/>
              </a:rPr>
              <a:t>Vocational groups: fathers as agriculture, forestry, fisheries </a:t>
            </a:r>
            <a:r>
              <a:rPr lang="en-US" sz="2200" dirty="0" smtClean="0">
                <a:latin typeface="Arial" pitchFamily="34" charset="0"/>
                <a:cs typeface="Arial" pitchFamily="34" charset="0"/>
              </a:rPr>
              <a:t>46.1% </a:t>
            </a:r>
          </a:p>
          <a:p>
            <a:pPr lvl="5"/>
            <a:r>
              <a:rPr lang="en-US" sz="2200" dirty="0" smtClean="0">
                <a:latin typeface="Arial" pitchFamily="34" charset="0"/>
                <a:cs typeface="Arial" pitchFamily="34" charset="0"/>
              </a:rPr>
              <a:t>mom doing trade is 34.9%.</a:t>
            </a:r>
          </a:p>
          <a:p>
            <a:pPr marL="342900" indent="-342900">
              <a:buFont typeface="Arial" pitchFamily="34" charset="0"/>
              <a:buChar char="•"/>
            </a:pPr>
            <a:r>
              <a:rPr lang="en-US" sz="2200" dirty="0" smtClean="0">
                <a:latin typeface="Arial" pitchFamily="34" charset="0"/>
                <a:cs typeface="Arial" pitchFamily="34" charset="0"/>
              </a:rPr>
              <a:t>Mother </a:t>
            </a:r>
            <a:r>
              <a:rPr lang="en-US" sz="2200" dirty="0">
                <a:latin typeface="Arial" pitchFamily="34" charset="0"/>
                <a:cs typeface="Arial" pitchFamily="34" charset="0"/>
              </a:rPr>
              <a:t>is frequently at home than fathers (78.0%).</a:t>
            </a:r>
          </a:p>
          <a:p>
            <a:pPr marL="342900" indent="-342900">
              <a:buFont typeface="Arial" pitchFamily="34" charset="0"/>
              <a:buChar char="•"/>
            </a:pPr>
            <a:r>
              <a:rPr lang="en-US" sz="2200" dirty="0">
                <a:latin typeface="Arial" pitchFamily="34" charset="0"/>
                <a:cs typeface="Arial" pitchFamily="34" charset="0"/>
              </a:rPr>
              <a:t>Regarding marital status of the parents: 93.0% were living together. They mainly live with both parents (86.9%)</a:t>
            </a:r>
          </a:p>
          <a:p>
            <a:endParaRPr lang="en-US" sz="2200" dirty="0">
              <a:latin typeface="Arial" pitchFamily="34" charset="0"/>
              <a:cs typeface="Arial" pitchFamily="34" charset="0"/>
            </a:endParaRPr>
          </a:p>
          <a:p>
            <a:endParaRPr lang="en-US" sz="24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493998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prstClr val="white"/>
                </a:solidFill>
                <a:latin typeface="Arial" pitchFamily="34" charset="0"/>
                <a:cs typeface="Arial" pitchFamily="34" charset="0"/>
              </a:rPr>
              <a:t>RESULTS - DISCUSSION </a:t>
            </a:r>
          </a:p>
        </p:txBody>
      </p:sp>
      <p:sp>
        <p:nvSpPr>
          <p:cNvPr id="2" name="TextBox 1"/>
          <p:cNvSpPr txBox="1"/>
          <p:nvPr/>
        </p:nvSpPr>
        <p:spPr>
          <a:xfrm>
            <a:off x="152400" y="990600"/>
            <a:ext cx="8839200" cy="2677656"/>
          </a:xfrm>
          <a:prstGeom prst="rect">
            <a:avLst/>
          </a:prstGeom>
          <a:noFill/>
        </p:spPr>
        <p:txBody>
          <a:bodyPr wrap="square" rtlCol="0">
            <a:spAutoFit/>
          </a:bodyPr>
          <a:lstStyle/>
          <a:p>
            <a:r>
              <a:rPr lang="en-US" sz="2400" b="1" dirty="0">
                <a:latin typeface="Arial" pitchFamily="34" charset="0"/>
                <a:cs typeface="Arial" pitchFamily="34" charset="0"/>
              </a:rPr>
              <a:t>4</a:t>
            </a:r>
            <a:r>
              <a:rPr lang="vi-VN" sz="2400" b="1" dirty="0">
                <a:latin typeface="Arial" pitchFamily="34" charset="0"/>
                <a:cs typeface="Arial" pitchFamily="34" charset="0"/>
              </a:rPr>
              <a:t>.2. </a:t>
            </a:r>
            <a:r>
              <a:rPr lang="en-US" sz="2400" b="1" dirty="0">
                <a:latin typeface="Arial" pitchFamily="34" charset="0"/>
                <a:cs typeface="Arial" pitchFamily="34" charset="0"/>
              </a:rPr>
              <a:t>Knowledge about reproductive health.</a:t>
            </a:r>
          </a:p>
          <a:p>
            <a:r>
              <a:rPr lang="vi-VN" sz="2400" b="1" i="1" dirty="0">
                <a:latin typeface="Arial" pitchFamily="34" charset="0"/>
                <a:cs typeface="Arial" pitchFamily="34" charset="0"/>
              </a:rPr>
              <a:t>4.2.1</a:t>
            </a:r>
            <a:r>
              <a:rPr lang="vi-VN" sz="2400" i="1" dirty="0">
                <a:latin typeface="Arial" pitchFamily="34" charset="0"/>
                <a:cs typeface="Arial" pitchFamily="34" charset="0"/>
              </a:rPr>
              <a:t>. </a:t>
            </a:r>
            <a:r>
              <a:rPr lang="en-US" sz="2400" b="1" dirty="0">
                <a:latin typeface="Arial" pitchFamily="34" charset="0"/>
                <a:cs typeface="Arial" pitchFamily="34" charset="0"/>
              </a:rPr>
              <a:t>Knowledge of signs of puberty, reproductive content, possibility of pregnancy, contraception, harms of abortion and the places for safe abortion</a:t>
            </a:r>
          </a:p>
          <a:p>
            <a:r>
              <a:rPr lang="en-US" sz="2400" dirty="0">
                <a:latin typeface="Arial" pitchFamily="34" charset="0"/>
                <a:cs typeface="Arial" pitchFamily="34" charset="0"/>
              </a:rPr>
              <a:t>Table 1</a:t>
            </a:r>
            <a:r>
              <a:rPr lang="vi-VN" sz="2400" dirty="0">
                <a:latin typeface="Arial" pitchFamily="34" charset="0"/>
                <a:cs typeface="Arial" pitchFamily="34" charset="0"/>
              </a:rPr>
              <a:t>: </a:t>
            </a:r>
            <a:r>
              <a:rPr lang="en-US" sz="2400" dirty="0">
                <a:latin typeface="Arial" pitchFamily="34" charset="0"/>
                <a:cs typeface="Arial" pitchFamily="34" charset="0"/>
              </a:rPr>
              <a:t>Knowledge of signs of puberty, reproductive content, possibility of pregnancy, contraception, harms of abortion and the places for safe abortion</a:t>
            </a:r>
          </a:p>
        </p:txBody>
      </p:sp>
    </p:spTree>
    <p:extLst>
      <p:ext uri="{BB962C8B-B14F-4D97-AF65-F5344CB8AC3E}">
        <p14:creationId xmlns:p14="http://schemas.microsoft.com/office/powerpoint/2010/main" val="1493998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1301</Words>
  <Application>Microsoft Macintosh PowerPoint</Application>
  <PresentationFormat>On-screen Show (4:3)</PresentationFormat>
  <Paragraphs>251</Paragraphs>
  <Slides>18</Slides>
  <Notes>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18</vt:i4>
      </vt:variant>
    </vt:vector>
  </HeadingPairs>
  <TitlesOfParts>
    <vt:vector size="31" baseType="lpstr">
      <vt:lpstr>Calibri</vt:lpstr>
      <vt:lpstr>Tahoma</vt:lpstr>
      <vt:lpstr>Times New Roman</vt:lpstr>
      <vt:lpstr>Wingdings</vt:lpstr>
      <vt:lpstr>Arial</vt:lpstr>
      <vt:lpstr>Office Theme</vt:lpstr>
      <vt:lpstr>1_Office Theme</vt:lpstr>
      <vt:lpstr>2_Office Theme</vt:lpstr>
      <vt:lpstr>3_Office Theme</vt:lpstr>
      <vt:lpstr>4_Office Theme</vt:lpstr>
      <vt:lpstr>5_Office Theme</vt:lpstr>
      <vt:lpstr>6_Office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Tue Nguyen Van</dc:creator>
  <cp:lastModifiedBy>chauninhgiangninhhoa@gmail.com</cp:lastModifiedBy>
  <cp:revision>74</cp:revision>
  <dcterms:created xsi:type="dcterms:W3CDTF">2015-02-13T02:00:51Z</dcterms:created>
  <dcterms:modified xsi:type="dcterms:W3CDTF">2016-11-07T05:11:27Z</dcterms:modified>
</cp:coreProperties>
</file>