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62" r:id="rId2"/>
    <p:sldId id="265" r:id="rId3"/>
    <p:sldId id="310" r:id="rId4"/>
    <p:sldId id="266" r:id="rId5"/>
    <p:sldId id="307" r:id="rId6"/>
    <p:sldId id="301" r:id="rId7"/>
    <p:sldId id="302" r:id="rId8"/>
    <p:sldId id="303" r:id="rId9"/>
    <p:sldId id="304" r:id="rId10"/>
    <p:sldId id="305" r:id="rId11"/>
    <p:sldId id="306" r:id="rId12"/>
    <p:sldId id="300" r:id="rId13"/>
    <p:sldId id="267" r:id="rId14"/>
    <p:sldId id="293" r:id="rId15"/>
    <p:sldId id="269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70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4" r:id="rId36"/>
    <p:sldId id="295" r:id="rId37"/>
    <p:sldId id="296" r:id="rId38"/>
    <p:sldId id="271" r:id="rId39"/>
    <p:sldId id="311" r:id="rId40"/>
    <p:sldId id="312" r:id="rId41"/>
    <p:sldId id="309" r:id="rId42"/>
    <p:sldId id="297" r:id="rId43"/>
  </p:sldIdLst>
  <p:sldSz cx="9144000" cy="6858000" type="screen4x3"/>
  <p:notesSz cx="6669088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A9CB"/>
    <a:srgbClr val="67726B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987" autoAdjust="0"/>
    <p:restoredTop sz="95152" autoAdjust="0"/>
  </p:normalViewPr>
  <p:slideViewPr>
    <p:cSldViewPr>
      <p:cViewPr varScale="1">
        <p:scale>
          <a:sx n="84" d="100"/>
          <a:sy n="84" d="100"/>
        </p:scale>
        <p:origin x="-1387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99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LBIHPR\DFSRoot\PL\PL2_HPH\Sonstige%20Projekte\01_HLS-EU\1%20FG&#214;%20Grundprojekt\Pr&#228;sentationen\Hannover\Auswertungen\PunkteVerteilung_HL_NV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LBIHPR\DFSRoot\PL\PL2_HPH\Sonstige%20Projekte\01_HLS-EU\1%20FG&#214;%20Grundprojekt\Pr&#228;sentationen\2014\Taipeh\2014_10_03_POLARIT&#196;TSPROFILE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General_HL!$C$2</c:f>
              <c:strCache>
                <c:ptCount val="1"/>
                <c:pt idx="0">
                  <c:v>AT</c:v>
                </c:pt>
              </c:strCache>
            </c:strRef>
          </c:tx>
          <c:spPr>
            <a:ln w="38100">
              <a:solidFill>
                <a:srgbClr val="CC0000"/>
              </a:solidFill>
            </a:ln>
          </c:spPr>
          <c:marker>
            <c:symbol val="none"/>
          </c:marker>
          <c:cat>
            <c:strRef>
              <c:f>General_HL!$B$4:$B$13</c:f>
              <c:strCache>
                <c:ptCount val="10"/>
                <c:pt idx="0">
                  <c:v>- 5 pts.</c:v>
                </c:pt>
                <c:pt idx="1">
                  <c:v>&gt;5 - 10 pts.</c:v>
                </c:pt>
                <c:pt idx="2">
                  <c:v>&gt;10 - 15 pts.</c:v>
                </c:pt>
                <c:pt idx="3">
                  <c:v>&gt;15 -20 pts.</c:v>
                </c:pt>
                <c:pt idx="4">
                  <c:v>&gt;20 - 25 pts.</c:v>
                </c:pt>
                <c:pt idx="5">
                  <c:v>&gt;25 - 30 pts.</c:v>
                </c:pt>
                <c:pt idx="6">
                  <c:v>&gt;30 - 35 pts.</c:v>
                </c:pt>
                <c:pt idx="7">
                  <c:v>&gt;35 - 40 pts.</c:v>
                </c:pt>
                <c:pt idx="8">
                  <c:v>&gt;40 -45 pts.</c:v>
                </c:pt>
                <c:pt idx="9">
                  <c:v>&gt;45 - 50 pts.</c:v>
                </c:pt>
              </c:strCache>
            </c:strRef>
          </c:cat>
          <c:val>
            <c:numRef>
              <c:f>General_HL!$D$4:$D$13</c:f>
              <c:numCache>
                <c:formatCode>0.0%</c:formatCode>
                <c:ptCount val="10"/>
                <c:pt idx="0">
                  <c:v>1.1946309547841043E-3</c:v>
                </c:pt>
                <c:pt idx="1">
                  <c:v>2.2485276525185476E-3</c:v>
                </c:pt>
                <c:pt idx="2">
                  <c:v>5.453491672317198E-3</c:v>
                </c:pt>
                <c:pt idx="3">
                  <c:v>5.996121195666055E-2</c:v>
                </c:pt>
                <c:pt idx="4">
                  <c:v>0.11335208411219297</c:v>
                </c:pt>
                <c:pt idx="5">
                  <c:v>0.21042762746176841</c:v>
                </c:pt>
                <c:pt idx="6">
                  <c:v>0.26758806613892488</c:v>
                </c:pt>
                <c:pt idx="7">
                  <c:v>0.19786561651655252</c:v>
                </c:pt>
                <c:pt idx="8">
                  <c:v>8.5660206194244609E-2</c:v>
                </c:pt>
                <c:pt idx="9">
                  <c:v>5.6248537340040414E-2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General_HL!$E$2</c:f>
              <c:strCache>
                <c:ptCount val="1"/>
                <c:pt idx="0">
                  <c:v>BG</c:v>
                </c:pt>
              </c:strCache>
            </c:strRef>
          </c:tx>
          <c:spPr>
            <a:ln w="38100">
              <a:solidFill>
                <a:srgbClr val="663400"/>
              </a:solidFill>
            </a:ln>
          </c:spPr>
          <c:marker>
            <c:symbol val="none"/>
          </c:marker>
          <c:cat>
            <c:strRef>
              <c:f>General_HL!$B$4:$B$13</c:f>
              <c:strCache>
                <c:ptCount val="10"/>
                <c:pt idx="0">
                  <c:v>- 5 pts.</c:v>
                </c:pt>
                <c:pt idx="1">
                  <c:v>&gt;5 - 10 pts.</c:v>
                </c:pt>
                <c:pt idx="2">
                  <c:v>&gt;10 - 15 pts.</c:v>
                </c:pt>
                <c:pt idx="3">
                  <c:v>&gt;15 -20 pts.</c:v>
                </c:pt>
                <c:pt idx="4">
                  <c:v>&gt;20 - 25 pts.</c:v>
                </c:pt>
                <c:pt idx="5">
                  <c:v>&gt;25 - 30 pts.</c:v>
                </c:pt>
                <c:pt idx="6">
                  <c:v>&gt;30 - 35 pts.</c:v>
                </c:pt>
                <c:pt idx="7">
                  <c:v>&gt;35 - 40 pts.</c:v>
                </c:pt>
                <c:pt idx="8">
                  <c:v>&gt;40 -45 pts.</c:v>
                </c:pt>
                <c:pt idx="9">
                  <c:v>&gt;45 - 50 pts.</c:v>
                </c:pt>
              </c:strCache>
            </c:strRef>
          </c:cat>
          <c:val>
            <c:numRef>
              <c:f>General_HL!$F$4:$F$13</c:f>
              <c:numCache>
                <c:formatCode>0.0%</c:formatCode>
                <c:ptCount val="10"/>
                <c:pt idx="0">
                  <c:v>5.938238867394926E-3</c:v>
                </c:pt>
                <c:pt idx="1">
                  <c:v>9.5504474399578151E-3</c:v>
                </c:pt>
                <c:pt idx="2">
                  <c:v>2.9851041207606351E-2</c:v>
                </c:pt>
                <c:pt idx="3">
                  <c:v>6.7618498496734014E-2</c:v>
                </c:pt>
                <c:pt idx="4">
                  <c:v>0.156412314314884</c:v>
                </c:pt>
                <c:pt idx="5">
                  <c:v>0.22090380770879545</c:v>
                </c:pt>
                <c:pt idx="6">
                  <c:v>0.1935960721882535</c:v>
                </c:pt>
                <c:pt idx="7">
                  <c:v>0.15071867639144024</c:v>
                </c:pt>
                <c:pt idx="8">
                  <c:v>9.6771216156646508E-2</c:v>
                </c:pt>
                <c:pt idx="9">
                  <c:v>6.8639687228294999E-2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General_HL!$G$2</c:f>
              <c:strCache>
                <c:ptCount val="1"/>
                <c:pt idx="0">
                  <c:v>DE(NRW)</c:v>
                </c:pt>
              </c:strCache>
            </c:strRef>
          </c:tx>
          <c:spPr>
            <a:ln w="38100">
              <a:solidFill>
                <a:srgbClr val="960066"/>
              </a:solidFill>
            </a:ln>
          </c:spPr>
          <c:marker>
            <c:symbol val="none"/>
          </c:marker>
          <c:cat>
            <c:strRef>
              <c:f>General_HL!$B$4:$B$13</c:f>
              <c:strCache>
                <c:ptCount val="10"/>
                <c:pt idx="0">
                  <c:v>- 5 pts.</c:v>
                </c:pt>
                <c:pt idx="1">
                  <c:v>&gt;5 - 10 pts.</c:v>
                </c:pt>
                <c:pt idx="2">
                  <c:v>&gt;10 - 15 pts.</c:v>
                </c:pt>
                <c:pt idx="3">
                  <c:v>&gt;15 -20 pts.</c:v>
                </c:pt>
                <c:pt idx="4">
                  <c:v>&gt;20 - 25 pts.</c:v>
                </c:pt>
                <c:pt idx="5">
                  <c:v>&gt;25 - 30 pts.</c:v>
                </c:pt>
                <c:pt idx="6">
                  <c:v>&gt;30 - 35 pts.</c:v>
                </c:pt>
                <c:pt idx="7">
                  <c:v>&gt;35 - 40 pts.</c:v>
                </c:pt>
                <c:pt idx="8">
                  <c:v>&gt;40 -45 pts.</c:v>
                </c:pt>
                <c:pt idx="9">
                  <c:v>&gt;45 - 50 pts.</c:v>
                </c:pt>
              </c:strCache>
            </c:strRef>
          </c:cat>
          <c:val>
            <c:numRef>
              <c:f>General_HL!$H$4:$H$13</c:f>
              <c:numCache>
                <c:formatCode>0.0%</c:formatCode>
                <c:ptCount val="10"/>
                <c:pt idx="0">
                  <c:v>0</c:v>
                </c:pt>
                <c:pt idx="1">
                  <c:v>7.7272623122917594E-4</c:v>
                </c:pt>
                <c:pt idx="2">
                  <c:v>3.0972193795765495E-3</c:v>
                </c:pt>
                <c:pt idx="3">
                  <c:v>2.7233107424194054E-2</c:v>
                </c:pt>
                <c:pt idx="4">
                  <c:v>7.8740313311269364E-2</c:v>
                </c:pt>
                <c:pt idx="5">
                  <c:v>0.17690899580650196</c:v>
                </c:pt>
                <c:pt idx="6">
                  <c:v>0.26224628471609329</c:v>
                </c:pt>
                <c:pt idx="7">
                  <c:v>0.19516986505079401</c:v>
                </c:pt>
                <c:pt idx="8">
                  <c:v>0.14212579574585138</c:v>
                </c:pt>
                <c:pt idx="9">
                  <c:v>0.11370569233449565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General_HL!$I$2</c:f>
              <c:strCache>
                <c:ptCount val="1"/>
                <c:pt idx="0">
                  <c:v>EL</c:v>
                </c:pt>
              </c:strCache>
            </c:strRef>
          </c:tx>
          <c:spPr>
            <a:ln w="38100">
              <a:solidFill>
                <a:srgbClr val="00CC00"/>
              </a:solidFill>
            </a:ln>
          </c:spPr>
          <c:marker>
            <c:symbol val="none"/>
          </c:marker>
          <c:cat>
            <c:strRef>
              <c:f>General_HL!$B$4:$B$13</c:f>
              <c:strCache>
                <c:ptCount val="10"/>
                <c:pt idx="0">
                  <c:v>- 5 pts.</c:v>
                </c:pt>
                <c:pt idx="1">
                  <c:v>&gt;5 - 10 pts.</c:v>
                </c:pt>
                <c:pt idx="2">
                  <c:v>&gt;10 - 15 pts.</c:v>
                </c:pt>
                <c:pt idx="3">
                  <c:v>&gt;15 -20 pts.</c:v>
                </c:pt>
                <c:pt idx="4">
                  <c:v>&gt;20 - 25 pts.</c:v>
                </c:pt>
                <c:pt idx="5">
                  <c:v>&gt;25 - 30 pts.</c:v>
                </c:pt>
                <c:pt idx="6">
                  <c:v>&gt;30 - 35 pts.</c:v>
                </c:pt>
                <c:pt idx="7">
                  <c:v>&gt;35 - 40 pts.</c:v>
                </c:pt>
                <c:pt idx="8">
                  <c:v>&gt;40 -45 pts.</c:v>
                </c:pt>
                <c:pt idx="9">
                  <c:v>&gt;45 - 50 pts.</c:v>
                </c:pt>
              </c:strCache>
            </c:strRef>
          </c:cat>
          <c:val>
            <c:numRef>
              <c:f>General_HL!$J$4:$J$13</c:f>
              <c:numCache>
                <c:formatCode>0.0%</c:formatCode>
                <c:ptCount val="10"/>
                <c:pt idx="0">
                  <c:v>3.0084164787823253E-3</c:v>
                </c:pt>
                <c:pt idx="1">
                  <c:v>1.0417251292060789E-2</c:v>
                </c:pt>
                <c:pt idx="2">
                  <c:v>1.9433930818879775E-2</c:v>
                </c:pt>
                <c:pt idx="3">
                  <c:v>3.1849165065525237E-2</c:v>
                </c:pt>
                <c:pt idx="4">
                  <c:v>7.4416939269983426E-2</c:v>
                </c:pt>
                <c:pt idx="5">
                  <c:v>0.14586788596964634</c:v>
                </c:pt>
                <c:pt idx="6">
                  <c:v>0.27805842824487542</c:v>
                </c:pt>
                <c:pt idx="7">
                  <c:v>0.21170595453912575</c:v>
                </c:pt>
                <c:pt idx="8">
                  <c:v>0.13755357632379567</c:v>
                </c:pt>
                <c:pt idx="9">
                  <c:v>8.7688451997320713E-2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General_HL!$K$2</c:f>
              <c:strCache>
                <c:ptCount val="1"/>
                <c:pt idx="0">
                  <c:v>ES</c:v>
                </c:pt>
              </c:strCache>
            </c:strRef>
          </c:tx>
          <c:spPr>
            <a:ln w="38100">
              <a:solidFill>
                <a:srgbClr val="006634"/>
              </a:solidFill>
            </a:ln>
          </c:spPr>
          <c:marker>
            <c:symbol val="none"/>
          </c:marker>
          <c:cat>
            <c:strRef>
              <c:f>General_HL!$B$4:$B$13</c:f>
              <c:strCache>
                <c:ptCount val="10"/>
                <c:pt idx="0">
                  <c:v>- 5 pts.</c:v>
                </c:pt>
                <c:pt idx="1">
                  <c:v>&gt;5 - 10 pts.</c:v>
                </c:pt>
                <c:pt idx="2">
                  <c:v>&gt;10 - 15 pts.</c:v>
                </c:pt>
                <c:pt idx="3">
                  <c:v>&gt;15 -20 pts.</c:v>
                </c:pt>
                <c:pt idx="4">
                  <c:v>&gt;20 - 25 pts.</c:v>
                </c:pt>
                <c:pt idx="5">
                  <c:v>&gt;25 - 30 pts.</c:v>
                </c:pt>
                <c:pt idx="6">
                  <c:v>&gt;30 - 35 pts.</c:v>
                </c:pt>
                <c:pt idx="7">
                  <c:v>&gt;35 - 40 pts.</c:v>
                </c:pt>
                <c:pt idx="8">
                  <c:v>&gt;40 -45 pts.</c:v>
                </c:pt>
                <c:pt idx="9">
                  <c:v>&gt;45 - 50 pts.</c:v>
                </c:pt>
              </c:strCache>
            </c:strRef>
          </c:cat>
          <c:val>
            <c:numRef>
              <c:f>General_HL!$L$4:$L$13</c:f>
              <c:numCache>
                <c:formatCode>0.0%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1.8186605108518678E-2</c:v>
                </c:pt>
                <c:pt idx="4">
                  <c:v>5.6352632039326146E-2</c:v>
                </c:pt>
                <c:pt idx="5">
                  <c:v>0.23509956895272804</c:v>
                </c:pt>
                <c:pt idx="6">
                  <c:v>0.38746254040772532</c:v>
                </c:pt>
                <c:pt idx="7">
                  <c:v>0.17740849475313392</c:v>
                </c:pt>
                <c:pt idx="8">
                  <c:v>7.8949321468725589E-2</c:v>
                </c:pt>
                <c:pt idx="9">
                  <c:v>4.6540837269846189E-2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General_HL!$M$2</c:f>
              <c:strCache>
                <c:ptCount val="1"/>
                <c:pt idx="0">
                  <c:v>IE</c:v>
                </c:pt>
              </c:strCache>
            </c:strRef>
          </c:tx>
          <c:spPr>
            <a:ln w="38100">
              <a:solidFill>
                <a:srgbClr val="5064FF"/>
              </a:solidFill>
            </a:ln>
          </c:spPr>
          <c:marker>
            <c:symbol val="none"/>
          </c:marker>
          <c:cat>
            <c:strRef>
              <c:f>General_HL!$B$4:$B$13</c:f>
              <c:strCache>
                <c:ptCount val="10"/>
                <c:pt idx="0">
                  <c:v>- 5 pts.</c:v>
                </c:pt>
                <c:pt idx="1">
                  <c:v>&gt;5 - 10 pts.</c:v>
                </c:pt>
                <c:pt idx="2">
                  <c:v>&gt;10 - 15 pts.</c:v>
                </c:pt>
                <c:pt idx="3">
                  <c:v>&gt;15 -20 pts.</c:v>
                </c:pt>
                <c:pt idx="4">
                  <c:v>&gt;20 - 25 pts.</c:v>
                </c:pt>
                <c:pt idx="5">
                  <c:v>&gt;25 - 30 pts.</c:v>
                </c:pt>
                <c:pt idx="6">
                  <c:v>&gt;30 - 35 pts.</c:v>
                </c:pt>
                <c:pt idx="7">
                  <c:v>&gt;35 - 40 pts.</c:v>
                </c:pt>
                <c:pt idx="8">
                  <c:v>&gt;40 -45 pts.</c:v>
                </c:pt>
                <c:pt idx="9">
                  <c:v>&gt;45 - 50 pts.</c:v>
                </c:pt>
              </c:strCache>
            </c:strRef>
          </c:cat>
          <c:val>
            <c:numRef>
              <c:f>General_HL!$N$4:$N$13</c:f>
              <c:numCache>
                <c:formatCode>0.0%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4.5175418139348934E-3</c:v>
                </c:pt>
                <c:pt idx="3">
                  <c:v>2.8861943700541046E-2</c:v>
                </c:pt>
                <c:pt idx="4">
                  <c:v>6.9628339832387434E-2</c:v>
                </c:pt>
                <c:pt idx="5">
                  <c:v>0.13210782678102401</c:v>
                </c:pt>
                <c:pt idx="6">
                  <c:v>0.27431561323098907</c:v>
                </c:pt>
                <c:pt idx="7">
                  <c:v>0.21159621395654271</c:v>
                </c:pt>
                <c:pt idx="8">
                  <c:v>0.16140511973602994</c:v>
                </c:pt>
                <c:pt idx="9">
                  <c:v>0.11756740094856002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General_HL!$O$2</c:f>
              <c:strCache>
                <c:ptCount val="1"/>
                <c:pt idx="0">
                  <c:v>NL</c:v>
                </c:pt>
              </c:strCache>
            </c:strRef>
          </c:tx>
          <c:spPr>
            <a:ln w="38100">
              <a:solidFill>
                <a:srgbClr val="47007A"/>
              </a:solidFill>
            </a:ln>
          </c:spPr>
          <c:marker>
            <c:symbol val="none"/>
          </c:marker>
          <c:cat>
            <c:strRef>
              <c:f>General_HL!$B$4:$B$13</c:f>
              <c:strCache>
                <c:ptCount val="10"/>
                <c:pt idx="0">
                  <c:v>- 5 pts.</c:v>
                </c:pt>
                <c:pt idx="1">
                  <c:v>&gt;5 - 10 pts.</c:v>
                </c:pt>
                <c:pt idx="2">
                  <c:v>&gt;10 - 15 pts.</c:v>
                </c:pt>
                <c:pt idx="3">
                  <c:v>&gt;15 -20 pts.</c:v>
                </c:pt>
                <c:pt idx="4">
                  <c:v>&gt;20 - 25 pts.</c:v>
                </c:pt>
                <c:pt idx="5">
                  <c:v>&gt;25 - 30 pts.</c:v>
                </c:pt>
                <c:pt idx="6">
                  <c:v>&gt;30 - 35 pts.</c:v>
                </c:pt>
                <c:pt idx="7">
                  <c:v>&gt;35 - 40 pts.</c:v>
                </c:pt>
                <c:pt idx="8">
                  <c:v>&gt;40 -45 pts.</c:v>
                </c:pt>
                <c:pt idx="9">
                  <c:v>&gt;45 - 50 pts.</c:v>
                </c:pt>
              </c:strCache>
            </c:strRef>
          </c:cat>
          <c:val>
            <c:numRef>
              <c:f>General_HL!$P$4:$P$13</c:f>
              <c:numCache>
                <c:formatCode>0.0%</c:formatCode>
                <c:ptCount val="10"/>
                <c:pt idx="0">
                  <c:v>4.7254859785580375E-4</c:v>
                </c:pt>
                <c:pt idx="1">
                  <c:v>0</c:v>
                </c:pt>
                <c:pt idx="2">
                  <c:v>0</c:v>
                </c:pt>
                <c:pt idx="3">
                  <c:v>3.6158950525634072E-3</c:v>
                </c:pt>
                <c:pt idx="4">
                  <c:v>1.3574419039583778E-2</c:v>
                </c:pt>
                <c:pt idx="5">
                  <c:v>0.12939790461779271</c:v>
                </c:pt>
                <c:pt idx="6">
                  <c:v>0.2500788011133378</c:v>
                </c:pt>
                <c:pt idx="7">
                  <c:v>0.25591539963047638</c:v>
                </c:pt>
                <c:pt idx="8">
                  <c:v>0.22447129305746738</c:v>
                </c:pt>
                <c:pt idx="9">
                  <c:v>0.12247373889092956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General_HL!$Q$2</c:f>
              <c:strCache>
                <c:ptCount val="1"/>
                <c:pt idx="0">
                  <c:v>PL</c:v>
                </c:pt>
              </c:strCache>
            </c:strRef>
          </c:tx>
          <c:spPr>
            <a:ln w="38100">
              <a:solidFill>
                <a:srgbClr val="CCCC00"/>
              </a:solidFill>
            </a:ln>
          </c:spPr>
          <c:marker>
            <c:symbol val="none"/>
          </c:marker>
          <c:cat>
            <c:strRef>
              <c:f>General_HL!$B$4:$B$13</c:f>
              <c:strCache>
                <c:ptCount val="10"/>
                <c:pt idx="0">
                  <c:v>- 5 pts.</c:v>
                </c:pt>
                <c:pt idx="1">
                  <c:v>&gt;5 - 10 pts.</c:v>
                </c:pt>
                <c:pt idx="2">
                  <c:v>&gt;10 - 15 pts.</c:v>
                </c:pt>
                <c:pt idx="3">
                  <c:v>&gt;15 -20 pts.</c:v>
                </c:pt>
                <c:pt idx="4">
                  <c:v>&gt;20 - 25 pts.</c:v>
                </c:pt>
                <c:pt idx="5">
                  <c:v>&gt;25 - 30 pts.</c:v>
                </c:pt>
                <c:pt idx="6">
                  <c:v>&gt;30 - 35 pts.</c:v>
                </c:pt>
                <c:pt idx="7">
                  <c:v>&gt;35 - 40 pts.</c:v>
                </c:pt>
                <c:pt idx="8">
                  <c:v>&gt;40 -45 pts.</c:v>
                </c:pt>
                <c:pt idx="9">
                  <c:v>&gt;45 - 50 pts.</c:v>
                </c:pt>
              </c:strCache>
            </c:strRef>
          </c:cat>
          <c:val>
            <c:numRef>
              <c:f>General_HL!$R$4:$R$13</c:f>
              <c:numCache>
                <c:formatCode>0.0%</c:formatCode>
                <c:ptCount val="10"/>
                <c:pt idx="0">
                  <c:v>4.8516962671094396E-3</c:v>
                </c:pt>
                <c:pt idx="1">
                  <c:v>2.6228325681125434E-3</c:v>
                </c:pt>
                <c:pt idx="2">
                  <c:v>5.5337830067819071E-3</c:v>
                </c:pt>
                <c:pt idx="3">
                  <c:v>3.1123903862417455E-2</c:v>
                </c:pt>
                <c:pt idx="4">
                  <c:v>5.7717083287645958E-2</c:v>
                </c:pt>
                <c:pt idx="5">
                  <c:v>0.13724058413763213</c:v>
                </c:pt>
                <c:pt idx="6">
                  <c:v>0.33592594018357641</c:v>
                </c:pt>
                <c:pt idx="7">
                  <c:v>0.16977210583576449</c:v>
                </c:pt>
                <c:pt idx="8">
                  <c:v>0.14642999180625163</c:v>
                </c:pt>
                <c:pt idx="9">
                  <c:v>0.10878207904472278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General_HL!$S$2</c:f>
              <c:strCache>
                <c:ptCount val="1"/>
                <c:pt idx="0">
                  <c:v>TOTAL</c:v>
                </c:pt>
              </c:strCache>
            </c:strRef>
          </c:tx>
          <c:spPr>
            <a:ln w="44450">
              <a:solidFill>
                <a:schemeClr val="tx1"/>
              </a:solidFill>
            </a:ln>
          </c:spPr>
          <c:marker>
            <c:symbol val="none"/>
          </c:marker>
          <c:val>
            <c:numRef>
              <c:f>General_HL!$T$4:$T$13</c:f>
              <c:numCache>
                <c:formatCode>0.00%</c:formatCode>
                <c:ptCount val="10"/>
                <c:pt idx="0">
                  <c:v>1.8734098780448681E-3</c:v>
                </c:pt>
                <c:pt idx="1">
                  <c:v>3.1627175809390588E-3</c:v>
                </c:pt>
                <c:pt idx="2">
                  <c:v>8.3398159711448767E-3</c:v>
                </c:pt>
                <c:pt idx="3">
                  <c:v>3.3247578322285219E-2</c:v>
                </c:pt>
                <c:pt idx="4">
                  <c:v>7.7042318723803724E-2</c:v>
                </c:pt>
                <c:pt idx="5">
                  <c:v>0.17338282297841517</c:v>
                </c:pt>
                <c:pt idx="6">
                  <c:v>0.28109039480132564</c:v>
                </c:pt>
                <c:pt idx="7">
                  <c:v>0.19689222528868477</c:v>
                </c:pt>
                <c:pt idx="8">
                  <c:v>0.13454364763035698</c:v>
                </c:pt>
                <c:pt idx="9">
                  <c:v>9.0425068824994181E-2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677184"/>
        <c:axId val="79970304"/>
      </c:lineChart>
      <c:catAx>
        <c:axId val="83677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9970304"/>
        <c:crosses val="autoZero"/>
        <c:auto val="1"/>
        <c:lblAlgn val="ctr"/>
        <c:lblOffset val="100"/>
        <c:noMultiLvlLbl val="0"/>
      </c:catAx>
      <c:valAx>
        <c:axId val="79970304"/>
        <c:scaling>
          <c:orientation val="minMax"/>
          <c:max val="0.4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1400" b="1" noProof="0" dirty="0" smtClean="0"/>
                  <a:t>Percentag</a:t>
                </a:r>
                <a:r>
                  <a:rPr lang="en-US" sz="1400" b="1" baseline="0" noProof="0" dirty="0" smtClean="0"/>
                  <a:t>e </a:t>
                </a:r>
              </a:p>
              <a:p>
                <a:pPr>
                  <a:defRPr/>
                </a:pPr>
                <a:r>
                  <a:rPr lang="en-US" sz="1400" b="1" baseline="0" noProof="0" dirty="0" smtClean="0"/>
                  <a:t>of Respondents</a:t>
                </a:r>
                <a:endParaRPr lang="en-US" sz="1400" b="1" noProof="0" dirty="0"/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367718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294632147996442"/>
          <c:y val="1.9727988182977461E-2"/>
          <c:w val="0.55821160535863035"/>
          <c:h val="0.87935298450926558"/>
        </c:manualLayout>
      </c:layout>
      <c:barChart>
        <c:barDir val="bar"/>
        <c:grouping val="clustered"/>
        <c:varyColors val="0"/>
        <c:ser>
          <c:idx val="8"/>
          <c:order val="9"/>
          <c:tx>
            <c:strRef>
              <c:f>'16_Polaritaetsprofil'!$K$1</c:f>
              <c:strCache>
                <c:ptCount val="1"/>
                <c:pt idx="0">
                  <c:v>TOTAL</c:v>
                </c:pt>
              </c:strCache>
            </c:strRef>
          </c:tx>
          <c:spPr>
            <a:noFill/>
          </c:spPr>
          <c:invertIfNegative val="0"/>
          <c:cat>
            <c:strRef>
              <c:f>'16_Polaritaetsprofil'!$B$2:$B$18</c:f>
              <c:strCache>
                <c:ptCount val="17"/>
                <c:pt idx="0">
                  <c:v>16. follow instructions from your doctor or pharmacist?</c:v>
                </c:pt>
                <c:pt idx="1">
                  <c:v>8.  understand your doctor’s or pharmacist’s instruction on how to take a prescribed medicine?</c:v>
                </c:pt>
                <c:pt idx="2">
                  <c:v>21. understand health warnings about behaviour such as smoking, low physical activity and drinking too much?</c:v>
                </c:pt>
                <c:pt idx="3">
                  <c:v>23. understand why you need health screenings?</c:v>
                </c:pt>
                <c:pt idx="4">
                  <c:v>4.  find out where to get professional help when you are ill?</c:v>
                </c:pt>
                <c:pt idx="5">
                  <c:v>43.  judge which everyday behaviour is related to your health?</c:v>
                </c:pt>
                <c:pt idx="6">
                  <c:v>37.  understand advice on health from family members or friends?</c:v>
                </c:pt>
                <c:pt idx="7">
                  <c:v>5.  understand what your doctor says to you?</c:v>
                </c:pt>
                <c:pt idx="8">
                  <c:v>33. find out about activities that are good for your mental well-being?</c:v>
                </c:pt>
                <c:pt idx="9">
                  <c:v>13. use information the doctor gives you to make decisions about your illness?</c:v>
                </c:pt>
                <c:pt idx="10">
                  <c:v>39.  understand information in the media on how to get healthier?</c:v>
                </c:pt>
                <c:pt idx="11">
                  <c:v>2. find information on treatments of illnesses that concern you?</c:v>
                </c:pt>
                <c:pt idx="12">
                  <c:v> 18. find information on how to manage mental health problems like stress or depression?</c:v>
                </c:pt>
                <c:pt idx="13">
                  <c:v>31. decide how you can protect yourself from illness based on information in the media?</c:v>
                </c:pt>
                <c:pt idx="14">
                  <c:v>11.  judge when you may need to get a second opinion from another doctor?</c:v>
                </c:pt>
                <c:pt idx="15">
                  <c:v>28. judge if the information on health risks in the media is reliable?</c:v>
                </c:pt>
                <c:pt idx="16">
                  <c:v>On a scale from very easy to very difficult, how easy would you say it is to:</c:v>
                </c:pt>
              </c:strCache>
            </c:strRef>
          </c:cat>
          <c:val>
            <c:numRef>
              <c:f>'16_Polaritaetsprofil'!$K$2:$K$18</c:f>
              <c:numCache>
                <c:formatCode>####.0%</c:formatCode>
                <c:ptCount val="17"/>
                <c:pt idx="0">
                  <c:v>5.5892830056439274E-2</c:v>
                </c:pt>
                <c:pt idx="1">
                  <c:v>6.4910587779393972E-2</c:v>
                </c:pt>
                <c:pt idx="2">
                  <c:v>0.10343983144346178</c:v>
                </c:pt>
                <c:pt idx="3">
                  <c:v>0.1035272703503867</c:v>
                </c:pt>
                <c:pt idx="4">
                  <c:v>0.11932250116715279</c:v>
                </c:pt>
                <c:pt idx="5">
                  <c:v>0.12626257960795667</c:v>
                </c:pt>
                <c:pt idx="6">
                  <c:v>0.1296987445933134</c:v>
                </c:pt>
                <c:pt idx="7">
                  <c:v>0.15310397813173279</c:v>
                </c:pt>
                <c:pt idx="8">
                  <c:v>0.226038610378371</c:v>
                </c:pt>
                <c:pt idx="9">
                  <c:v>0.23115061818699056</c:v>
                </c:pt>
                <c:pt idx="10">
                  <c:v>0.23283178071799593</c:v>
                </c:pt>
                <c:pt idx="11">
                  <c:v>0.2686245267367971</c:v>
                </c:pt>
                <c:pt idx="12">
                  <c:v>0.33542840842340388</c:v>
                </c:pt>
                <c:pt idx="13">
                  <c:v>0.36896407432461142</c:v>
                </c:pt>
                <c:pt idx="14">
                  <c:v>0.38552890216605173</c:v>
                </c:pt>
                <c:pt idx="15">
                  <c:v>0.42147601676391888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829248"/>
        <c:axId val="79972608"/>
      </c:barChart>
      <c:scatterChart>
        <c:scatterStyle val="lineMarker"/>
        <c:varyColors val="0"/>
        <c:ser>
          <c:idx val="1"/>
          <c:order val="0"/>
          <c:tx>
            <c:strRef>
              <c:f>'16_Polaritaetsprofil'!$C$1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solidFill>
                <a:schemeClr val="tx1"/>
              </a:solidFill>
              <a:prstDash val="solid"/>
            </a:ln>
          </c:spPr>
          <c:marker>
            <c:symbol val="none"/>
          </c:marker>
          <c:xVal>
            <c:numRef>
              <c:f>'16_Polaritaetsprofil'!$C$2:$C$17</c:f>
              <c:numCache>
                <c:formatCode>####.0%</c:formatCode>
                <c:ptCount val="16"/>
                <c:pt idx="0">
                  <c:v>5.5892830056439274E-2</c:v>
                </c:pt>
                <c:pt idx="1">
                  <c:v>6.4910587779393972E-2</c:v>
                </c:pt>
                <c:pt idx="2">
                  <c:v>0.10343983144346178</c:v>
                </c:pt>
                <c:pt idx="3">
                  <c:v>0.1035272703503867</c:v>
                </c:pt>
                <c:pt idx="4">
                  <c:v>0.11932250116715279</c:v>
                </c:pt>
                <c:pt idx="5">
                  <c:v>0.12626257960795667</c:v>
                </c:pt>
                <c:pt idx="6">
                  <c:v>0.1296987445933134</c:v>
                </c:pt>
                <c:pt idx="7">
                  <c:v>0.15310397813173279</c:v>
                </c:pt>
                <c:pt idx="8">
                  <c:v>0.226038610378371</c:v>
                </c:pt>
                <c:pt idx="9">
                  <c:v>0.23115061818699056</c:v>
                </c:pt>
                <c:pt idx="10">
                  <c:v>0.23283178071799593</c:v>
                </c:pt>
                <c:pt idx="11">
                  <c:v>0.2686245267367971</c:v>
                </c:pt>
                <c:pt idx="12">
                  <c:v>0.33542840842340388</c:v>
                </c:pt>
                <c:pt idx="13">
                  <c:v>0.36896407432461142</c:v>
                </c:pt>
                <c:pt idx="14">
                  <c:v>0.38552890216605173</c:v>
                </c:pt>
                <c:pt idx="15">
                  <c:v>0.42147601676391888</c:v>
                </c:pt>
              </c:numCache>
            </c:numRef>
          </c:xVal>
          <c:yVal>
            <c:numRef>
              <c:f>'16_Polaritaetsprofil'!$M$2:$M$17</c:f>
              <c:numCache>
                <c:formatCode>0.00</c:formatCode>
                <c:ptCount val="16"/>
                <c:pt idx="0">
                  <c:v>0.47058823529411853</c:v>
                </c:pt>
                <c:pt idx="1">
                  <c:v>1.4117647058823475</c:v>
                </c:pt>
                <c:pt idx="2">
                  <c:v>2.3529411764705825</c:v>
                </c:pt>
                <c:pt idx="3">
                  <c:v>3.2941176470588251</c:v>
                </c:pt>
                <c:pt idx="4">
                  <c:v>4.2352941176470589</c:v>
                </c:pt>
                <c:pt idx="5">
                  <c:v>5.1764705882352855</c:v>
                </c:pt>
                <c:pt idx="6">
                  <c:v>6.1176470588235299</c:v>
                </c:pt>
                <c:pt idx="7">
                  <c:v>7.0588235294117654</c:v>
                </c:pt>
                <c:pt idx="8">
                  <c:v>8</c:v>
                </c:pt>
                <c:pt idx="9">
                  <c:v>8.9411764705882355</c:v>
                </c:pt>
                <c:pt idx="10">
                  <c:v>9.882352941176471</c:v>
                </c:pt>
                <c:pt idx="11">
                  <c:v>10.823529411764722</c:v>
                </c:pt>
                <c:pt idx="12">
                  <c:v>11.764705882352942</c:v>
                </c:pt>
                <c:pt idx="13">
                  <c:v>12.705882352941179</c:v>
                </c:pt>
                <c:pt idx="14">
                  <c:v>13.647058823529413</c:v>
                </c:pt>
                <c:pt idx="15">
                  <c:v>14.58823529411765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'16_Polaritaetsprofil'!$D$1</c:f>
              <c:strCache>
                <c:ptCount val="1"/>
                <c:pt idx="0">
                  <c:v>AT</c:v>
                </c:pt>
              </c:strCache>
            </c:strRef>
          </c:tx>
          <c:spPr>
            <a:ln w="19050">
              <a:solidFill>
                <a:srgbClr val="C00000"/>
              </a:solidFill>
              <a:prstDash val="solid"/>
            </a:ln>
          </c:spPr>
          <c:marker>
            <c:symbol val="circle"/>
            <c:size val="3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xVal>
            <c:numRef>
              <c:f>'16_Polaritaetsprofil'!$D$2:$D$17</c:f>
              <c:numCache>
                <c:formatCode>####.0%</c:formatCode>
                <c:ptCount val="16"/>
                <c:pt idx="0">
                  <c:v>8.1482549855736719E-2</c:v>
                </c:pt>
                <c:pt idx="1">
                  <c:v>9.1516055024345497E-2</c:v>
                </c:pt>
                <c:pt idx="2">
                  <c:v>0.16067558264795867</c:v>
                </c:pt>
                <c:pt idx="3">
                  <c:v>0.12596517607605301</c:v>
                </c:pt>
                <c:pt idx="4">
                  <c:v>0.13411686724573468</c:v>
                </c:pt>
                <c:pt idx="5">
                  <c:v>0.20704688523525241</c:v>
                </c:pt>
                <c:pt idx="6">
                  <c:v>0.19661581889351157</c:v>
                </c:pt>
                <c:pt idx="7">
                  <c:v>0.22391905475232249</c:v>
                </c:pt>
                <c:pt idx="8">
                  <c:v>0.25826119430372424</c:v>
                </c:pt>
                <c:pt idx="9">
                  <c:v>0.31944718772619268</c:v>
                </c:pt>
                <c:pt idx="10">
                  <c:v>0.31453698736131558</c:v>
                </c:pt>
                <c:pt idx="11">
                  <c:v>0.32662247381501186</c:v>
                </c:pt>
                <c:pt idx="12">
                  <c:v>0.3810347509613633</c:v>
                </c:pt>
                <c:pt idx="13">
                  <c:v>0.47438812606697839</c:v>
                </c:pt>
                <c:pt idx="14">
                  <c:v>0.48577772092214888</c:v>
                </c:pt>
                <c:pt idx="15">
                  <c:v>0.49343826454089401</c:v>
                </c:pt>
              </c:numCache>
            </c:numRef>
          </c:xVal>
          <c:yVal>
            <c:numRef>
              <c:f>'16_Polaritaetsprofil'!$M$2:$M$17</c:f>
              <c:numCache>
                <c:formatCode>0.00</c:formatCode>
                <c:ptCount val="16"/>
                <c:pt idx="0">
                  <c:v>0.47058823529411853</c:v>
                </c:pt>
                <c:pt idx="1">
                  <c:v>1.4117647058823475</c:v>
                </c:pt>
                <c:pt idx="2">
                  <c:v>2.3529411764705825</c:v>
                </c:pt>
                <c:pt idx="3">
                  <c:v>3.2941176470588251</c:v>
                </c:pt>
                <c:pt idx="4">
                  <c:v>4.2352941176470589</c:v>
                </c:pt>
                <c:pt idx="5">
                  <c:v>5.1764705882352855</c:v>
                </c:pt>
                <c:pt idx="6">
                  <c:v>6.1176470588235299</c:v>
                </c:pt>
                <c:pt idx="7">
                  <c:v>7.0588235294117654</c:v>
                </c:pt>
                <c:pt idx="8">
                  <c:v>8</c:v>
                </c:pt>
                <c:pt idx="9">
                  <c:v>8.9411764705882355</c:v>
                </c:pt>
                <c:pt idx="10">
                  <c:v>9.882352941176471</c:v>
                </c:pt>
                <c:pt idx="11">
                  <c:v>10.823529411764722</c:v>
                </c:pt>
                <c:pt idx="12">
                  <c:v>11.764705882352942</c:v>
                </c:pt>
                <c:pt idx="13">
                  <c:v>12.705882352941179</c:v>
                </c:pt>
                <c:pt idx="14">
                  <c:v>13.647058823529413</c:v>
                </c:pt>
                <c:pt idx="15">
                  <c:v>14.58823529411765</c:v>
                </c:pt>
              </c:numCache>
            </c:numRef>
          </c:yVal>
          <c:smooth val="0"/>
        </c:ser>
        <c:ser>
          <c:idx val="3"/>
          <c:order val="2"/>
          <c:tx>
            <c:strRef>
              <c:f>'16_Polaritaetsprofil'!$E$1</c:f>
              <c:strCache>
                <c:ptCount val="1"/>
                <c:pt idx="0">
                  <c:v>BG</c:v>
                </c:pt>
              </c:strCache>
            </c:strRef>
          </c:tx>
          <c:spPr>
            <a:ln w="19050">
              <a:solidFill>
                <a:srgbClr val="663400"/>
              </a:solidFill>
              <a:prstDash val="solid"/>
            </a:ln>
          </c:spPr>
          <c:marker>
            <c:symbol val="square"/>
            <c:size val="3"/>
            <c:spPr>
              <a:solidFill>
                <a:srgbClr val="663400"/>
              </a:solidFill>
              <a:ln>
                <a:solidFill>
                  <a:srgbClr val="663400"/>
                </a:solidFill>
              </a:ln>
            </c:spPr>
          </c:marker>
          <c:xVal>
            <c:numRef>
              <c:f>'16_Polaritaetsprofil'!$E$2:$E$17</c:f>
              <c:numCache>
                <c:formatCode>####.0%</c:formatCode>
                <c:ptCount val="16"/>
                <c:pt idx="0">
                  <c:v>6.6080591747187292E-2</c:v>
                </c:pt>
                <c:pt idx="1">
                  <c:v>9.3025512505081301E-2</c:v>
                </c:pt>
                <c:pt idx="2">
                  <c:v>0.14512756016339376</c:v>
                </c:pt>
                <c:pt idx="3">
                  <c:v>0.1835294556339464</c:v>
                </c:pt>
                <c:pt idx="4">
                  <c:v>0.17928386091515386</c:v>
                </c:pt>
                <c:pt idx="5">
                  <c:v>0.20038116340144754</c:v>
                </c:pt>
                <c:pt idx="6">
                  <c:v>0.13186049659620125</c:v>
                </c:pt>
                <c:pt idx="7">
                  <c:v>0.13712174269977617</c:v>
                </c:pt>
                <c:pt idx="8">
                  <c:v>0.45108574783116856</c:v>
                </c:pt>
                <c:pt idx="9">
                  <c:v>0.30415674718050761</c:v>
                </c:pt>
                <c:pt idx="10">
                  <c:v>0.30841634961992154</c:v>
                </c:pt>
                <c:pt idx="11">
                  <c:v>0.43465778887007372</c:v>
                </c:pt>
                <c:pt idx="12">
                  <c:v>0.49794424311555996</c:v>
                </c:pt>
                <c:pt idx="13">
                  <c:v>0.41187465528283157</c:v>
                </c:pt>
                <c:pt idx="14">
                  <c:v>0.49555485171057945</c:v>
                </c:pt>
                <c:pt idx="15">
                  <c:v>0.47202115489044832</c:v>
                </c:pt>
              </c:numCache>
            </c:numRef>
          </c:xVal>
          <c:yVal>
            <c:numRef>
              <c:f>'16_Polaritaetsprofil'!$M$2:$M$17</c:f>
              <c:numCache>
                <c:formatCode>0.00</c:formatCode>
                <c:ptCount val="16"/>
                <c:pt idx="0">
                  <c:v>0.47058823529411853</c:v>
                </c:pt>
                <c:pt idx="1">
                  <c:v>1.4117647058823475</c:v>
                </c:pt>
                <c:pt idx="2">
                  <c:v>2.3529411764705825</c:v>
                </c:pt>
                <c:pt idx="3">
                  <c:v>3.2941176470588251</c:v>
                </c:pt>
                <c:pt idx="4">
                  <c:v>4.2352941176470589</c:v>
                </c:pt>
                <c:pt idx="5">
                  <c:v>5.1764705882352855</c:v>
                </c:pt>
                <c:pt idx="6">
                  <c:v>6.1176470588235299</c:v>
                </c:pt>
                <c:pt idx="7">
                  <c:v>7.0588235294117654</c:v>
                </c:pt>
                <c:pt idx="8">
                  <c:v>8</c:v>
                </c:pt>
                <c:pt idx="9">
                  <c:v>8.9411764705882355</c:v>
                </c:pt>
                <c:pt idx="10">
                  <c:v>9.882352941176471</c:v>
                </c:pt>
                <c:pt idx="11">
                  <c:v>10.823529411764722</c:v>
                </c:pt>
                <c:pt idx="12">
                  <c:v>11.764705882352942</c:v>
                </c:pt>
                <c:pt idx="13">
                  <c:v>12.705882352941179</c:v>
                </c:pt>
                <c:pt idx="14">
                  <c:v>13.647058823529413</c:v>
                </c:pt>
                <c:pt idx="15">
                  <c:v>14.58823529411765</c:v>
                </c:pt>
              </c:numCache>
            </c:numRef>
          </c:yVal>
          <c:smooth val="0"/>
        </c:ser>
        <c:ser>
          <c:idx val="6"/>
          <c:order val="3"/>
          <c:tx>
            <c:strRef>
              <c:f>'16_Polaritaetsprofil'!$F$1</c:f>
              <c:strCache>
                <c:ptCount val="1"/>
                <c:pt idx="0">
                  <c:v>DE (NRW)</c:v>
                </c:pt>
              </c:strCache>
            </c:strRef>
          </c:tx>
          <c:spPr>
            <a:ln w="19050">
              <a:solidFill>
                <a:srgbClr val="960066"/>
              </a:solidFill>
              <a:prstDash val="solid"/>
            </a:ln>
          </c:spPr>
          <c:marker>
            <c:symbol val="square"/>
            <c:size val="3"/>
            <c:spPr>
              <a:solidFill>
                <a:srgbClr val="960066"/>
              </a:solidFill>
              <a:ln>
                <a:noFill/>
              </a:ln>
            </c:spPr>
          </c:marker>
          <c:xVal>
            <c:numRef>
              <c:f>'16_Polaritaetsprofil'!$F$2:$F$17</c:f>
              <c:numCache>
                <c:formatCode>####.0%</c:formatCode>
                <c:ptCount val="16"/>
                <c:pt idx="0">
                  <c:v>6.3072640996613832E-2</c:v>
                </c:pt>
                <c:pt idx="1">
                  <c:v>7.5179936222221591E-2</c:v>
                </c:pt>
                <c:pt idx="2">
                  <c:v>0.10305004842701802</c:v>
                </c:pt>
                <c:pt idx="3">
                  <c:v>8.528342370257419E-2</c:v>
                </c:pt>
                <c:pt idx="4">
                  <c:v>0.1406340724831476</c:v>
                </c:pt>
                <c:pt idx="5">
                  <c:v>0.12075685936155371</c:v>
                </c:pt>
                <c:pt idx="6">
                  <c:v>0.15602561379242683</c:v>
                </c:pt>
                <c:pt idx="7">
                  <c:v>0.24887299033643573</c:v>
                </c:pt>
                <c:pt idx="8">
                  <c:v>0.24495711076127374</c:v>
                </c:pt>
                <c:pt idx="9">
                  <c:v>0.30309650305615382</c:v>
                </c:pt>
                <c:pt idx="10">
                  <c:v>0.2964643550435373</c:v>
                </c:pt>
                <c:pt idx="11">
                  <c:v>0.26293557634627751</c:v>
                </c:pt>
                <c:pt idx="12">
                  <c:v>0.36292090278479744</c:v>
                </c:pt>
                <c:pt idx="13">
                  <c:v>0.39324519133267838</c:v>
                </c:pt>
                <c:pt idx="14">
                  <c:v>0.43016855033416956</c:v>
                </c:pt>
                <c:pt idx="15">
                  <c:v>0.54611797514572658</c:v>
                </c:pt>
              </c:numCache>
            </c:numRef>
          </c:xVal>
          <c:yVal>
            <c:numRef>
              <c:f>'16_Polaritaetsprofil'!$M$2:$M$17</c:f>
              <c:numCache>
                <c:formatCode>0.00</c:formatCode>
                <c:ptCount val="16"/>
                <c:pt idx="0">
                  <c:v>0.47058823529411853</c:v>
                </c:pt>
                <c:pt idx="1">
                  <c:v>1.4117647058823475</c:v>
                </c:pt>
                <c:pt idx="2">
                  <c:v>2.3529411764705825</c:v>
                </c:pt>
                <c:pt idx="3">
                  <c:v>3.2941176470588251</c:v>
                </c:pt>
                <c:pt idx="4">
                  <c:v>4.2352941176470589</c:v>
                </c:pt>
                <c:pt idx="5">
                  <c:v>5.1764705882352855</c:v>
                </c:pt>
                <c:pt idx="6">
                  <c:v>6.1176470588235299</c:v>
                </c:pt>
                <c:pt idx="7">
                  <c:v>7.0588235294117654</c:v>
                </c:pt>
                <c:pt idx="8">
                  <c:v>8</c:v>
                </c:pt>
                <c:pt idx="9">
                  <c:v>8.9411764705882355</c:v>
                </c:pt>
                <c:pt idx="10">
                  <c:v>9.882352941176471</c:v>
                </c:pt>
                <c:pt idx="11">
                  <c:v>10.823529411764722</c:v>
                </c:pt>
                <c:pt idx="12">
                  <c:v>11.764705882352942</c:v>
                </c:pt>
                <c:pt idx="13">
                  <c:v>12.705882352941179</c:v>
                </c:pt>
                <c:pt idx="14">
                  <c:v>13.647058823529413</c:v>
                </c:pt>
                <c:pt idx="15">
                  <c:v>14.58823529411765</c:v>
                </c:pt>
              </c:numCache>
            </c:numRef>
          </c:yVal>
          <c:smooth val="0"/>
        </c:ser>
        <c:ser>
          <c:idx val="0"/>
          <c:order val="4"/>
          <c:tx>
            <c:strRef>
              <c:f>'16_Polaritaetsprofil'!$G$1</c:f>
              <c:strCache>
                <c:ptCount val="1"/>
                <c:pt idx="0">
                  <c:v>EL</c:v>
                </c:pt>
              </c:strCache>
            </c:strRef>
          </c:tx>
          <c:spPr>
            <a:ln w="19050">
              <a:solidFill>
                <a:srgbClr val="00CC00"/>
              </a:solidFill>
              <a:prstDash val="solid"/>
            </a:ln>
          </c:spPr>
          <c:marker>
            <c:symbol val="square"/>
            <c:size val="3"/>
            <c:spPr>
              <a:solidFill>
                <a:srgbClr val="00CC00"/>
              </a:solidFill>
              <a:ln>
                <a:solidFill>
                  <a:srgbClr val="00CC00"/>
                </a:solidFill>
              </a:ln>
            </c:spPr>
          </c:marker>
          <c:xVal>
            <c:numRef>
              <c:f>'16_Polaritaetsprofil'!$G$2:$G$17</c:f>
              <c:numCache>
                <c:formatCode>####.0%</c:formatCode>
                <c:ptCount val="16"/>
                <c:pt idx="0">
                  <c:v>6.4602566677122025E-2</c:v>
                </c:pt>
                <c:pt idx="1">
                  <c:v>7.2660045687311284E-2</c:v>
                </c:pt>
                <c:pt idx="2">
                  <c:v>0.15002227579566929</c:v>
                </c:pt>
                <c:pt idx="3">
                  <c:v>6.5206093488524949E-2</c:v>
                </c:pt>
                <c:pt idx="4">
                  <c:v>0.14440200741768724</c:v>
                </c:pt>
                <c:pt idx="5">
                  <c:v>8.2735885926368574E-2</c:v>
                </c:pt>
                <c:pt idx="6">
                  <c:v>0.11955644309260589</c:v>
                </c:pt>
                <c:pt idx="7">
                  <c:v>0.13210617716767853</c:v>
                </c:pt>
                <c:pt idx="8">
                  <c:v>0.16679698566355963</c:v>
                </c:pt>
                <c:pt idx="9">
                  <c:v>0.1753599573708062</c:v>
                </c:pt>
                <c:pt idx="10">
                  <c:v>0.19257572306474505</c:v>
                </c:pt>
                <c:pt idx="11">
                  <c:v>0.31259639273471412</c:v>
                </c:pt>
                <c:pt idx="12">
                  <c:v>0.31597418772260394</c:v>
                </c:pt>
                <c:pt idx="13">
                  <c:v>0.36720381923676931</c:v>
                </c:pt>
                <c:pt idx="14">
                  <c:v>0.31947983337379876</c:v>
                </c:pt>
                <c:pt idx="15">
                  <c:v>0.40193395467928139</c:v>
                </c:pt>
              </c:numCache>
            </c:numRef>
          </c:xVal>
          <c:yVal>
            <c:numRef>
              <c:f>'16_Polaritaetsprofil'!$M$2:$M$17</c:f>
              <c:numCache>
                <c:formatCode>0.00</c:formatCode>
                <c:ptCount val="16"/>
                <c:pt idx="0">
                  <c:v>0.47058823529411853</c:v>
                </c:pt>
                <c:pt idx="1">
                  <c:v>1.4117647058823475</c:v>
                </c:pt>
                <c:pt idx="2">
                  <c:v>2.3529411764705825</c:v>
                </c:pt>
                <c:pt idx="3">
                  <c:v>3.2941176470588251</c:v>
                </c:pt>
                <c:pt idx="4">
                  <c:v>4.2352941176470589</c:v>
                </c:pt>
                <c:pt idx="5">
                  <c:v>5.1764705882352855</c:v>
                </c:pt>
                <c:pt idx="6">
                  <c:v>6.1176470588235299</c:v>
                </c:pt>
                <c:pt idx="7">
                  <c:v>7.0588235294117654</c:v>
                </c:pt>
                <c:pt idx="8">
                  <c:v>8</c:v>
                </c:pt>
                <c:pt idx="9">
                  <c:v>8.9411764705882355</c:v>
                </c:pt>
                <c:pt idx="10">
                  <c:v>9.882352941176471</c:v>
                </c:pt>
                <c:pt idx="11">
                  <c:v>10.823529411764722</c:v>
                </c:pt>
                <c:pt idx="12">
                  <c:v>11.764705882352942</c:v>
                </c:pt>
                <c:pt idx="13">
                  <c:v>12.705882352941179</c:v>
                </c:pt>
                <c:pt idx="14">
                  <c:v>13.647058823529413</c:v>
                </c:pt>
                <c:pt idx="15">
                  <c:v>14.58823529411765</c:v>
                </c:pt>
              </c:numCache>
            </c:numRef>
          </c:yVal>
          <c:smooth val="0"/>
        </c:ser>
        <c:ser>
          <c:idx val="4"/>
          <c:order val="5"/>
          <c:tx>
            <c:strRef>
              <c:f>'16_Polaritaetsprofil'!$H$1</c:f>
              <c:strCache>
                <c:ptCount val="1"/>
                <c:pt idx="0">
                  <c:v>ES</c:v>
                </c:pt>
              </c:strCache>
            </c:strRef>
          </c:tx>
          <c:spPr>
            <a:ln w="19050">
              <a:solidFill>
                <a:srgbClr val="006634"/>
              </a:solidFill>
            </a:ln>
          </c:spPr>
          <c:marker>
            <c:symbol val="square"/>
            <c:size val="3"/>
            <c:spPr>
              <a:solidFill>
                <a:srgbClr val="006634"/>
              </a:solidFill>
              <a:ln>
                <a:noFill/>
              </a:ln>
            </c:spPr>
          </c:marker>
          <c:xVal>
            <c:numRef>
              <c:f>'16_Polaritaetsprofil'!$H$2:$H$17</c:f>
              <c:numCache>
                <c:formatCode>####.0%</c:formatCode>
                <c:ptCount val="16"/>
                <c:pt idx="0">
                  <c:v>3.789705396567259E-2</c:v>
                </c:pt>
                <c:pt idx="1">
                  <c:v>5.8962818416113713E-2</c:v>
                </c:pt>
                <c:pt idx="2">
                  <c:v>6.7302892072938492E-2</c:v>
                </c:pt>
                <c:pt idx="3">
                  <c:v>8.3572871787776878E-2</c:v>
                </c:pt>
                <c:pt idx="4">
                  <c:v>8.6124233208595552E-2</c:v>
                </c:pt>
                <c:pt idx="5">
                  <c:v>5.6722344514658761E-2</c:v>
                </c:pt>
                <c:pt idx="6">
                  <c:v>7.8868996404423783E-2</c:v>
                </c:pt>
                <c:pt idx="7">
                  <c:v>0.14869374640780691</c:v>
                </c:pt>
                <c:pt idx="8">
                  <c:v>0.1610369264006935</c:v>
                </c:pt>
                <c:pt idx="9">
                  <c:v>0.24049230538166436</c:v>
                </c:pt>
                <c:pt idx="10">
                  <c:v>0.25345778769195881</c:v>
                </c:pt>
                <c:pt idx="11">
                  <c:v>0.25423501312918773</c:v>
                </c:pt>
                <c:pt idx="12">
                  <c:v>0.32279750385067496</c:v>
                </c:pt>
                <c:pt idx="13">
                  <c:v>0.31585801648056194</c:v>
                </c:pt>
                <c:pt idx="14">
                  <c:v>0.30834270673049896</c:v>
                </c:pt>
                <c:pt idx="15">
                  <c:v>0.35773895190281585</c:v>
                </c:pt>
              </c:numCache>
            </c:numRef>
          </c:xVal>
          <c:yVal>
            <c:numRef>
              <c:f>'16_Polaritaetsprofil'!$M$2:$M$17</c:f>
              <c:numCache>
                <c:formatCode>0.00</c:formatCode>
                <c:ptCount val="16"/>
                <c:pt idx="0">
                  <c:v>0.47058823529411853</c:v>
                </c:pt>
                <c:pt idx="1">
                  <c:v>1.4117647058823475</c:v>
                </c:pt>
                <c:pt idx="2">
                  <c:v>2.3529411764705825</c:v>
                </c:pt>
                <c:pt idx="3">
                  <c:v>3.2941176470588251</c:v>
                </c:pt>
                <c:pt idx="4">
                  <c:v>4.2352941176470589</c:v>
                </c:pt>
                <c:pt idx="5">
                  <c:v>5.1764705882352855</c:v>
                </c:pt>
                <c:pt idx="6">
                  <c:v>6.1176470588235299</c:v>
                </c:pt>
                <c:pt idx="7">
                  <c:v>7.0588235294117654</c:v>
                </c:pt>
                <c:pt idx="8">
                  <c:v>8</c:v>
                </c:pt>
                <c:pt idx="9">
                  <c:v>8.9411764705882355</c:v>
                </c:pt>
                <c:pt idx="10">
                  <c:v>9.882352941176471</c:v>
                </c:pt>
                <c:pt idx="11">
                  <c:v>10.823529411764722</c:v>
                </c:pt>
                <c:pt idx="12">
                  <c:v>11.764705882352942</c:v>
                </c:pt>
                <c:pt idx="13">
                  <c:v>12.705882352941179</c:v>
                </c:pt>
                <c:pt idx="14">
                  <c:v>13.647058823529413</c:v>
                </c:pt>
                <c:pt idx="15">
                  <c:v>14.58823529411765</c:v>
                </c:pt>
              </c:numCache>
            </c:numRef>
          </c:yVal>
          <c:smooth val="0"/>
        </c:ser>
        <c:ser>
          <c:idx val="7"/>
          <c:order val="6"/>
          <c:tx>
            <c:strRef>
              <c:f>'16_Polaritaetsprofil'!$I$1</c:f>
              <c:strCache>
                <c:ptCount val="1"/>
                <c:pt idx="0">
                  <c:v>IE</c:v>
                </c:pt>
              </c:strCache>
            </c:strRef>
          </c:tx>
          <c:spPr>
            <a:ln w="19050">
              <a:solidFill>
                <a:srgbClr val="5064FF"/>
              </a:solidFill>
            </a:ln>
          </c:spPr>
          <c:marker>
            <c:symbol val="square"/>
            <c:size val="3"/>
            <c:spPr>
              <a:solidFill>
                <a:srgbClr val="5064FF"/>
              </a:solidFill>
              <a:ln>
                <a:noFill/>
              </a:ln>
            </c:spPr>
          </c:marker>
          <c:xVal>
            <c:numRef>
              <c:f>'16_Polaritaetsprofil'!$I$2:$I$17</c:f>
              <c:numCache>
                <c:formatCode>####.0%</c:formatCode>
                <c:ptCount val="16"/>
                <c:pt idx="0">
                  <c:v>3.645683437660787E-2</c:v>
                </c:pt>
                <c:pt idx="1">
                  <c:v>4.5836657547823248E-2</c:v>
                </c:pt>
                <c:pt idx="2">
                  <c:v>7.4856154794071733E-2</c:v>
                </c:pt>
                <c:pt idx="3">
                  <c:v>0.12334824228840872</c:v>
                </c:pt>
                <c:pt idx="4">
                  <c:v>8.9851558392196537E-2</c:v>
                </c:pt>
                <c:pt idx="5">
                  <c:v>0.16882178621717606</c:v>
                </c:pt>
                <c:pt idx="6">
                  <c:v>0.11014675559337327</c:v>
                </c:pt>
                <c:pt idx="7">
                  <c:v>0.1106784120867078</c:v>
                </c:pt>
                <c:pt idx="8">
                  <c:v>0.19603739804924974</c:v>
                </c:pt>
                <c:pt idx="9">
                  <c:v>0.14228364866864987</c:v>
                </c:pt>
                <c:pt idx="10">
                  <c:v>0.20557038551651491</c:v>
                </c:pt>
                <c:pt idx="11">
                  <c:v>0.17696542524442546</c:v>
                </c:pt>
                <c:pt idx="12">
                  <c:v>0.30678559810089906</c:v>
                </c:pt>
                <c:pt idx="13">
                  <c:v>0.33748746934106416</c:v>
                </c:pt>
                <c:pt idx="14">
                  <c:v>0.3643181641804053</c:v>
                </c:pt>
                <c:pt idx="15">
                  <c:v>0.36166223298799238</c:v>
                </c:pt>
              </c:numCache>
            </c:numRef>
          </c:xVal>
          <c:yVal>
            <c:numRef>
              <c:f>'16_Polaritaetsprofil'!$M$2:$M$17</c:f>
              <c:numCache>
                <c:formatCode>0.00</c:formatCode>
                <c:ptCount val="16"/>
                <c:pt idx="0">
                  <c:v>0.47058823529411853</c:v>
                </c:pt>
                <c:pt idx="1">
                  <c:v>1.4117647058823475</c:v>
                </c:pt>
                <c:pt idx="2">
                  <c:v>2.3529411764705825</c:v>
                </c:pt>
                <c:pt idx="3">
                  <c:v>3.2941176470588251</c:v>
                </c:pt>
                <c:pt idx="4">
                  <c:v>4.2352941176470589</c:v>
                </c:pt>
                <c:pt idx="5">
                  <c:v>5.1764705882352855</c:v>
                </c:pt>
                <c:pt idx="6">
                  <c:v>6.1176470588235299</c:v>
                </c:pt>
                <c:pt idx="7">
                  <c:v>7.0588235294117654</c:v>
                </c:pt>
                <c:pt idx="8">
                  <c:v>8</c:v>
                </c:pt>
                <c:pt idx="9">
                  <c:v>8.9411764705882355</c:v>
                </c:pt>
                <c:pt idx="10">
                  <c:v>9.882352941176471</c:v>
                </c:pt>
                <c:pt idx="11">
                  <c:v>10.823529411764722</c:v>
                </c:pt>
                <c:pt idx="12">
                  <c:v>11.764705882352942</c:v>
                </c:pt>
                <c:pt idx="13">
                  <c:v>12.705882352941179</c:v>
                </c:pt>
                <c:pt idx="14">
                  <c:v>13.647058823529413</c:v>
                </c:pt>
                <c:pt idx="15">
                  <c:v>14.58823529411765</c:v>
                </c:pt>
              </c:numCache>
            </c:numRef>
          </c:yVal>
          <c:smooth val="0"/>
        </c:ser>
        <c:ser>
          <c:idx val="5"/>
          <c:order val="7"/>
          <c:tx>
            <c:strRef>
              <c:f>'16_Polaritaetsprofil'!$J$1</c:f>
              <c:strCache>
                <c:ptCount val="1"/>
                <c:pt idx="0">
                  <c:v>NL</c:v>
                </c:pt>
              </c:strCache>
            </c:strRef>
          </c:tx>
          <c:spPr>
            <a:ln w="19050">
              <a:solidFill>
                <a:srgbClr val="47007A"/>
              </a:solidFill>
            </a:ln>
          </c:spPr>
          <c:marker>
            <c:symbol val="square"/>
            <c:size val="3"/>
            <c:spPr>
              <a:solidFill>
                <a:srgbClr val="47007A"/>
              </a:solidFill>
              <a:ln>
                <a:noFill/>
              </a:ln>
            </c:spPr>
          </c:marker>
          <c:xVal>
            <c:numRef>
              <c:f>'16_Polaritaetsprofil'!$J$2:$J$17</c:f>
              <c:numCache>
                <c:formatCode>####.0%</c:formatCode>
                <c:ptCount val="16"/>
                <c:pt idx="0">
                  <c:v>2.7279124441124753E-2</c:v>
                </c:pt>
                <c:pt idx="1">
                  <c:v>2.0674956370035625E-2</c:v>
                </c:pt>
                <c:pt idx="2">
                  <c:v>1.8270422231354545E-2</c:v>
                </c:pt>
                <c:pt idx="3">
                  <c:v>3.7267597506136646E-2</c:v>
                </c:pt>
                <c:pt idx="4">
                  <c:v>4.6777534980949498E-2</c:v>
                </c:pt>
                <c:pt idx="5">
                  <c:v>5.4474731373349114E-2</c:v>
                </c:pt>
                <c:pt idx="6">
                  <c:v>0.13274201026546553</c:v>
                </c:pt>
                <c:pt idx="7">
                  <c:v>8.9227629478527345E-2</c:v>
                </c:pt>
                <c:pt idx="8">
                  <c:v>0.13636305660020981</c:v>
                </c:pt>
                <c:pt idx="9">
                  <c:v>0.1922097106592357</c:v>
                </c:pt>
                <c:pt idx="10">
                  <c:v>0.13564824010252097</c:v>
                </c:pt>
                <c:pt idx="11">
                  <c:v>0.12250451776097412</c:v>
                </c:pt>
                <c:pt idx="12">
                  <c:v>0.22024382483074142</c:v>
                </c:pt>
                <c:pt idx="13">
                  <c:v>0.38685013381179023</c:v>
                </c:pt>
                <c:pt idx="14">
                  <c:v>0.43989922815083082</c:v>
                </c:pt>
                <c:pt idx="15">
                  <c:v>0.44886860172995613</c:v>
                </c:pt>
              </c:numCache>
            </c:numRef>
          </c:xVal>
          <c:yVal>
            <c:numRef>
              <c:f>'16_Polaritaetsprofil'!$M$2:$M$17</c:f>
              <c:numCache>
                <c:formatCode>0.00</c:formatCode>
                <c:ptCount val="16"/>
                <c:pt idx="0">
                  <c:v>0.47058823529411853</c:v>
                </c:pt>
                <c:pt idx="1">
                  <c:v>1.4117647058823475</c:v>
                </c:pt>
                <c:pt idx="2">
                  <c:v>2.3529411764705825</c:v>
                </c:pt>
                <c:pt idx="3">
                  <c:v>3.2941176470588251</c:v>
                </c:pt>
                <c:pt idx="4">
                  <c:v>4.2352941176470589</c:v>
                </c:pt>
                <c:pt idx="5">
                  <c:v>5.1764705882352855</c:v>
                </c:pt>
                <c:pt idx="6">
                  <c:v>6.1176470588235299</c:v>
                </c:pt>
                <c:pt idx="7">
                  <c:v>7.0588235294117654</c:v>
                </c:pt>
                <c:pt idx="8">
                  <c:v>8</c:v>
                </c:pt>
                <c:pt idx="9">
                  <c:v>8.9411764705882355</c:v>
                </c:pt>
                <c:pt idx="10">
                  <c:v>9.882352941176471</c:v>
                </c:pt>
                <c:pt idx="11">
                  <c:v>10.823529411764722</c:v>
                </c:pt>
                <c:pt idx="12">
                  <c:v>11.764705882352942</c:v>
                </c:pt>
                <c:pt idx="13">
                  <c:v>12.705882352941179</c:v>
                </c:pt>
                <c:pt idx="14">
                  <c:v>13.647058823529413</c:v>
                </c:pt>
                <c:pt idx="15">
                  <c:v>14.58823529411765</c:v>
                </c:pt>
              </c:numCache>
            </c:numRef>
          </c:yVal>
          <c:smooth val="0"/>
        </c:ser>
        <c:ser>
          <c:idx val="10"/>
          <c:order val="8"/>
          <c:tx>
            <c:strRef>
              <c:f>'16_Polaritaetsprofil'!$L$1</c:f>
              <c:strCache>
                <c:ptCount val="1"/>
                <c:pt idx="0">
                  <c:v>PL</c:v>
                </c:pt>
              </c:strCache>
            </c:strRef>
          </c:tx>
          <c:spPr>
            <a:ln w="19050">
              <a:solidFill>
                <a:srgbClr val="CCCC00"/>
              </a:solidFill>
            </a:ln>
          </c:spPr>
          <c:marker>
            <c:symbol val="square"/>
            <c:size val="3"/>
            <c:spPr>
              <a:solidFill>
                <a:srgbClr val="CCCC00"/>
              </a:solidFill>
              <a:ln>
                <a:noFill/>
              </a:ln>
            </c:spPr>
          </c:marker>
          <c:xVal>
            <c:numRef>
              <c:f>'16_Polaritaetsprofil'!$L$2:$L$17</c:f>
              <c:numCache>
                <c:formatCode>####.0%</c:formatCode>
                <c:ptCount val="16"/>
                <c:pt idx="0">
                  <c:v>7.0327503413984069E-2</c:v>
                </c:pt>
                <c:pt idx="1">
                  <c:v>6.1271930560348506E-2</c:v>
                </c:pt>
                <c:pt idx="2">
                  <c:v>0.11031096383085069</c:v>
                </c:pt>
                <c:pt idx="3">
                  <c:v>0.12879266358264374</c:v>
                </c:pt>
                <c:pt idx="4">
                  <c:v>0.1334809622028075</c:v>
                </c:pt>
                <c:pt idx="5">
                  <c:v>0.12090765715981297</c:v>
                </c:pt>
                <c:pt idx="6">
                  <c:v>0.10928094291533769</c:v>
                </c:pt>
                <c:pt idx="7">
                  <c:v>0.12939584475339896</c:v>
                </c:pt>
                <c:pt idx="8">
                  <c:v>0.20444665484528007</c:v>
                </c:pt>
                <c:pt idx="9">
                  <c:v>0.16654546182175262</c:v>
                </c:pt>
                <c:pt idx="10">
                  <c:v>0.15296655980235269</c:v>
                </c:pt>
                <c:pt idx="11">
                  <c:v>0.26223672276095844</c:v>
                </c:pt>
                <c:pt idx="12">
                  <c:v>0.27948104494750281</c:v>
                </c:pt>
                <c:pt idx="13">
                  <c:v>0.25549896522452964</c:v>
                </c:pt>
                <c:pt idx="14">
                  <c:v>0.24098252145878737</c:v>
                </c:pt>
                <c:pt idx="15">
                  <c:v>0.26998922309836687</c:v>
                </c:pt>
              </c:numCache>
            </c:numRef>
          </c:xVal>
          <c:yVal>
            <c:numRef>
              <c:f>'16_Polaritaetsprofil'!$M$2:$M$17</c:f>
              <c:numCache>
                <c:formatCode>0.00</c:formatCode>
                <c:ptCount val="16"/>
                <c:pt idx="0">
                  <c:v>0.47058823529411853</c:v>
                </c:pt>
                <c:pt idx="1">
                  <c:v>1.4117647058823475</c:v>
                </c:pt>
                <c:pt idx="2">
                  <c:v>2.3529411764705825</c:v>
                </c:pt>
                <c:pt idx="3">
                  <c:v>3.2941176470588251</c:v>
                </c:pt>
                <c:pt idx="4">
                  <c:v>4.2352941176470589</c:v>
                </c:pt>
                <c:pt idx="5">
                  <c:v>5.1764705882352855</c:v>
                </c:pt>
                <c:pt idx="6">
                  <c:v>6.1176470588235299</c:v>
                </c:pt>
                <c:pt idx="7">
                  <c:v>7.0588235294117654</c:v>
                </c:pt>
                <c:pt idx="8">
                  <c:v>8</c:v>
                </c:pt>
                <c:pt idx="9">
                  <c:v>8.9411764705882355</c:v>
                </c:pt>
                <c:pt idx="10">
                  <c:v>9.882352941176471</c:v>
                </c:pt>
                <c:pt idx="11">
                  <c:v>10.823529411764722</c:v>
                </c:pt>
                <c:pt idx="12">
                  <c:v>11.764705882352942</c:v>
                </c:pt>
                <c:pt idx="13">
                  <c:v>12.705882352941179</c:v>
                </c:pt>
                <c:pt idx="14">
                  <c:v>13.647058823529413</c:v>
                </c:pt>
                <c:pt idx="15">
                  <c:v>14.58823529411765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973760"/>
        <c:axId val="79973184"/>
      </c:scatterChart>
      <c:catAx>
        <c:axId val="83829248"/>
        <c:scaling>
          <c:orientation val="minMax"/>
        </c:scaling>
        <c:delete val="0"/>
        <c:axPos val="l"/>
        <c:numFmt formatCode="@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79972608"/>
        <c:crosses val="autoZero"/>
        <c:auto val="1"/>
        <c:lblAlgn val="ctr"/>
        <c:lblOffset val="100"/>
        <c:noMultiLvlLbl val="0"/>
      </c:catAx>
      <c:valAx>
        <c:axId val="79972608"/>
        <c:scaling>
          <c:orientation val="minMax"/>
          <c:max val="0.8"/>
          <c:min val="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GB" sz="1000" b="1" i="0" u="none" strike="noStrike" baseline="0">
                    <a:effectLst/>
                  </a:rPr>
                  <a:t>Combined Shares of ‘Fairly Difficult’ and ‘Very Difficult’ Answers</a:t>
                </a:r>
                <a:r>
                  <a:rPr lang="de-AT" baseline="0"/>
                  <a:t>'</a:t>
                </a:r>
                <a:endParaRPr lang="de-AT"/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crossAx val="83829248"/>
        <c:crosses val="autoZero"/>
        <c:crossBetween val="between"/>
      </c:valAx>
      <c:valAx>
        <c:axId val="79973184"/>
        <c:scaling>
          <c:orientation val="minMax"/>
        </c:scaling>
        <c:delete val="1"/>
        <c:axPos val="r"/>
        <c:numFmt formatCode="0.00" sourceLinked="1"/>
        <c:majorTickMark val="out"/>
        <c:minorTickMark val="none"/>
        <c:tickLblPos val="none"/>
        <c:crossAx val="79973760"/>
        <c:crosses val="max"/>
        <c:crossBetween val="midCat"/>
      </c:valAx>
      <c:valAx>
        <c:axId val="79973760"/>
        <c:scaling>
          <c:orientation val="minMax"/>
        </c:scaling>
        <c:delete val="1"/>
        <c:axPos val="b"/>
        <c:numFmt formatCode="####.0%" sourceLinked="1"/>
        <c:majorTickMark val="out"/>
        <c:minorTickMark val="none"/>
        <c:tickLblPos val="none"/>
        <c:crossAx val="7997318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de-AT"/>
              <a:t>Q16</a:t>
            </a:r>
            <a:r>
              <a:rPr lang="de-AT" baseline="0"/>
              <a:t> Score distribution in all </a:t>
            </a:r>
          </a:p>
          <a:p>
            <a:pPr>
              <a:defRPr/>
            </a:pPr>
            <a:r>
              <a:rPr lang="de-AT" baseline="0"/>
              <a:t>countries (valid %)</a:t>
            </a:r>
            <a:endParaRPr lang="de-AT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5.8766047101255423E-2"/>
          <c:y val="3.3491763755775047E-2"/>
          <c:w val="0.91894851510349485"/>
          <c:h val="0.89093763732022191"/>
        </c:manualLayout>
      </c:layout>
      <c:lineChart>
        <c:grouping val="standard"/>
        <c:varyColors val="0"/>
        <c:ser>
          <c:idx val="0"/>
          <c:order val="0"/>
          <c:tx>
            <c:strRef>
              <c:f>Tabelle1!$A$3</c:f>
              <c:strCache>
                <c:ptCount val="1"/>
                <c:pt idx="0">
                  <c:v>AT</c:v>
                </c:pt>
              </c:strCache>
            </c:strRef>
          </c:tx>
          <c:spPr>
            <a:ln w="19050"/>
          </c:spPr>
          <c:cat>
            <c:numRef>
              <c:f>Tabelle1!$C$3:$C$19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</c:numCache>
            </c:numRef>
          </c:cat>
          <c:val>
            <c:numRef>
              <c:f>Tabelle1!$F$3:$F$19</c:f>
              <c:numCache>
                <c:formatCode>General</c:formatCode>
                <c:ptCount val="17"/>
                <c:pt idx="0">
                  <c:v>0.5</c:v>
                </c:pt>
                <c:pt idx="1">
                  <c:v>0.30000000000000032</c:v>
                </c:pt>
                <c:pt idx="2">
                  <c:v>0.70000000000000062</c:v>
                </c:pt>
                <c:pt idx="3">
                  <c:v>1.1000000000000001</c:v>
                </c:pt>
                <c:pt idx="4">
                  <c:v>2.2999999999999998</c:v>
                </c:pt>
                <c:pt idx="5">
                  <c:v>1.7000000000000002</c:v>
                </c:pt>
                <c:pt idx="6">
                  <c:v>2.4</c:v>
                </c:pt>
                <c:pt idx="7">
                  <c:v>3.1</c:v>
                </c:pt>
                <c:pt idx="8">
                  <c:v>5.9</c:v>
                </c:pt>
                <c:pt idx="9">
                  <c:v>6.1</c:v>
                </c:pt>
                <c:pt idx="10">
                  <c:v>7.4</c:v>
                </c:pt>
                <c:pt idx="11">
                  <c:v>9.9</c:v>
                </c:pt>
                <c:pt idx="12">
                  <c:v>10.8</c:v>
                </c:pt>
                <c:pt idx="13">
                  <c:v>12.3</c:v>
                </c:pt>
                <c:pt idx="14">
                  <c:v>10.8</c:v>
                </c:pt>
                <c:pt idx="15">
                  <c:v>9.9</c:v>
                </c:pt>
                <c:pt idx="16">
                  <c:v>14.7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Tabelle1!$A$23</c:f>
              <c:strCache>
                <c:ptCount val="1"/>
                <c:pt idx="0">
                  <c:v>BG</c:v>
                </c:pt>
              </c:strCache>
            </c:strRef>
          </c:tx>
          <c:spPr>
            <a:ln w="19050"/>
          </c:spPr>
          <c:val>
            <c:numRef>
              <c:f>Tabelle1!$F$23:$F$39</c:f>
              <c:numCache>
                <c:formatCode>General</c:formatCode>
                <c:ptCount val="17"/>
                <c:pt idx="0">
                  <c:v>1.2</c:v>
                </c:pt>
                <c:pt idx="1">
                  <c:v>0.70000000000000062</c:v>
                </c:pt>
                <c:pt idx="2">
                  <c:v>0.9</c:v>
                </c:pt>
                <c:pt idx="3">
                  <c:v>1.3</c:v>
                </c:pt>
                <c:pt idx="4">
                  <c:v>1.7000000000000002</c:v>
                </c:pt>
                <c:pt idx="5">
                  <c:v>2.9</c:v>
                </c:pt>
                <c:pt idx="6">
                  <c:v>3.3</c:v>
                </c:pt>
                <c:pt idx="7">
                  <c:v>3.6</c:v>
                </c:pt>
                <c:pt idx="8">
                  <c:v>5.4</c:v>
                </c:pt>
                <c:pt idx="9">
                  <c:v>5.6</c:v>
                </c:pt>
                <c:pt idx="10">
                  <c:v>7.2</c:v>
                </c:pt>
                <c:pt idx="11">
                  <c:v>10.4</c:v>
                </c:pt>
                <c:pt idx="12">
                  <c:v>10.6</c:v>
                </c:pt>
                <c:pt idx="13">
                  <c:v>9.4</c:v>
                </c:pt>
                <c:pt idx="14">
                  <c:v>10.8</c:v>
                </c:pt>
                <c:pt idx="15">
                  <c:v>8.2000000000000011</c:v>
                </c:pt>
                <c:pt idx="16">
                  <c:v>17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Tabelle1!$A$43</c:f>
              <c:strCache>
                <c:ptCount val="1"/>
                <c:pt idx="0">
                  <c:v>DE(NRW)</c:v>
                </c:pt>
              </c:strCache>
            </c:strRef>
          </c:tx>
          <c:spPr>
            <a:ln w="19050"/>
          </c:spPr>
          <c:val>
            <c:numRef>
              <c:f>Tabelle1!$F$43:$F$59</c:f>
              <c:numCache>
                <c:formatCode>General</c:formatCode>
                <c:ptCount val="17"/>
                <c:pt idx="0">
                  <c:v>0.4</c:v>
                </c:pt>
                <c:pt idx="1">
                  <c:v>0.70000000000000062</c:v>
                </c:pt>
                <c:pt idx="2">
                  <c:v>0.5</c:v>
                </c:pt>
                <c:pt idx="3">
                  <c:v>0.60000000000000064</c:v>
                </c:pt>
                <c:pt idx="4">
                  <c:v>0.70000000000000062</c:v>
                </c:pt>
                <c:pt idx="5">
                  <c:v>2.9</c:v>
                </c:pt>
                <c:pt idx="6">
                  <c:v>1.3</c:v>
                </c:pt>
                <c:pt idx="7">
                  <c:v>2.4</c:v>
                </c:pt>
                <c:pt idx="8">
                  <c:v>3.9</c:v>
                </c:pt>
                <c:pt idx="9">
                  <c:v>6.6</c:v>
                </c:pt>
                <c:pt idx="10">
                  <c:v>8.6</c:v>
                </c:pt>
                <c:pt idx="11">
                  <c:v>10.3</c:v>
                </c:pt>
                <c:pt idx="12">
                  <c:v>9.6</c:v>
                </c:pt>
                <c:pt idx="13">
                  <c:v>11.4</c:v>
                </c:pt>
                <c:pt idx="14">
                  <c:v>12.3</c:v>
                </c:pt>
                <c:pt idx="15">
                  <c:v>12.6</c:v>
                </c:pt>
                <c:pt idx="16">
                  <c:v>15.2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Tabelle1!$A$63</c:f>
              <c:strCache>
                <c:ptCount val="1"/>
                <c:pt idx="0">
                  <c:v>EL</c:v>
                </c:pt>
              </c:strCache>
            </c:strRef>
          </c:tx>
          <c:spPr>
            <a:ln w="19050"/>
          </c:spPr>
          <c:val>
            <c:numRef>
              <c:f>Tabelle1!$F$63:$F$79</c:f>
              <c:numCache>
                <c:formatCode>General</c:formatCode>
                <c:ptCount val="17"/>
                <c:pt idx="0">
                  <c:v>1</c:v>
                </c:pt>
                <c:pt idx="1">
                  <c:v>0.30000000000000032</c:v>
                </c:pt>
                <c:pt idx="2">
                  <c:v>0.60000000000000064</c:v>
                </c:pt>
                <c:pt idx="3">
                  <c:v>0.9</c:v>
                </c:pt>
                <c:pt idx="4">
                  <c:v>1.4</c:v>
                </c:pt>
                <c:pt idx="5">
                  <c:v>1.1000000000000001</c:v>
                </c:pt>
                <c:pt idx="6">
                  <c:v>1.9000000000000001</c:v>
                </c:pt>
                <c:pt idx="7">
                  <c:v>1.9000000000000001</c:v>
                </c:pt>
                <c:pt idx="8">
                  <c:v>2.8</c:v>
                </c:pt>
                <c:pt idx="9">
                  <c:v>4</c:v>
                </c:pt>
                <c:pt idx="10">
                  <c:v>3.9</c:v>
                </c:pt>
                <c:pt idx="11">
                  <c:v>5.2</c:v>
                </c:pt>
                <c:pt idx="12">
                  <c:v>7.7</c:v>
                </c:pt>
                <c:pt idx="13">
                  <c:v>12.2</c:v>
                </c:pt>
                <c:pt idx="14">
                  <c:v>12.4</c:v>
                </c:pt>
                <c:pt idx="15">
                  <c:v>16</c:v>
                </c:pt>
                <c:pt idx="16">
                  <c:v>26.9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Tabelle1!$A$83</c:f>
              <c:strCache>
                <c:ptCount val="1"/>
                <c:pt idx="0">
                  <c:v>ES</c:v>
                </c:pt>
              </c:strCache>
            </c:strRef>
          </c:tx>
          <c:spPr>
            <a:ln w="19050"/>
          </c:spPr>
          <c:val>
            <c:numRef>
              <c:f>Tabelle1!$F$83:$F$99</c:f>
              <c:numCache>
                <c:formatCode>General</c:formatCode>
                <c:ptCount val="17"/>
                <c:pt idx="0">
                  <c:v>0.4</c:v>
                </c:pt>
                <c:pt idx="1">
                  <c:v>0</c:v>
                </c:pt>
                <c:pt idx="2">
                  <c:v>0</c:v>
                </c:pt>
                <c:pt idx="3">
                  <c:v>0.5</c:v>
                </c:pt>
                <c:pt idx="4">
                  <c:v>0.30000000000000032</c:v>
                </c:pt>
                <c:pt idx="5">
                  <c:v>0.70000000000000062</c:v>
                </c:pt>
                <c:pt idx="6">
                  <c:v>1.2</c:v>
                </c:pt>
                <c:pt idx="7">
                  <c:v>1.9000000000000001</c:v>
                </c:pt>
                <c:pt idx="8">
                  <c:v>2.8</c:v>
                </c:pt>
                <c:pt idx="9">
                  <c:v>3.7</c:v>
                </c:pt>
                <c:pt idx="10">
                  <c:v>4.7</c:v>
                </c:pt>
                <c:pt idx="11">
                  <c:v>8.6</c:v>
                </c:pt>
                <c:pt idx="12">
                  <c:v>9.5</c:v>
                </c:pt>
                <c:pt idx="13">
                  <c:v>13.4</c:v>
                </c:pt>
                <c:pt idx="14">
                  <c:v>13.7</c:v>
                </c:pt>
                <c:pt idx="15">
                  <c:v>15.7</c:v>
                </c:pt>
                <c:pt idx="16">
                  <c:v>22.7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Tabelle1!$A$103</c:f>
              <c:strCache>
                <c:ptCount val="1"/>
                <c:pt idx="0">
                  <c:v>IE</c:v>
                </c:pt>
              </c:strCache>
            </c:strRef>
          </c:tx>
          <c:spPr>
            <a:ln w="19050"/>
          </c:spPr>
          <c:val>
            <c:numRef>
              <c:f>Tabelle1!$F$103:$F$119</c:f>
              <c:numCache>
                <c:formatCode>General</c:formatCode>
                <c:ptCount val="17"/>
                <c:pt idx="0">
                  <c:v>0.2</c:v>
                </c:pt>
                <c:pt idx="1">
                  <c:v>0</c:v>
                </c:pt>
                <c:pt idx="2">
                  <c:v>0.1</c:v>
                </c:pt>
                <c:pt idx="3">
                  <c:v>0.5</c:v>
                </c:pt>
                <c:pt idx="4">
                  <c:v>0.70000000000000062</c:v>
                </c:pt>
                <c:pt idx="5">
                  <c:v>0.9</c:v>
                </c:pt>
                <c:pt idx="6">
                  <c:v>1.4</c:v>
                </c:pt>
                <c:pt idx="7">
                  <c:v>1.1000000000000001</c:v>
                </c:pt>
                <c:pt idx="8">
                  <c:v>3.3</c:v>
                </c:pt>
                <c:pt idx="9">
                  <c:v>4.8</c:v>
                </c:pt>
                <c:pt idx="10">
                  <c:v>5.6</c:v>
                </c:pt>
                <c:pt idx="11">
                  <c:v>8.4</c:v>
                </c:pt>
                <c:pt idx="12">
                  <c:v>9</c:v>
                </c:pt>
                <c:pt idx="13">
                  <c:v>12.2</c:v>
                </c:pt>
                <c:pt idx="14">
                  <c:v>13.3</c:v>
                </c:pt>
                <c:pt idx="15">
                  <c:v>15.7</c:v>
                </c:pt>
                <c:pt idx="16">
                  <c:v>22.8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Tabelle1!$A$123</c:f>
              <c:strCache>
                <c:ptCount val="1"/>
                <c:pt idx="0">
                  <c:v>NL</c:v>
                </c:pt>
              </c:strCache>
            </c:strRef>
          </c:tx>
          <c:spPr>
            <a:ln w="19050"/>
          </c:spPr>
          <c:marker>
            <c:symbol val="circle"/>
            <c:size val="4"/>
          </c:marker>
          <c:val>
            <c:numRef>
              <c:f>Tabelle1!$F$123:$F$139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0.1</c:v>
                </c:pt>
                <c:pt idx="3">
                  <c:v>0</c:v>
                </c:pt>
                <c:pt idx="4">
                  <c:v>0.2</c:v>
                </c:pt>
                <c:pt idx="5">
                  <c:v>0.1</c:v>
                </c:pt>
                <c:pt idx="6">
                  <c:v>0.70000000000000062</c:v>
                </c:pt>
                <c:pt idx="7">
                  <c:v>0.9</c:v>
                </c:pt>
                <c:pt idx="8">
                  <c:v>2</c:v>
                </c:pt>
                <c:pt idx="9">
                  <c:v>3.5</c:v>
                </c:pt>
                <c:pt idx="10">
                  <c:v>4.3</c:v>
                </c:pt>
                <c:pt idx="11">
                  <c:v>8.2000000000000011</c:v>
                </c:pt>
                <c:pt idx="12">
                  <c:v>13.2</c:v>
                </c:pt>
                <c:pt idx="13">
                  <c:v>12.9</c:v>
                </c:pt>
                <c:pt idx="14">
                  <c:v>16.3</c:v>
                </c:pt>
                <c:pt idx="15">
                  <c:v>16.399999999999999</c:v>
                </c:pt>
                <c:pt idx="16">
                  <c:v>21.1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Tabelle1!$A$143</c:f>
              <c:strCache>
                <c:ptCount val="1"/>
                <c:pt idx="0">
                  <c:v>PL</c:v>
                </c:pt>
              </c:strCache>
            </c:strRef>
          </c:tx>
          <c:spPr>
            <a:ln w="19050"/>
          </c:spPr>
          <c:val>
            <c:numRef>
              <c:f>Tabelle1!$F$143:$F$159</c:f>
              <c:numCache>
                <c:formatCode>General</c:formatCode>
                <c:ptCount val="17"/>
                <c:pt idx="0">
                  <c:v>0.9</c:v>
                </c:pt>
                <c:pt idx="1">
                  <c:v>0.30000000000000032</c:v>
                </c:pt>
                <c:pt idx="2">
                  <c:v>0.9</c:v>
                </c:pt>
                <c:pt idx="3">
                  <c:v>0.1</c:v>
                </c:pt>
                <c:pt idx="4">
                  <c:v>1.3</c:v>
                </c:pt>
                <c:pt idx="5">
                  <c:v>1.2</c:v>
                </c:pt>
                <c:pt idx="6">
                  <c:v>1.9000000000000001</c:v>
                </c:pt>
                <c:pt idx="7">
                  <c:v>1.8</c:v>
                </c:pt>
                <c:pt idx="8">
                  <c:v>2.2000000000000002</c:v>
                </c:pt>
                <c:pt idx="9">
                  <c:v>3.3</c:v>
                </c:pt>
                <c:pt idx="10">
                  <c:v>4.7</c:v>
                </c:pt>
                <c:pt idx="11">
                  <c:v>5.2</c:v>
                </c:pt>
                <c:pt idx="12">
                  <c:v>5.2</c:v>
                </c:pt>
                <c:pt idx="13">
                  <c:v>9.4</c:v>
                </c:pt>
                <c:pt idx="14">
                  <c:v>12.1</c:v>
                </c:pt>
                <c:pt idx="15">
                  <c:v>17.899999999999999</c:v>
                </c:pt>
                <c:pt idx="16">
                  <c:v>31.6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Tabelle1!$B$162</c:f>
              <c:strCache>
                <c:ptCount val="1"/>
                <c:pt idx="0">
                  <c:v>Total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circle"/>
            <c:size val="5"/>
            <c:spPr>
              <a:solidFill>
                <a:schemeClr val="tx1"/>
              </a:solidFill>
              <a:ln>
                <a:noFill/>
              </a:ln>
            </c:spPr>
          </c:marker>
          <c:val>
            <c:numRef>
              <c:f>Tabelle1!$F$165:$F$181</c:f>
              <c:numCache>
                <c:formatCode>General</c:formatCode>
                <c:ptCount val="17"/>
                <c:pt idx="0">
                  <c:v>0.5</c:v>
                </c:pt>
                <c:pt idx="1">
                  <c:v>0.30000000000000032</c:v>
                </c:pt>
                <c:pt idx="2">
                  <c:v>0.5</c:v>
                </c:pt>
                <c:pt idx="3">
                  <c:v>0.60000000000000064</c:v>
                </c:pt>
                <c:pt idx="4">
                  <c:v>1.1000000000000001</c:v>
                </c:pt>
                <c:pt idx="5">
                  <c:v>1.5</c:v>
                </c:pt>
                <c:pt idx="6">
                  <c:v>1.8</c:v>
                </c:pt>
                <c:pt idx="7">
                  <c:v>2.1</c:v>
                </c:pt>
                <c:pt idx="8">
                  <c:v>3.5</c:v>
                </c:pt>
                <c:pt idx="9">
                  <c:v>4.7</c:v>
                </c:pt>
                <c:pt idx="10">
                  <c:v>5.8</c:v>
                </c:pt>
                <c:pt idx="11">
                  <c:v>8.3000000000000007</c:v>
                </c:pt>
                <c:pt idx="12">
                  <c:v>9.5</c:v>
                </c:pt>
                <c:pt idx="13">
                  <c:v>11.7</c:v>
                </c:pt>
                <c:pt idx="14">
                  <c:v>12.7</c:v>
                </c:pt>
                <c:pt idx="15">
                  <c:v>14</c:v>
                </c:pt>
                <c:pt idx="16">
                  <c:v>21.4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169856"/>
        <c:axId val="83595200"/>
      </c:lineChart>
      <c:catAx>
        <c:axId val="34169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595200"/>
        <c:crosses val="autoZero"/>
        <c:auto val="1"/>
        <c:lblAlgn val="ctr"/>
        <c:lblOffset val="100"/>
        <c:noMultiLvlLbl val="0"/>
      </c:catAx>
      <c:valAx>
        <c:axId val="83595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1698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459156891102966"/>
          <c:y val="0.18213227871402954"/>
          <c:w val="0.31333078842705897"/>
          <c:h val="0.6146190662818779"/>
        </c:manualLayout>
      </c:layout>
      <c:overlay val="0"/>
      <c:spPr>
        <a:solidFill>
          <a:srgbClr val="FFFFFF"/>
        </a:solidFill>
      </c:spPr>
    </c:legend>
    <c:plotVisOnly val="1"/>
    <c:dispBlanksAs val="gap"/>
    <c:showDLblsOverMax val="0"/>
  </c:chart>
  <c:spPr>
    <a:solidFill>
      <a:srgbClr val="FFFFFF"/>
    </a:solidFill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de-AT"/>
              <a:t>Q16</a:t>
            </a:r>
            <a:r>
              <a:rPr lang="de-AT" baseline="0"/>
              <a:t> Score distribution in all </a:t>
            </a:r>
          </a:p>
          <a:p>
            <a:pPr>
              <a:defRPr/>
            </a:pPr>
            <a:r>
              <a:rPr lang="de-AT" baseline="0"/>
              <a:t>countries (cummulative%)</a:t>
            </a:r>
            <a:endParaRPr lang="de-AT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7.0262645740710977E-2"/>
          <c:y val="3.3491763755775047E-2"/>
          <c:w val="0.9186826646669165"/>
          <c:h val="0.8909376373202218"/>
        </c:manualLayout>
      </c:layout>
      <c:lineChart>
        <c:grouping val="standard"/>
        <c:varyColors val="0"/>
        <c:ser>
          <c:idx val="0"/>
          <c:order val="0"/>
          <c:tx>
            <c:strRef>
              <c:f>Tabelle1!$A$3</c:f>
              <c:strCache>
                <c:ptCount val="1"/>
                <c:pt idx="0">
                  <c:v>AT</c:v>
                </c:pt>
              </c:strCache>
            </c:strRef>
          </c:tx>
          <c:spPr>
            <a:ln w="19050"/>
          </c:spPr>
          <c:cat>
            <c:numRef>
              <c:f>Tabelle1!$C$3:$C$19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</c:numCache>
            </c:numRef>
          </c:cat>
          <c:val>
            <c:numRef>
              <c:f>Tabelle1!$G$3:$G$19</c:f>
              <c:numCache>
                <c:formatCode>General</c:formatCode>
                <c:ptCount val="17"/>
                <c:pt idx="0">
                  <c:v>0.5</c:v>
                </c:pt>
                <c:pt idx="1">
                  <c:v>0.8</c:v>
                </c:pt>
                <c:pt idx="2">
                  <c:v>1.5</c:v>
                </c:pt>
                <c:pt idx="3">
                  <c:v>2.5</c:v>
                </c:pt>
                <c:pt idx="4">
                  <c:v>4.8</c:v>
                </c:pt>
                <c:pt idx="5">
                  <c:v>6.5</c:v>
                </c:pt>
                <c:pt idx="6">
                  <c:v>9</c:v>
                </c:pt>
                <c:pt idx="7">
                  <c:v>12</c:v>
                </c:pt>
                <c:pt idx="8">
                  <c:v>18</c:v>
                </c:pt>
                <c:pt idx="9">
                  <c:v>24.1</c:v>
                </c:pt>
                <c:pt idx="10">
                  <c:v>31.5</c:v>
                </c:pt>
                <c:pt idx="11">
                  <c:v>41.4</c:v>
                </c:pt>
                <c:pt idx="12">
                  <c:v>52.2</c:v>
                </c:pt>
                <c:pt idx="13">
                  <c:v>64.599999999999994</c:v>
                </c:pt>
                <c:pt idx="14">
                  <c:v>75.400000000000006</c:v>
                </c:pt>
                <c:pt idx="15">
                  <c:v>85.3</c:v>
                </c:pt>
                <c:pt idx="16">
                  <c:v>100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Tabelle1!$A$23</c:f>
              <c:strCache>
                <c:ptCount val="1"/>
                <c:pt idx="0">
                  <c:v>BG</c:v>
                </c:pt>
              </c:strCache>
            </c:strRef>
          </c:tx>
          <c:spPr>
            <a:ln w="19050"/>
          </c:spPr>
          <c:val>
            <c:numRef>
              <c:f>Tabelle1!$G$23:$G$39</c:f>
              <c:numCache>
                <c:formatCode>General</c:formatCode>
                <c:ptCount val="17"/>
                <c:pt idx="0">
                  <c:v>1.2</c:v>
                </c:pt>
                <c:pt idx="1">
                  <c:v>1.8</c:v>
                </c:pt>
                <c:pt idx="2">
                  <c:v>2.7</c:v>
                </c:pt>
                <c:pt idx="3">
                  <c:v>4</c:v>
                </c:pt>
                <c:pt idx="4">
                  <c:v>5.6</c:v>
                </c:pt>
                <c:pt idx="5">
                  <c:v>8.6</c:v>
                </c:pt>
                <c:pt idx="6">
                  <c:v>11.8</c:v>
                </c:pt>
                <c:pt idx="7">
                  <c:v>15.5</c:v>
                </c:pt>
                <c:pt idx="8">
                  <c:v>20.8</c:v>
                </c:pt>
                <c:pt idx="9">
                  <c:v>26.4</c:v>
                </c:pt>
                <c:pt idx="10">
                  <c:v>33.6</c:v>
                </c:pt>
                <c:pt idx="11">
                  <c:v>44</c:v>
                </c:pt>
                <c:pt idx="12">
                  <c:v>54.6</c:v>
                </c:pt>
                <c:pt idx="13">
                  <c:v>64</c:v>
                </c:pt>
                <c:pt idx="14">
                  <c:v>74.8</c:v>
                </c:pt>
                <c:pt idx="15">
                  <c:v>83</c:v>
                </c:pt>
                <c:pt idx="16">
                  <c:v>100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Tabelle1!$A$43</c:f>
              <c:strCache>
                <c:ptCount val="1"/>
                <c:pt idx="0">
                  <c:v>DE(NRW)</c:v>
                </c:pt>
              </c:strCache>
            </c:strRef>
          </c:tx>
          <c:spPr>
            <a:ln w="19050"/>
          </c:spPr>
          <c:val>
            <c:numRef>
              <c:f>Tabelle1!$G$43:$G$59</c:f>
              <c:numCache>
                <c:formatCode>General</c:formatCode>
                <c:ptCount val="17"/>
                <c:pt idx="0">
                  <c:v>0.4</c:v>
                </c:pt>
                <c:pt idx="1">
                  <c:v>1.1000000000000001</c:v>
                </c:pt>
                <c:pt idx="2">
                  <c:v>1.5</c:v>
                </c:pt>
                <c:pt idx="3">
                  <c:v>2.1</c:v>
                </c:pt>
                <c:pt idx="4">
                  <c:v>2.8</c:v>
                </c:pt>
                <c:pt idx="5">
                  <c:v>5.7</c:v>
                </c:pt>
                <c:pt idx="6">
                  <c:v>7</c:v>
                </c:pt>
                <c:pt idx="7">
                  <c:v>9.4</c:v>
                </c:pt>
                <c:pt idx="8">
                  <c:v>13.3</c:v>
                </c:pt>
                <c:pt idx="9">
                  <c:v>19.899999999999999</c:v>
                </c:pt>
                <c:pt idx="10">
                  <c:v>28.5</c:v>
                </c:pt>
                <c:pt idx="11">
                  <c:v>38.800000000000004</c:v>
                </c:pt>
                <c:pt idx="12">
                  <c:v>48.5</c:v>
                </c:pt>
                <c:pt idx="13">
                  <c:v>59.9</c:v>
                </c:pt>
                <c:pt idx="14">
                  <c:v>72.2</c:v>
                </c:pt>
                <c:pt idx="15">
                  <c:v>84.8</c:v>
                </c:pt>
                <c:pt idx="16">
                  <c:v>100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Tabelle1!$A$63</c:f>
              <c:strCache>
                <c:ptCount val="1"/>
                <c:pt idx="0">
                  <c:v>EL</c:v>
                </c:pt>
              </c:strCache>
            </c:strRef>
          </c:tx>
          <c:spPr>
            <a:ln w="19050"/>
          </c:spPr>
          <c:val>
            <c:numRef>
              <c:f>Tabelle1!$G$63:$G$79</c:f>
              <c:numCache>
                <c:formatCode>General</c:formatCode>
                <c:ptCount val="17"/>
                <c:pt idx="0">
                  <c:v>1</c:v>
                </c:pt>
                <c:pt idx="1">
                  <c:v>1.2</c:v>
                </c:pt>
                <c:pt idx="2">
                  <c:v>1.8</c:v>
                </c:pt>
                <c:pt idx="3">
                  <c:v>2.7</c:v>
                </c:pt>
                <c:pt idx="4">
                  <c:v>4.0999999999999996</c:v>
                </c:pt>
                <c:pt idx="5">
                  <c:v>5.2</c:v>
                </c:pt>
                <c:pt idx="6">
                  <c:v>7.1</c:v>
                </c:pt>
                <c:pt idx="7">
                  <c:v>9</c:v>
                </c:pt>
                <c:pt idx="8">
                  <c:v>11.8</c:v>
                </c:pt>
                <c:pt idx="9">
                  <c:v>15.8</c:v>
                </c:pt>
                <c:pt idx="10">
                  <c:v>19.7</c:v>
                </c:pt>
                <c:pt idx="11">
                  <c:v>24.8</c:v>
                </c:pt>
                <c:pt idx="12">
                  <c:v>32.5</c:v>
                </c:pt>
                <c:pt idx="13">
                  <c:v>44.7</c:v>
                </c:pt>
                <c:pt idx="14">
                  <c:v>57.1</c:v>
                </c:pt>
                <c:pt idx="15">
                  <c:v>73.099999999999994</c:v>
                </c:pt>
                <c:pt idx="16">
                  <c:v>100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Tabelle1!$A$83</c:f>
              <c:strCache>
                <c:ptCount val="1"/>
                <c:pt idx="0">
                  <c:v>ES</c:v>
                </c:pt>
              </c:strCache>
            </c:strRef>
          </c:tx>
          <c:spPr>
            <a:ln w="19050"/>
          </c:spPr>
          <c:val>
            <c:numRef>
              <c:f>Tabelle1!$G$83:$G$99</c:f>
              <c:numCache>
                <c:formatCode>General</c:formatCode>
                <c:ptCount val="17"/>
                <c:pt idx="0">
                  <c:v>0.4</c:v>
                </c:pt>
                <c:pt idx="1">
                  <c:v>0.4</c:v>
                </c:pt>
                <c:pt idx="2">
                  <c:v>0.4</c:v>
                </c:pt>
                <c:pt idx="3">
                  <c:v>0.9</c:v>
                </c:pt>
                <c:pt idx="4">
                  <c:v>1.3</c:v>
                </c:pt>
                <c:pt idx="5">
                  <c:v>2</c:v>
                </c:pt>
                <c:pt idx="6">
                  <c:v>3.2</c:v>
                </c:pt>
                <c:pt idx="7">
                  <c:v>5.0999999999999996</c:v>
                </c:pt>
                <c:pt idx="8">
                  <c:v>7.9</c:v>
                </c:pt>
                <c:pt idx="9">
                  <c:v>11.6</c:v>
                </c:pt>
                <c:pt idx="10">
                  <c:v>16.3</c:v>
                </c:pt>
                <c:pt idx="11">
                  <c:v>24.9</c:v>
                </c:pt>
                <c:pt idx="12">
                  <c:v>34.5</c:v>
                </c:pt>
                <c:pt idx="13">
                  <c:v>47.9</c:v>
                </c:pt>
                <c:pt idx="14">
                  <c:v>61.6</c:v>
                </c:pt>
                <c:pt idx="15">
                  <c:v>77.3</c:v>
                </c:pt>
                <c:pt idx="16">
                  <c:v>100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Tabelle1!$A$103</c:f>
              <c:strCache>
                <c:ptCount val="1"/>
                <c:pt idx="0">
                  <c:v>IE</c:v>
                </c:pt>
              </c:strCache>
            </c:strRef>
          </c:tx>
          <c:spPr>
            <a:ln w="19050"/>
          </c:spPr>
          <c:val>
            <c:numRef>
              <c:f>Tabelle1!$G$103:$G$119</c:f>
              <c:numCache>
                <c:formatCode>General</c:formatCode>
                <c:ptCount val="17"/>
                <c:pt idx="0">
                  <c:v>0.2</c:v>
                </c:pt>
                <c:pt idx="1">
                  <c:v>0.2</c:v>
                </c:pt>
                <c:pt idx="2">
                  <c:v>0.30000000000000032</c:v>
                </c:pt>
                <c:pt idx="3">
                  <c:v>0.70000000000000062</c:v>
                </c:pt>
                <c:pt idx="4">
                  <c:v>1.4</c:v>
                </c:pt>
                <c:pt idx="5">
                  <c:v>2.4</c:v>
                </c:pt>
                <c:pt idx="6">
                  <c:v>3.7</c:v>
                </c:pt>
                <c:pt idx="7">
                  <c:v>4.8</c:v>
                </c:pt>
                <c:pt idx="8">
                  <c:v>8.1</c:v>
                </c:pt>
                <c:pt idx="9">
                  <c:v>13</c:v>
                </c:pt>
                <c:pt idx="10">
                  <c:v>18.600000000000001</c:v>
                </c:pt>
                <c:pt idx="11">
                  <c:v>27</c:v>
                </c:pt>
                <c:pt idx="12">
                  <c:v>36</c:v>
                </c:pt>
                <c:pt idx="13">
                  <c:v>48.2</c:v>
                </c:pt>
                <c:pt idx="14">
                  <c:v>61.5</c:v>
                </c:pt>
                <c:pt idx="15">
                  <c:v>77.2</c:v>
                </c:pt>
                <c:pt idx="16">
                  <c:v>100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Tabelle1!$A$123</c:f>
              <c:strCache>
                <c:ptCount val="1"/>
                <c:pt idx="0">
                  <c:v>NL</c:v>
                </c:pt>
              </c:strCache>
            </c:strRef>
          </c:tx>
          <c:spPr>
            <a:ln w="19050"/>
          </c:spPr>
          <c:marker>
            <c:symbol val="circle"/>
            <c:size val="4"/>
          </c:marker>
          <c:val>
            <c:numRef>
              <c:f>Tabelle1!$G$123:$G$139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0.1</c:v>
                </c:pt>
                <c:pt idx="3">
                  <c:v>0.1</c:v>
                </c:pt>
                <c:pt idx="4">
                  <c:v>0.30000000000000032</c:v>
                </c:pt>
                <c:pt idx="5">
                  <c:v>0.4</c:v>
                </c:pt>
                <c:pt idx="6">
                  <c:v>1.1000000000000001</c:v>
                </c:pt>
                <c:pt idx="7">
                  <c:v>2.1</c:v>
                </c:pt>
                <c:pt idx="8">
                  <c:v>4</c:v>
                </c:pt>
                <c:pt idx="9">
                  <c:v>7.5</c:v>
                </c:pt>
                <c:pt idx="10">
                  <c:v>11.8</c:v>
                </c:pt>
                <c:pt idx="11">
                  <c:v>20.100000000000001</c:v>
                </c:pt>
                <c:pt idx="12">
                  <c:v>33.300000000000004</c:v>
                </c:pt>
                <c:pt idx="13">
                  <c:v>46.2</c:v>
                </c:pt>
                <c:pt idx="14">
                  <c:v>62.5</c:v>
                </c:pt>
                <c:pt idx="15">
                  <c:v>78.900000000000006</c:v>
                </c:pt>
                <c:pt idx="16">
                  <c:v>100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Tabelle1!$A$143</c:f>
              <c:strCache>
                <c:ptCount val="1"/>
                <c:pt idx="0">
                  <c:v>PL</c:v>
                </c:pt>
              </c:strCache>
            </c:strRef>
          </c:tx>
          <c:spPr>
            <a:ln w="19050"/>
          </c:spPr>
          <c:val>
            <c:numRef>
              <c:f>Tabelle1!$G$143:$G$159</c:f>
              <c:numCache>
                <c:formatCode>General</c:formatCode>
                <c:ptCount val="17"/>
                <c:pt idx="0">
                  <c:v>0.9</c:v>
                </c:pt>
                <c:pt idx="1">
                  <c:v>1.2</c:v>
                </c:pt>
                <c:pt idx="2">
                  <c:v>2.1</c:v>
                </c:pt>
                <c:pt idx="3">
                  <c:v>2.2000000000000002</c:v>
                </c:pt>
                <c:pt idx="4">
                  <c:v>3.5</c:v>
                </c:pt>
                <c:pt idx="5">
                  <c:v>4.7</c:v>
                </c:pt>
                <c:pt idx="6">
                  <c:v>6.5</c:v>
                </c:pt>
                <c:pt idx="7">
                  <c:v>8.3000000000000007</c:v>
                </c:pt>
                <c:pt idx="8">
                  <c:v>10.5</c:v>
                </c:pt>
                <c:pt idx="9">
                  <c:v>13.8</c:v>
                </c:pt>
                <c:pt idx="10">
                  <c:v>18.600000000000001</c:v>
                </c:pt>
                <c:pt idx="11">
                  <c:v>23.7</c:v>
                </c:pt>
                <c:pt idx="12">
                  <c:v>29</c:v>
                </c:pt>
                <c:pt idx="13">
                  <c:v>38.300000000000004</c:v>
                </c:pt>
                <c:pt idx="14">
                  <c:v>50.5</c:v>
                </c:pt>
                <c:pt idx="15">
                  <c:v>68.400000000000006</c:v>
                </c:pt>
                <c:pt idx="16">
                  <c:v>100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Tabelle1!$B$162</c:f>
              <c:strCache>
                <c:ptCount val="1"/>
                <c:pt idx="0">
                  <c:v>Total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circle"/>
            <c:size val="5"/>
            <c:spPr>
              <a:solidFill>
                <a:schemeClr val="tx1"/>
              </a:solidFill>
              <a:ln>
                <a:noFill/>
              </a:ln>
            </c:spPr>
          </c:marker>
          <c:val>
            <c:numRef>
              <c:f>Tabelle1!$G$165:$G$181</c:f>
              <c:numCache>
                <c:formatCode>General</c:formatCode>
                <c:ptCount val="17"/>
                <c:pt idx="0">
                  <c:v>0.5</c:v>
                </c:pt>
                <c:pt idx="1">
                  <c:v>0.8</c:v>
                </c:pt>
                <c:pt idx="2">
                  <c:v>1.3</c:v>
                </c:pt>
                <c:pt idx="3">
                  <c:v>1.9000000000000001</c:v>
                </c:pt>
                <c:pt idx="4">
                  <c:v>3</c:v>
                </c:pt>
                <c:pt idx="5">
                  <c:v>4.4000000000000004</c:v>
                </c:pt>
                <c:pt idx="6">
                  <c:v>6.2</c:v>
                </c:pt>
                <c:pt idx="7">
                  <c:v>8.3000000000000007</c:v>
                </c:pt>
                <c:pt idx="8">
                  <c:v>11.8</c:v>
                </c:pt>
                <c:pt idx="9">
                  <c:v>16.5</c:v>
                </c:pt>
                <c:pt idx="10">
                  <c:v>22.3</c:v>
                </c:pt>
                <c:pt idx="11">
                  <c:v>30.6</c:v>
                </c:pt>
                <c:pt idx="12">
                  <c:v>40.1</c:v>
                </c:pt>
                <c:pt idx="13">
                  <c:v>51.8</c:v>
                </c:pt>
                <c:pt idx="14">
                  <c:v>64.5</c:v>
                </c:pt>
                <c:pt idx="15">
                  <c:v>78.599999999999994</c:v>
                </c:pt>
                <c:pt idx="16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853376"/>
        <c:axId val="83591168"/>
      </c:lineChart>
      <c:catAx>
        <c:axId val="34853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591168"/>
        <c:crosses val="autoZero"/>
        <c:auto val="1"/>
        <c:lblAlgn val="ctr"/>
        <c:lblOffset val="100"/>
        <c:noMultiLvlLbl val="0"/>
      </c:catAx>
      <c:valAx>
        <c:axId val="83591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853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1592943739175438"/>
          <c:y val="0.23643092124796641"/>
          <c:w val="0.2513329369279253"/>
          <c:h val="0.58143656251113129"/>
        </c:manualLayout>
      </c:layout>
      <c:overlay val="0"/>
      <c:spPr>
        <a:solidFill>
          <a:srgbClr val="FFFFFF"/>
        </a:solidFill>
      </c:spPr>
    </c:legend>
    <c:plotVisOnly val="1"/>
    <c:dispBlanksAs val="gap"/>
    <c:showDLblsOverMax val="0"/>
  </c:chart>
  <c:spPr>
    <a:solidFill>
      <a:srgbClr val="FFFFFF"/>
    </a:solidFill>
  </c:sp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0.5868</cdr:x>
      <cdr:y>0.0351</cdr:y>
    </cdr:from>
    <cdr:to>
      <cdr:x>0.59092</cdr:x>
      <cdr:y>0.87045</cdr:y>
    </cdr:to>
    <cdr:cxnSp macro="">
      <cdr:nvCxnSpPr>
        <cdr:cNvPr id="3" name="Gerade Verbindung 2"/>
        <cdr:cNvCxnSpPr/>
      </cdr:nvCxnSpPr>
      <cdr:spPr>
        <a:xfrm xmlns:a="http://schemas.openxmlformats.org/drawingml/2006/main" flipV="1">
          <a:off x="5258349" y="141697"/>
          <a:ext cx="36967" cy="337259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ysClr val="windowText" lastClr="0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0.85623</cdr:x>
      <cdr:y>0.03723</cdr:y>
    </cdr:from>
    <cdr:to>
      <cdr:x>0.86334</cdr:x>
      <cdr:y>0.87706</cdr:y>
    </cdr:to>
    <cdr:cxnSp macro="">
      <cdr:nvCxnSpPr>
        <cdr:cNvPr id="5" name="Gerade Verbindung 4"/>
        <cdr:cNvCxnSpPr/>
      </cdr:nvCxnSpPr>
      <cdr:spPr>
        <a:xfrm xmlns:a="http://schemas.openxmlformats.org/drawingml/2006/main" flipH="1" flipV="1">
          <a:off x="7672781" y="166954"/>
          <a:ext cx="63756" cy="376611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ysClr val="windowText" lastClr="0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0.70969</cdr:x>
      <cdr:y>0.03429</cdr:y>
    </cdr:from>
    <cdr:to>
      <cdr:x>0.71128</cdr:x>
      <cdr:y>0.88005</cdr:y>
    </cdr:to>
    <cdr:cxnSp macro="">
      <cdr:nvCxnSpPr>
        <cdr:cNvPr id="6" name="Gerade Verbindung 5"/>
        <cdr:cNvCxnSpPr/>
      </cdr:nvCxnSpPr>
      <cdr:spPr>
        <a:xfrm xmlns:a="http://schemas.openxmlformats.org/drawingml/2006/main" flipH="1" flipV="1">
          <a:off x="6359617" y="153771"/>
          <a:ext cx="14288" cy="379274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ysClr val="windowText" lastClr="0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3540CEF-D720-4D7E-A909-1B20D54DD2C3}" type="datetimeFigureOut">
              <a:rPr lang="de-AT"/>
              <a:pPr>
                <a:defRPr/>
              </a:pPr>
              <a:t>09.11.2016</a:t>
            </a:fld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A9CE6E-6097-4651-BB2B-3BF84D19C221}" type="slidenum">
              <a:rPr lang="de-AT" altLang="de-DE"/>
              <a:pPr/>
              <a:t>‹Nr.›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744569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D9F4422-21A9-4CD0-B3F3-2A22F1DFE97C}" type="datetimeFigureOut">
              <a:rPr lang="de-DE"/>
              <a:pPr>
                <a:defRPr/>
              </a:pPr>
              <a:t>09.11.2016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AT" noProof="0" dirty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AT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C138C23-0C26-4E83-98AD-061352B521CB}" type="slidenum">
              <a:rPr lang="de-AT" altLang="de-DE"/>
              <a:pPr/>
              <a:t>‹Nr.›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2653227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/16899014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presentation will present the underlying procedures and results for constructing two short forms for the HLS-EU-Q47 instrument for measuring comprehensive health literacy (HL)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Background/objectives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HL is an evolving concept with a tendency of broadening the understanding of the underlying concepts of “health” and “literacy” and by that of the roles and tasks for which HL is seen as relevant.  The HLS-EU Consortium has offered a model and definition for this comprehensive understanding of HL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Sörensen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 2012). For measuring comprehensive HL in general populations the HLS-EU-Q47 has been developed and validated within the HLS-EU study in eight countries (HLS-EU Consortium 2012,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Sörensen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 2013). In the meantime the instrument has been translated into further languages and applied in more European and selected Asian countries. But for many research purposes a measurement instrument containing a battery of 47 items is seen as too long and uneconomical. Therefore it was seen as necessary to develop short forms for this instrument. 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Methods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Item selection was based on psychometric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Rasch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modeling (1 parametric dichotomous model) and content and face validity criteria (for good representation of the original HLS-EU Matrix). As split criteria for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Rasch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modelling were used: median, gender and dichotomized education within every of the 8 country samples. By that it was possible to construct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Rasch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scale HLS-EU-Q16 containing the same 16 items in every country. This scale has been also validated for further countries and for specific population sub-groups. For selecting fewer items for an even shorter sub-scale HLS-E- Q6, CFA modelling was used. 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Results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Both short forms correlate highly (around r= .80) with the HLS-EU-Q47 index of comprehensive HL in the researched countries and represent selected bi-variate associations of this index with relevant determinants and consequences of HL quite well. By fulfilling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Rasch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criteria, the two short forms have better psychometric properties than the original index. Instead taking about ten minutes in an interview they can be executed in about 3 minutes respectively in 1 minute. 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Conclusions/implications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When measuring sub-dimensions of HL is not intended and it is necessary to have a shorter and more economical comprehensive measure of HL, the two short forms HLS-Q16 and HLS-EU-Q6 are a reliable and valid alternative to the HLS-EU-Q47 index. In contrast to short forms based only on factor analyses of the items of the HLS-EU-Q47, these short forms have the advantage that by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Rasch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analyses the same 16 items have already been identified to work well in many different countries.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38C23-0C26-4E83-98AD-061352B521CB}" type="slidenum">
              <a:rPr lang="de-AT" altLang="de-DE" smtClean="0"/>
              <a:pPr/>
              <a:t>1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2350163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Taipeh 10-14</a:t>
            </a:r>
          </a:p>
          <a:p>
            <a:r>
              <a:rPr lang="de-DE" dirty="0" smtClean="0"/>
              <a:t>Rasch testet, ob eindimensional + gleich schwierig in verschiedenen Gruppen, d.h. bei gleicher Personenfähigkeit ist Item gleich schwierig, für alle gleich konditional auf Personenfähigkeit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0385EC-1910-4788-A294-7951F6C5FA75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JMP Taipeh 10-14</a:t>
            </a:r>
          </a:p>
          <a:p>
            <a:r>
              <a:rPr lang="de-DE" dirty="0" smtClean="0"/>
              <a:t>Bern 09-14</a:t>
            </a:r>
          </a:p>
          <a:p>
            <a:r>
              <a:rPr lang="de-DE" dirty="0" smtClean="0"/>
              <a:t>JMP Üb &amp; 5.4.2014</a:t>
            </a:r>
          </a:p>
          <a:p>
            <a:r>
              <a:rPr lang="de-DE" dirty="0" smtClean="0"/>
              <a:t>!!! Hinweis auf andere quantitative Zusammensetzung der beiden Matrices Vgl. mit F15!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0385EC-1910-4788-A294-7951F6C5FA75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Taipeh 10-14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0385EC-1910-4788-A294-7951F6C5FA75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1232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Korr</a:t>
            </a:r>
            <a:r>
              <a:rPr lang="de-DE" dirty="0" smtClean="0"/>
              <a:t> Taipeh 10-14</a:t>
            </a:r>
          </a:p>
          <a:p>
            <a:r>
              <a:rPr lang="de-DE" dirty="0" smtClean="0"/>
              <a:t>Bern 09-14</a:t>
            </a:r>
          </a:p>
          <a:p>
            <a:r>
              <a:rPr lang="de-DE" dirty="0" smtClean="0"/>
              <a:t>JMP 5.4.2014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0385EC-1910-4788-A294-7951F6C5FA75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Taipeh 10-14</a:t>
            </a:r>
          </a:p>
          <a:p>
            <a:endParaRPr lang="de-DE" dirty="0" smtClean="0"/>
          </a:p>
          <a:p>
            <a:r>
              <a:rPr lang="de-DE" dirty="0" smtClean="0"/>
              <a:t>Bern 09-14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0385EC-1910-4788-A294-7951F6C5FA75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Taipeh</a:t>
            </a:r>
            <a:r>
              <a:rPr lang="de-DE" baseline="0" dirty="0" smtClean="0"/>
              <a:t> 10-16</a:t>
            </a:r>
            <a:endParaRPr lang="de-DE" dirty="0" smtClean="0"/>
          </a:p>
          <a:p>
            <a:r>
              <a:rPr lang="de-DE" dirty="0" smtClean="0"/>
              <a:t>Bern 09-14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0385EC-1910-4788-A294-7951F6C5FA75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Taipeh 10-14</a:t>
            </a:r>
          </a:p>
          <a:p>
            <a:r>
              <a:rPr lang="de-DE" dirty="0" smtClean="0"/>
              <a:t>Bern 09-14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0385EC-1910-4788-A294-7951F6C5FA75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Taipeh 10-14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38C23-0C26-4E83-98AD-061352B521CB}" type="slidenum">
              <a:rPr lang="de-AT" altLang="de-DE" smtClean="0"/>
              <a:pPr/>
              <a:t>23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7832312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Taipeh 10-14</a:t>
            </a:r>
          </a:p>
          <a:p>
            <a:r>
              <a:rPr lang="de-DE" dirty="0" err="1" smtClean="0"/>
              <a:t>Average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intercorrelation</a:t>
            </a:r>
            <a:r>
              <a:rPr lang="de-DE" baseline="0" dirty="0" smtClean="0"/>
              <a:t> Q47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Q16 (total sample): .822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0385EC-1910-4788-A294-7951F6C5FA75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de-D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Taipeh 10-14</a:t>
            </a:r>
          </a:p>
          <a:p>
            <a:endParaRPr lang="de-DE" baseline="0" dirty="0" smtClean="0"/>
          </a:p>
          <a:p>
            <a:r>
              <a:rPr lang="de-DE" baseline="0" dirty="0" smtClean="0"/>
              <a:t>Bern 09-14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0385EC-1910-4788-A294-7951F6C5FA75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0931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 smtClean="0"/>
              <a:t>Budapest</a:t>
            </a:r>
            <a:r>
              <a:rPr lang="de-AT" baseline="0" dirty="0" smtClean="0"/>
              <a:t> 05-16!</a:t>
            </a:r>
            <a:endParaRPr lang="de-AT" dirty="0" smtClean="0"/>
          </a:p>
          <a:p>
            <a:r>
              <a:rPr lang="de-AT" dirty="0" smtClean="0"/>
              <a:t>Curitiba 05-16!</a:t>
            </a:r>
          </a:p>
          <a:p>
            <a:r>
              <a:rPr lang="de-AT" dirty="0" smtClean="0"/>
              <a:t>Genf 05-15</a:t>
            </a:r>
          </a:p>
          <a:p>
            <a:r>
              <a:rPr lang="de-AT" dirty="0" smtClean="0"/>
              <a:t>JMP 22.04.15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0385EC-1910-4788-A294-7951F6C5FA75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67183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AT" dirty="0" smtClean="0"/>
              <a:t>Taipeh 10-14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38C23-0C26-4E83-98AD-061352B521CB}" type="slidenum">
              <a:rPr lang="de-AT" altLang="de-DE" smtClean="0"/>
              <a:pPr/>
              <a:t>27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17400089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AT" dirty="0" smtClean="0"/>
              <a:t>Taipeh 10-14</a:t>
            </a:r>
            <a:endParaRPr lang="en-US" dirty="0" smtClean="0"/>
          </a:p>
          <a:p>
            <a:endParaRPr lang="de-DE" dirty="0" smtClean="0"/>
          </a:p>
          <a:p>
            <a:r>
              <a:rPr lang="de-DE" dirty="0" smtClean="0"/>
              <a:t>Bern 09-14</a:t>
            </a:r>
          </a:p>
          <a:p>
            <a:r>
              <a:rPr lang="de-DE" dirty="0" smtClean="0"/>
              <a:t>JMP Üb &amp; 5.4.2014</a:t>
            </a:r>
          </a:p>
          <a:p>
            <a:r>
              <a:rPr lang="de-DE" dirty="0" smtClean="0"/>
              <a:t>!!! Hinweis auf andere quantitative Zusammensetzung der beiden Matrices Vgl. mit F15!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0385EC-1910-4788-A294-7951F6C5FA75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AT" dirty="0" smtClean="0"/>
              <a:t>Taipeh 10-14</a:t>
            </a:r>
            <a:endParaRPr lang="en-US" dirty="0" smtClean="0"/>
          </a:p>
          <a:p>
            <a:endParaRPr lang="de-DE" dirty="0" smtClean="0"/>
          </a:p>
          <a:p>
            <a:r>
              <a:rPr lang="de-DE" dirty="0" smtClean="0"/>
              <a:t>Bern </a:t>
            </a:r>
          </a:p>
          <a:p>
            <a:r>
              <a:rPr lang="de-DE" dirty="0" smtClean="0"/>
              <a:t>JMP 5.4.2014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0385EC-1910-4788-A294-7951F6C5FA75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AT" dirty="0" smtClean="0"/>
              <a:t>Taipeh 10-14</a:t>
            </a:r>
            <a:endParaRPr lang="en-US" dirty="0" smtClean="0"/>
          </a:p>
          <a:p>
            <a:endParaRPr lang="de-DE" dirty="0" smtClean="0"/>
          </a:p>
          <a:p>
            <a:r>
              <a:rPr lang="de-DE" dirty="0" smtClean="0"/>
              <a:t>Bern 09-14</a:t>
            </a:r>
          </a:p>
          <a:p>
            <a:r>
              <a:rPr lang="de-DE" dirty="0" smtClean="0"/>
              <a:t>JMP 5.4.2014</a:t>
            </a:r>
          </a:p>
          <a:p>
            <a:r>
              <a:rPr lang="de-DE" dirty="0" smtClean="0"/>
              <a:t>ad</a:t>
            </a:r>
            <a:r>
              <a:rPr lang="de-DE" baseline="0" dirty="0" smtClean="0"/>
              <a:t> 3.</a:t>
            </a:r>
            <a:endParaRPr lang="de-DE" dirty="0" smtClean="0"/>
          </a:p>
          <a:p>
            <a:r>
              <a:rPr lang="de-DE" dirty="0" smtClean="0"/>
              <a:t>4 Levels do</a:t>
            </a:r>
            <a:r>
              <a:rPr lang="de-DE" baseline="0" dirty="0" smtClean="0"/>
              <a:t> </a:t>
            </a:r>
            <a:r>
              <a:rPr lang="de-DE" dirty="0" smtClean="0"/>
              <a:t>not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meet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required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accuracy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75% in total sample.</a:t>
            </a:r>
          </a:p>
          <a:p>
            <a:r>
              <a:rPr lang="de-DE" baseline="0" dirty="0" smtClean="0"/>
              <a:t>Breaks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used</a:t>
            </a:r>
            <a:r>
              <a:rPr lang="de-DE" baseline="0" dirty="0" smtClean="0"/>
              <a:t> in a </a:t>
            </a:r>
            <a:r>
              <a:rPr lang="de-DE" baseline="0" dirty="0" err="1" smtClean="0"/>
              <a:t>mathematical</a:t>
            </a:r>
            <a:r>
              <a:rPr lang="de-DE" baseline="0" dirty="0" smtClean="0"/>
              <a:t> sense:</a:t>
            </a:r>
          </a:p>
          <a:p>
            <a:r>
              <a:rPr lang="de-DE" baseline="0" dirty="0" smtClean="0"/>
              <a:t>[] </a:t>
            </a:r>
            <a:r>
              <a:rPr lang="de-DE" baseline="0" dirty="0" err="1" smtClean="0"/>
              <a:t>including</a:t>
            </a:r>
            <a:r>
              <a:rPr lang="de-DE" baseline="0" dirty="0" smtClean="0"/>
              <a:t> end </a:t>
            </a:r>
            <a:r>
              <a:rPr lang="de-DE" baseline="0" dirty="0" err="1" smtClean="0"/>
              <a:t>points</a:t>
            </a:r>
            <a:endParaRPr lang="de-DE" baseline="0" dirty="0" smtClean="0"/>
          </a:p>
          <a:p>
            <a:r>
              <a:rPr lang="de-DE" baseline="0" dirty="0" smtClean="0"/>
              <a:t>() </a:t>
            </a:r>
            <a:r>
              <a:rPr lang="de-DE" baseline="0" dirty="0" err="1" smtClean="0"/>
              <a:t>excluding</a:t>
            </a:r>
            <a:r>
              <a:rPr lang="de-DE" baseline="0" dirty="0" smtClean="0"/>
              <a:t> end </a:t>
            </a:r>
            <a:r>
              <a:rPr lang="de-DE" baseline="0" dirty="0" err="1" smtClean="0"/>
              <a:t>points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0385EC-1910-4788-A294-7951F6C5FA75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30</a:t>
            </a:fld>
            <a:endParaRPr lang="de-D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AT" dirty="0" smtClean="0"/>
              <a:t>Taipeh 10-14</a:t>
            </a:r>
            <a:endParaRPr lang="en-US" dirty="0" smtClean="0"/>
          </a:p>
          <a:p>
            <a:r>
              <a:rPr lang="de-DE" dirty="0" smtClean="0"/>
              <a:t>Bern 09-14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0385EC-1910-4788-A294-7951F6C5FA75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JMP Taipeh 10-14</a:t>
            </a:r>
          </a:p>
          <a:p>
            <a:r>
              <a:rPr lang="de-DE" dirty="0" smtClean="0"/>
              <a:t>Bern 09-14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0385EC-1910-4788-A294-7951F6C5FA75}" type="slidenum">
              <a:rPr lang="de-DE" smtClean="0"/>
              <a:pPr>
                <a:defRPr/>
              </a:pPr>
              <a:t>32</a:t>
            </a:fld>
            <a:endParaRPr lang="de-D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AT" dirty="0" smtClean="0"/>
              <a:t>Taipeh 10-14</a:t>
            </a:r>
            <a:endParaRPr lang="en-US" dirty="0" smtClean="0"/>
          </a:p>
          <a:p>
            <a:r>
              <a:rPr lang="de-DE" dirty="0" smtClean="0"/>
              <a:t>Average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intercorrelation</a:t>
            </a:r>
            <a:r>
              <a:rPr lang="de-DE" baseline="0" dirty="0" smtClean="0"/>
              <a:t> Q47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Q6 (total sample): .896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0385EC-1910-4788-A294-7951F6C5FA75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33</a:t>
            </a:fld>
            <a:endParaRPr lang="de-D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AT" dirty="0" smtClean="0"/>
              <a:t>Taipeh 10-14</a:t>
            </a:r>
            <a:endParaRPr lang="en-US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0385EC-1910-4788-A294-7951F6C5FA75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34</a:t>
            </a:fld>
            <a:endParaRPr lang="de-D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Bern 09-14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0385EC-1910-4788-A294-7951F6C5FA75}" type="slidenum">
              <a:rPr lang="de-DE" smtClean="0"/>
              <a:pPr>
                <a:defRPr/>
              </a:pPr>
              <a:t>36</a:t>
            </a:fld>
            <a:endParaRPr lang="de-D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2980">
              <a:defRPr/>
            </a:pPr>
            <a:r>
              <a:rPr lang="en-US" dirty="0" err="1" smtClean="0"/>
              <a:t>Pattaya</a:t>
            </a:r>
            <a:r>
              <a:rPr lang="en-US" dirty="0" smtClean="0"/>
              <a:t> 26.9.2013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0385EC-1910-4788-A294-7951F6C5FA75}" type="slidenum">
              <a:rPr lang="de-DE" smtClean="0"/>
              <a:pPr>
                <a:defRPr/>
              </a:pPr>
              <a:t>42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2062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Budapest 05-16!</a:t>
            </a:r>
          </a:p>
          <a:p>
            <a:r>
              <a:rPr lang="de-DE" dirty="0" smtClean="0"/>
              <a:t>Manipal 02-16</a:t>
            </a:r>
          </a:p>
          <a:p>
            <a:r>
              <a:rPr lang="de-DE" dirty="0" smtClean="0"/>
              <a:t>Lisbon 04-15</a:t>
            </a:r>
          </a:p>
          <a:p>
            <a:r>
              <a:rPr lang="de-DE" dirty="0" smtClean="0"/>
              <a:t>Taipeh 10-14</a:t>
            </a:r>
          </a:p>
          <a:p>
            <a:r>
              <a:rPr lang="de-DE" dirty="0" smtClean="0"/>
              <a:t>TALLINN – 7.6.2013, JMP 9.8.2013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0385EC-1910-4788-A294-7951F6C5FA75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1981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 defTabSz="905994">
              <a:defRPr/>
            </a:pPr>
            <a:r>
              <a:rPr lang="de-DE" dirty="0" err="1" smtClean="0"/>
              <a:t>Geneva</a:t>
            </a:r>
            <a:r>
              <a:rPr lang="de-DE" dirty="0" smtClean="0"/>
              <a:t> 06-16</a:t>
            </a:r>
          </a:p>
          <a:p>
            <a:pPr defTabSz="905994">
              <a:defRPr/>
            </a:pPr>
            <a:r>
              <a:rPr lang="de-DE" dirty="0" smtClean="0"/>
              <a:t>Budapest 05-16!</a:t>
            </a:r>
          </a:p>
          <a:p>
            <a:pPr defTabSz="905994">
              <a:defRPr/>
            </a:pPr>
            <a:r>
              <a:rPr lang="de-DE" dirty="0" smtClean="0"/>
              <a:t>Manipal 02-16</a:t>
            </a:r>
          </a:p>
          <a:p>
            <a:pPr defTabSz="905994">
              <a:defRPr/>
            </a:pPr>
            <a:r>
              <a:rPr lang="de-DE" dirty="0" smtClean="0"/>
              <a:t>Unterscheidung</a:t>
            </a:r>
            <a:r>
              <a:rPr lang="de-DE" baseline="0" dirty="0" smtClean="0"/>
              <a:t> in Wissensabfrage, Navigation,..</a:t>
            </a:r>
          </a:p>
          <a:p>
            <a:pPr defTabSz="905994">
              <a:defRPr/>
            </a:pPr>
            <a:endParaRPr lang="de-DE" baseline="0" dirty="0" smtClean="0"/>
          </a:p>
          <a:p>
            <a:pPr defTabSz="905994">
              <a:defRPr/>
            </a:pPr>
            <a:r>
              <a:rPr lang="de-DE" dirty="0" smtClean="0"/>
              <a:t>K Manipal 02-16</a:t>
            </a:r>
          </a:p>
          <a:p>
            <a:pPr defTabSz="905994">
              <a:defRPr/>
            </a:pPr>
            <a:r>
              <a:rPr lang="de-DE" dirty="0" err="1" smtClean="0"/>
              <a:t>Lisbon</a:t>
            </a:r>
            <a:r>
              <a:rPr lang="de-DE" dirty="0" smtClean="0"/>
              <a:t> 04-15</a:t>
            </a:r>
          </a:p>
          <a:p>
            <a:pPr defTabSz="905994">
              <a:defRPr/>
            </a:pPr>
            <a:r>
              <a:rPr lang="de-DE" dirty="0" smtClean="0"/>
              <a:t>References:</a:t>
            </a:r>
          </a:p>
          <a:p>
            <a:pPr defTabSz="905994">
              <a:defRPr/>
            </a:pPr>
            <a:endParaRPr lang="de-DE" dirty="0" smtClean="0"/>
          </a:p>
          <a:p>
            <a:pPr defTabSz="905994">
              <a:defRPr/>
            </a:pPr>
            <a:r>
              <a:rPr lang="en-US" dirty="0" smtClean="0">
                <a:solidFill>
                  <a:srgbClr val="001D3B"/>
                </a:solidFill>
                <a:ea typeface="Calibri"/>
                <a:cs typeface="Times New Roman"/>
              </a:rPr>
              <a:t>BRIEF: CHEW SCREEING ITEMS: </a:t>
            </a:r>
            <a:r>
              <a:rPr lang="de-AT" dirty="0" err="1" smtClean="0"/>
              <a:t>Chew</a:t>
            </a:r>
            <a:r>
              <a:rPr lang="de-AT" dirty="0" smtClean="0"/>
              <a:t> L.D., et al (2008) Validation of Screening </a:t>
            </a:r>
            <a:r>
              <a:rPr lang="de-AT" dirty="0" err="1" smtClean="0"/>
              <a:t>Questions</a:t>
            </a:r>
            <a:r>
              <a:rPr lang="de-AT" dirty="0" smtClean="0"/>
              <a:t> for Limited Health Literacy in a large VA Outpatient Population. Journal of General Internal </a:t>
            </a:r>
          </a:p>
          <a:p>
            <a:pPr defTabSz="905994">
              <a:defRPr/>
            </a:pPr>
            <a:endParaRPr lang="de-AT" dirty="0" smtClean="0"/>
          </a:p>
          <a:p>
            <a:pPr defTabSz="905994">
              <a:defRPr/>
            </a:pPr>
            <a:r>
              <a:rPr lang="de-AT" dirty="0" smtClean="0"/>
              <a:t>DAHL (</a:t>
            </a:r>
            <a:r>
              <a:rPr lang="de-AT" dirty="0" err="1" smtClean="0"/>
              <a:t>Demographic</a:t>
            </a:r>
            <a:r>
              <a:rPr lang="de-AT" dirty="0" smtClean="0"/>
              <a:t> Assessment of Health Literacy. (</a:t>
            </a:r>
            <a:r>
              <a:rPr lang="de-AT" dirty="0" err="1" smtClean="0"/>
              <a:t>Hanchate</a:t>
            </a:r>
            <a:r>
              <a:rPr lang="de-AT" dirty="0" smtClean="0"/>
              <a:t> et al, 2008)</a:t>
            </a:r>
          </a:p>
          <a:p>
            <a:pPr defTabSz="905994">
              <a:defRPr/>
            </a:pPr>
            <a:endParaRPr lang="de-AT" dirty="0" smtClean="0"/>
          </a:p>
          <a:p>
            <a:pPr defTabSz="905994">
              <a:defRPr/>
            </a:pPr>
            <a:r>
              <a:rPr lang="de-AT" dirty="0" smtClean="0"/>
              <a:t>FHLT: Zhang, XH. Et al (2009): Development and </a:t>
            </a:r>
            <a:r>
              <a:rPr lang="de-AT" dirty="0" err="1" smtClean="0"/>
              <a:t>validation</a:t>
            </a:r>
            <a:r>
              <a:rPr lang="de-AT" dirty="0" smtClean="0"/>
              <a:t> of a </a:t>
            </a:r>
            <a:r>
              <a:rPr lang="de-AT" dirty="0" err="1" smtClean="0"/>
              <a:t>functional</a:t>
            </a:r>
            <a:r>
              <a:rPr lang="de-AT" dirty="0" smtClean="0"/>
              <a:t> health </a:t>
            </a:r>
            <a:r>
              <a:rPr lang="de-AT" dirty="0" err="1" smtClean="0"/>
              <a:t>literacy</a:t>
            </a:r>
            <a:r>
              <a:rPr lang="de-AT" dirty="0" smtClean="0"/>
              <a:t> </a:t>
            </a:r>
            <a:r>
              <a:rPr lang="de-AT" dirty="0" err="1" smtClean="0"/>
              <a:t>test</a:t>
            </a:r>
            <a:r>
              <a:rPr lang="de-AT" dirty="0" smtClean="0"/>
              <a:t>. Patient 2(3): 168-78.</a:t>
            </a:r>
          </a:p>
          <a:p>
            <a:pPr defTabSz="905994">
              <a:defRPr/>
            </a:pPr>
            <a:endParaRPr lang="de-AT" dirty="0" smtClean="0"/>
          </a:p>
          <a:p>
            <a:pPr defTabSz="905994">
              <a:defRPr/>
            </a:pPr>
            <a:r>
              <a:rPr lang="de-AT" dirty="0" smtClean="0"/>
              <a:t>Health </a:t>
            </a:r>
            <a:r>
              <a:rPr lang="de-AT" dirty="0" err="1" smtClean="0"/>
              <a:t>LiTT</a:t>
            </a:r>
            <a:r>
              <a:rPr lang="de-AT" dirty="0" smtClean="0"/>
              <a:t>: Hahn, E.A. et al (2011): Health Literacy Assessment </a:t>
            </a:r>
            <a:r>
              <a:rPr lang="de-AT" dirty="0" err="1" smtClean="0"/>
              <a:t>Using</a:t>
            </a:r>
            <a:r>
              <a:rPr lang="de-AT" dirty="0" smtClean="0"/>
              <a:t> </a:t>
            </a:r>
            <a:r>
              <a:rPr lang="de-AT" dirty="0" err="1" smtClean="0"/>
              <a:t>Talkin</a:t>
            </a:r>
            <a:r>
              <a:rPr lang="de-AT" dirty="0" smtClean="0"/>
              <a:t> Touchscreen Technology (Health </a:t>
            </a:r>
            <a:r>
              <a:rPr lang="de-AT" dirty="0" err="1" smtClean="0"/>
              <a:t>LiTT</a:t>
            </a:r>
            <a:r>
              <a:rPr lang="de-AT" dirty="0" smtClean="0"/>
              <a:t>): A New Items Response </a:t>
            </a:r>
            <a:r>
              <a:rPr lang="de-AT" dirty="0" err="1" smtClean="0"/>
              <a:t>Theory-based</a:t>
            </a:r>
            <a:r>
              <a:rPr lang="de-AT" dirty="0" smtClean="0"/>
              <a:t> </a:t>
            </a:r>
            <a:r>
              <a:rPr lang="de-AT" dirty="0" err="1" smtClean="0"/>
              <a:t>Measure</a:t>
            </a:r>
            <a:r>
              <a:rPr lang="de-AT" dirty="0" smtClean="0"/>
              <a:t> of Health Literacy. J. Health Communication 16 (</a:t>
            </a:r>
            <a:r>
              <a:rPr lang="de-AT" dirty="0" err="1" smtClean="0"/>
              <a:t>Suppl</a:t>
            </a:r>
            <a:r>
              <a:rPr lang="de-AT" dirty="0" smtClean="0"/>
              <a:t> 3): 150-162</a:t>
            </a:r>
          </a:p>
          <a:p>
            <a:pPr defTabSz="905994">
              <a:defRPr/>
            </a:pPr>
            <a:endParaRPr lang="de-AT" dirty="0" smtClean="0"/>
          </a:p>
          <a:p>
            <a:pPr defTabSz="905994">
              <a:defRPr/>
            </a:pPr>
            <a:r>
              <a:rPr lang="de-AT" dirty="0" smtClean="0"/>
              <a:t>HALS: </a:t>
            </a:r>
            <a:r>
              <a:rPr lang="en-US" dirty="0" smtClean="0"/>
              <a:t>Rudd R, Kirsch I, Yamamoto K. Literacy and Health in America: Policy Information Report. Princeton, NJ: Educational Testing Service; 2004. Apr, </a:t>
            </a:r>
            <a:endParaRPr lang="de-AT" dirty="0" smtClean="0"/>
          </a:p>
          <a:p>
            <a:pPr defTabSz="905994">
              <a:defRPr/>
            </a:pPr>
            <a:endParaRPr lang="de-AT" dirty="0" smtClean="0"/>
          </a:p>
          <a:p>
            <a:pPr defTabSz="905994">
              <a:defRPr/>
            </a:pPr>
            <a:r>
              <a:rPr lang="de-AT" dirty="0" smtClean="0"/>
              <a:t>HLSI: Bann, C.M. et al (2010): The Health Literacy Skills Instrument: A 10-Item Short Form. Journal of Health Communication: </a:t>
            </a:r>
            <a:r>
              <a:rPr lang="de-AT" dirty="0" err="1" smtClean="0"/>
              <a:t>Internationl</a:t>
            </a:r>
            <a:r>
              <a:rPr lang="de-AT" dirty="0" smtClean="0"/>
              <a:t> </a:t>
            </a:r>
            <a:r>
              <a:rPr lang="de-AT" dirty="0" err="1" smtClean="0"/>
              <a:t>Perspectives</a:t>
            </a:r>
            <a:r>
              <a:rPr lang="de-AT" dirty="0" smtClean="0"/>
              <a:t> 17:sup3, 191-202</a:t>
            </a:r>
          </a:p>
          <a:p>
            <a:pPr defTabSz="905994">
              <a:defRPr/>
            </a:pPr>
            <a:r>
              <a:rPr lang="de-AT" dirty="0" smtClean="0"/>
              <a:t>McCormack et al (2010): </a:t>
            </a:r>
            <a:r>
              <a:rPr lang="de-AT" dirty="0" err="1" smtClean="0"/>
              <a:t>Measuring</a:t>
            </a:r>
            <a:r>
              <a:rPr lang="de-AT" dirty="0" smtClean="0"/>
              <a:t> Health Literacy: A Pilot Study of a New </a:t>
            </a:r>
            <a:r>
              <a:rPr lang="de-AT" dirty="0" err="1" smtClean="0"/>
              <a:t>Skils-Based</a:t>
            </a:r>
            <a:r>
              <a:rPr lang="de-AT" dirty="0" smtClean="0"/>
              <a:t> Instrument, Journal of Health Communication: International </a:t>
            </a:r>
            <a:r>
              <a:rPr lang="de-AT" dirty="0" err="1" smtClean="0"/>
              <a:t>Perspectives</a:t>
            </a:r>
            <a:r>
              <a:rPr lang="de-AT" dirty="0" smtClean="0"/>
              <a:t>, 15:S2, 52-71</a:t>
            </a:r>
          </a:p>
          <a:p>
            <a:pPr defTabSz="905994">
              <a:defRPr/>
            </a:pPr>
            <a:endParaRPr lang="de-AT" dirty="0" smtClean="0"/>
          </a:p>
          <a:p>
            <a:pPr defTabSz="905994">
              <a:defRPr/>
            </a:pPr>
            <a:r>
              <a:rPr lang="de-AT" dirty="0" smtClean="0"/>
              <a:t>HLSQ – Osborn, et al. 2013</a:t>
            </a:r>
          </a:p>
          <a:p>
            <a:pPr defTabSz="905994">
              <a:defRPr/>
            </a:pPr>
            <a:endParaRPr lang="de-AT" dirty="0" smtClean="0"/>
          </a:p>
          <a:p>
            <a:pPr defTabSz="905994">
              <a:defRPr/>
            </a:pPr>
            <a:r>
              <a:rPr lang="de-AT" dirty="0" smtClean="0"/>
              <a:t>MART: Hanson-Divers, E.C. (1997): </a:t>
            </a:r>
            <a:r>
              <a:rPr lang="de-AT" dirty="0" err="1" smtClean="0"/>
              <a:t>Developing</a:t>
            </a:r>
            <a:r>
              <a:rPr lang="de-AT" dirty="0" smtClean="0"/>
              <a:t> a </a:t>
            </a:r>
            <a:r>
              <a:rPr lang="de-AT" dirty="0" err="1" smtClean="0"/>
              <a:t>medical</a:t>
            </a:r>
            <a:r>
              <a:rPr lang="de-AT" dirty="0" smtClean="0"/>
              <a:t> </a:t>
            </a:r>
            <a:r>
              <a:rPr lang="de-AT" dirty="0" err="1" smtClean="0"/>
              <a:t>acievment</a:t>
            </a:r>
            <a:r>
              <a:rPr lang="de-AT" dirty="0" smtClean="0"/>
              <a:t> </a:t>
            </a:r>
            <a:r>
              <a:rPr lang="de-AT" dirty="0" err="1" smtClean="0"/>
              <a:t>reading</a:t>
            </a:r>
            <a:r>
              <a:rPr lang="de-AT" dirty="0" smtClean="0"/>
              <a:t> </a:t>
            </a:r>
            <a:r>
              <a:rPr lang="de-AT" dirty="0" err="1" smtClean="0"/>
              <a:t>test</a:t>
            </a:r>
            <a:r>
              <a:rPr lang="de-AT" dirty="0" smtClean="0"/>
              <a:t> to </a:t>
            </a:r>
            <a:r>
              <a:rPr lang="de-AT" dirty="0" err="1" smtClean="0"/>
              <a:t>evaluate</a:t>
            </a:r>
            <a:r>
              <a:rPr lang="de-AT" dirty="0" smtClean="0"/>
              <a:t> patient </a:t>
            </a:r>
            <a:r>
              <a:rPr lang="de-AT" dirty="0" err="1" smtClean="0"/>
              <a:t>literacy</a:t>
            </a:r>
            <a:r>
              <a:rPr lang="de-AT" dirty="0" smtClean="0"/>
              <a:t> </a:t>
            </a:r>
            <a:r>
              <a:rPr lang="de-AT" dirty="0" err="1" smtClean="0"/>
              <a:t>skills</a:t>
            </a:r>
            <a:r>
              <a:rPr lang="de-AT" dirty="0" smtClean="0"/>
              <a:t>: a </a:t>
            </a:r>
            <a:r>
              <a:rPr lang="de-AT" dirty="0" err="1" smtClean="0"/>
              <a:t>preliminary</a:t>
            </a:r>
            <a:r>
              <a:rPr lang="de-AT" dirty="0" smtClean="0"/>
              <a:t> </a:t>
            </a:r>
            <a:r>
              <a:rPr lang="de-AT" dirty="0" err="1" smtClean="0"/>
              <a:t>study</a:t>
            </a:r>
            <a:r>
              <a:rPr lang="de-AT" dirty="0" smtClean="0"/>
              <a:t>. J. Health Care Poor </a:t>
            </a:r>
            <a:r>
              <a:rPr lang="de-AT" dirty="0" err="1" smtClean="0"/>
              <a:t>Underserved</a:t>
            </a:r>
            <a:r>
              <a:rPr lang="de-AT" dirty="0" smtClean="0"/>
              <a:t> 8(1): 56-69</a:t>
            </a:r>
          </a:p>
          <a:p>
            <a:pPr defTabSz="905994">
              <a:defRPr/>
            </a:pPr>
            <a:endParaRPr lang="de-AT" dirty="0" smtClean="0"/>
          </a:p>
          <a:p>
            <a:pPr defTabSz="905994">
              <a:defRPr/>
            </a:pPr>
            <a:r>
              <a:rPr lang="de-AT" dirty="0" smtClean="0"/>
              <a:t>NVS: W</a:t>
            </a:r>
            <a:r>
              <a:rPr lang="en-US" i="0" dirty="0" err="1" smtClean="0"/>
              <a:t>eiss</a:t>
            </a:r>
            <a:r>
              <a:rPr lang="en-US" i="0" dirty="0" smtClean="0"/>
              <a:t> B.D., et al (2005): Quick assessment of literacy in primary care: the Newest Vital Sign. Ann </a:t>
            </a:r>
            <a:r>
              <a:rPr lang="en-US" i="0" dirty="0" err="1" smtClean="0"/>
              <a:t>Fam</a:t>
            </a:r>
            <a:r>
              <a:rPr lang="en-US" i="0" dirty="0" smtClean="0"/>
              <a:t> Med; 3: 514–22.</a:t>
            </a:r>
          </a:p>
          <a:p>
            <a:pPr defTabSz="905994">
              <a:defRPr/>
            </a:pPr>
            <a:endParaRPr lang="en-US" i="0" dirty="0" smtClean="0"/>
          </a:p>
          <a:p>
            <a:pPr defTabSz="905994">
              <a:defRPr/>
            </a:pPr>
            <a:r>
              <a:rPr lang="en-US" i="0" dirty="0" smtClean="0"/>
              <a:t>NLS:</a:t>
            </a:r>
            <a:r>
              <a:rPr lang="en-US" i="0" baseline="0" dirty="0" smtClean="0"/>
              <a:t> Nutrition Literacy Scale (NLS) (Diamond, 2007)</a:t>
            </a:r>
            <a:endParaRPr lang="en-US" i="0" dirty="0" smtClean="0"/>
          </a:p>
          <a:p>
            <a:pPr defTabSz="905994">
              <a:defRPr/>
            </a:pPr>
            <a:endParaRPr lang="de-DE" baseline="0" dirty="0" smtClean="0"/>
          </a:p>
          <a:p>
            <a:pPr defTabSz="905994">
              <a:defRPr/>
            </a:pPr>
            <a:r>
              <a:rPr lang="de-DE" baseline="0" dirty="0" smtClean="0"/>
              <a:t>TOFHLA: Parker, R.M., et al (1995): The </a:t>
            </a:r>
            <a:r>
              <a:rPr lang="de-DE" baseline="0" dirty="0" err="1" smtClean="0"/>
              <a:t>test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functional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health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literacy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adults</a:t>
            </a:r>
            <a:r>
              <a:rPr lang="de-DE" baseline="0" dirty="0" smtClean="0"/>
              <a:t>: A </a:t>
            </a:r>
            <a:r>
              <a:rPr lang="de-DE" baseline="0" dirty="0" err="1" smtClean="0"/>
              <a:t>new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instrument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measuring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patients</a:t>
            </a:r>
            <a:r>
              <a:rPr lang="de-DE" baseline="0" dirty="0" smtClean="0"/>
              <a:t>‘ </a:t>
            </a:r>
            <a:r>
              <a:rPr lang="de-DE" baseline="0" dirty="0" err="1" smtClean="0"/>
              <a:t>literacy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skills</a:t>
            </a:r>
            <a:r>
              <a:rPr lang="de-DE" baseline="0" dirty="0" smtClean="0"/>
              <a:t>. Journal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General Internal </a:t>
            </a:r>
            <a:r>
              <a:rPr lang="de-DE" baseline="0" dirty="0" err="1" smtClean="0"/>
              <a:t>Medicine</a:t>
            </a:r>
            <a:r>
              <a:rPr lang="de-DE" baseline="0" dirty="0" smtClean="0"/>
              <a:t>, 10, 537-541.</a:t>
            </a:r>
          </a:p>
          <a:p>
            <a:pPr defTabSz="905994">
              <a:defRPr/>
            </a:pPr>
            <a:endParaRPr lang="de-DE" dirty="0" smtClean="0"/>
          </a:p>
          <a:p>
            <a:pPr defTabSz="905994">
              <a:defRPr/>
            </a:pPr>
            <a:r>
              <a:rPr lang="de-DE" dirty="0" smtClean="0"/>
              <a:t>REALM: Davis, T.C.,</a:t>
            </a:r>
            <a:r>
              <a:rPr lang="de-DE" baseline="0" dirty="0" smtClean="0"/>
              <a:t> et al (1993): Rapid </a:t>
            </a:r>
            <a:r>
              <a:rPr lang="de-DE" baseline="0" dirty="0" err="1" smtClean="0"/>
              <a:t>estimate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adult </a:t>
            </a:r>
            <a:r>
              <a:rPr lang="de-DE" baseline="0" dirty="0" err="1" smtClean="0"/>
              <a:t>literacy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medicine</a:t>
            </a:r>
            <a:r>
              <a:rPr lang="de-DE" baseline="0" dirty="0" smtClean="0"/>
              <a:t>: A </a:t>
            </a:r>
            <a:r>
              <a:rPr lang="de-DE" baseline="0" dirty="0" err="1" smtClean="0"/>
              <a:t>shortanted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screening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instrument</a:t>
            </a:r>
            <a:r>
              <a:rPr lang="de-DE" baseline="0" dirty="0" smtClean="0"/>
              <a:t>. Family </a:t>
            </a:r>
            <a:r>
              <a:rPr lang="de-DE" baseline="0" dirty="0" err="1" smtClean="0"/>
              <a:t>Medincine</a:t>
            </a:r>
            <a:r>
              <a:rPr lang="de-DE" baseline="0" dirty="0" smtClean="0"/>
              <a:t>, 25, 391-395.</a:t>
            </a:r>
          </a:p>
          <a:p>
            <a:r>
              <a:rPr lang="de-DE" baseline="0" dirty="0" smtClean="0"/>
              <a:t>Weitere Abwandlungen des REALM:</a:t>
            </a:r>
            <a:r>
              <a:rPr lang="de-AT" dirty="0" smtClean="0"/>
              <a:t> REALM-SF; REALM-VS; REALD- 99; REALM-Teen; REAL-G; HKREALD-30</a:t>
            </a:r>
          </a:p>
          <a:p>
            <a:pPr defTabSz="905994">
              <a:defRPr/>
            </a:pPr>
            <a:endParaRPr lang="de-DE" baseline="0" dirty="0" smtClean="0"/>
          </a:p>
          <a:p>
            <a:pPr defTabSz="905994">
              <a:defRPr/>
            </a:pPr>
            <a:r>
              <a:rPr lang="de-DE" baseline="0" dirty="0" smtClean="0"/>
              <a:t>SAHLSA:  Lee, SY et al. (2006): </a:t>
            </a:r>
            <a:r>
              <a:rPr lang="en-US" b="0" dirty="0" smtClean="0"/>
              <a:t>Development of an easy-to-use Spanish Health Literacy test.</a:t>
            </a:r>
            <a:r>
              <a:rPr lang="en-US" b="0" baseline="0" dirty="0" smtClean="0"/>
              <a:t> </a:t>
            </a:r>
            <a:r>
              <a:rPr lang="en-US" dirty="0" smtClean="0">
                <a:hlinkClick r:id="rId3" tooltip="Health services research."/>
              </a:rPr>
              <a:t>Health </a:t>
            </a:r>
            <a:r>
              <a:rPr lang="en-US" dirty="0" err="1" smtClean="0">
                <a:hlinkClick r:id="rId3" tooltip="Health services research."/>
              </a:rPr>
              <a:t>Serv</a:t>
            </a:r>
            <a:r>
              <a:rPr lang="en-US" dirty="0" smtClean="0">
                <a:hlinkClick r:id="rId3" tooltip="Health services research."/>
              </a:rPr>
              <a:t> Res.</a:t>
            </a:r>
            <a:r>
              <a:rPr lang="en-US" dirty="0" smtClean="0"/>
              <a:t>;41(4 Pt 1):1392-412.</a:t>
            </a:r>
            <a:endParaRPr lang="en-US" b="0" dirty="0" smtClean="0"/>
          </a:p>
          <a:p>
            <a:pPr defTabSz="905994">
              <a:defRPr/>
            </a:pPr>
            <a:endParaRPr lang="de-DE" baseline="0" dirty="0" smtClean="0"/>
          </a:p>
          <a:p>
            <a:pPr defTabSz="905994">
              <a:defRPr/>
            </a:pPr>
            <a:r>
              <a:rPr lang="en-US" dirty="0" smtClean="0"/>
              <a:t>SILS: Morris N.S., et al. (2006):The Single Item Literacy Screener: Evaluation of a brief instrument to identify limited reading ability. BMC Family Practice. 7(21)</a:t>
            </a:r>
          </a:p>
          <a:p>
            <a:pPr defTabSz="905994">
              <a:defRPr/>
            </a:pPr>
            <a:endParaRPr lang="en-US" dirty="0" smtClean="0"/>
          </a:p>
          <a:p>
            <a:pPr defTabSz="905994">
              <a:defRPr/>
            </a:pPr>
            <a:r>
              <a:rPr lang="en-US" dirty="0" smtClean="0"/>
              <a:t>WRAT: Dell, Harrold &amp; Dell, 2008 – Test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kostenpflichtig</a:t>
            </a:r>
            <a:endParaRPr lang="en-US" dirty="0" smtClean="0"/>
          </a:p>
          <a:p>
            <a:pPr defTabSz="905994">
              <a:defRPr/>
            </a:pPr>
            <a:endParaRPr lang="de-DE" baseline="0" dirty="0" smtClean="0"/>
          </a:p>
          <a:p>
            <a:pPr defTabSz="905994">
              <a:defRPr/>
            </a:pPr>
            <a:endParaRPr lang="en-US" dirty="0" smtClean="0">
              <a:solidFill>
                <a:srgbClr val="001D3B"/>
              </a:solidFill>
              <a:ea typeface="Calibri"/>
              <a:cs typeface="Times New Roman"/>
            </a:endParaRPr>
          </a:p>
          <a:p>
            <a:pPr defTabSz="905994">
              <a:defRPr/>
            </a:pPr>
            <a:endParaRPr lang="de-DE" baseline="0" dirty="0" smtClean="0"/>
          </a:p>
          <a:p>
            <a:pPr defTabSz="905994"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0385EC-1910-4788-A294-7951F6C5FA75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3483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5950">
              <a:defRPr/>
            </a:pPr>
            <a:r>
              <a:rPr lang="de-AT" dirty="0" smtClean="0"/>
              <a:t>Genf 06-16</a:t>
            </a:r>
          </a:p>
          <a:p>
            <a:pPr defTabSz="905950">
              <a:defRPr/>
            </a:pPr>
            <a:r>
              <a:rPr lang="de-AT" dirty="0" smtClean="0"/>
              <a:t>Budapest 05-16</a:t>
            </a:r>
          </a:p>
          <a:p>
            <a:pPr defTabSz="905950">
              <a:defRPr/>
            </a:pPr>
            <a:r>
              <a:rPr lang="de-AT" dirty="0" smtClean="0"/>
              <a:t>K Manipal 02-16</a:t>
            </a:r>
          </a:p>
          <a:p>
            <a:pPr defTabSz="905950">
              <a:defRPr/>
            </a:pPr>
            <a:r>
              <a:rPr lang="de-AT" dirty="0" err="1" smtClean="0"/>
              <a:t>Lisbon</a:t>
            </a:r>
            <a:r>
              <a:rPr lang="de-AT" dirty="0" smtClean="0"/>
              <a:t> 04-15</a:t>
            </a:r>
          </a:p>
          <a:p>
            <a:pPr defTabSz="905950">
              <a:defRPr/>
            </a:pPr>
            <a:r>
              <a:rPr lang="de-AT" dirty="0" smtClean="0"/>
              <a:t>Bern 09-14, </a:t>
            </a:r>
            <a:r>
              <a:rPr lang="de-AT" dirty="0" err="1" smtClean="0"/>
              <a:t>korr</a:t>
            </a:r>
            <a:r>
              <a:rPr lang="de-AT" dirty="0" smtClean="0"/>
              <a:t> JMP 13-09-14</a:t>
            </a:r>
          </a:p>
          <a:p>
            <a:pPr defTabSz="905950">
              <a:defRPr/>
            </a:pPr>
            <a:r>
              <a:rPr lang="de-AT" dirty="0" err="1" smtClean="0"/>
              <a:t>Pattaya</a:t>
            </a:r>
            <a:r>
              <a:rPr lang="de-AT" dirty="0"/>
              <a:t>, </a:t>
            </a:r>
            <a:r>
              <a:rPr lang="en-US" dirty="0"/>
              <a:t>Measuring Health Literacy in General Populations in Europe. Selected Results from the HLS-EU Study., 21</a:t>
            </a:r>
            <a:r>
              <a:rPr lang="en-US" baseline="30000" dirty="0"/>
              <a:t>st</a:t>
            </a:r>
            <a:r>
              <a:rPr lang="en-US" dirty="0"/>
              <a:t> IUHPE Conf., 27.8.2013</a:t>
            </a:r>
            <a:endParaRPr lang="de-AT" dirty="0"/>
          </a:p>
          <a:p>
            <a:endParaRPr lang="de-DE" dirty="0" smtClean="0"/>
          </a:p>
          <a:p>
            <a:r>
              <a:rPr lang="de-DE" dirty="0" smtClean="0"/>
              <a:t>e.g. Tallinn 7.6.2013 , JMP 9.8.2013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0385EC-1910-4788-A294-7951F6C5FA75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2346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de-DE" sz="1400" dirty="0" smtClean="0"/>
              <a:t>Genf 06-16!</a:t>
            </a:r>
          </a:p>
          <a:p>
            <a:r>
              <a:rPr lang="de-DE" sz="1400" dirty="0" err="1" smtClean="0"/>
              <a:t>Lisbon</a:t>
            </a:r>
            <a:r>
              <a:rPr lang="de-DE" sz="1400" dirty="0" smtClean="0"/>
              <a:t> 04-15</a:t>
            </a:r>
          </a:p>
          <a:p>
            <a:r>
              <a:rPr lang="de-DE" sz="1400" dirty="0" smtClean="0"/>
              <a:t>Data </a:t>
            </a:r>
            <a:r>
              <a:rPr lang="de-DE" sz="1400" dirty="0" err="1"/>
              <a:t>collection</a:t>
            </a:r>
            <a:r>
              <a:rPr lang="de-DE" sz="1400" dirty="0"/>
              <a:t> </a:t>
            </a:r>
            <a:r>
              <a:rPr lang="de-DE" sz="1400" dirty="0" err="1"/>
              <a:t>by</a:t>
            </a:r>
            <a:r>
              <a:rPr lang="de-DE" sz="1400" dirty="0"/>
              <a:t> </a:t>
            </a:r>
            <a:r>
              <a:rPr lang="de-DE" sz="1400" dirty="0" err="1"/>
              <a:t>one</a:t>
            </a:r>
            <a:r>
              <a:rPr lang="de-DE" sz="1400" dirty="0"/>
              <a:t> Provider  - TNS Opinion </a:t>
            </a:r>
          </a:p>
          <a:p>
            <a:r>
              <a:rPr lang="de-DE" sz="1400" dirty="0"/>
              <a:t>Eurobarometer </a:t>
            </a:r>
            <a:r>
              <a:rPr lang="de-DE" sz="1400" dirty="0" err="1"/>
              <a:t>methodology</a:t>
            </a:r>
            <a:r>
              <a:rPr lang="de-DE" sz="1400" dirty="0"/>
              <a:t> </a:t>
            </a:r>
            <a:r>
              <a:rPr lang="de-DE" sz="1400" dirty="0" err="1"/>
              <a:t>applied</a:t>
            </a:r>
            <a:r>
              <a:rPr lang="de-DE" sz="1400" dirty="0"/>
              <a:t> </a:t>
            </a:r>
            <a:r>
              <a:rPr lang="de-DE" sz="1400" dirty="0" err="1"/>
              <a:t>for</a:t>
            </a:r>
            <a:r>
              <a:rPr lang="de-DE" sz="1400" dirty="0"/>
              <a:t> all </a:t>
            </a:r>
            <a:r>
              <a:rPr lang="de-DE" sz="1400" dirty="0" err="1"/>
              <a:t>sampling</a:t>
            </a:r>
            <a:r>
              <a:rPr lang="de-DE" sz="1400" dirty="0"/>
              <a:t> </a:t>
            </a:r>
            <a:r>
              <a:rPr lang="de-DE" sz="1400" dirty="0" err="1"/>
              <a:t>and</a:t>
            </a:r>
            <a:r>
              <a:rPr lang="de-DE" sz="1400" dirty="0"/>
              <a:t> </a:t>
            </a:r>
            <a:r>
              <a:rPr lang="de-DE" sz="1400" dirty="0" err="1"/>
              <a:t>data</a:t>
            </a:r>
            <a:r>
              <a:rPr lang="de-DE" sz="1400" dirty="0"/>
              <a:t> </a:t>
            </a:r>
            <a:r>
              <a:rPr lang="de-DE" sz="1400" dirty="0" err="1"/>
              <a:t>collection</a:t>
            </a:r>
            <a:r>
              <a:rPr lang="de-DE" sz="1400" dirty="0"/>
              <a:t> </a:t>
            </a:r>
            <a:r>
              <a:rPr lang="de-DE" sz="1400" dirty="0" err="1"/>
              <a:t>precedure</a:t>
            </a:r>
            <a:r>
              <a:rPr lang="de-DE" sz="1400" dirty="0"/>
              <a:t> in all </a:t>
            </a:r>
            <a:r>
              <a:rPr lang="de-DE" sz="1400" dirty="0" err="1"/>
              <a:t>participating</a:t>
            </a:r>
            <a:r>
              <a:rPr lang="de-DE" sz="1400" dirty="0"/>
              <a:t> countries </a:t>
            </a:r>
            <a:r>
              <a:rPr lang="de-DE" sz="1400" dirty="0">
                <a:solidFill>
                  <a:srgbClr val="C00000"/>
                </a:solidFill>
              </a:rPr>
              <a:t>(</a:t>
            </a:r>
            <a:r>
              <a:rPr lang="de-DE" sz="1400" dirty="0">
                <a:solidFill>
                  <a:srgbClr val="C00000"/>
                </a:solidFill>
                <a:sym typeface="Wingdings" panose="05000000000000000000" pitchFamily="2" charset="2"/>
              </a:rPr>
              <a:t> </a:t>
            </a:r>
            <a:r>
              <a:rPr lang="de-DE" sz="1400" dirty="0" err="1">
                <a:solidFill>
                  <a:srgbClr val="C00000"/>
                </a:solidFill>
                <a:sym typeface="Wingdings" panose="05000000000000000000" pitchFamily="2" charset="2"/>
              </a:rPr>
              <a:t>present</a:t>
            </a:r>
            <a:r>
              <a:rPr lang="de-DE" sz="1400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de-DE" sz="1400" dirty="0" err="1">
                <a:solidFill>
                  <a:srgbClr val="C00000"/>
                </a:solidFill>
                <a:sym typeface="Wingdings" panose="05000000000000000000" pitchFamily="2" charset="2"/>
              </a:rPr>
              <a:t>Europbarometer</a:t>
            </a:r>
            <a:r>
              <a:rPr lang="de-DE" sz="1400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de-DE" sz="1400" dirty="0" err="1">
                <a:solidFill>
                  <a:srgbClr val="C00000"/>
                </a:solidFill>
                <a:sym typeface="Wingdings" panose="05000000000000000000" pitchFamily="2" charset="2"/>
              </a:rPr>
              <a:t>Metholody</a:t>
            </a:r>
            <a:r>
              <a:rPr lang="de-DE" sz="1400" dirty="0">
                <a:solidFill>
                  <a:srgbClr val="C00000"/>
                </a:solidFill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de-DE" sz="1400" dirty="0">
                <a:solidFill>
                  <a:srgbClr val="C00000"/>
                </a:solidFill>
                <a:sym typeface="Wingdings" panose="05000000000000000000" pitchFamily="2" charset="2"/>
              </a:rPr>
              <a:t>Sample </a:t>
            </a:r>
            <a:r>
              <a:rPr lang="en-US" sz="1400" dirty="0">
                <a:solidFill>
                  <a:srgbClr val="C00000"/>
                </a:solidFill>
                <a:sym typeface="Wingdings" panose="05000000000000000000" pitchFamily="2" charset="2"/>
              </a:rPr>
              <a:t>restricted</a:t>
            </a:r>
            <a:r>
              <a:rPr lang="de-DE" sz="1400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en-US" sz="1400" dirty="0">
                <a:solidFill>
                  <a:srgbClr val="C00000"/>
                </a:solidFill>
                <a:sym typeface="Wingdings" panose="05000000000000000000" pitchFamily="2" charset="2"/>
              </a:rPr>
              <a:t>to</a:t>
            </a:r>
            <a:r>
              <a:rPr lang="de-DE" sz="1400" dirty="0">
                <a:solidFill>
                  <a:srgbClr val="C00000"/>
                </a:solidFill>
                <a:sym typeface="Wingdings" panose="05000000000000000000" pitchFamily="2" charset="2"/>
              </a:rPr>
              <a:t> EU </a:t>
            </a:r>
            <a:r>
              <a:rPr lang="en-US" sz="1400" dirty="0">
                <a:solidFill>
                  <a:srgbClr val="C00000"/>
                </a:solidFill>
                <a:sym typeface="Wingdings" panose="05000000000000000000" pitchFamily="2" charset="2"/>
              </a:rPr>
              <a:t>citizens</a:t>
            </a:r>
            <a:r>
              <a:rPr lang="de-DE" sz="1400" dirty="0">
                <a:solidFill>
                  <a:srgbClr val="C00000"/>
                </a:solidFill>
                <a:sym typeface="Wingdings" panose="05000000000000000000" pitchFamily="2" charset="2"/>
              </a:rPr>
              <a:t> (!) </a:t>
            </a:r>
          </a:p>
          <a:p>
            <a:pPr lvl="1"/>
            <a:r>
              <a:rPr lang="de-DE" sz="1400" dirty="0">
                <a:solidFill>
                  <a:srgbClr val="C00000"/>
                </a:solidFill>
                <a:sym typeface="Wingdings" panose="05000000000000000000" pitchFamily="2" charset="2"/>
              </a:rPr>
              <a:t>15+</a:t>
            </a:r>
          </a:p>
          <a:p>
            <a:pPr lvl="1"/>
            <a:r>
              <a:rPr lang="de-DE" sz="1400" dirty="0">
                <a:solidFill>
                  <a:srgbClr val="C00000"/>
                </a:solidFill>
                <a:sym typeface="Wingdings" panose="05000000000000000000" pitchFamily="2" charset="2"/>
              </a:rPr>
              <a:t>National Samples </a:t>
            </a:r>
            <a:r>
              <a:rPr lang="de-DE" sz="1400" dirty="0" err="1">
                <a:solidFill>
                  <a:srgbClr val="C00000"/>
                </a:solidFill>
                <a:sym typeface="Wingdings" panose="05000000000000000000" pitchFamily="2" charset="2"/>
              </a:rPr>
              <a:t>to</a:t>
            </a:r>
            <a:r>
              <a:rPr lang="de-DE" sz="1400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de-DE" sz="1400" dirty="0" err="1">
                <a:solidFill>
                  <a:srgbClr val="C00000"/>
                </a:solidFill>
                <a:sym typeface="Wingdings" panose="05000000000000000000" pitchFamily="2" charset="2"/>
              </a:rPr>
              <a:t>respresent</a:t>
            </a:r>
            <a:r>
              <a:rPr lang="de-DE" sz="1400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de-DE" sz="1400" dirty="0" err="1">
                <a:solidFill>
                  <a:srgbClr val="C00000"/>
                </a:solidFill>
                <a:sym typeface="Wingdings" panose="05000000000000000000" pitchFamily="2" charset="2"/>
              </a:rPr>
              <a:t>the</a:t>
            </a:r>
            <a:r>
              <a:rPr lang="de-DE" sz="1400" dirty="0">
                <a:solidFill>
                  <a:srgbClr val="C00000"/>
                </a:solidFill>
                <a:sym typeface="Wingdings" panose="05000000000000000000" pitchFamily="2" charset="2"/>
              </a:rPr>
              <a:t> national </a:t>
            </a:r>
            <a:r>
              <a:rPr lang="de-DE" sz="1400" dirty="0" err="1">
                <a:solidFill>
                  <a:srgbClr val="C00000"/>
                </a:solidFill>
                <a:sym typeface="Wingdings" panose="05000000000000000000" pitchFamily="2" charset="2"/>
              </a:rPr>
              <a:t>population</a:t>
            </a:r>
            <a:r>
              <a:rPr lang="de-DE" sz="1400" dirty="0">
                <a:solidFill>
                  <a:srgbClr val="C00000"/>
                </a:solidFill>
                <a:sym typeface="Wingdings" panose="05000000000000000000" pitchFamily="2" charset="2"/>
              </a:rPr>
              <a:t> -</a:t>
            </a:r>
            <a:r>
              <a:rPr lang="de-DE" sz="1400" dirty="0" err="1">
                <a:solidFill>
                  <a:srgbClr val="C00000"/>
                </a:solidFill>
                <a:sym typeface="Wingdings" panose="05000000000000000000" pitchFamily="2" charset="2"/>
              </a:rPr>
              <a:t>Except</a:t>
            </a:r>
            <a:r>
              <a:rPr lang="de-DE" sz="1400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de-DE" sz="1400" dirty="0" err="1">
                <a:solidFill>
                  <a:srgbClr val="C00000"/>
                </a:solidFill>
                <a:sym typeface="Wingdings" panose="05000000000000000000" pitchFamily="2" charset="2"/>
              </a:rPr>
              <a:t>for</a:t>
            </a:r>
            <a:r>
              <a:rPr lang="de-DE" sz="1400" dirty="0">
                <a:solidFill>
                  <a:srgbClr val="C00000"/>
                </a:solidFill>
                <a:sym typeface="Wingdings" panose="05000000000000000000" pitchFamily="2" charset="2"/>
              </a:rPr>
              <a:t> Germany (</a:t>
            </a:r>
            <a:r>
              <a:rPr lang="de-DE" sz="1400" dirty="0" err="1">
                <a:solidFill>
                  <a:srgbClr val="C00000"/>
                </a:solidFill>
                <a:sym typeface="Wingdings" panose="05000000000000000000" pitchFamily="2" charset="2"/>
              </a:rPr>
              <a:t>only</a:t>
            </a:r>
            <a:r>
              <a:rPr lang="de-DE" sz="1400" dirty="0">
                <a:solidFill>
                  <a:srgbClr val="C00000"/>
                </a:solidFill>
                <a:sym typeface="Wingdings" panose="05000000000000000000" pitchFamily="2" charset="2"/>
              </a:rPr>
              <a:t> North-Rhine </a:t>
            </a:r>
            <a:r>
              <a:rPr lang="de-DE" sz="1400" dirty="0" err="1">
                <a:solidFill>
                  <a:srgbClr val="C00000"/>
                </a:solidFill>
                <a:sym typeface="Wingdings" panose="05000000000000000000" pitchFamily="2" charset="2"/>
              </a:rPr>
              <a:t>Westphalia</a:t>
            </a:r>
            <a:r>
              <a:rPr lang="de-DE" sz="1400" dirty="0">
                <a:solidFill>
                  <a:srgbClr val="C00000"/>
                </a:solidFill>
                <a:sym typeface="Wingdings" panose="05000000000000000000" pitchFamily="2" charset="2"/>
              </a:rPr>
              <a:t>) </a:t>
            </a:r>
            <a:r>
              <a:rPr lang="de-DE" sz="1400" dirty="0" err="1">
                <a:solidFill>
                  <a:srgbClr val="C00000"/>
                </a:solidFill>
                <a:sym typeface="Wingdings" panose="05000000000000000000" pitchFamily="2" charset="2"/>
              </a:rPr>
              <a:t>and</a:t>
            </a:r>
            <a:r>
              <a:rPr lang="de-DE" sz="1400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de-DE" sz="1400" dirty="0" err="1">
                <a:solidFill>
                  <a:srgbClr val="C00000"/>
                </a:solidFill>
                <a:sym typeface="Wingdings" panose="05000000000000000000" pitchFamily="2" charset="2"/>
              </a:rPr>
              <a:t>Greece</a:t>
            </a:r>
            <a:r>
              <a:rPr lang="de-DE" sz="1400" dirty="0">
                <a:solidFill>
                  <a:srgbClr val="C00000"/>
                </a:solidFill>
                <a:sym typeface="Wingdings" panose="05000000000000000000" pitchFamily="2" charset="2"/>
              </a:rPr>
              <a:t> (</a:t>
            </a:r>
            <a:r>
              <a:rPr lang="de-DE" sz="1400" dirty="0" err="1">
                <a:solidFill>
                  <a:srgbClr val="C00000"/>
                </a:solidFill>
                <a:sym typeface="Wingdings" panose="05000000000000000000" pitchFamily="2" charset="2"/>
              </a:rPr>
              <a:t>only</a:t>
            </a:r>
            <a:r>
              <a:rPr lang="de-DE" sz="1400" dirty="0">
                <a:solidFill>
                  <a:srgbClr val="C00000"/>
                </a:solidFill>
                <a:sym typeface="Wingdings" panose="05000000000000000000" pitchFamily="2" charset="2"/>
              </a:rPr>
              <a:t> Athens </a:t>
            </a:r>
            <a:r>
              <a:rPr lang="de-DE" sz="1400" dirty="0" err="1">
                <a:solidFill>
                  <a:srgbClr val="C00000"/>
                </a:solidFill>
                <a:sym typeface="Wingdings" panose="05000000000000000000" pitchFamily="2" charset="2"/>
              </a:rPr>
              <a:t>and</a:t>
            </a:r>
            <a:r>
              <a:rPr lang="de-DE" sz="1400" dirty="0">
                <a:solidFill>
                  <a:srgbClr val="C00000"/>
                </a:solidFill>
                <a:sym typeface="Wingdings" panose="05000000000000000000" pitchFamily="2" charset="2"/>
              </a:rPr>
              <a:t> ist </a:t>
            </a:r>
            <a:r>
              <a:rPr lang="de-DE" sz="1400" dirty="0" err="1">
                <a:solidFill>
                  <a:srgbClr val="C00000"/>
                </a:solidFill>
                <a:sym typeface="Wingdings" panose="05000000000000000000" pitchFamily="2" charset="2"/>
              </a:rPr>
              <a:t>surroundings</a:t>
            </a:r>
            <a:r>
              <a:rPr lang="de-DE" sz="1400" dirty="0">
                <a:solidFill>
                  <a:srgbClr val="C00000"/>
                </a:solidFill>
                <a:sym typeface="Wingdings" panose="05000000000000000000" pitchFamily="2" charset="2"/>
              </a:rPr>
              <a:t>) </a:t>
            </a:r>
          </a:p>
          <a:p>
            <a:pPr lvl="1"/>
            <a:r>
              <a:rPr lang="de-DE" sz="1400" dirty="0">
                <a:solidFill>
                  <a:srgbClr val="C00000"/>
                </a:solidFill>
                <a:sym typeface="Wingdings" panose="05000000000000000000" pitchFamily="2" charset="2"/>
              </a:rPr>
              <a:t>Computer </a:t>
            </a:r>
            <a:r>
              <a:rPr lang="de-DE" sz="1400" dirty="0" err="1">
                <a:solidFill>
                  <a:srgbClr val="C00000"/>
                </a:solidFill>
                <a:sym typeface="Wingdings" panose="05000000000000000000" pitchFamily="2" charset="2"/>
              </a:rPr>
              <a:t>Assisted</a:t>
            </a:r>
            <a:r>
              <a:rPr lang="de-DE" sz="1400" dirty="0">
                <a:solidFill>
                  <a:srgbClr val="C00000"/>
                </a:solidFill>
                <a:sym typeface="Wingdings" panose="05000000000000000000" pitchFamily="2" charset="2"/>
              </a:rPr>
              <a:t> Personal Interview (CAPI) </a:t>
            </a:r>
            <a:r>
              <a:rPr lang="de-DE" sz="1400" dirty="0" err="1">
                <a:solidFill>
                  <a:srgbClr val="C00000"/>
                </a:solidFill>
                <a:sym typeface="Wingdings" panose="05000000000000000000" pitchFamily="2" charset="2"/>
              </a:rPr>
              <a:t>only</a:t>
            </a:r>
            <a:r>
              <a:rPr lang="de-DE" sz="1400" dirty="0">
                <a:solidFill>
                  <a:srgbClr val="C00000"/>
                </a:solidFill>
                <a:sym typeface="Wingdings" panose="05000000000000000000" pitchFamily="2" charset="2"/>
              </a:rPr>
              <a:t> in </a:t>
            </a:r>
            <a:r>
              <a:rPr lang="de-DE" sz="1400" dirty="0" err="1">
                <a:solidFill>
                  <a:srgbClr val="C00000"/>
                </a:solidFill>
                <a:sym typeface="Wingdings" panose="05000000000000000000" pitchFamily="2" charset="2"/>
              </a:rPr>
              <a:t>Blugaria</a:t>
            </a:r>
            <a:r>
              <a:rPr lang="de-DE" sz="1400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de-DE" sz="1400" dirty="0" err="1">
                <a:solidFill>
                  <a:srgbClr val="C00000"/>
                </a:solidFill>
                <a:sym typeface="Wingdings" panose="05000000000000000000" pitchFamily="2" charset="2"/>
              </a:rPr>
              <a:t>and</a:t>
            </a:r>
            <a:r>
              <a:rPr lang="de-DE" sz="1400" dirty="0">
                <a:solidFill>
                  <a:srgbClr val="C00000"/>
                </a:solidFill>
                <a:sym typeface="Wingdings" panose="05000000000000000000" pitchFamily="2" charset="2"/>
              </a:rPr>
              <a:t> Irland </a:t>
            </a:r>
            <a:r>
              <a:rPr lang="de-DE" sz="1400" dirty="0" err="1">
                <a:solidFill>
                  <a:srgbClr val="C00000"/>
                </a:solidFill>
                <a:sym typeface="Wingdings" panose="05000000000000000000" pitchFamily="2" charset="2"/>
              </a:rPr>
              <a:t>Papaer</a:t>
            </a:r>
            <a:r>
              <a:rPr lang="de-DE" sz="1400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de-DE" sz="1400" dirty="0" err="1">
                <a:solidFill>
                  <a:srgbClr val="C00000"/>
                </a:solidFill>
                <a:sym typeface="Wingdings" panose="05000000000000000000" pitchFamily="2" charset="2"/>
              </a:rPr>
              <a:t>Assisted</a:t>
            </a:r>
            <a:r>
              <a:rPr lang="de-DE" sz="1400" dirty="0">
                <a:solidFill>
                  <a:srgbClr val="C00000"/>
                </a:solidFill>
                <a:sym typeface="Wingdings" panose="05000000000000000000" pitchFamily="2" charset="2"/>
              </a:rPr>
              <a:t> Personal Interview (PAPI)</a:t>
            </a:r>
          </a:p>
          <a:p>
            <a:pPr lvl="1"/>
            <a:r>
              <a:rPr lang="de-DE" sz="1400" b="1" dirty="0" err="1">
                <a:solidFill>
                  <a:srgbClr val="C00000"/>
                </a:solidFill>
                <a:sym typeface="Wingdings" panose="05000000000000000000" pitchFamily="2" charset="2"/>
              </a:rPr>
              <a:t>Mulitstage</a:t>
            </a:r>
            <a:r>
              <a:rPr lang="de-DE" sz="1400" b="1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de-DE" sz="1400" b="1" dirty="0" err="1">
                <a:solidFill>
                  <a:srgbClr val="C00000"/>
                </a:solidFill>
                <a:sym typeface="Wingdings" panose="05000000000000000000" pitchFamily="2" charset="2"/>
              </a:rPr>
              <a:t>random</a:t>
            </a:r>
            <a:r>
              <a:rPr lang="de-DE" sz="1400" b="1" dirty="0">
                <a:solidFill>
                  <a:srgbClr val="C00000"/>
                </a:solidFill>
                <a:sym typeface="Wingdings" panose="05000000000000000000" pitchFamily="2" charset="2"/>
              </a:rPr>
              <a:t> sample – National </a:t>
            </a:r>
            <a:r>
              <a:rPr lang="de-DE" sz="1400" b="1" dirty="0" err="1">
                <a:solidFill>
                  <a:srgbClr val="C00000"/>
                </a:solidFill>
                <a:sym typeface="Wingdings" panose="05000000000000000000" pitchFamily="2" charset="2"/>
              </a:rPr>
              <a:t>sampling</a:t>
            </a:r>
            <a:r>
              <a:rPr lang="de-DE" sz="1400" b="1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de-DE" sz="1400" b="1" dirty="0" err="1">
                <a:solidFill>
                  <a:srgbClr val="C00000"/>
                </a:solidFill>
                <a:sym typeface="Wingdings" panose="05000000000000000000" pitchFamily="2" charset="2"/>
              </a:rPr>
              <a:t>points</a:t>
            </a:r>
            <a:r>
              <a:rPr lang="de-DE" sz="1400" b="1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de-DE" sz="1400" b="1" dirty="0" err="1">
                <a:solidFill>
                  <a:srgbClr val="C00000"/>
                </a:solidFill>
                <a:sym typeface="Wingdings" panose="05000000000000000000" pitchFamily="2" charset="2"/>
              </a:rPr>
              <a:t>were</a:t>
            </a:r>
            <a:r>
              <a:rPr lang="de-DE" sz="1400" b="1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de-DE" sz="1400" b="1" dirty="0" err="1">
                <a:solidFill>
                  <a:srgbClr val="C00000"/>
                </a:solidFill>
                <a:sym typeface="Wingdings" panose="05000000000000000000" pitchFamily="2" charset="2"/>
              </a:rPr>
              <a:t>selsected</a:t>
            </a:r>
            <a:r>
              <a:rPr lang="de-DE" sz="1400" b="1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de-DE" sz="1400" b="1" dirty="0" err="1">
                <a:solidFill>
                  <a:srgbClr val="C00000"/>
                </a:solidFill>
                <a:sym typeface="Wingdings" panose="05000000000000000000" pitchFamily="2" charset="2"/>
              </a:rPr>
              <a:t>randomly</a:t>
            </a:r>
            <a:r>
              <a:rPr lang="de-DE" sz="1400" b="1" dirty="0">
                <a:solidFill>
                  <a:srgbClr val="C00000"/>
                </a:solidFill>
                <a:sym typeface="Wingdings" panose="05000000000000000000" pitchFamily="2" charset="2"/>
              </a:rPr>
              <a:t> after </a:t>
            </a:r>
            <a:r>
              <a:rPr lang="de-DE" sz="1400" b="1" dirty="0" err="1">
                <a:solidFill>
                  <a:srgbClr val="C00000"/>
                </a:solidFill>
                <a:sym typeface="Wingdings" panose="05000000000000000000" pitchFamily="2" charset="2"/>
              </a:rPr>
              <a:t>stratification</a:t>
            </a:r>
            <a:r>
              <a:rPr lang="de-DE" sz="1400" b="1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de-DE" sz="1400" b="1" dirty="0" err="1">
                <a:solidFill>
                  <a:srgbClr val="C00000"/>
                </a:solidFill>
                <a:sym typeface="Wingdings" panose="05000000000000000000" pitchFamily="2" charset="2"/>
              </a:rPr>
              <a:t>for</a:t>
            </a:r>
            <a:r>
              <a:rPr lang="de-DE" sz="1400" b="1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de-DE" sz="1400" b="1" dirty="0" err="1">
                <a:solidFill>
                  <a:srgbClr val="C00000"/>
                </a:solidFill>
                <a:sym typeface="Wingdings" panose="05000000000000000000" pitchFamily="2" charset="2"/>
              </a:rPr>
              <a:t>population</a:t>
            </a:r>
            <a:r>
              <a:rPr lang="de-DE" sz="1400" b="1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de-DE" sz="1400" b="1" dirty="0" err="1">
                <a:solidFill>
                  <a:srgbClr val="C00000"/>
                </a:solidFill>
                <a:sym typeface="Wingdings" panose="05000000000000000000" pitchFamily="2" charset="2"/>
              </a:rPr>
              <a:t>size</a:t>
            </a:r>
            <a:r>
              <a:rPr lang="de-DE" sz="1400" b="1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de-DE" sz="1400" b="1" dirty="0" err="1">
                <a:solidFill>
                  <a:srgbClr val="C00000"/>
                </a:solidFill>
                <a:sym typeface="Wingdings" panose="05000000000000000000" pitchFamily="2" charset="2"/>
              </a:rPr>
              <a:t>and</a:t>
            </a:r>
            <a:r>
              <a:rPr lang="de-DE" sz="1400" b="1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de-DE" sz="1400" b="1" dirty="0" err="1">
                <a:solidFill>
                  <a:srgbClr val="C00000"/>
                </a:solidFill>
                <a:sym typeface="Wingdings" panose="05000000000000000000" pitchFamily="2" charset="2"/>
              </a:rPr>
              <a:t>population</a:t>
            </a:r>
            <a:r>
              <a:rPr lang="de-DE" sz="1400" b="1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de-DE" sz="1400" b="1" dirty="0" err="1">
                <a:solidFill>
                  <a:srgbClr val="C00000"/>
                </a:solidFill>
                <a:sym typeface="Wingdings" panose="05000000000000000000" pitchFamily="2" charset="2"/>
              </a:rPr>
              <a:t>density</a:t>
            </a:r>
            <a:r>
              <a:rPr lang="de-DE" sz="1400" b="1" dirty="0">
                <a:solidFill>
                  <a:srgbClr val="C00000"/>
                </a:solidFill>
                <a:sym typeface="Wingdings" panose="05000000000000000000" pitchFamily="2" charset="2"/>
              </a:rPr>
              <a:t> (</a:t>
            </a:r>
            <a:r>
              <a:rPr lang="de-DE" sz="1400" b="1" dirty="0" err="1">
                <a:solidFill>
                  <a:srgbClr val="C00000"/>
                </a:solidFill>
                <a:sym typeface="Wingdings" panose="05000000000000000000" pitchFamily="2" charset="2"/>
              </a:rPr>
              <a:t>metropolitan</a:t>
            </a:r>
            <a:r>
              <a:rPr lang="de-DE" sz="1400" b="1" dirty="0">
                <a:solidFill>
                  <a:srgbClr val="C00000"/>
                </a:solidFill>
                <a:sym typeface="Wingdings" panose="05000000000000000000" pitchFamily="2" charset="2"/>
              </a:rPr>
              <a:t>, urban </a:t>
            </a:r>
            <a:r>
              <a:rPr lang="de-DE" sz="1400" b="1" dirty="0" err="1">
                <a:solidFill>
                  <a:srgbClr val="C00000"/>
                </a:solidFill>
                <a:sym typeface="Wingdings" panose="05000000000000000000" pitchFamily="2" charset="2"/>
              </a:rPr>
              <a:t>and</a:t>
            </a:r>
            <a:r>
              <a:rPr lang="de-DE" sz="1400" b="1" dirty="0">
                <a:solidFill>
                  <a:srgbClr val="C00000"/>
                </a:solidFill>
                <a:sym typeface="Wingdings" panose="05000000000000000000" pitchFamily="2" charset="2"/>
              </a:rPr>
              <a:t> rural </a:t>
            </a:r>
            <a:r>
              <a:rPr lang="de-DE" sz="1400" b="1" dirty="0" err="1">
                <a:solidFill>
                  <a:srgbClr val="C00000"/>
                </a:solidFill>
                <a:sym typeface="Wingdings" panose="05000000000000000000" pitchFamily="2" charset="2"/>
              </a:rPr>
              <a:t>areas</a:t>
            </a:r>
            <a:r>
              <a:rPr lang="de-DE" sz="1400" b="1" dirty="0">
                <a:solidFill>
                  <a:srgbClr val="C00000"/>
                </a:solidFill>
                <a:sym typeface="Wingdings" panose="05000000000000000000" pitchFamily="2" charset="2"/>
              </a:rPr>
              <a:t>). </a:t>
            </a:r>
            <a:r>
              <a:rPr lang="en-US" sz="1400" b="1" dirty="0">
                <a:solidFill>
                  <a:srgbClr val="C00000"/>
                </a:solidFill>
              </a:rPr>
              <a:t>Within each sampling point a random sample of households (addresses) was visited by interviewers (applying random-walk procedures). In case of noncontact, interviewers re-visited the address for a second or a third time. </a:t>
            </a:r>
            <a:endParaRPr lang="de-DE" sz="1400" b="1" dirty="0">
              <a:solidFill>
                <a:srgbClr val="C00000"/>
              </a:solidFill>
              <a:sym typeface="Wingdings" panose="05000000000000000000" pitchFamily="2" charset="2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0385EC-1910-4788-A294-7951F6C5FA75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8124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mtClean="0"/>
              <a:t>JMP Haiphong 11-16</a:t>
            </a:r>
          </a:p>
          <a:p>
            <a:r>
              <a:rPr lang="de-DE" dirty="0" smtClean="0"/>
              <a:t>Genf 06-16!</a:t>
            </a:r>
          </a:p>
          <a:p>
            <a:r>
              <a:rPr lang="de-DE" dirty="0" smtClean="0"/>
              <a:t>Taipeh 10-14</a:t>
            </a:r>
          </a:p>
          <a:p>
            <a:r>
              <a:rPr lang="de-DE" dirty="0" smtClean="0"/>
              <a:t>11.11.2013</a:t>
            </a:r>
          </a:p>
          <a:p>
            <a:endParaRPr lang="de-DE" dirty="0" smtClean="0"/>
          </a:p>
          <a:p>
            <a:r>
              <a:rPr lang="en-GB" i="1" dirty="0"/>
              <a:t>Index</a:t>
            </a:r>
            <a:r>
              <a:rPr lang="en-GB" dirty="0"/>
              <a:t>…... is the specific index calculated</a:t>
            </a:r>
            <a:endParaRPr lang="de-DE" dirty="0"/>
          </a:p>
          <a:p>
            <a:r>
              <a:rPr lang="en-GB" i="1" dirty="0"/>
              <a:t>Mean</a:t>
            </a:r>
            <a:r>
              <a:rPr lang="en-GB" dirty="0"/>
              <a:t>…..is the mean of all participating items for each Individual</a:t>
            </a:r>
            <a:endParaRPr lang="de-DE" dirty="0"/>
          </a:p>
          <a:p>
            <a:r>
              <a:rPr lang="en-GB" i="1" dirty="0"/>
              <a:t>1</a:t>
            </a:r>
            <a:r>
              <a:rPr lang="en-GB" dirty="0"/>
              <a:t> …………is the minimal possible value of the mean (leads to a minimum value of the index of 0)</a:t>
            </a:r>
            <a:endParaRPr lang="de-DE" dirty="0"/>
          </a:p>
          <a:p>
            <a:r>
              <a:rPr lang="en-GB" i="1" dirty="0"/>
              <a:t>3</a:t>
            </a:r>
            <a:r>
              <a:rPr lang="en-GB" dirty="0"/>
              <a:t> ………..is the range of the mean</a:t>
            </a:r>
            <a:endParaRPr lang="de-DE" dirty="0"/>
          </a:p>
          <a:p>
            <a:r>
              <a:rPr lang="en-GB" i="1" dirty="0"/>
              <a:t>50</a:t>
            </a:r>
            <a:r>
              <a:rPr lang="en-GB" dirty="0"/>
              <a:t>…….is the chosen maximum value of the new metric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0385EC-1910-4788-A294-7951F6C5FA75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57874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5875">
              <a:defRPr/>
            </a:pPr>
            <a:r>
              <a:rPr lang="de-AT" dirty="0" smtClean="0"/>
              <a:t>Budapest 05-16!</a:t>
            </a:r>
          </a:p>
          <a:p>
            <a:pPr defTabSz="905875">
              <a:defRPr/>
            </a:pPr>
            <a:r>
              <a:rPr lang="de-AT" dirty="0" smtClean="0"/>
              <a:t>JMP Taipeh 10-14 (Überschrift!)</a:t>
            </a:r>
          </a:p>
          <a:p>
            <a:pPr defTabSz="905875">
              <a:defRPr/>
            </a:pPr>
            <a:r>
              <a:rPr lang="de-AT" dirty="0" err="1" smtClean="0"/>
              <a:t>Pattaya</a:t>
            </a:r>
            <a:r>
              <a:rPr lang="de-AT" dirty="0"/>
              <a:t>, </a:t>
            </a:r>
            <a:r>
              <a:rPr lang="en-US" dirty="0"/>
              <a:t>Measuring Health Literacy in General Populations in Europe. Selected Results from the HLS-EU Study., 21</a:t>
            </a:r>
            <a:r>
              <a:rPr lang="en-US" baseline="30000" dirty="0"/>
              <a:t>st</a:t>
            </a:r>
            <a:r>
              <a:rPr lang="en-US" dirty="0"/>
              <a:t> IUHPE Conf., 27.8.2013</a:t>
            </a:r>
            <a:endParaRPr lang="de-AT" dirty="0"/>
          </a:p>
          <a:p>
            <a:endParaRPr lang="de-DE" dirty="0" smtClean="0"/>
          </a:p>
          <a:p>
            <a:r>
              <a:rPr lang="de-DE" dirty="0" smtClean="0"/>
              <a:t>Hannover 1.9.2012, </a:t>
            </a:r>
            <a:r>
              <a:rPr lang="en-US" noProof="0" dirty="0" err="1" smtClean="0"/>
              <a:t>Pattaya</a:t>
            </a:r>
            <a:r>
              <a:rPr lang="en-US" noProof="0" dirty="0" smtClean="0"/>
              <a:t> small changes </a:t>
            </a:r>
            <a:r>
              <a:rPr lang="de-DE" dirty="0" smtClean="0"/>
              <a:t>JMP 11.8.2013 </a:t>
            </a:r>
            <a:r>
              <a:rPr lang="de-DE" i="1" dirty="0" smtClean="0">
                <a:solidFill>
                  <a:srgbClr val="C00000"/>
                </a:solidFill>
              </a:rPr>
              <a:t>(untere Tab ändern!)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76F3EE-B8A5-424E-AD9C-F8D46E9C3AE2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6982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2980">
              <a:defRPr/>
            </a:pPr>
            <a:r>
              <a:rPr lang="de-AT" dirty="0" smtClean="0"/>
              <a:t>JMP Taipeh 10-14</a:t>
            </a:r>
          </a:p>
          <a:p>
            <a:pPr defTabSz="912980">
              <a:defRPr/>
            </a:pPr>
            <a:r>
              <a:rPr lang="de-AT" dirty="0" smtClean="0"/>
              <a:t>Bern 09-14, </a:t>
            </a:r>
            <a:r>
              <a:rPr lang="de-AT" dirty="0" err="1" smtClean="0"/>
              <a:t>korr</a:t>
            </a:r>
            <a:r>
              <a:rPr lang="de-AT" dirty="0" smtClean="0"/>
              <a:t> JMP 13-09-14</a:t>
            </a:r>
          </a:p>
          <a:p>
            <a:pPr defTabSz="912980">
              <a:defRPr/>
            </a:pPr>
            <a:r>
              <a:rPr lang="de-AT" dirty="0" err="1" smtClean="0"/>
              <a:t>Pattaya</a:t>
            </a:r>
            <a:r>
              <a:rPr lang="de-AT" dirty="0" smtClean="0"/>
              <a:t>. </a:t>
            </a:r>
            <a:r>
              <a:rPr lang="en-US" dirty="0" smtClean="0"/>
              <a:t>Measuring Health Literacy in General Populations in Europe. Selected Results from the HLS-EU Study.. 21</a:t>
            </a:r>
            <a:r>
              <a:rPr lang="en-US" baseline="30000" dirty="0" smtClean="0"/>
              <a:t>st</a:t>
            </a:r>
            <a:r>
              <a:rPr lang="en-US" dirty="0" smtClean="0"/>
              <a:t> IUHPE Conf.. 27.8.2013</a:t>
            </a:r>
            <a:endParaRPr lang="de-AT" dirty="0" smtClean="0"/>
          </a:p>
          <a:p>
            <a:endParaRPr lang="de-DE" dirty="0" smtClean="0"/>
          </a:p>
          <a:p>
            <a:r>
              <a:rPr lang="de-DE" dirty="0" smtClean="0"/>
              <a:t>Southampton</a:t>
            </a:r>
            <a:r>
              <a:rPr lang="de-DE" baseline="0" dirty="0" smtClean="0"/>
              <a:t> 22.5.2012. </a:t>
            </a:r>
            <a:r>
              <a:rPr lang="de-DE" baseline="0" dirty="0" err="1" smtClean="0"/>
              <a:t>rev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Pattaya</a:t>
            </a:r>
            <a:r>
              <a:rPr lang="de-DE" baseline="0" dirty="0" smtClean="0"/>
              <a:t> JMP 18.08.2013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0385EC-1910-4788-A294-7951F6C5FA75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3483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4" descr="goeg_logo_4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4788" y="179388"/>
            <a:ext cx="3716337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platzhalter 13"/>
          <p:cNvSpPr>
            <a:spLocks noGrp="1"/>
          </p:cNvSpPr>
          <p:nvPr>
            <p:ph type="body" sz="quarter" idx="13"/>
          </p:nvPr>
        </p:nvSpPr>
        <p:spPr>
          <a:xfrm>
            <a:off x="467518" y="4077072"/>
            <a:ext cx="8208938" cy="864096"/>
          </a:xfrm>
        </p:spPr>
        <p:txBody>
          <a:bodyPr/>
          <a:lstStyle>
            <a:lvl1pPr>
              <a:buNone/>
              <a:defRPr sz="2000" baseline="0"/>
            </a:lvl1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>
          <a:xfrm>
            <a:off x="446856" y="1790204"/>
            <a:ext cx="8229600" cy="7747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D44CB89E-580B-4DCD-BA64-87FF9C6D1157}" type="datetime1">
              <a:rPr lang="de-DE" smtClean="0"/>
              <a:t>09.11.2016</a:t>
            </a:fld>
            <a:endParaRPr lang="de-AT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de-AT" smtClean="0"/>
              <a:t>Pelikan Haiphong short form 9-11-2016</a:t>
            </a:r>
            <a:endParaRPr lang="de-AT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B149119-EE3F-47A5-B910-F0D251A2BCFE}" type="slidenum">
              <a:rPr lang="de-AT" altLang="de-DE"/>
              <a:pPr/>
              <a:t>‹Nr.›</a:t>
            </a:fld>
            <a:endParaRPr lang="de-AT" altLang="de-DE" dirty="0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38" y="255257"/>
            <a:ext cx="2831048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65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 smtClean="0"/>
              <a:t>Bild durch Klicken auf Symbol hinzufügen</a:t>
            </a:r>
            <a:endParaRPr lang="de-AT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8B615-6766-4D19-BBFD-E40912EE3C8D}" type="datetime1">
              <a:rPr lang="de-DE" smtClean="0"/>
              <a:t>09.11.2016</a:t>
            </a:fld>
            <a:endParaRPr lang="de-AT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Pelikan Haiphong short form 9-11-2016</a:t>
            </a:r>
            <a:endParaRPr lang="de-AT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2507D-6F68-4092-9DF0-8E21A294BAC1}" type="slidenum">
              <a:rPr lang="de-AT" altLang="de-DE"/>
              <a:pPr/>
              <a:t>‹Nr.›</a:t>
            </a:fld>
            <a:endParaRPr lang="de-AT" alt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4" y="167714"/>
            <a:ext cx="1639028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484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7"/>
          <p:cNvCxnSpPr/>
          <p:nvPr/>
        </p:nvCxnSpPr>
        <p:spPr>
          <a:xfrm flipV="1">
            <a:off x="642938" y="1428750"/>
            <a:ext cx="7753350" cy="36513"/>
          </a:xfrm>
          <a:prstGeom prst="line">
            <a:avLst/>
          </a:prstGeom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D5BDC-A875-4282-A40A-EC646EBBB89F}" type="datetime1">
              <a:rPr lang="de-DE" smtClean="0"/>
              <a:t>09.11.2016</a:t>
            </a:fld>
            <a:endParaRPr lang="de-AT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Pelikan Haiphong short form 9-11-2016</a:t>
            </a:r>
            <a:endParaRPr lang="de-AT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590C1-3483-47B5-B7BE-D8931FABFF5F}" type="slidenum">
              <a:rPr lang="de-AT" altLang="de-DE"/>
              <a:pPr/>
              <a:t>‹Nr.›</a:t>
            </a:fld>
            <a:endParaRPr lang="de-AT" alt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4" y="167714"/>
            <a:ext cx="178803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606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642918"/>
            <a:ext cx="2057400" cy="548324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642918"/>
            <a:ext cx="6019800" cy="548324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35DEA-607C-4291-986F-FAF8BF5BF2FF}" type="datetime1">
              <a:rPr lang="de-DE" smtClean="0"/>
              <a:t>09.11.2016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Pelikan Haiphong short form 9-11-2016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80462-09E8-452B-8F2D-6BF7C11CA6D7}" type="slidenum">
              <a:rPr lang="de-AT" altLang="de-DE"/>
              <a:pPr/>
              <a:t>‹Nr.›</a:t>
            </a:fld>
            <a:endParaRPr lang="de-AT" alt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4" y="167714"/>
            <a:ext cx="178803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053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1-zeilig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7"/>
          <p:cNvCxnSpPr/>
          <p:nvPr/>
        </p:nvCxnSpPr>
        <p:spPr>
          <a:xfrm>
            <a:off x="468313" y="1268413"/>
            <a:ext cx="8207375" cy="0"/>
          </a:xfrm>
          <a:prstGeom prst="line">
            <a:avLst/>
          </a:prstGeom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82092"/>
            <a:ext cx="8229600" cy="41466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2E6A6-D1AC-4387-A580-564B3456B96D}" type="datetime1">
              <a:rPr lang="de-DE" smtClean="0"/>
              <a:t>09.11.2016</a:t>
            </a:fld>
            <a:endParaRPr lang="de-AT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Pelikan Haiphong short form 9-11-2016</a:t>
            </a:r>
            <a:endParaRPr lang="de-AT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664B0-09EF-45E0-BEE0-24EBDD9A788E}" type="slidenum">
              <a:rPr lang="de-AT" altLang="de-DE"/>
              <a:pPr/>
              <a:t>‹Nr.›</a:t>
            </a:fld>
            <a:endParaRPr lang="de-AT" alt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4" y="167714"/>
            <a:ext cx="178803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840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2-zeilig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7"/>
          <p:cNvCxnSpPr/>
          <p:nvPr/>
        </p:nvCxnSpPr>
        <p:spPr>
          <a:xfrm>
            <a:off x="468313" y="1557338"/>
            <a:ext cx="8207375" cy="0"/>
          </a:xfrm>
          <a:prstGeom prst="line">
            <a:avLst/>
          </a:prstGeom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82092"/>
            <a:ext cx="8229600" cy="70269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8B82A-213D-466E-9050-A6DA822D13B6}" type="datetime1">
              <a:rPr lang="de-DE" smtClean="0"/>
              <a:t>09.11.2016</a:t>
            </a:fld>
            <a:endParaRPr lang="de-AT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Pelikan Haiphong short form 9-11-2016</a:t>
            </a:r>
            <a:endParaRPr lang="de-AT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81AC8F-F979-4C16-BA01-E3D872B06C7C}" type="slidenum">
              <a:rPr lang="de-AT" altLang="de-DE"/>
              <a:pPr/>
              <a:t>‹Nr.›</a:t>
            </a:fld>
            <a:endParaRPr lang="de-AT" alt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4" y="167714"/>
            <a:ext cx="178803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72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82396-5727-4FFA-9C8F-E7176BC1104F}" type="datetime1">
              <a:rPr lang="de-DE" smtClean="0"/>
              <a:t>09.11.2016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Pelikan Haiphong short form 9-11-2016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9890C-C46B-463C-B6D9-B2DB23485CC4}" type="slidenum">
              <a:rPr lang="de-AT" altLang="de-DE"/>
              <a:pPr/>
              <a:t>‹Nr.›</a:t>
            </a:fld>
            <a:endParaRPr lang="de-AT" alt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4" y="167714"/>
            <a:ext cx="178803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32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7"/>
          <p:cNvCxnSpPr/>
          <p:nvPr/>
        </p:nvCxnSpPr>
        <p:spPr>
          <a:xfrm>
            <a:off x="468313" y="1268413"/>
            <a:ext cx="8207375" cy="0"/>
          </a:xfrm>
          <a:prstGeom prst="line">
            <a:avLst/>
          </a:prstGeom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457200" y="782092"/>
            <a:ext cx="8229600" cy="41466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FB24E-4187-420B-9D7A-472F200A7448}" type="datetime1">
              <a:rPr lang="de-DE" smtClean="0"/>
              <a:t>09.11.2016</a:t>
            </a:fld>
            <a:endParaRPr lang="de-AT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Pelikan Haiphong short form 9-11-2016</a:t>
            </a:r>
            <a:endParaRPr lang="de-AT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DC4CC-CBC5-4F19-8650-1B3E55EE80D8}" type="slidenum">
              <a:rPr lang="de-AT" altLang="de-DE"/>
              <a:pPr/>
              <a:t>‹Nr.›</a:t>
            </a:fld>
            <a:endParaRPr lang="de-AT" altLang="de-DE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4" y="167714"/>
            <a:ext cx="178803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41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 Verbindung 7"/>
          <p:cNvCxnSpPr/>
          <p:nvPr/>
        </p:nvCxnSpPr>
        <p:spPr>
          <a:xfrm>
            <a:off x="468313" y="1268413"/>
            <a:ext cx="8207375" cy="0"/>
          </a:xfrm>
          <a:prstGeom prst="line">
            <a:avLst/>
          </a:prstGeom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457200" y="782092"/>
            <a:ext cx="8229600" cy="41466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18B47-F368-456B-8F6B-7BEFC7298DC0}" type="datetime1">
              <a:rPr lang="de-DE" smtClean="0"/>
              <a:t>09.11.2016</a:t>
            </a:fld>
            <a:endParaRPr lang="de-AT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Pelikan Haiphong short form 9-11-2016</a:t>
            </a:r>
            <a:endParaRPr lang="de-AT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7B131-BEC9-4954-A44A-666FA421330A}" type="slidenum">
              <a:rPr lang="de-AT" altLang="de-DE"/>
              <a:pPr/>
              <a:t>‹Nr.›</a:t>
            </a:fld>
            <a:endParaRPr lang="de-AT" altLang="de-DE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4" y="167714"/>
            <a:ext cx="178803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247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Gerade Verbindung 7"/>
          <p:cNvCxnSpPr/>
          <p:nvPr/>
        </p:nvCxnSpPr>
        <p:spPr>
          <a:xfrm>
            <a:off x="468313" y="1268413"/>
            <a:ext cx="8207375" cy="0"/>
          </a:xfrm>
          <a:prstGeom prst="line">
            <a:avLst/>
          </a:prstGeom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782092"/>
            <a:ext cx="8229600" cy="41466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2AFB1-1E79-4C9F-8BC6-2DE8D0529051}" type="datetime1">
              <a:rPr lang="de-DE" smtClean="0"/>
              <a:t>09.11.2016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Pelikan Haiphong short form 9-11-2016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BED5C-D33E-4535-BA21-FC058865C092}" type="slidenum">
              <a:rPr lang="de-AT" altLang="de-DE"/>
              <a:pPr/>
              <a:t>‹Nr.›</a:t>
            </a:fld>
            <a:endParaRPr lang="de-AT" alt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4" y="167714"/>
            <a:ext cx="178803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428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C83DF-C425-4C2C-A552-23919B1DFDA0}" type="datetime1">
              <a:rPr lang="de-DE" smtClean="0"/>
              <a:t>09.11.2016</a:t>
            </a:fld>
            <a:endParaRPr lang="de-AT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Pelikan Haiphong short form 9-11-2016</a:t>
            </a:r>
            <a:endParaRPr lang="de-AT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706BB-1934-44D5-B445-F5B0B1049BBD}" type="slidenum">
              <a:rPr lang="de-AT" altLang="de-DE"/>
              <a:pPr/>
              <a:t>‹Nr.›</a:t>
            </a:fld>
            <a:endParaRPr lang="de-AT" altLang="de-DE" dirty="0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4" y="167714"/>
            <a:ext cx="178803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116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3008313" cy="114300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642918"/>
            <a:ext cx="5111750" cy="54832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785926"/>
            <a:ext cx="3008313" cy="434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B9ECB-B5B5-4D58-A591-D9930619D833}" type="datetime1">
              <a:rPr lang="de-DE" smtClean="0"/>
              <a:t>09.11.2016</a:t>
            </a:fld>
            <a:endParaRPr lang="de-AT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Pelikan Haiphong short form 9-11-2016</a:t>
            </a:r>
            <a:endParaRPr lang="de-AT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6FA3A-3660-445A-BFD8-33550CA31AF3}" type="slidenum">
              <a:rPr lang="de-AT" altLang="de-DE"/>
              <a:pPr/>
              <a:t>‹Nr.›</a:t>
            </a:fld>
            <a:endParaRPr lang="de-AT" alt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4" y="167714"/>
            <a:ext cx="178803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1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709613"/>
            <a:ext cx="82296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  <a:endParaRPr lang="de-AT" altLang="de-DE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  <a:endParaRPr lang="de-AT" altLang="de-DE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122EF178-9420-4C19-BDFE-120670DD01F7}" type="datetime1">
              <a:rPr lang="de-DE" smtClean="0"/>
              <a:t>09.11.2016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r>
              <a:rPr lang="de-AT" smtClean="0"/>
              <a:t>Pelikan Haiphong short form 9-11-2016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Lucida Sans Unicode" panose="020B0602030504020204" pitchFamily="34" charset="0"/>
              </a:defRPr>
            </a:lvl1pPr>
          </a:lstStyle>
          <a:p>
            <a:fld id="{FF6A7B64-8161-4F7F-AFE2-8E81E030BFA1}" type="slidenum">
              <a:rPr lang="de-AT" altLang="de-DE"/>
              <a:pPr/>
              <a:t>‹Nr.›</a:t>
            </a:fld>
            <a:endParaRPr lang="de-AT" altLang="de-DE" dirty="0"/>
          </a:p>
        </p:txBody>
      </p:sp>
      <p:pic>
        <p:nvPicPr>
          <p:cNvPr id="1031" name="Grafik 6" descr="goeg_logo_4c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142875"/>
            <a:ext cx="2236787" cy="42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1" r:id="rId4"/>
    <p:sldLayoutId id="2147483769" r:id="rId5"/>
    <p:sldLayoutId id="2147483770" r:id="rId6"/>
    <p:sldLayoutId id="2147483771" r:id="rId7"/>
    <p:sldLayoutId id="2147483762" r:id="rId8"/>
    <p:sldLayoutId id="2147483763" r:id="rId9"/>
    <p:sldLayoutId id="2147483764" r:id="rId10"/>
    <p:sldLayoutId id="2147483772" r:id="rId11"/>
    <p:sldLayoutId id="2147483765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rgbClr val="67726B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67726B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67726B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67726B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67726B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Lucida Sans Unicode" panose="020B0602030504020204" pitchFamily="34" charset="0"/>
        <a:buChar char="»"/>
        <a:defRPr sz="2000" kern="1200">
          <a:solidFill>
            <a:srgbClr val="67726B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Lucida Sans Unicode" panose="020B0602030504020204" pitchFamily="34" charset="0"/>
        <a:buChar char="»"/>
        <a:defRPr sz="2000" kern="1200">
          <a:solidFill>
            <a:srgbClr val="67726B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Lucida Sans Unicode" panose="020B0602030504020204" pitchFamily="34" charset="0"/>
        <a:buChar char="»"/>
        <a:defRPr kern="1200">
          <a:solidFill>
            <a:srgbClr val="67726B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Lucida Sans Unicode" panose="020B0602030504020204" pitchFamily="34" charset="0"/>
        <a:buChar char="»"/>
        <a:defRPr sz="1600" kern="1200">
          <a:solidFill>
            <a:srgbClr val="67726B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rgbClr val="67726B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eg.at/" TargetMode="Externa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-literacy.eu/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466725" y="3573016"/>
            <a:ext cx="8208963" cy="865188"/>
          </a:xfrm>
        </p:spPr>
        <p:txBody>
          <a:bodyPr/>
          <a:lstStyle/>
          <a:p>
            <a:r>
              <a:rPr lang="de-AT" altLang="de-DE" dirty="0"/>
              <a:t>Jürgen M. Pelikan</a:t>
            </a:r>
          </a:p>
          <a:p>
            <a:r>
              <a:rPr lang="de-AT" altLang="de-DE" dirty="0" err="1"/>
              <a:t>em</a:t>
            </a:r>
            <a:r>
              <a:rPr lang="de-AT" altLang="de-DE" dirty="0"/>
              <a:t>. Prof. Institute </a:t>
            </a:r>
            <a:r>
              <a:rPr lang="en-US" altLang="de-DE" dirty="0"/>
              <a:t>for Sociology</a:t>
            </a:r>
            <a:r>
              <a:rPr lang="de-AT" altLang="de-DE" dirty="0"/>
              <a:t>, Vienna University</a:t>
            </a:r>
          </a:p>
          <a:p>
            <a:r>
              <a:rPr lang="en-US" altLang="de-DE" dirty="0"/>
              <a:t>Director</a:t>
            </a:r>
            <a:r>
              <a:rPr lang="de-AT" altLang="de-DE" dirty="0"/>
              <a:t>, WHO-CC Health Promotion in </a:t>
            </a:r>
            <a:r>
              <a:rPr lang="en-US" altLang="de-DE" dirty="0" smtClean="0"/>
              <a:t>Hospitals and </a:t>
            </a:r>
            <a:r>
              <a:rPr lang="de-AT" altLang="de-DE" dirty="0" smtClean="0"/>
              <a:t>Health </a:t>
            </a:r>
            <a:r>
              <a:rPr lang="de-AT" altLang="de-DE" dirty="0"/>
              <a:t>Care, at The Austrian Public Health Institute, Vienna / Austria </a:t>
            </a:r>
          </a:p>
          <a:p>
            <a:endParaRPr lang="de-AT" altLang="de-DE" dirty="0" smtClean="0"/>
          </a:p>
          <a:p>
            <a:r>
              <a:rPr lang="en-US" b="1" dirty="0"/>
              <a:t>The 4th AHLA International Health Literacy Conference </a:t>
            </a:r>
            <a:endParaRPr lang="en-US" dirty="0"/>
          </a:p>
          <a:p>
            <a:r>
              <a:rPr lang="en-US" b="1" dirty="0"/>
              <a:t>Health Literacy and Quality of Healthcare Services </a:t>
            </a:r>
            <a:endParaRPr lang="en-US" dirty="0"/>
          </a:p>
          <a:p>
            <a:r>
              <a:rPr lang="en-US" b="1" dirty="0"/>
              <a:t>November 7-9, 2016 Haiphong, Vietnam </a:t>
            </a:r>
            <a:endParaRPr lang="en-US" dirty="0"/>
          </a:p>
          <a:p>
            <a:endParaRPr lang="de-AT" altLang="de-DE" dirty="0" smtClean="0"/>
          </a:p>
        </p:txBody>
      </p:sp>
      <p:sp>
        <p:nvSpPr>
          <p:cNvPr id="9219" name="Titel 2"/>
          <p:cNvSpPr>
            <a:spLocks noGrp="1"/>
          </p:cNvSpPr>
          <p:nvPr>
            <p:ph type="title"/>
          </p:nvPr>
        </p:nvSpPr>
        <p:spPr>
          <a:xfrm>
            <a:off x="446088" y="2078236"/>
            <a:ext cx="8229600" cy="774700"/>
          </a:xfrm>
        </p:spPr>
        <p:txBody>
          <a:bodyPr/>
          <a:lstStyle/>
          <a:p>
            <a:r>
              <a:rPr lang="en-US" dirty="0"/>
              <a:t>Developing </a:t>
            </a:r>
            <a:r>
              <a:rPr lang="en-US" dirty="0">
                <a:solidFill>
                  <a:srgbClr val="C00000"/>
                </a:solidFill>
              </a:rPr>
              <a:t>short forms </a:t>
            </a:r>
            <a:r>
              <a:rPr lang="en-US" dirty="0"/>
              <a:t>for the </a:t>
            </a:r>
            <a:r>
              <a:rPr lang="en-US" dirty="0">
                <a:solidFill>
                  <a:srgbClr val="0070C0"/>
                </a:solidFill>
              </a:rPr>
              <a:t>HLS-EU-Q47 instrument</a:t>
            </a:r>
            <a:r>
              <a:rPr lang="en-US" dirty="0"/>
              <a:t> to measure comprehensive Health Literacy in general and specific populations</a:t>
            </a:r>
            <a:br>
              <a:rPr lang="en-US" dirty="0"/>
            </a:br>
            <a:endParaRPr lang="de-AT" altLang="de-DE" dirty="0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B149119-EE3F-47A5-B910-F0D251A2BCFE}" type="slidenum">
              <a:rPr lang="de-AT" altLang="de-DE" smtClean="0"/>
              <a:pPr/>
              <a:t>1</a:t>
            </a:fld>
            <a:endParaRPr lang="de-AT" alt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307" y="639503"/>
            <a:ext cx="8568463" cy="772477"/>
          </a:xfrm>
        </p:spPr>
        <p:txBody>
          <a:bodyPr/>
          <a:lstStyle/>
          <a:p>
            <a:r>
              <a:rPr lang="en-US" dirty="0" smtClean="0"/>
              <a:t>Procedure of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HLS-EU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Index Construction for HL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Rechteck 3"/>
          <p:cNvSpPr/>
          <p:nvPr/>
        </p:nvSpPr>
        <p:spPr bwMode="auto">
          <a:xfrm>
            <a:off x="2900855" y="3610303"/>
            <a:ext cx="3421117" cy="693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82600" marR="0" indent="-482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48A8B"/>
              </a:buClr>
              <a:buSzTx/>
              <a:buFont typeface="Wingdings" pitchFamily="2" charset="2"/>
              <a:buChar char="n"/>
              <a:tabLst>
                <a:tab pos="482600" algn="l"/>
                <a:tab pos="952500" algn="l"/>
              </a:tabLst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283094" y="1315135"/>
            <a:ext cx="8656637" cy="4716462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n-US" sz="1800" dirty="0" smtClean="0">
                <a:solidFill>
                  <a:srgbClr val="C00000"/>
                </a:solidFill>
              </a:rPr>
              <a:t>Index scores </a:t>
            </a:r>
            <a:r>
              <a:rPr lang="en-US" sz="1800" dirty="0" smtClean="0"/>
              <a:t>where only </a:t>
            </a:r>
            <a:r>
              <a:rPr lang="en-US" sz="1800" b="1" dirty="0" smtClean="0"/>
              <a:t>computed </a:t>
            </a:r>
            <a:r>
              <a:rPr lang="en-US" sz="1800" dirty="0" smtClean="0"/>
              <a:t>for respondents who </a:t>
            </a:r>
            <a:r>
              <a:rPr lang="en-US" sz="1800" b="1" dirty="0" smtClean="0"/>
              <a:t>answered </a:t>
            </a:r>
            <a:r>
              <a:rPr lang="en-US" sz="1800" dirty="0" smtClean="0"/>
              <a:t>at least 80% of the items associated to the specific indices. Depending on the index no value could be calculated for 2,4 – 12, 7 % of the total sample!</a:t>
            </a:r>
            <a:endParaRPr lang="de-AT" sz="1600" dirty="0" smtClean="0"/>
          </a:p>
          <a:p>
            <a:pPr lvl="0">
              <a:buFont typeface="+mj-lt"/>
              <a:buAutoNum type="arabicPeriod"/>
            </a:pPr>
            <a:r>
              <a:rPr lang="en-US" sz="1800" dirty="0" smtClean="0"/>
              <a:t>For calculation the </a:t>
            </a:r>
            <a:r>
              <a:rPr lang="en-US" sz="1800" dirty="0" smtClean="0">
                <a:solidFill>
                  <a:srgbClr val="C00000"/>
                </a:solidFill>
              </a:rPr>
              <a:t>item values </a:t>
            </a:r>
            <a:r>
              <a:rPr lang="en-US" sz="1800" dirty="0" smtClean="0"/>
              <a:t>where </a:t>
            </a:r>
            <a:r>
              <a:rPr lang="en-US" sz="1800" dirty="0" smtClean="0">
                <a:solidFill>
                  <a:srgbClr val="C00000"/>
                </a:solidFill>
              </a:rPr>
              <a:t>inverted</a:t>
            </a:r>
            <a:r>
              <a:rPr lang="en-US" sz="1800" b="1" dirty="0" smtClean="0"/>
              <a:t> </a:t>
            </a:r>
            <a:r>
              <a:rPr lang="en-US" sz="1800" dirty="0" smtClean="0"/>
              <a:t>– so that a higher value of the index denotes better health literacy.</a:t>
            </a:r>
            <a:endParaRPr lang="de-AT" sz="1800" dirty="0" smtClean="0"/>
          </a:p>
          <a:p>
            <a:pPr lvl="0">
              <a:buFont typeface="+mj-lt"/>
              <a:buAutoNum type="arabicPeriod"/>
            </a:pPr>
            <a:r>
              <a:rPr lang="en-US" sz="1800" dirty="0" smtClean="0"/>
              <a:t>The comprehensive  index and the 7 </a:t>
            </a:r>
            <a:r>
              <a:rPr lang="en-US" sz="1800" dirty="0" smtClean="0">
                <a:solidFill>
                  <a:srgbClr val="C00000"/>
                </a:solidFill>
              </a:rPr>
              <a:t>sub-indices</a:t>
            </a:r>
            <a:r>
              <a:rPr lang="en-US" sz="1800" dirty="0" smtClean="0"/>
              <a:t> were </a:t>
            </a:r>
            <a:r>
              <a:rPr lang="en-US" sz="1800" b="1" dirty="0" smtClean="0"/>
              <a:t>standardized</a:t>
            </a:r>
            <a:r>
              <a:rPr lang="en-US" sz="1800" dirty="0" smtClean="0"/>
              <a:t> on a scale from a minimum of </a:t>
            </a:r>
            <a:r>
              <a:rPr lang="en-US" sz="1800" b="1" dirty="0" smtClean="0"/>
              <a:t>0</a:t>
            </a:r>
            <a:r>
              <a:rPr lang="en-US" sz="1800" dirty="0" smtClean="0"/>
              <a:t> to a maximum of </a:t>
            </a:r>
            <a:r>
              <a:rPr lang="en-US" sz="1800" b="1" dirty="0" smtClean="0"/>
              <a:t>50 </a:t>
            </a:r>
            <a:r>
              <a:rPr lang="en-US" sz="1800" dirty="0" smtClean="0"/>
              <a:t>(=best possible HL)</a:t>
            </a:r>
            <a:endParaRPr lang="de-AT" sz="1800" dirty="0" smtClean="0"/>
          </a:p>
          <a:p>
            <a:pPr>
              <a:buNone/>
            </a:pPr>
            <a:endParaRPr lang="de-AT" sz="1800" dirty="0" smtClean="0"/>
          </a:p>
          <a:p>
            <a:pPr>
              <a:buNone/>
            </a:pPr>
            <a:endParaRPr lang="de-AT" sz="1800" dirty="0" smtClean="0"/>
          </a:p>
          <a:p>
            <a:pPr lvl="0">
              <a:buAutoNum type="arabicPeriod" startAt="4"/>
            </a:pPr>
            <a:r>
              <a:rPr lang="en-US" sz="1800" dirty="0" smtClean="0">
                <a:solidFill>
                  <a:schemeClr val="accent1"/>
                </a:solidFill>
              </a:rPr>
              <a:t>The 12 </a:t>
            </a:r>
            <a:r>
              <a:rPr lang="en-US" sz="1800" dirty="0" smtClean="0">
                <a:solidFill>
                  <a:srgbClr val="C00000"/>
                </a:solidFill>
              </a:rPr>
              <a:t>sub-sub-indices</a:t>
            </a:r>
            <a:r>
              <a:rPr lang="en-US" sz="1800" dirty="0" smtClean="0">
                <a:solidFill>
                  <a:schemeClr val="accent1"/>
                </a:solidFill>
              </a:rPr>
              <a:t> were standardized on a scale from a minimum of 0 to a maximum of 5 (= best possible HL)</a:t>
            </a:r>
          </a:p>
          <a:p>
            <a:pPr>
              <a:buNone/>
            </a:pPr>
            <a:r>
              <a:rPr lang="de-AT" sz="1800" dirty="0"/>
              <a:t>5. </a:t>
            </a:r>
            <a:r>
              <a:rPr lang="en-GB" sz="1800" dirty="0">
                <a:solidFill>
                  <a:srgbClr val="C00000"/>
                </a:solidFill>
              </a:rPr>
              <a:t>Cronbach´s alphas </a:t>
            </a:r>
            <a:r>
              <a:rPr lang="en-GB" sz="1800" dirty="0" smtClean="0">
                <a:solidFill>
                  <a:schemeClr val="accent1"/>
                </a:solidFill>
              </a:rPr>
              <a:t>for comprehensive HL index </a:t>
            </a:r>
            <a:r>
              <a:rPr lang="en-GB" sz="1800" dirty="0" smtClean="0"/>
              <a:t>are very high!</a:t>
            </a:r>
          </a:p>
          <a:p>
            <a:pPr>
              <a:buNone/>
            </a:pPr>
            <a:endParaRPr lang="en-GB" sz="1800" dirty="0"/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r>
              <a:rPr lang="en-GB" sz="1800" dirty="0" smtClean="0"/>
              <a:t>6. Correlations with </a:t>
            </a:r>
            <a:r>
              <a:rPr lang="en-GB" sz="1800" dirty="0" smtClean="0">
                <a:solidFill>
                  <a:srgbClr val="C00000"/>
                </a:solidFill>
              </a:rPr>
              <a:t>functional HL (NVS) </a:t>
            </a:r>
            <a:r>
              <a:rPr lang="en-GB" sz="1800" dirty="0" smtClean="0"/>
              <a:t>are moderate</a:t>
            </a:r>
          </a:p>
          <a:p>
            <a:pPr fontAlgn="b"/>
            <a:r>
              <a:rPr lang="de-AT" sz="1800" b="1" dirty="0"/>
              <a:t>GEN </a:t>
            </a:r>
            <a:r>
              <a:rPr lang="de-AT" sz="1800" b="1" dirty="0" smtClean="0"/>
              <a:t>HL</a:t>
            </a:r>
            <a:r>
              <a:rPr lang="en-US" sz="1800" dirty="0"/>
              <a:t> </a:t>
            </a:r>
            <a:r>
              <a:rPr lang="de-AT" sz="1800" i="1" dirty="0" smtClean="0"/>
              <a:t>R</a:t>
            </a:r>
            <a:r>
              <a:rPr lang="en-US" sz="1800" dirty="0" smtClean="0"/>
              <a:t> </a:t>
            </a:r>
            <a:r>
              <a:rPr lang="de-AT" sz="1800" dirty="0" smtClean="0"/>
              <a:t>,208**,</a:t>
            </a:r>
            <a:r>
              <a:rPr lang="de-AT" sz="1800" dirty="0"/>
              <a:t>381</a:t>
            </a:r>
            <a:r>
              <a:rPr lang="de-AT" sz="1800" dirty="0" smtClean="0"/>
              <a:t>**,</a:t>
            </a:r>
            <a:r>
              <a:rPr lang="de-AT" sz="1800" dirty="0"/>
              <a:t>151</a:t>
            </a:r>
            <a:r>
              <a:rPr lang="de-AT" sz="1800" dirty="0" smtClean="0"/>
              <a:t>**,</a:t>
            </a:r>
            <a:r>
              <a:rPr lang="de-AT" sz="1800" dirty="0"/>
              <a:t>347</a:t>
            </a:r>
            <a:r>
              <a:rPr lang="de-AT" sz="1800" dirty="0" smtClean="0"/>
              <a:t>**,</a:t>
            </a:r>
            <a:r>
              <a:rPr lang="de-AT" sz="1800" dirty="0"/>
              <a:t>214</a:t>
            </a:r>
            <a:r>
              <a:rPr lang="de-AT" sz="1800" dirty="0" smtClean="0"/>
              <a:t>**,</a:t>
            </a:r>
            <a:r>
              <a:rPr lang="de-AT" sz="1800" dirty="0"/>
              <a:t>242</a:t>
            </a:r>
            <a:r>
              <a:rPr lang="de-AT" sz="1800" dirty="0" smtClean="0"/>
              <a:t>**,</a:t>
            </a:r>
            <a:r>
              <a:rPr lang="de-AT" sz="1800" dirty="0"/>
              <a:t>088</a:t>
            </a:r>
            <a:r>
              <a:rPr lang="de-AT" sz="1800" dirty="0" smtClean="0"/>
              <a:t>**,</a:t>
            </a:r>
            <a:r>
              <a:rPr lang="de-AT" sz="1800" dirty="0"/>
              <a:t>302</a:t>
            </a:r>
            <a:r>
              <a:rPr lang="de-AT" sz="1800" dirty="0" smtClean="0"/>
              <a:t>**,</a:t>
            </a:r>
            <a:r>
              <a:rPr lang="de-AT" sz="1800" dirty="0"/>
              <a:t>266**</a:t>
            </a:r>
            <a:endParaRPr lang="en-US" sz="1800" dirty="0"/>
          </a:p>
          <a:p>
            <a:pPr>
              <a:buNone/>
            </a:pPr>
            <a:endParaRPr lang="de-AT" sz="1800" dirty="0"/>
          </a:p>
          <a:p>
            <a:pPr>
              <a:buNone/>
            </a:pPr>
            <a:endParaRPr lang="de-AT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3657919"/>
            <a:ext cx="3474982" cy="723117"/>
          </a:xfrm>
          <a:prstGeom prst="rect">
            <a:avLst/>
          </a:prstGeom>
          <a:noFill/>
        </p:spPr>
      </p:pic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044399"/>
              </p:ext>
            </p:extLst>
          </p:nvPr>
        </p:nvGraphicFramePr>
        <p:xfrm>
          <a:off x="683568" y="5370987"/>
          <a:ext cx="8144203" cy="464668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1008112"/>
                <a:gridCol w="792899"/>
                <a:gridCol w="792899"/>
                <a:gridCol w="792899"/>
                <a:gridCol w="792899"/>
                <a:gridCol w="792899"/>
                <a:gridCol w="792899"/>
                <a:gridCol w="792899"/>
                <a:gridCol w="792899"/>
                <a:gridCol w="792899"/>
              </a:tblGrid>
              <a:tr h="230668">
                <a:tc>
                  <a:txBody>
                    <a:bodyPr/>
                    <a:lstStyle/>
                    <a:p>
                      <a:pPr algn="l" fontAlgn="b"/>
                      <a:endParaRPr lang="de-AT" sz="1200" b="1" u="none" strike="noStrike" dirty="0" smtClean="0">
                        <a:effectLst/>
                      </a:endParaRPr>
                    </a:p>
                  </a:txBody>
                  <a:tcPr marL="9042" marR="9042" marT="90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50" b="1" u="none" strike="noStrike" dirty="0">
                          <a:effectLst/>
                        </a:rPr>
                        <a:t>AT</a:t>
                      </a:r>
                      <a:endParaRPr lang="de-AT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042" marR="9042" marT="90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50" b="1" u="none" strike="noStrike" dirty="0">
                          <a:effectLst/>
                        </a:rPr>
                        <a:t>BG</a:t>
                      </a:r>
                      <a:endParaRPr lang="de-AT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042" marR="9042" marT="90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50" b="1" u="none" strike="noStrike" dirty="0" smtClean="0">
                          <a:effectLst/>
                        </a:rPr>
                        <a:t>DE (</a:t>
                      </a:r>
                      <a:r>
                        <a:rPr lang="de-AT" sz="1050" b="1" u="none" strike="noStrike" dirty="0">
                          <a:effectLst/>
                        </a:rPr>
                        <a:t>NRW)</a:t>
                      </a:r>
                      <a:endParaRPr lang="de-AT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042" marR="9042" marT="90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50" b="1" u="none" strike="noStrike" dirty="0">
                          <a:effectLst/>
                        </a:rPr>
                        <a:t>EL</a:t>
                      </a:r>
                      <a:endParaRPr lang="de-AT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042" marR="9042" marT="90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50" b="1" u="none" strike="noStrike" dirty="0">
                          <a:effectLst/>
                        </a:rPr>
                        <a:t>ES</a:t>
                      </a:r>
                      <a:endParaRPr lang="de-AT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042" marR="9042" marT="90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50" b="1" u="none" strike="noStrike" dirty="0">
                          <a:effectLst/>
                        </a:rPr>
                        <a:t>IE</a:t>
                      </a:r>
                      <a:endParaRPr lang="de-AT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042" marR="9042" marT="90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50" b="1" u="none" strike="noStrike" dirty="0">
                          <a:effectLst/>
                        </a:rPr>
                        <a:t>NL</a:t>
                      </a:r>
                      <a:endParaRPr lang="de-AT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042" marR="9042" marT="90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50" b="1" u="none" strike="noStrike" dirty="0">
                          <a:effectLst/>
                        </a:rPr>
                        <a:t>PL</a:t>
                      </a:r>
                      <a:endParaRPr lang="de-AT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042" marR="9042" marT="90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50" b="1" u="none" strike="noStrike" dirty="0">
                          <a:effectLst/>
                        </a:rPr>
                        <a:t>TOTAL</a:t>
                      </a:r>
                      <a:endParaRPr lang="de-AT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042" marR="9042" marT="9042" marB="0" anchor="b"/>
                </a:tc>
              </a:tr>
              <a:tr h="234000">
                <a:tc>
                  <a:txBody>
                    <a:bodyPr/>
                    <a:lstStyle/>
                    <a:p>
                      <a:pPr algn="l" fontAlgn="b"/>
                      <a:r>
                        <a:rPr lang="de-AT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GEN HL</a:t>
                      </a:r>
                      <a:endParaRPr lang="de-AT" sz="105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042" marR="9042" marT="9042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0,96</a:t>
                      </a:r>
                      <a:endParaRPr lang="de-AT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0,97</a:t>
                      </a:r>
                      <a:endParaRPr lang="de-AT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0,96</a:t>
                      </a:r>
                      <a:endParaRPr lang="de-AT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0,97</a:t>
                      </a:r>
                      <a:endParaRPr lang="de-AT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0,96</a:t>
                      </a:r>
                      <a:endParaRPr lang="de-AT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0,97</a:t>
                      </a:r>
                      <a:endParaRPr lang="de-AT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0,95</a:t>
                      </a:r>
                      <a:endParaRPr lang="de-AT" sz="14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0,98</a:t>
                      </a:r>
                      <a:endParaRPr lang="de-AT" sz="14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0,97</a:t>
                      </a:r>
                      <a:endParaRPr lang="de-AT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664B0-09EF-45E0-BEE0-24EBDD9A788E}" type="slidenum">
              <a:rPr lang="de-AT" altLang="de-DE" smtClean="0"/>
              <a:pPr/>
              <a:t>10</a:t>
            </a:fld>
            <a:endParaRPr lang="de-AT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e-AT" dirty="0" smtClean="0"/>
              <a:t>Pelikan Haiphong </a:t>
            </a:r>
            <a:r>
              <a:rPr lang="de-AT" dirty="0" err="1" smtClean="0"/>
              <a:t>short</a:t>
            </a:r>
            <a:r>
              <a:rPr lang="de-AT" dirty="0" smtClean="0"/>
              <a:t> form 9-11-2016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7908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5512679"/>
              </p:ext>
            </p:extLst>
          </p:nvPr>
        </p:nvGraphicFramePr>
        <p:xfrm>
          <a:off x="182880" y="1529070"/>
          <a:ext cx="8961120" cy="4793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794" name="Titel 1"/>
          <p:cNvSpPr>
            <a:spLocks noGrp="1"/>
          </p:cNvSpPr>
          <p:nvPr>
            <p:ph type="title"/>
          </p:nvPr>
        </p:nvSpPr>
        <p:spPr>
          <a:xfrm>
            <a:off x="294640" y="705892"/>
            <a:ext cx="8849360" cy="8509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GB" dirty="0" smtClean="0">
                <a:solidFill>
                  <a:srgbClr val="C00000"/>
                </a:solidFill>
              </a:rPr>
              <a:t>Comprehensive HL-Index (CHL)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1400" dirty="0" smtClean="0"/>
              <a:t>(Percentage Distributions, Means &amp; S.D. for 8 Countries &amp; Total Sample) (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HLS-EU </a:t>
            </a:r>
            <a:r>
              <a:rPr lang="en-GB" sz="1400" dirty="0" smtClean="0"/>
              <a:t>2012)</a:t>
            </a:r>
            <a:br>
              <a:rPr lang="en-GB" sz="1400" dirty="0" smtClean="0"/>
            </a:br>
            <a:r>
              <a:rPr lang="en-GB" sz="1600" b="0" dirty="0" smtClean="0">
                <a:solidFill>
                  <a:srgbClr val="C00000"/>
                </a:solidFill>
              </a:rPr>
              <a:t>&gt; </a:t>
            </a:r>
            <a:r>
              <a:rPr lang="en-GB" sz="1600" b="0" i="1" dirty="0" smtClean="0">
                <a:solidFill>
                  <a:srgbClr val="C00000"/>
                </a:solidFill>
              </a:rPr>
              <a:t>Bell shaped distribution with some ceiling effect for all countries!</a:t>
            </a:r>
            <a:endParaRPr lang="de-AT" sz="1600" b="0" i="1" dirty="0" smtClean="0">
              <a:solidFill>
                <a:srgbClr val="C0000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339752" y="6231135"/>
            <a:ext cx="5420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  <a:defRPr sz="14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rgbClr val="000000"/>
                </a:solidFill>
              </a:rPr>
              <a:t>Grouped Scores of Comprehensive Health Literacy Index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3795" name="Textfeld 1"/>
          <p:cNvSpPr txBox="1">
            <a:spLocks noChangeArrowheads="1"/>
          </p:cNvSpPr>
          <p:nvPr/>
        </p:nvSpPr>
        <p:spPr bwMode="auto">
          <a:xfrm>
            <a:off x="2017058" y="1958429"/>
            <a:ext cx="2245660" cy="207568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buNone/>
            </a:pPr>
            <a:r>
              <a:rPr lang="en-GB" sz="1400" dirty="0" smtClean="0">
                <a:solidFill>
                  <a:srgbClr val="CC0000"/>
                </a:solidFill>
                <a:sym typeface="Wingdings" pitchFamily="2" charset="2"/>
              </a:rPr>
              <a:t></a:t>
            </a:r>
            <a:r>
              <a:rPr lang="en-GB" sz="1400" dirty="0" smtClean="0"/>
              <a:t> </a:t>
            </a:r>
            <a:r>
              <a:rPr lang="en-GB" sz="1400" b="1" dirty="0" smtClean="0"/>
              <a:t>Austria</a:t>
            </a:r>
            <a:r>
              <a:rPr lang="en-GB" sz="1400" dirty="0" smtClean="0"/>
              <a:t> </a:t>
            </a:r>
            <a:r>
              <a:rPr lang="en-GB" sz="1200" i="1" dirty="0" smtClean="0"/>
              <a:t>(</a:t>
            </a:r>
            <a:r>
              <a:rPr lang="en-GB" sz="1200" i="1" dirty="0">
                <a:solidFill>
                  <a:sysClr val="windowText" lastClr="000000"/>
                </a:solidFill>
              </a:rPr>
              <a:t>Ø</a:t>
            </a:r>
            <a:r>
              <a:rPr lang="en-GB" sz="1200" i="1" dirty="0">
                <a:solidFill>
                  <a:srgbClr val="000000"/>
                </a:solidFill>
              </a:rPr>
              <a:t>32/SD </a:t>
            </a:r>
            <a:r>
              <a:rPr lang="en-GB" sz="1200" i="1" dirty="0" smtClean="0">
                <a:solidFill>
                  <a:srgbClr val="000000"/>
                </a:solidFill>
              </a:rPr>
              <a:t>7.6</a:t>
            </a:r>
            <a:r>
              <a:rPr lang="de-DE" sz="1200" i="1" dirty="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  <a:r>
              <a:rPr lang="en-GB" sz="1200" i="1" dirty="0" smtClean="0">
                <a:solidFill>
                  <a:srgbClr val="CC0000"/>
                </a:solidFill>
                <a:sym typeface="Wingdings" pitchFamily="2" charset="2"/>
              </a:rPr>
              <a:t>   </a:t>
            </a:r>
          </a:p>
          <a:p>
            <a:pPr eaLnBrk="1" hangingPunct="1">
              <a:buNone/>
            </a:pPr>
            <a:r>
              <a:rPr lang="en-GB" sz="1400" dirty="0" smtClean="0">
                <a:solidFill>
                  <a:srgbClr val="663400"/>
                </a:solidFill>
                <a:sym typeface="Wingdings" pitchFamily="2" charset="2"/>
              </a:rPr>
              <a:t></a:t>
            </a:r>
            <a:r>
              <a:rPr lang="en-GB" sz="1400" b="1" dirty="0" smtClean="0"/>
              <a:t>Bulgaria</a:t>
            </a:r>
            <a:r>
              <a:rPr lang="en-GB" sz="1400" dirty="0" smtClean="0"/>
              <a:t> </a:t>
            </a:r>
            <a:r>
              <a:rPr lang="en-GB" sz="1200" i="1" dirty="0" smtClean="0"/>
              <a:t>(</a:t>
            </a:r>
            <a:r>
              <a:rPr lang="en-GB" sz="1200" i="1" dirty="0" smtClean="0">
                <a:solidFill>
                  <a:srgbClr val="00B050"/>
                </a:solidFill>
              </a:rPr>
              <a:t>Ø30.5</a:t>
            </a:r>
            <a:r>
              <a:rPr lang="en-GB" sz="1200" i="1" dirty="0" smtClean="0"/>
              <a:t>/</a:t>
            </a:r>
            <a:r>
              <a:rPr lang="en-GB" sz="1200" i="1" dirty="0" smtClean="0">
                <a:solidFill>
                  <a:srgbClr val="C00000"/>
                </a:solidFill>
              </a:rPr>
              <a:t>SD </a:t>
            </a:r>
            <a:r>
              <a:rPr lang="en-GB" sz="1200" i="1" dirty="0">
                <a:solidFill>
                  <a:srgbClr val="C00000"/>
                </a:solidFill>
              </a:rPr>
              <a:t>9.2</a:t>
            </a:r>
            <a:r>
              <a:rPr lang="de-DE" sz="1200" i="1" dirty="0" smtClean="0">
                <a:cs typeface="Times New Roman" pitchFamily="18" charset="0"/>
              </a:rPr>
              <a:t>)</a:t>
            </a:r>
            <a:r>
              <a:rPr lang="en-GB" sz="1200" i="1" dirty="0" smtClean="0">
                <a:solidFill>
                  <a:srgbClr val="663400"/>
                </a:solidFill>
                <a:sym typeface="Wingdings" pitchFamily="2" charset="2"/>
              </a:rPr>
              <a:t>     </a:t>
            </a:r>
          </a:p>
          <a:p>
            <a:pPr eaLnBrk="1" hangingPunct="1">
              <a:buNone/>
            </a:pPr>
            <a:r>
              <a:rPr lang="en-GB" sz="1400" dirty="0" smtClean="0">
                <a:solidFill>
                  <a:srgbClr val="960066"/>
                </a:solidFill>
                <a:sym typeface="Wingdings" pitchFamily="2" charset="2"/>
              </a:rPr>
              <a:t></a:t>
            </a:r>
            <a:r>
              <a:rPr lang="en-GB" sz="1400" b="1" dirty="0" smtClean="0"/>
              <a:t>Germany</a:t>
            </a:r>
            <a:r>
              <a:rPr lang="en-GB" sz="1400" dirty="0" smtClean="0">
                <a:solidFill>
                  <a:srgbClr val="960066"/>
                </a:solidFill>
                <a:sym typeface="Wingdings" pitchFamily="2" charset="2"/>
              </a:rPr>
              <a:t> </a:t>
            </a:r>
            <a:r>
              <a:rPr lang="en-GB" sz="1200" i="1" dirty="0" smtClean="0">
                <a:solidFill>
                  <a:sysClr val="windowText" lastClr="000000"/>
                </a:solidFill>
              </a:rPr>
              <a:t>(</a:t>
            </a:r>
            <a:r>
              <a:rPr lang="en-GB" sz="1200" i="1" dirty="0">
                <a:solidFill>
                  <a:sysClr val="windowText" lastClr="000000"/>
                </a:solidFill>
              </a:rPr>
              <a:t>Ø</a:t>
            </a:r>
            <a:r>
              <a:rPr lang="en-GB" sz="1200" i="1" dirty="0">
                <a:solidFill>
                  <a:srgbClr val="000000"/>
                </a:solidFill>
              </a:rPr>
              <a:t>34.5/SD 7.9</a:t>
            </a:r>
            <a:r>
              <a:rPr lang="de-DE" sz="1200" i="1" dirty="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  <a:r>
              <a:rPr lang="en-GB" sz="1200" i="1" dirty="0" smtClean="0">
                <a:solidFill>
                  <a:srgbClr val="960066"/>
                </a:solidFill>
                <a:sym typeface="Wingdings" pitchFamily="2" charset="2"/>
              </a:rPr>
              <a:t>  </a:t>
            </a:r>
          </a:p>
          <a:p>
            <a:pPr eaLnBrk="1" hangingPunct="1">
              <a:buNone/>
            </a:pPr>
            <a:r>
              <a:rPr lang="en-GB" sz="1400" dirty="0" smtClean="0">
                <a:solidFill>
                  <a:srgbClr val="00CC00"/>
                </a:solidFill>
                <a:sym typeface="Wingdings" pitchFamily="2" charset="2"/>
              </a:rPr>
              <a:t></a:t>
            </a:r>
            <a:r>
              <a:rPr lang="en-GB" sz="1400" b="1" dirty="0" smtClean="0"/>
              <a:t>Greece</a:t>
            </a:r>
            <a:r>
              <a:rPr lang="en-GB" sz="1400" dirty="0" smtClean="0"/>
              <a:t> </a:t>
            </a:r>
            <a:r>
              <a:rPr lang="en-GB" sz="1200" i="1" dirty="0" smtClean="0"/>
              <a:t>(</a:t>
            </a:r>
            <a:r>
              <a:rPr lang="en-GB" sz="1200" i="1" dirty="0">
                <a:solidFill>
                  <a:sysClr val="windowText" lastClr="000000"/>
                </a:solidFill>
              </a:rPr>
              <a:t>Ø</a:t>
            </a:r>
            <a:r>
              <a:rPr lang="en-GB" sz="1200" i="1" dirty="0">
                <a:solidFill>
                  <a:srgbClr val="000000"/>
                </a:solidFill>
              </a:rPr>
              <a:t>33.6/SD </a:t>
            </a:r>
            <a:r>
              <a:rPr lang="en-GB" sz="1200" i="1" dirty="0" smtClean="0">
                <a:solidFill>
                  <a:srgbClr val="000000"/>
                </a:solidFill>
              </a:rPr>
              <a:t>8.5</a:t>
            </a:r>
            <a:r>
              <a:rPr lang="en-GB" sz="1200" i="1" dirty="0" smtClean="0">
                <a:sym typeface="Wingdings" pitchFamily="2" charset="2"/>
              </a:rPr>
              <a:t>)</a:t>
            </a:r>
            <a:r>
              <a:rPr lang="en-GB" sz="1200" i="1" dirty="0" smtClean="0">
                <a:solidFill>
                  <a:srgbClr val="00CC00"/>
                </a:solidFill>
                <a:sym typeface="Wingdings" pitchFamily="2" charset="2"/>
              </a:rPr>
              <a:t>    </a:t>
            </a:r>
            <a:r>
              <a:rPr lang="en-GB" sz="1400" dirty="0" smtClean="0">
                <a:solidFill>
                  <a:srgbClr val="006634"/>
                </a:solidFill>
                <a:sym typeface="Wingdings" pitchFamily="2" charset="2"/>
              </a:rPr>
              <a:t></a:t>
            </a:r>
            <a:r>
              <a:rPr lang="en-GB" sz="1400" b="1" dirty="0" smtClean="0"/>
              <a:t>Spain</a:t>
            </a:r>
            <a:r>
              <a:rPr lang="en-GB" sz="1400" dirty="0" smtClean="0"/>
              <a:t> </a:t>
            </a:r>
            <a:r>
              <a:rPr lang="en-GB" sz="1200" i="1" dirty="0" smtClean="0"/>
              <a:t>(</a:t>
            </a:r>
            <a:r>
              <a:rPr lang="en-GB" sz="1200" i="1" dirty="0">
                <a:solidFill>
                  <a:sysClr val="windowText" lastClr="000000"/>
                </a:solidFill>
              </a:rPr>
              <a:t>Ø</a:t>
            </a:r>
            <a:r>
              <a:rPr lang="en-GB" sz="1200" i="1" dirty="0">
                <a:solidFill>
                  <a:srgbClr val="000000"/>
                </a:solidFill>
              </a:rPr>
              <a:t>32.9/</a:t>
            </a:r>
            <a:r>
              <a:rPr lang="en-GB" sz="1200" i="1" dirty="0">
                <a:solidFill>
                  <a:srgbClr val="00B050"/>
                </a:solidFill>
              </a:rPr>
              <a:t>SD </a:t>
            </a:r>
            <a:r>
              <a:rPr lang="en-GB" sz="1200" i="1" dirty="0" smtClean="0">
                <a:solidFill>
                  <a:srgbClr val="00B050"/>
                </a:solidFill>
              </a:rPr>
              <a:t>6.1</a:t>
            </a:r>
            <a:r>
              <a:rPr lang="de-DE" sz="1200" i="1" dirty="0" smtClean="0">
                <a:cs typeface="Times New Roman" pitchFamily="18" charset="0"/>
              </a:rPr>
              <a:t>)</a:t>
            </a:r>
            <a:r>
              <a:rPr lang="en-GB" sz="1200" i="1" dirty="0" smtClean="0">
                <a:sym typeface="Wingdings" pitchFamily="2" charset="2"/>
              </a:rPr>
              <a:t>  </a:t>
            </a:r>
            <a:r>
              <a:rPr lang="en-GB" sz="1200" i="1" dirty="0" smtClean="0">
                <a:solidFill>
                  <a:srgbClr val="006634"/>
                </a:solidFill>
                <a:sym typeface="Wingdings" pitchFamily="2" charset="2"/>
              </a:rPr>
              <a:t>  </a:t>
            </a:r>
          </a:p>
          <a:p>
            <a:pPr eaLnBrk="1" hangingPunct="1">
              <a:buNone/>
            </a:pPr>
            <a:r>
              <a:rPr lang="en-GB" sz="1400" dirty="0" smtClean="0">
                <a:solidFill>
                  <a:srgbClr val="5064FF"/>
                </a:solidFill>
                <a:sym typeface="Wingdings" pitchFamily="2" charset="2"/>
              </a:rPr>
              <a:t></a:t>
            </a:r>
            <a:r>
              <a:rPr lang="en-GB" sz="1400" b="1" dirty="0" smtClean="0"/>
              <a:t>Ireland</a:t>
            </a:r>
            <a:r>
              <a:rPr lang="en-GB" sz="1400" dirty="0" smtClean="0">
                <a:sym typeface="Wingdings" pitchFamily="2" charset="2"/>
              </a:rPr>
              <a:t> </a:t>
            </a:r>
            <a:r>
              <a:rPr lang="en-GB" sz="1200" i="1" dirty="0" smtClean="0">
                <a:sym typeface="Wingdings" pitchFamily="2" charset="2"/>
              </a:rPr>
              <a:t>(</a:t>
            </a:r>
            <a:r>
              <a:rPr lang="en-GB" sz="1200" i="1" dirty="0">
                <a:solidFill>
                  <a:sysClr val="windowText" lastClr="000000"/>
                </a:solidFill>
              </a:rPr>
              <a:t>Ø</a:t>
            </a:r>
            <a:r>
              <a:rPr lang="en-GB" sz="1200" i="1" dirty="0">
                <a:solidFill>
                  <a:srgbClr val="000000"/>
                </a:solidFill>
              </a:rPr>
              <a:t>35.2/SD </a:t>
            </a:r>
            <a:r>
              <a:rPr lang="en-GB" sz="1200" i="1" dirty="0" smtClean="0">
                <a:solidFill>
                  <a:srgbClr val="000000"/>
                </a:solidFill>
              </a:rPr>
              <a:t>7.8</a:t>
            </a:r>
            <a:r>
              <a:rPr lang="de-DE" sz="1200" i="1" dirty="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  <a:r>
              <a:rPr lang="en-GB" sz="1200" i="1" dirty="0" smtClean="0">
                <a:solidFill>
                  <a:srgbClr val="5064FF"/>
                </a:solidFill>
                <a:sym typeface="Wingdings" pitchFamily="2" charset="2"/>
              </a:rPr>
              <a:t>  </a:t>
            </a:r>
          </a:p>
          <a:p>
            <a:pPr eaLnBrk="1" hangingPunct="1">
              <a:buNone/>
            </a:pPr>
            <a:r>
              <a:rPr lang="en-GB" sz="1400" dirty="0" smtClean="0">
                <a:solidFill>
                  <a:srgbClr val="47007A"/>
                </a:solidFill>
                <a:sym typeface="Wingdings" pitchFamily="2" charset="2"/>
              </a:rPr>
              <a:t></a:t>
            </a:r>
            <a:r>
              <a:rPr lang="en-GB" sz="1400" b="1" dirty="0" smtClean="0"/>
              <a:t>Netherlands</a:t>
            </a:r>
            <a:r>
              <a:rPr lang="en-GB" sz="1400" dirty="0" smtClean="0"/>
              <a:t> </a:t>
            </a:r>
            <a:r>
              <a:rPr lang="en-GB" sz="1200" i="1" dirty="0" smtClean="0"/>
              <a:t>(</a:t>
            </a:r>
            <a:r>
              <a:rPr lang="en-GB" sz="1200" i="1" dirty="0">
                <a:solidFill>
                  <a:srgbClr val="C00000"/>
                </a:solidFill>
              </a:rPr>
              <a:t>Ø37.1/</a:t>
            </a:r>
            <a:r>
              <a:rPr lang="en-GB" sz="1200" i="1" dirty="0">
                <a:solidFill>
                  <a:srgbClr val="000000"/>
                </a:solidFill>
              </a:rPr>
              <a:t>SD </a:t>
            </a:r>
            <a:r>
              <a:rPr lang="en-GB" sz="1200" i="1" dirty="0" smtClean="0">
                <a:solidFill>
                  <a:srgbClr val="000000"/>
                </a:solidFill>
              </a:rPr>
              <a:t>6.4</a:t>
            </a:r>
            <a:r>
              <a:rPr lang="de-DE" sz="1200" i="1" dirty="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</a:p>
          <a:p>
            <a:pPr eaLnBrk="1" hangingPunct="1">
              <a:buNone/>
            </a:pPr>
            <a:r>
              <a:rPr lang="en-GB" sz="1400" dirty="0" smtClean="0">
                <a:solidFill>
                  <a:srgbClr val="CCCC00"/>
                </a:solidFill>
                <a:sym typeface="Wingdings" pitchFamily="2" charset="2"/>
              </a:rPr>
              <a:t></a:t>
            </a:r>
            <a:r>
              <a:rPr lang="en-GB" sz="1400" b="1" dirty="0" smtClean="0"/>
              <a:t>Poland</a:t>
            </a:r>
            <a:r>
              <a:rPr lang="en-GB" sz="1400" dirty="0" smtClean="0">
                <a:solidFill>
                  <a:srgbClr val="CCCC00"/>
                </a:solidFill>
                <a:sym typeface="Wingdings" pitchFamily="2" charset="2"/>
              </a:rPr>
              <a:t> </a:t>
            </a:r>
            <a:r>
              <a:rPr lang="en-GB" sz="1400" i="1" dirty="0" smtClean="0">
                <a:sym typeface="Wingdings" pitchFamily="2" charset="2"/>
              </a:rPr>
              <a:t>(</a:t>
            </a:r>
            <a:r>
              <a:rPr lang="en-GB" sz="1200" i="1" dirty="0"/>
              <a:t>Ø34.5/SD </a:t>
            </a:r>
            <a:r>
              <a:rPr lang="en-GB" sz="1200" i="1" dirty="0" smtClean="0">
                <a:solidFill>
                  <a:srgbClr val="000000"/>
                </a:solidFill>
              </a:rPr>
              <a:t>8</a:t>
            </a:r>
            <a:r>
              <a:rPr lang="en-GB" sz="1200" i="1" dirty="0" smtClean="0">
                <a:sym typeface="Wingdings" pitchFamily="2" charset="2"/>
              </a:rPr>
              <a:t>)</a:t>
            </a:r>
            <a:r>
              <a:rPr lang="en-GB" sz="1400" i="1" dirty="0" smtClean="0">
                <a:solidFill>
                  <a:srgbClr val="CCCC00"/>
                </a:solidFill>
                <a:sym typeface="Wingdings" pitchFamily="2" charset="2"/>
              </a:rPr>
              <a:t> </a:t>
            </a:r>
            <a:r>
              <a:rPr lang="en-GB" sz="1400" i="1" dirty="0" smtClean="0">
                <a:sym typeface="Wingdings" pitchFamily="2" charset="2"/>
              </a:rPr>
              <a:t> </a:t>
            </a:r>
          </a:p>
          <a:p>
            <a:pPr eaLnBrk="1" hangingPunct="1">
              <a:buNone/>
            </a:pPr>
            <a:r>
              <a:rPr lang="en-GB" sz="1400" dirty="0" smtClean="0">
                <a:sym typeface="Wingdings" pitchFamily="2" charset="2"/>
              </a:rPr>
              <a:t></a:t>
            </a:r>
            <a:r>
              <a:rPr lang="en-GB" sz="1400" b="1" dirty="0" smtClean="0"/>
              <a:t>Total</a:t>
            </a:r>
            <a:r>
              <a:rPr lang="en-GB" sz="1400" dirty="0" smtClean="0"/>
              <a:t> </a:t>
            </a:r>
            <a:r>
              <a:rPr lang="en-GB" sz="1200" i="1" dirty="0" smtClean="0"/>
              <a:t>(</a:t>
            </a:r>
            <a:r>
              <a:rPr lang="en-GB" sz="1200" i="1" dirty="0">
                <a:solidFill>
                  <a:sysClr val="windowText" lastClr="000000"/>
                </a:solidFill>
              </a:rPr>
              <a:t>Ø</a:t>
            </a:r>
            <a:r>
              <a:rPr lang="en-GB" sz="1200" i="1" dirty="0">
                <a:solidFill>
                  <a:srgbClr val="000000"/>
                </a:solidFill>
              </a:rPr>
              <a:t>33.8/SD </a:t>
            </a:r>
            <a:r>
              <a:rPr lang="en-GB" sz="1200" i="1" dirty="0" smtClean="0">
                <a:solidFill>
                  <a:srgbClr val="000000"/>
                </a:solidFill>
              </a:rPr>
              <a:t>8</a:t>
            </a:r>
            <a:r>
              <a:rPr lang="de-AT" sz="1200" i="1" dirty="0"/>
              <a:t>)</a:t>
            </a:r>
            <a:endParaRPr lang="de-DE" sz="1200" i="1" dirty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664B0-09EF-45E0-BEE0-24EBDD9A788E}" type="slidenum">
              <a:rPr lang="de-AT" altLang="de-DE" smtClean="0"/>
              <a:pPr/>
              <a:t>11</a:t>
            </a:fld>
            <a:endParaRPr lang="de-AT" altLang="de-DE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e-AT" dirty="0" smtClean="0"/>
              <a:t>Pelikan Haiphong </a:t>
            </a:r>
            <a:r>
              <a:rPr lang="de-AT" dirty="0" err="1" smtClean="0"/>
              <a:t>short</a:t>
            </a:r>
            <a:r>
              <a:rPr lang="de-AT" dirty="0" smtClean="0"/>
              <a:t> form 9-11-2016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2124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528222"/>
            <a:ext cx="9144000" cy="732001"/>
          </a:xfrm>
        </p:spPr>
        <p:txBody>
          <a:bodyPr/>
          <a:lstStyle/>
          <a:p>
            <a:r>
              <a:rPr lang="en-US" sz="2000" b="1" dirty="0" smtClean="0"/>
              <a:t> Types of Health Literacy Indices by the HLS-EU Model</a:t>
            </a:r>
            <a:r>
              <a:rPr lang="en-US" sz="4000" b="1" dirty="0" smtClean="0"/>
              <a:t> </a:t>
            </a:r>
            <a:r>
              <a:rPr lang="en-US" sz="2000" dirty="0" smtClean="0"/>
              <a:t>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dirty="0" smtClean="0"/>
              <a:t>1 comprehensive index, 7 sub-indices and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12 sub-sub-indices </a:t>
            </a: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153114"/>
              </p:ext>
            </p:extLst>
          </p:nvPr>
        </p:nvGraphicFramePr>
        <p:xfrm>
          <a:off x="2" y="1678994"/>
          <a:ext cx="9143997" cy="48310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1501"/>
                <a:gridCol w="1899745"/>
                <a:gridCol w="1820917"/>
                <a:gridCol w="1820917"/>
                <a:gridCol w="1820917"/>
              </a:tblGrid>
              <a:tr h="10485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 smtClean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Comprehen</a:t>
                      </a:r>
                      <a:r>
                        <a:rPr lang="en-US" sz="2400" b="1" dirty="0" smtClean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. HL Index</a:t>
                      </a:r>
                      <a:endParaRPr lang="de-DE" sz="2400" dirty="0">
                        <a:solidFill>
                          <a:srgbClr val="001D3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baseline="0" dirty="0" smtClean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OI-Index</a:t>
                      </a:r>
                      <a:r>
                        <a:rPr lang="en-US" sz="1800" b="1" baseline="0" dirty="0" smtClean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(13Items)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Access/obtain health information</a:t>
                      </a:r>
                      <a:endParaRPr lang="en-US" sz="1400" b="1" baseline="0" dirty="0" smtClean="0">
                        <a:solidFill>
                          <a:srgbClr val="001D3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509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F0"/>
                          </a:solidFill>
                          <a:latin typeface="Calibri"/>
                          <a:ea typeface="Calibri"/>
                          <a:cs typeface="Times New Roman"/>
                        </a:rPr>
                        <a:t>UI-Index</a:t>
                      </a:r>
                      <a:r>
                        <a:rPr lang="en-US" sz="1800" b="1" baseline="0" dirty="0" smtClean="0">
                          <a:solidFill>
                            <a:srgbClr val="00B0F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(11Items)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Understanding health  information</a:t>
                      </a:r>
                    </a:p>
                  </a:txBody>
                  <a:tcPr marL="68580" marR="68580" marT="0" marB="0"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509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800" b="1" kern="1200" dirty="0" smtClean="0">
                          <a:solidFill>
                            <a:srgbClr val="FF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PI-Index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b="1" kern="1200" dirty="0" smtClean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(12 Items)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noProof="0" dirty="0" smtClean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Process/Appraise</a:t>
                      </a:r>
                      <a:r>
                        <a:rPr lang="de-AT" sz="1400" b="1" kern="1200" dirty="0" smtClean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kern="1200" noProof="0" dirty="0" smtClean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health</a:t>
                      </a:r>
                      <a:r>
                        <a:rPr lang="de-AT" sz="1400" b="1" kern="1200" dirty="0" smtClean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kern="1200" noProof="0" dirty="0" smtClean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information</a:t>
                      </a:r>
                    </a:p>
                  </a:txBody>
                  <a:tcPr marL="68580" marR="68580" marT="0" marB="0"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509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AI</a:t>
                      </a:r>
                      <a:r>
                        <a:rPr lang="en-US" sz="1800" b="1" kern="12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–Index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(11 Items)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Apply/Use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Health information</a:t>
                      </a:r>
                      <a:endParaRPr lang="de-DE" sz="1400" b="1" kern="1200" dirty="0">
                        <a:solidFill>
                          <a:srgbClr val="001D3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5098"/>
                      </a:schemeClr>
                    </a:solidFill>
                  </a:tcPr>
                </a:tc>
              </a:tr>
              <a:tr h="12292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HC-HL Index</a:t>
                      </a:r>
                      <a:endParaRPr lang="en-US" sz="18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(16Items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Health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Care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D3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Ability to access information on medical or clinical issues</a:t>
                      </a:r>
                      <a:endParaRPr lang="de-DE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(4 Questions</a:t>
                      </a:r>
                      <a:r>
                        <a:rPr lang="en-GB" sz="1200" i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HC-FHI (2012)</a:t>
                      </a: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26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2)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Ability to understand medical information and derive meaning</a:t>
                      </a:r>
                      <a:endParaRPr lang="de-DE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(4 Questions</a:t>
                      </a:r>
                      <a:r>
                        <a:rPr lang="en-US" sz="1200" i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i="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HC-UHI (2012)</a:t>
                      </a: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26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3)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Ability to interpret and evaluate medical information</a:t>
                      </a:r>
                      <a:endParaRPr lang="de-DE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(4 Questions</a:t>
                      </a:r>
                      <a:r>
                        <a:rPr lang="en-US" sz="1200" i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i="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HC-JHI (2012)</a:t>
                      </a: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26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4)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Ability to make informed decisions on medical issues</a:t>
                      </a:r>
                      <a:endParaRPr lang="de-DE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(4 Questions</a:t>
                      </a:r>
                      <a:r>
                        <a:rPr lang="en-US" sz="1200" i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i="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HC-AHI (2012)</a:t>
                      </a:r>
                    </a:p>
                  </a:txBody>
                  <a:tcPr marL="68580" marR="68580" marT="0" marB="0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2699"/>
                    </a:solidFill>
                  </a:tcPr>
                </a:tc>
              </a:tr>
              <a:tr h="12575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DP-HL Index</a:t>
                      </a:r>
                      <a:r>
                        <a:rPr lang="en-US" sz="1800" b="1" baseline="0" dirty="0" smtClean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(15 Items)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Disease prevention 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D3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5)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Ability to access information on risk 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factors for health</a:t>
                      </a:r>
                      <a:endParaRPr lang="de-DE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i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(4 Questions</a:t>
                      </a:r>
                      <a:r>
                        <a:rPr lang="en-US" sz="1200" i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i="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DP-FHI (2012)</a:t>
                      </a: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6) 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Ability to understand information on risk factors and derive meaning</a:t>
                      </a:r>
                      <a:endParaRPr lang="de-DE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i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(3 Questions</a:t>
                      </a:r>
                      <a:r>
                        <a:rPr lang="en-US" sz="1200" i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i="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DP-UHI (2012)</a:t>
                      </a: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7)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Ability to interpret and evaluate information on risk factors</a:t>
                      </a:r>
                      <a:endParaRPr lang="de-DE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i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(5 Questions</a:t>
                      </a:r>
                      <a:r>
                        <a:rPr lang="en-US" sz="1200" i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i="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DP-JHI (2012)</a:t>
                      </a: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8)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Ability to judge the relevance of the information on risk factors</a:t>
                      </a:r>
                      <a:endParaRPr lang="de-DE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i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(3 Questions</a:t>
                      </a:r>
                      <a:r>
                        <a:rPr lang="en-US" sz="1200" i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i="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DP-AHI (2012)</a:t>
                      </a:r>
                    </a:p>
                  </a:txBody>
                  <a:tcPr marL="68580" marR="68580" marT="0" marB="0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125756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9900"/>
                          </a:solidFill>
                          <a:latin typeface="Calibri"/>
                          <a:ea typeface="Calibri"/>
                          <a:cs typeface="Times New Roman"/>
                        </a:rPr>
                        <a:t>HP-HL Index 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(16 Items)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Health promotion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D3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9) </a:t>
                      </a:r>
                      <a:r>
                        <a:rPr lang="en-US" sz="1200" dirty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Ability to update oneself on health </a:t>
                      </a:r>
                      <a:r>
                        <a:rPr lang="en-US" sz="1200" dirty="0" smtClean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realted</a:t>
                      </a:r>
                      <a:r>
                        <a:rPr lang="en-US" sz="1200" dirty="0" smtClean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 issues</a:t>
                      </a:r>
                      <a:endParaRPr lang="de-DE" sz="1200" dirty="0">
                        <a:solidFill>
                          <a:srgbClr val="001D3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i="1" dirty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(5 Questions</a:t>
                      </a:r>
                      <a:r>
                        <a:rPr lang="en-US" sz="1200" i="1" dirty="0" smtClean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i="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HP-FHI (2012)</a:t>
                      </a: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10) </a:t>
                      </a:r>
                      <a:r>
                        <a:rPr lang="en-US" sz="1200" dirty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Ability to understand health related information and derive meaning</a:t>
                      </a:r>
                      <a:endParaRPr lang="de-DE" sz="1200" dirty="0">
                        <a:solidFill>
                          <a:srgbClr val="001D3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i="1" dirty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(4 Questions</a:t>
                      </a:r>
                      <a:r>
                        <a:rPr lang="en-US" sz="1200" i="1" dirty="0" smtClean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i="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HP-UHI (2012)</a:t>
                      </a: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11) </a:t>
                      </a:r>
                      <a:r>
                        <a:rPr lang="en-US" sz="1200" dirty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Ability to interpret and evaluate information on health related issues</a:t>
                      </a:r>
                      <a:endParaRPr lang="de-DE" sz="1200" dirty="0">
                        <a:solidFill>
                          <a:srgbClr val="001D3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i="1" dirty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(3 Questions</a:t>
                      </a:r>
                      <a:r>
                        <a:rPr lang="en-US" sz="1200" i="1" dirty="0" smtClean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i="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HP-UHI (2012)</a:t>
                      </a: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12)</a:t>
                      </a:r>
                      <a:r>
                        <a:rPr lang="en-US" sz="1200" dirty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i="1" kern="1200" dirty="0" smtClean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Ability to make a informed decision on health related issues</a:t>
                      </a:r>
                      <a:endParaRPr lang="de-DE" sz="1200" i="1" kern="1200" dirty="0" smtClean="0">
                        <a:solidFill>
                          <a:srgbClr val="001D3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i="1" dirty="0" smtClean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200" i="1" dirty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4 Questions</a:t>
                      </a:r>
                      <a:r>
                        <a:rPr lang="en-US" sz="1200" i="1" dirty="0" smtClean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i="0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HP-AHI (2012)</a:t>
                      </a:r>
                    </a:p>
                  </a:txBody>
                  <a:tcPr marL="68580" marR="68580" marT="0" marB="0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</a:tr>
            </a:tbl>
          </a:graphicData>
        </a:graphic>
      </p:graphicFrame>
      <p:sp>
        <p:nvSpPr>
          <p:cNvPr id="5" name="Rechteck 4"/>
          <p:cNvSpPr/>
          <p:nvPr/>
        </p:nvSpPr>
        <p:spPr bwMode="auto">
          <a:xfrm>
            <a:off x="9900745" y="299545"/>
            <a:ext cx="1671145" cy="3578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82600" marR="0" indent="-482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48A8B"/>
              </a:buClr>
              <a:buSzTx/>
              <a:buFont typeface="Wingdings" pitchFamily="2" charset="2"/>
              <a:buChar char="n"/>
              <a:tabLst>
                <a:tab pos="482600" algn="l"/>
                <a:tab pos="952500" algn="l"/>
              </a:tabLst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hteck 7"/>
          <p:cNvSpPr/>
          <p:nvPr/>
        </p:nvSpPr>
        <p:spPr bwMode="auto">
          <a:xfrm>
            <a:off x="1787233" y="1681363"/>
            <a:ext cx="1844565" cy="4855780"/>
          </a:xfrm>
          <a:prstGeom prst="rect">
            <a:avLst/>
          </a:prstGeom>
          <a:solidFill>
            <a:srgbClr val="808080">
              <a:alpha val="30196"/>
            </a:srgbClr>
          </a:solidFill>
          <a:ln w="57150">
            <a:solidFill>
              <a:srgbClr val="FFC000"/>
            </a:solidFill>
            <a:prstDash val="sysDas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82600" marR="0" indent="-482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48A8B"/>
              </a:buClr>
              <a:buSzTx/>
              <a:buFont typeface="Wingdings" pitchFamily="2" charset="2"/>
              <a:buChar char="n"/>
              <a:tabLst>
                <a:tab pos="482600" algn="l"/>
                <a:tab pos="952500" algn="l"/>
              </a:tabLst>
            </a:pPr>
            <a:endParaRPr kumimoji="0" lang="de-AT" sz="2400" b="0" i="0" u="none" strike="noStrike" cap="none" normalizeH="0" baseline="0" dirty="0" smtClean="0">
              <a:ln>
                <a:solidFill>
                  <a:srgbClr val="FFC000"/>
                </a:solidFill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9" name="Rechteck 8"/>
          <p:cNvSpPr/>
          <p:nvPr/>
        </p:nvSpPr>
        <p:spPr bwMode="auto">
          <a:xfrm>
            <a:off x="3631798" y="1681363"/>
            <a:ext cx="1749972" cy="4855780"/>
          </a:xfrm>
          <a:prstGeom prst="rect">
            <a:avLst/>
          </a:prstGeom>
          <a:solidFill>
            <a:srgbClr val="808080">
              <a:alpha val="30196"/>
            </a:srgbClr>
          </a:solidFill>
          <a:ln w="57150">
            <a:solidFill>
              <a:srgbClr val="00B0F0"/>
            </a:solidFill>
            <a:prstDash val="sysDas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82600" marR="0" indent="-482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48A8B"/>
              </a:buClr>
              <a:buSzTx/>
              <a:buFont typeface="Wingdings" pitchFamily="2" charset="2"/>
              <a:buChar char="n"/>
              <a:tabLst>
                <a:tab pos="482600" algn="l"/>
                <a:tab pos="952500" algn="l"/>
              </a:tabLst>
            </a:pPr>
            <a:endParaRPr kumimoji="0" lang="de-AT" sz="2400" b="0" i="0" u="none" strike="noStrike" cap="none" normalizeH="0" baseline="0" dirty="0" smtClean="0">
              <a:ln>
                <a:solidFill>
                  <a:srgbClr val="FFC000"/>
                </a:solidFill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10" name="Rechteck 9"/>
          <p:cNvSpPr/>
          <p:nvPr/>
        </p:nvSpPr>
        <p:spPr bwMode="auto">
          <a:xfrm>
            <a:off x="5466437" y="1681363"/>
            <a:ext cx="1802524" cy="4855780"/>
          </a:xfrm>
          <a:prstGeom prst="rect">
            <a:avLst/>
          </a:prstGeom>
          <a:solidFill>
            <a:srgbClr val="808080">
              <a:alpha val="30196"/>
            </a:srgbClr>
          </a:solidFill>
          <a:ln w="57150">
            <a:solidFill>
              <a:srgbClr val="FF3399"/>
            </a:solidFill>
            <a:prstDash val="sysDas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82600" marR="0" indent="-482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48A8B"/>
              </a:buClr>
              <a:buSzTx/>
              <a:buFont typeface="Wingdings" pitchFamily="2" charset="2"/>
              <a:buChar char="n"/>
              <a:tabLst>
                <a:tab pos="482600" algn="l"/>
                <a:tab pos="952500" algn="l"/>
              </a:tabLst>
            </a:pPr>
            <a:endParaRPr kumimoji="0" lang="de-AT" sz="2400" b="0" i="0" u="none" strike="noStrike" cap="none" normalizeH="0" baseline="0" dirty="0" smtClean="0">
              <a:ln>
                <a:solidFill>
                  <a:srgbClr val="FFC000"/>
                </a:solidFill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11" name="Rechteck 10"/>
          <p:cNvSpPr/>
          <p:nvPr/>
        </p:nvSpPr>
        <p:spPr bwMode="auto">
          <a:xfrm>
            <a:off x="7268961" y="1681363"/>
            <a:ext cx="1875039" cy="4855780"/>
          </a:xfrm>
          <a:prstGeom prst="rect">
            <a:avLst/>
          </a:prstGeom>
          <a:solidFill>
            <a:srgbClr val="808080">
              <a:alpha val="30196"/>
            </a:srgbClr>
          </a:solidFill>
          <a:ln w="57150">
            <a:solidFill>
              <a:srgbClr val="FF0000"/>
            </a:solidFill>
            <a:prstDash val="sysDas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82600" marR="0" indent="-482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48A8B"/>
              </a:buClr>
              <a:buSzTx/>
              <a:buFont typeface="Wingdings" pitchFamily="2" charset="2"/>
              <a:buChar char="n"/>
              <a:tabLst>
                <a:tab pos="482600" algn="l"/>
                <a:tab pos="952500" algn="l"/>
              </a:tabLst>
            </a:pPr>
            <a:endParaRPr kumimoji="0" lang="de-AT" sz="2400" b="0" i="0" u="none" strike="noStrike" cap="none" normalizeH="0" baseline="0" dirty="0" smtClean="0">
              <a:ln>
                <a:solidFill>
                  <a:srgbClr val="FFC000"/>
                </a:solidFill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520259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e-AT" dirty="0" smtClean="0"/>
              <a:t>Pelikan Haiphong </a:t>
            </a:r>
            <a:r>
              <a:rPr lang="de-AT" dirty="0" err="1" smtClean="0"/>
              <a:t>short</a:t>
            </a:r>
            <a:r>
              <a:rPr lang="de-AT" dirty="0" smtClean="0"/>
              <a:t> form 9-11-2016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664B0-09EF-45E0-BEE0-24EBDD9A788E}" type="slidenum">
              <a:rPr lang="de-AT" altLang="de-DE" smtClean="0"/>
              <a:pPr/>
              <a:t>12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141937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2. Criteria &amp; Strategies for Creating short </a:t>
            </a:r>
            <a:r>
              <a:rPr lang="de-AT" dirty="0"/>
              <a:t>forms</a:t>
            </a:r>
            <a:br>
              <a:rPr lang="de-AT" dirty="0"/>
            </a:b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Pelikan Haiphong short form 9-11-2016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890C-C46B-463C-B6D9-B2DB23485CC4}" type="slidenum">
              <a:rPr lang="de-AT" altLang="de-DE" smtClean="0"/>
              <a:pPr/>
              <a:t>13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2092349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Criteria for </a:t>
            </a:r>
            <a:r>
              <a:rPr lang="de-AT" dirty="0" smtClean="0">
                <a:solidFill>
                  <a:srgbClr val="C00000"/>
                </a:solidFill>
              </a:rPr>
              <a:t>short forms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e-AT" dirty="0" smtClean="0"/>
              <a:t>Shorter, executable in less </a:t>
            </a:r>
            <a:r>
              <a:rPr lang="de-AT" dirty="0" smtClean="0">
                <a:solidFill>
                  <a:schemeClr val="accent2">
                    <a:lumMod val="75000"/>
                  </a:schemeClr>
                </a:solidFill>
              </a:rPr>
              <a:t>time</a:t>
            </a:r>
            <a:r>
              <a:rPr lang="de-AT" dirty="0" smtClean="0"/>
              <a:t> and by that more economical</a:t>
            </a:r>
          </a:p>
          <a:p>
            <a:pPr marL="457200" indent="-457200">
              <a:buFont typeface="+mj-lt"/>
              <a:buAutoNum type="arabicPeriod"/>
            </a:pPr>
            <a:r>
              <a:rPr lang="de-AT" dirty="0" smtClean="0"/>
              <a:t>Representing the same </a:t>
            </a:r>
            <a:r>
              <a:rPr lang="de-AT" dirty="0" smtClean="0">
                <a:solidFill>
                  <a:schemeClr val="accent2">
                    <a:lumMod val="75000"/>
                  </a:schemeClr>
                </a:solidFill>
              </a:rPr>
              <a:t>sope</a:t>
            </a:r>
            <a:r>
              <a:rPr lang="de-AT" dirty="0" smtClean="0"/>
              <a:t> of </a:t>
            </a:r>
            <a:r>
              <a:rPr lang="en-US" dirty="0" smtClean="0"/>
              <a:t>theoretical content –retaining the conceptual framework</a:t>
            </a:r>
          </a:p>
          <a:p>
            <a:pPr marL="457200" indent="-457200">
              <a:buFont typeface="+mj-lt"/>
              <a:buAutoNum type="arabicPeriod"/>
            </a:pPr>
            <a:r>
              <a:rPr lang="de-AT" dirty="0" smtClean="0"/>
              <a:t>The same </a:t>
            </a:r>
            <a:r>
              <a:rPr lang="de-AT" dirty="0" err="1" smtClean="0"/>
              <a:t>or</a:t>
            </a:r>
            <a:r>
              <a:rPr lang="de-AT" dirty="0" smtClean="0"/>
              <a:t> </a:t>
            </a:r>
            <a:r>
              <a:rPr lang="en-US" dirty="0" smtClean="0"/>
              <a:t>better</a:t>
            </a:r>
            <a:r>
              <a:rPr lang="de-AT" dirty="0" smtClean="0"/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psychometric characteristics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Accounting for high percentage of variation of full form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Internal consistency reliability (Cronbach alpha)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Good criterion related validity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Moderate &amp; high level of item-scale convergent validity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Without too big floor or ceiling effects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Similar associations between specific socio-demographics of full and short form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Dimensionality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Pelikan Haiphong short form 9-11-2016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AC8F-F979-4C16-BA01-E3D872B06C7C}" type="slidenum">
              <a:rPr lang="de-AT" altLang="de-DE" smtClean="0"/>
              <a:pPr/>
              <a:t>14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57953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3</a:t>
            </a:r>
            <a:r>
              <a:rPr lang="de-AT" dirty="0" smtClean="0"/>
              <a:t>. Rasch </a:t>
            </a:r>
            <a:r>
              <a:rPr lang="de-AT" dirty="0"/>
              <a:t>modelling HLS-EU-Q16 short form</a:t>
            </a:r>
            <a:br>
              <a:rPr lang="de-AT" dirty="0"/>
            </a:br>
            <a:r>
              <a:rPr lang="de-AT" dirty="0" smtClean="0"/>
              <a:t> 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Pelikan Haiphong short form 9-11-2016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890C-C46B-463C-B6D9-B2DB23485CC4}" type="slidenum">
              <a:rPr lang="de-AT" altLang="de-DE" smtClean="0"/>
              <a:pPr/>
              <a:t>15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3526178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563" y="600763"/>
            <a:ext cx="8656637" cy="914400"/>
          </a:xfrm>
        </p:spPr>
        <p:txBody>
          <a:bodyPr/>
          <a:lstStyle/>
          <a:p>
            <a:r>
              <a:rPr lang="en-US" dirty="0" smtClean="0"/>
              <a:t>Process of </a:t>
            </a:r>
            <a:r>
              <a:rPr lang="de-DE" dirty="0" smtClean="0">
                <a:solidFill>
                  <a:srgbClr val="C00000"/>
                </a:solidFill>
              </a:rPr>
              <a:t>Item </a:t>
            </a:r>
            <a:r>
              <a:rPr lang="en-US" dirty="0" smtClean="0">
                <a:solidFill>
                  <a:srgbClr val="C00000"/>
                </a:solidFill>
              </a:rPr>
              <a:t>Selection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82563" y="1432988"/>
            <a:ext cx="8656637" cy="4716462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de-DE" sz="2000" dirty="0" smtClean="0"/>
              <a:t>Items </a:t>
            </a:r>
            <a:r>
              <a:rPr lang="en-US" sz="2000" dirty="0" smtClean="0"/>
              <a:t>selection</a:t>
            </a:r>
            <a:r>
              <a:rPr lang="de-DE" sz="2000" dirty="0" smtClean="0"/>
              <a:t> was </a:t>
            </a:r>
            <a:r>
              <a:rPr lang="en-US" sz="2000" dirty="0" smtClean="0"/>
              <a:t>based</a:t>
            </a:r>
            <a:r>
              <a:rPr lang="de-DE" sz="2000" dirty="0" smtClean="0"/>
              <a:t> on </a:t>
            </a: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</a:rPr>
              <a:t>Rasch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modeling </a:t>
            </a:r>
            <a:r>
              <a:rPr lang="en-US" sz="2000" dirty="0" smtClean="0"/>
              <a:t>(1-parametric dichotomous model)</a:t>
            </a:r>
            <a:r>
              <a:rPr lang="de-DE" sz="2000" dirty="0" smtClean="0"/>
              <a:t>, for </a:t>
            </a:r>
            <a:r>
              <a:rPr lang="en-US" sz="2000" dirty="0" smtClean="0"/>
              <a:t>content and face validity criteria</a:t>
            </a:r>
            <a:r>
              <a:rPr lang="de-DE" sz="2000" dirty="0" smtClean="0"/>
              <a:t> (</a:t>
            </a:r>
            <a:r>
              <a:rPr lang="en-US" sz="2000" dirty="0" smtClean="0"/>
              <a:t>good representation</a:t>
            </a:r>
            <a:r>
              <a:rPr lang="de-DE" sz="2000" dirty="0" smtClean="0"/>
              <a:t> </a:t>
            </a:r>
            <a:r>
              <a:rPr lang="en-US" sz="2000" dirty="0" smtClean="0"/>
              <a:t>of</a:t>
            </a:r>
            <a:r>
              <a:rPr lang="de-DE" sz="2000" dirty="0" smtClean="0"/>
              <a:t> </a:t>
            </a:r>
            <a:r>
              <a:rPr lang="en-US" sz="2000" dirty="0" smtClean="0"/>
              <a:t>the 12 </a:t>
            </a:r>
            <a:r>
              <a:rPr lang="de-DE" sz="2000" dirty="0" smtClean="0"/>
              <a:t>HLS-EU sub-</a:t>
            </a:r>
            <a:r>
              <a:rPr lang="en-US" sz="2000" dirty="0" smtClean="0"/>
              <a:t>dimensions and importance of items).</a:t>
            </a:r>
          </a:p>
          <a:p>
            <a:pPr>
              <a:buFont typeface="+mj-lt"/>
              <a:buAutoNum type="arabicPeriod"/>
            </a:pPr>
            <a:r>
              <a:rPr lang="en-GB" sz="2000" dirty="0" smtClean="0"/>
              <a:t>As 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split 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</a:rPr>
              <a:t>criteria </a:t>
            </a:r>
            <a:r>
              <a:rPr lang="en-GB" sz="2000" dirty="0" smtClean="0"/>
              <a:t>for Rasch </a:t>
            </a:r>
            <a:r>
              <a:rPr lang="en-US" sz="2000" dirty="0" smtClean="0"/>
              <a:t>modeling</a:t>
            </a:r>
            <a:r>
              <a:rPr lang="en-GB" sz="2000" dirty="0" smtClean="0"/>
              <a:t> were used: Median, </a:t>
            </a:r>
            <a:r>
              <a:rPr lang="en-GB" sz="2000" dirty="0"/>
              <a:t>g</a:t>
            </a:r>
            <a:r>
              <a:rPr lang="en-GB" sz="2000" dirty="0" smtClean="0"/>
              <a:t>ender </a:t>
            </a:r>
            <a:r>
              <a:rPr lang="en-GB" sz="2000" dirty="0"/>
              <a:t>and dichotomized </a:t>
            </a:r>
            <a:r>
              <a:rPr lang="en-GB" sz="2000" dirty="0" smtClean="0"/>
              <a:t>education </a:t>
            </a:r>
            <a:r>
              <a:rPr lang="en-GB" sz="2000" b="1" dirty="0" smtClean="0"/>
              <a:t>within</a:t>
            </a:r>
            <a:r>
              <a:rPr lang="en-GB" sz="2000" dirty="0" smtClean="0"/>
              <a:t> every country sample.</a:t>
            </a:r>
            <a:endParaRPr lang="de-DE" sz="2000" dirty="0"/>
          </a:p>
          <a:p>
            <a:pPr>
              <a:buFont typeface="+mj-lt"/>
              <a:buAutoNum type="arabicPeriod"/>
            </a:pPr>
            <a:r>
              <a:rPr lang="en-GB" sz="2000" dirty="0" smtClean="0"/>
              <a:t>Results </a:t>
            </a:r>
            <a:r>
              <a:rPr lang="en-GB" sz="2000" dirty="0"/>
              <a:t>of the initial analysis </a:t>
            </a:r>
            <a:r>
              <a:rPr lang="en-GB" sz="2000" dirty="0" smtClean="0"/>
              <a:t>for 8 countries were in the mean time also 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cross-validated</a:t>
            </a:r>
            <a:r>
              <a:rPr lang="en-GB" sz="2000" dirty="0" smtClean="0"/>
              <a:t> for</a:t>
            </a:r>
          </a:p>
          <a:p>
            <a:pPr lvl="1">
              <a:buFont typeface="+mj-lt"/>
              <a:buAutoNum type="arabicPeriod"/>
            </a:pPr>
            <a:r>
              <a:rPr lang="en-GB" sz="2000" dirty="0" smtClean="0"/>
              <a:t>an </a:t>
            </a:r>
            <a:r>
              <a:rPr lang="en-GB" sz="2000" dirty="0"/>
              <a:t>independent quota sample of </a:t>
            </a:r>
            <a:r>
              <a:rPr lang="en-GB" sz="2000" dirty="0" smtClean="0"/>
              <a:t>N=571 </a:t>
            </a:r>
            <a:r>
              <a:rPr lang="en-GB" sz="2000" dirty="0"/>
              <a:t>15 year </a:t>
            </a:r>
            <a:r>
              <a:rPr lang="en-GB" sz="2000" dirty="0" smtClean="0"/>
              <a:t>old adolescents in </a:t>
            </a:r>
            <a:r>
              <a:rPr lang="en-GB" sz="2000" dirty="0"/>
              <a:t>the </a:t>
            </a:r>
            <a:r>
              <a:rPr lang="en-GB" sz="2000" dirty="0" smtClean="0"/>
              <a:t>Austrian health literacy youth study (Österreichische </a:t>
            </a:r>
            <a:r>
              <a:rPr lang="de-DE" sz="2000" dirty="0" smtClean="0"/>
              <a:t>Gesundheitskompetenz Jugendstudie,</a:t>
            </a:r>
            <a:r>
              <a:rPr lang="en-GB" sz="2000" dirty="0" smtClean="0"/>
              <a:t> 2013). </a:t>
            </a:r>
          </a:p>
          <a:p>
            <a:pPr lvl="1">
              <a:buFont typeface="+mj-lt"/>
              <a:buAutoNum type="arabicPeriod"/>
            </a:pPr>
            <a:r>
              <a:rPr lang="en-GB" sz="2000" dirty="0" smtClean="0"/>
              <a:t>independent probability samples for 300 people with Turkish and 300 people with </a:t>
            </a:r>
            <a:r>
              <a:rPr lang="en-GB" dirty="0" err="1"/>
              <a:t>J</a:t>
            </a:r>
            <a:r>
              <a:rPr lang="en-GB" sz="2000" dirty="0" err="1" smtClean="0"/>
              <a:t>ougoslavian</a:t>
            </a:r>
            <a:r>
              <a:rPr lang="en-GB" sz="2000" dirty="0" smtClean="0"/>
              <a:t> migration background living in Austria</a:t>
            </a:r>
          </a:p>
          <a:p>
            <a:pPr lvl="1">
              <a:buFont typeface="+mj-lt"/>
              <a:buAutoNum type="arabicPeriod"/>
            </a:pPr>
            <a:r>
              <a:rPr lang="en-GB" dirty="0" smtClean="0"/>
              <a:t>Other national surveys (Czech Republic, Hungary)</a:t>
            </a:r>
            <a:r>
              <a:rPr lang="en-GB" sz="2000" dirty="0" smtClean="0"/>
              <a:t> </a:t>
            </a:r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Pelikan Haiphong short form 9-11-2016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664B0-09EF-45E0-BEE0-24EBDD9A788E}" type="slidenum">
              <a:rPr lang="de-AT" altLang="de-DE" smtClean="0"/>
              <a:pPr/>
              <a:t>16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216410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328" y="735889"/>
            <a:ext cx="8656637" cy="556883"/>
          </a:xfrm>
        </p:spPr>
        <p:txBody>
          <a:bodyPr/>
          <a:lstStyle/>
          <a:p>
            <a:r>
              <a:rPr lang="en-US" dirty="0" smtClean="0"/>
              <a:t>Resulting Items for HLS-EU Short Scale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055255"/>
              </p:ext>
            </p:extLst>
          </p:nvPr>
        </p:nvGraphicFramePr>
        <p:xfrm>
          <a:off x="1" y="1418898"/>
          <a:ext cx="9143997" cy="5187696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340068"/>
                <a:gridCol w="1860331"/>
                <a:gridCol w="2002221"/>
                <a:gridCol w="2017986"/>
                <a:gridCol w="1923391"/>
              </a:tblGrid>
              <a:tr h="425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Health </a:t>
                      </a:r>
                      <a:r>
                        <a:rPr lang="en-GB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Literacy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(16 of 47) </a:t>
                      </a:r>
                      <a:endParaRPr lang="de-DE" sz="1800" dirty="0">
                        <a:solidFill>
                          <a:srgbClr val="C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Obtain/Access</a:t>
                      </a:r>
                      <a:r>
                        <a:rPr lang="en-GB" sz="1200" b="1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2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information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 of  13)</a:t>
                      </a:r>
                      <a:endParaRPr lang="de-DE" sz="1400" dirty="0">
                        <a:solidFill>
                          <a:srgbClr val="C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Understand </a:t>
                      </a:r>
                      <a:r>
                        <a:rPr lang="en-GB" sz="12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information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(6 of  11)</a:t>
                      </a:r>
                      <a:endParaRPr lang="de-DE" sz="1400" dirty="0">
                        <a:solidFill>
                          <a:srgbClr val="C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Process/Appraise</a:t>
                      </a:r>
                      <a:r>
                        <a:rPr lang="en-GB" sz="1200" b="1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2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information </a:t>
                      </a:r>
                      <a:r>
                        <a:rPr lang="en-GB" sz="12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200" b="1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 of  12)</a:t>
                      </a:r>
                      <a:endParaRPr lang="de-DE" sz="1400" dirty="0">
                        <a:solidFill>
                          <a:srgbClr val="C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Apply/use </a:t>
                      </a:r>
                      <a:r>
                        <a:rPr lang="en-GB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information </a:t>
                      </a:r>
                      <a:endParaRPr lang="en-GB" sz="1200" b="1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(3of  11)</a:t>
                      </a:r>
                      <a:endParaRPr lang="de-DE" sz="1400" dirty="0">
                        <a:solidFill>
                          <a:srgbClr val="C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Health </a:t>
                      </a:r>
                      <a:r>
                        <a:rPr lang="en-GB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Care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(7 of  16)</a:t>
                      </a:r>
                      <a:endParaRPr lang="de-DE" sz="1800" dirty="0">
                        <a:solidFill>
                          <a:srgbClr val="C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Q1…find information on treatments of illnesses that concern you?</a:t>
                      </a:r>
                      <a:endParaRPr lang="de-DE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Q2…find out where to get professional help when you are ill</a:t>
                      </a:r>
                      <a:r>
                        <a:rPr lang="en-GB" sz="1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? </a:t>
                      </a:r>
                      <a:r>
                        <a:rPr lang="en-GB" sz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 of 4)</a:t>
                      </a:r>
                      <a:endParaRPr lang="de-DE" sz="1400" dirty="0">
                        <a:solidFill>
                          <a:srgbClr val="C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Q3…understand what your doctor says to you?</a:t>
                      </a:r>
                      <a:endParaRPr lang="de-DE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Q4…understand your doctor’s or pharmacist’s instruction on how to take a prescribed medicine</a:t>
                      </a:r>
                      <a:r>
                        <a:rPr lang="en-GB" sz="1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? </a:t>
                      </a:r>
                      <a:r>
                        <a:rPr lang="en-GB" sz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 of 4)</a:t>
                      </a:r>
                      <a:endParaRPr lang="de-DE" sz="1400" dirty="0">
                        <a:solidFill>
                          <a:srgbClr val="C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Q5…judge when you may need to get a second opinion from another doctor</a:t>
                      </a:r>
                      <a:r>
                        <a:rPr lang="en-GB" sz="1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 of 4)</a:t>
                      </a:r>
                      <a:endParaRPr lang="de-DE" sz="1400" dirty="0">
                        <a:solidFill>
                          <a:srgbClr val="C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Q6…use information the doctor gives you to make decisions about your illness?</a:t>
                      </a:r>
                      <a:endParaRPr lang="de-DE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Q7…follow instructions from your doctor or pharmacist</a:t>
                      </a:r>
                      <a:r>
                        <a:rPr lang="en-GB" sz="1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 of 4)</a:t>
                      </a:r>
                      <a:endParaRPr lang="de-DE" sz="1400" dirty="0">
                        <a:solidFill>
                          <a:srgbClr val="C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16228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Disease </a:t>
                      </a:r>
                      <a:r>
                        <a:rPr lang="en-GB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Prevention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(5 of 15)</a:t>
                      </a:r>
                      <a:endParaRPr lang="de-DE" sz="1800" dirty="0">
                        <a:solidFill>
                          <a:srgbClr val="C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Q8…find information on how to manage mental health problems like stress or depression</a:t>
                      </a:r>
                      <a:r>
                        <a:rPr lang="en-GB" sz="1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</a:t>
                      </a:r>
                      <a:r>
                        <a:rPr lang="en-GB" sz="1200" baseline="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of 4)</a:t>
                      </a:r>
                      <a:endParaRPr lang="de-DE" sz="1400" dirty="0">
                        <a:solidFill>
                          <a:srgbClr val="C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Q9…understand health warnings about behaviour such as </a:t>
                      </a:r>
                      <a:r>
                        <a:rPr lang="en-GB" sz="1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smoking. </a:t>
                      </a:r>
                      <a:r>
                        <a:rPr lang="en-GB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low physical activity and drinking too much</a:t>
                      </a:r>
                      <a:r>
                        <a:rPr lang="en-GB" sz="1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?</a:t>
                      </a:r>
                      <a:endParaRPr lang="de-DE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Q10…understand why you need health screenings</a:t>
                      </a:r>
                      <a:r>
                        <a:rPr lang="en-GB" sz="1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</a:t>
                      </a:r>
                      <a:r>
                        <a:rPr lang="en-GB" sz="1200" baseline="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of 3)</a:t>
                      </a:r>
                      <a:endParaRPr lang="de-DE" sz="1400" dirty="0">
                        <a:solidFill>
                          <a:srgbClr val="C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Q11…judge if the information on health risks in the media is reliable</a:t>
                      </a:r>
                      <a:r>
                        <a:rPr lang="en-GB" sz="1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 of 5)</a:t>
                      </a:r>
                      <a:endParaRPr lang="de-DE" sz="1400" dirty="0">
                        <a:solidFill>
                          <a:srgbClr val="C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Q12…decide how you can protect yourself from illness based on information in the media</a:t>
                      </a:r>
                      <a:r>
                        <a:rPr lang="en-GB" sz="1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</a:t>
                      </a:r>
                      <a:r>
                        <a:rPr lang="en-GB" sz="1200" baseline="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of 3)</a:t>
                      </a:r>
                      <a:endParaRPr lang="de-DE" sz="1400" dirty="0">
                        <a:solidFill>
                          <a:srgbClr val="C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8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Health </a:t>
                      </a:r>
                      <a:r>
                        <a:rPr lang="en-GB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Promotion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 of 16)</a:t>
                      </a:r>
                      <a:endParaRPr lang="de-DE" sz="1800" dirty="0">
                        <a:solidFill>
                          <a:srgbClr val="C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Q13…find out about activities that are good for your mental well-being</a:t>
                      </a:r>
                      <a:r>
                        <a:rPr lang="en-GB" sz="1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 of 5)</a:t>
                      </a:r>
                      <a:endParaRPr lang="de-DE" sz="1400" dirty="0">
                        <a:solidFill>
                          <a:srgbClr val="C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Q14…understand advice on health from family members or friends</a:t>
                      </a:r>
                      <a:r>
                        <a:rPr lang="en-GB" sz="1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?</a:t>
                      </a:r>
                      <a:endParaRPr lang="de-DE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Q15…understand information in the media on how to get healthier</a:t>
                      </a:r>
                      <a:r>
                        <a:rPr lang="en-GB" sz="1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 of 4)</a:t>
                      </a:r>
                      <a:endParaRPr lang="de-DE" sz="1400" dirty="0">
                        <a:solidFill>
                          <a:srgbClr val="C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Q16…judge which everyday behaviour is related to your health</a:t>
                      </a:r>
                      <a:r>
                        <a:rPr lang="en-GB" sz="1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 of 3)</a:t>
                      </a:r>
                      <a:endParaRPr lang="de-DE" sz="1400" dirty="0">
                        <a:solidFill>
                          <a:srgbClr val="C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i="1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Verdana"/>
                        </a:rPr>
                        <a:t>No adequate items identified!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noProof="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(0 of 4)</a:t>
                      </a:r>
                      <a:endParaRPr lang="en-US" sz="1200" kern="1200" noProof="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592267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e-AT" dirty="0" smtClean="0"/>
              <a:t>Pelikan Haiphong </a:t>
            </a:r>
            <a:r>
              <a:rPr lang="de-AT" dirty="0" err="1" smtClean="0"/>
              <a:t>short</a:t>
            </a:r>
            <a:r>
              <a:rPr lang="de-AT" dirty="0" smtClean="0"/>
              <a:t> form 9-11-2016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664B0-09EF-45E0-BEE0-24EBDD9A788E}" type="slidenum">
              <a:rPr lang="de-AT" altLang="de-DE" smtClean="0"/>
              <a:pPr/>
              <a:t>17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143979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8092" y="660600"/>
            <a:ext cx="8655908" cy="345401"/>
          </a:xfrm>
        </p:spPr>
        <p:txBody>
          <a:bodyPr>
            <a:noAutofit/>
          </a:bodyPr>
          <a:lstStyle/>
          <a:p>
            <a:r>
              <a:rPr lang="en-GB" sz="1200" b="1" dirty="0" smtClean="0">
                <a:solidFill>
                  <a:srgbClr val="C00000"/>
                </a:solidFill>
              </a:rPr>
              <a:t>Combined </a:t>
            </a:r>
            <a:r>
              <a:rPr lang="en-GB" sz="1200" b="1" dirty="0">
                <a:solidFill>
                  <a:srgbClr val="C00000"/>
                </a:solidFill>
              </a:rPr>
              <a:t>Shares </a:t>
            </a:r>
            <a:r>
              <a:rPr lang="en-GB" sz="1200" b="1" dirty="0"/>
              <a:t>of ‘Fairly Difficult’ and ‘Very Difficult’ Answers of </a:t>
            </a:r>
            <a:r>
              <a:rPr lang="en-GB" sz="1200" b="1" i="1" dirty="0" smtClean="0"/>
              <a:t>16 </a:t>
            </a:r>
            <a:r>
              <a:rPr lang="en-GB" sz="1200" b="1" dirty="0" smtClean="0"/>
              <a:t>HLS-EU-Q16 Items </a:t>
            </a:r>
            <a:r>
              <a:rPr lang="en-GB" sz="1200" dirty="0" smtClean="0"/>
              <a:t>for </a:t>
            </a:r>
            <a:r>
              <a:rPr lang="en-GB" sz="1200" dirty="0"/>
              <a:t>Countries </a:t>
            </a:r>
            <a:r>
              <a:rPr lang="en-GB" sz="1200" dirty="0" smtClean="0"/>
              <a:t>and Total </a:t>
            </a:r>
            <a:endParaRPr lang="de-DE" sz="1200" dirty="0">
              <a:solidFill>
                <a:srgbClr val="C0000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48281" y="6231016"/>
            <a:ext cx="8909222" cy="2870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1100" dirty="0">
                <a:solidFill>
                  <a:srgbClr val="CC0000"/>
                </a:solidFill>
                <a:latin typeface="Calibri"/>
                <a:ea typeface="Calibri"/>
                <a:cs typeface="Calibri"/>
                <a:sym typeface="Wingdings"/>
              </a:rPr>
              <a:t></a:t>
            </a:r>
            <a:r>
              <a:rPr lang="en-GB" sz="1100" dirty="0">
                <a:latin typeface="Calibri"/>
                <a:ea typeface="Calibri"/>
                <a:cs typeface="Calibri"/>
              </a:rPr>
              <a:t> Austria      </a:t>
            </a:r>
            <a:r>
              <a:rPr lang="en-GB" sz="1100" dirty="0">
                <a:solidFill>
                  <a:srgbClr val="663400"/>
                </a:solidFill>
                <a:latin typeface="Calibri"/>
                <a:ea typeface="Calibri"/>
                <a:cs typeface="Calibri"/>
                <a:sym typeface="Wingdings"/>
              </a:rPr>
              <a:t></a:t>
            </a:r>
            <a:r>
              <a:rPr lang="en-GB" sz="1100" dirty="0">
                <a:latin typeface="Calibri"/>
                <a:ea typeface="Calibri"/>
                <a:cs typeface="Calibri"/>
              </a:rPr>
              <a:t>Bulgaria       </a:t>
            </a:r>
            <a:r>
              <a:rPr lang="en-GB" sz="1100" dirty="0">
                <a:solidFill>
                  <a:srgbClr val="960066"/>
                </a:solidFill>
                <a:latin typeface="Calibri"/>
                <a:ea typeface="Calibri"/>
                <a:cs typeface="Calibri"/>
                <a:sym typeface="Wingdings"/>
              </a:rPr>
              <a:t></a:t>
            </a:r>
            <a:r>
              <a:rPr lang="en-GB" sz="1100" dirty="0">
                <a:latin typeface="Calibri"/>
                <a:ea typeface="Calibri"/>
                <a:cs typeface="Calibri"/>
              </a:rPr>
              <a:t>Germany (NRW)      </a:t>
            </a:r>
            <a:r>
              <a:rPr lang="en-GB" sz="1100" dirty="0">
                <a:solidFill>
                  <a:srgbClr val="00CC00"/>
                </a:solidFill>
                <a:latin typeface="Calibri"/>
                <a:ea typeface="Calibri"/>
                <a:cs typeface="Calibri"/>
                <a:sym typeface="Wingdings"/>
              </a:rPr>
              <a:t></a:t>
            </a:r>
            <a:r>
              <a:rPr lang="en-GB" sz="1100" dirty="0">
                <a:latin typeface="Calibri"/>
                <a:ea typeface="Calibri"/>
                <a:cs typeface="Calibri"/>
              </a:rPr>
              <a:t>Greece      </a:t>
            </a:r>
            <a:r>
              <a:rPr lang="en-GB" sz="1100" dirty="0">
                <a:solidFill>
                  <a:srgbClr val="006634"/>
                </a:solidFill>
                <a:latin typeface="Calibri"/>
                <a:ea typeface="Calibri"/>
                <a:cs typeface="Calibri"/>
                <a:sym typeface="Wingdings"/>
              </a:rPr>
              <a:t></a:t>
            </a:r>
            <a:r>
              <a:rPr lang="en-GB" sz="1100" dirty="0">
                <a:latin typeface="Calibri"/>
                <a:ea typeface="Calibri"/>
                <a:cs typeface="Calibri"/>
              </a:rPr>
              <a:t>Spain     </a:t>
            </a:r>
            <a:r>
              <a:rPr lang="en-GB" sz="1100" dirty="0">
                <a:solidFill>
                  <a:srgbClr val="5064FF"/>
                </a:solidFill>
                <a:latin typeface="Calibri"/>
                <a:ea typeface="Calibri"/>
                <a:cs typeface="Calibri"/>
                <a:sym typeface="Wingdings"/>
              </a:rPr>
              <a:t></a:t>
            </a:r>
            <a:r>
              <a:rPr lang="en-GB" sz="1100" dirty="0">
                <a:latin typeface="Calibri"/>
                <a:ea typeface="Calibri"/>
                <a:cs typeface="Calibri"/>
              </a:rPr>
              <a:t>Ireland      </a:t>
            </a:r>
            <a:r>
              <a:rPr lang="en-GB" sz="1100" dirty="0">
                <a:solidFill>
                  <a:srgbClr val="47007A"/>
                </a:solidFill>
                <a:latin typeface="Calibri"/>
                <a:ea typeface="Calibri"/>
                <a:cs typeface="Calibri"/>
                <a:sym typeface="Wingdings"/>
              </a:rPr>
              <a:t></a:t>
            </a:r>
            <a:r>
              <a:rPr lang="en-GB" sz="1100" dirty="0">
                <a:latin typeface="Calibri"/>
                <a:ea typeface="Calibri"/>
                <a:cs typeface="Calibri"/>
              </a:rPr>
              <a:t>Netherlands      </a:t>
            </a:r>
            <a:r>
              <a:rPr lang="en-GB" sz="1100" dirty="0">
                <a:solidFill>
                  <a:srgbClr val="CCCC00"/>
                </a:solidFill>
                <a:latin typeface="Calibri"/>
                <a:ea typeface="Calibri"/>
                <a:cs typeface="Calibri"/>
                <a:sym typeface="Wingdings"/>
              </a:rPr>
              <a:t></a:t>
            </a:r>
            <a:r>
              <a:rPr lang="en-GB" sz="1100" dirty="0">
                <a:latin typeface="Calibri"/>
                <a:ea typeface="Calibri"/>
                <a:cs typeface="Calibri"/>
              </a:rPr>
              <a:t>Poland           </a:t>
            </a:r>
            <a:r>
              <a:rPr lang="en-GB" sz="1100" dirty="0">
                <a:latin typeface="Calibri"/>
                <a:ea typeface="Calibri"/>
                <a:cs typeface="Calibri"/>
                <a:sym typeface="Wingdings"/>
              </a:rPr>
              <a:t></a:t>
            </a:r>
            <a:r>
              <a:rPr lang="en-GB" sz="1100" dirty="0" smtClean="0">
                <a:latin typeface="Calibri"/>
                <a:ea typeface="Calibri"/>
                <a:cs typeface="Calibri"/>
              </a:rPr>
              <a:t>Total</a:t>
            </a:r>
            <a:endParaRPr lang="de-DE" sz="1800" dirty="0"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8451795"/>
              </p:ext>
            </p:extLst>
          </p:nvPr>
        </p:nvGraphicFramePr>
        <p:xfrm>
          <a:off x="287079" y="1010092"/>
          <a:ext cx="8676167" cy="536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e-AT" dirty="0" smtClean="0"/>
              <a:t>Pelikan Haiphong </a:t>
            </a:r>
            <a:r>
              <a:rPr lang="de-AT" dirty="0" err="1" smtClean="0"/>
              <a:t>short</a:t>
            </a:r>
            <a:r>
              <a:rPr lang="de-AT" dirty="0" smtClean="0"/>
              <a:t> form 9-11-2016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664B0-09EF-45E0-BEE0-24EBDD9A788E}" type="slidenum">
              <a:rPr lang="de-AT" altLang="de-DE" smtClean="0"/>
              <a:pPr/>
              <a:t>18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240156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8468" y="371835"/>
            <a:ext cx="8656637" cy="9144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Scoring</a:t>
            </a:r>
            <a:r>
              <a:rPr lang="en-US" dirty="0" smtClean="0"/>
              <a:t> of </a:t>
            </a:r>
            <a:r>
              <a:rPr lang="de-DE" dirty="0" smtClean="0"/>
              <a:t>Short </a:t>
            </a:r>
            <a:r>
              <a:rPr lang="en-US" dirty="0" smtClean="0"/>
              <a:t>Scale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82563" y="1131982"/>
            <a:ext cx="8656637" cy="5187538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n-GB" sz="1800" b="1" dirty="0" smtClean="0">
                <a:solidFill>
                  <a:schemeClr val="accent2">
                    <a:lumMod val="75000"/>
                  </a:schemeClr>
                </a:solidFill>
              </a:rPr>
              <a:t>Dichotomization</a:t>
            </a:r>
            <a:r>
              <a:rPr lang="en-GB" sz="1800" dirty="0" smtClean="0"/>
              <a:t> of answer categories. </a:t>
            </a:r>
            <a:endParaRPr lang="en-GB" sz="1800" dirty="0" smtClean="0">
              <a:solidFill>
                <a:srgbClr val="C00000"/>
              </a:solidFill>
            </a:endParaRPr>
          </a:p>
          <a:p>
            <a:pPr lvl="1">
              <a:buFont typeface="+mj-lt"/>
              <a:buAutoNum type="arabicPeriod"/>
            </a:pPr>
            <a:r>
              <a:rPr lang="en-GB" sz="1800" dirty="0" smtClean="0"/>
              <a:t>Both difficult categories (‘fairly difficult’ &amp; ‘very difficult’ are coded with 0 (zero). </a:t>
            </a:r>
          </a:p>
          <a:p>
            <a:pPr lvl="1">
              <a:buFont typeface="+mj-lt"/>
              <a:buAutoNum type="arabicPeriod"/>
            </a:pPr>
            <a:r>
              <a:rPr lang="en-GB" sz="1800" dirty="0" smtClean="0"/>
              <a:t>The easy categories (‘fairly easy’ &amp; ‘very easy’) are coded with 1. </a:t>
            </a:r>
          </a:p>
          <a:p>
            <a:pPr lvl="1">
              <a:buFont typeface="+mj-lt"/>
              <a:buAutoNum type="arabicPeriod"/>
            </a:pPr>
            <a:r>
              <a:rPr lang="en-GB" sz="1800" dirty="0" smtClean="0"/>
              <a:t>Don´t know answers that are optional for personal interviews are coded as missing values.</a:t>
            </a:r>
            <a:endParaRPr lang="de-DE" sz="1800" dirty="0" smtClean="0"/>
          </a:p>
          <a:p>
            <a:pPr lvl="0">
              <a:buFont typeface="+mj-lt"/>
              <a:buAutoNum type="arabicPeriod"/>
            </a:pPr>
            <a:r>
              <a:rPr lang="en-GB" sz="1800" dirty="0" smtClean="0"/>
              <a:t>The HL score is a simple </a:t>
            </a:r>
            <a:r>
              <a:rPr lang="en-GB" sz="1800" b="1" dirty="0" smtClean="0">
                <a:solidFill>
                  <a:schemeClr val="accent2">
                    <a:lumMod val="75000"/>
                  </a:schemeClr>
                </a:solidFill>
              </a:rPr>
              <a:t>sum score</a:t>
            </a:r>
            <a:r>
              <a:rPr lang="en-GB" sz="1800" dirty="0" smtClean="0"/>
              <a:t>, computed by counting the number of 1es for all cases with two or less than two </a:t>
            </a:r>
            <a:r>
              <a:rPr lang="en-GB" sz="1800" b="1" dirty="0" smtClean="0"/>
              <a:t>missing values</a:t>
            </a:r>
            <a:r>
              <a:rPr lang="en-GB" sz="1800" dirty="0" smtClean="0"/>
              <a:t>. </a:t>
            </a:r>
          </a:p>
          <a:p>
            <a:pPr lvl="1">
              <a:buFont typeface="+mj-lt"/>
              <a:buAutoNum type="arabicPeriod"/>
            </a:pPr>
            <a:r>
              <a:rPr lang="en-GB" sz="1600" dirty="0" smtClean="0"/>
              <a:t>The short scale </a:t>
            </a:r>
            <a:r>
              <a:rPr lang="en-GB" sz="1600" b="1" dirty="0" smtClean="0">
                <a:solidFill>
                  <a:schemeClr val="accent2">
                    <a:lumMod val="75000"/>
                  </a:schemeClr>
                </a:solidFill>
              </a:rPr>
              <a:t>ranges</a:t>
            </a:r>
            <a:r>
              <a:rPr lang="en-GB" sz="1600" dirty="0" smtClean="0"/>
              <a:t> from a minimum of 0 to a maximum of 16. </a:t>
            </a:r>
          </a:p>
          <a:p>
            <a:pPr lvl="0">
              <a:buFont typeface="+mj-lt"/>
              <a:buAutoNum type="arabicPeriod"/>
            </a:pPr>
            <a:r>
              <a:rPr lang="en-GB" sz="1800" dirty="0" smtClean="0"/>
              <a:t>Due to the empirically skewed distribution of the scale values differentiation between sufficient and excellent HL was not advisable. Therefore only </a:t>
            </a:r>
            <a:r>
              <a:rPr lang="en-GB" sz="1800" dirty="0" smtClean="0">
                <a:solidFill>
                  <a:schemeClr val="accent2">
                    <a:lumMod val="75000"/>
                  </a:schemeClr>
                </a:solidFill>
              </a:rPr>
              <a:t>three </a:t>
            </a:r>
            <a:r>
              <a:rPr lang="en-GB" sz="1800" b="1" dirty="0" smtClean="0">
                <a:solidFill>
                  <a:schemeClr val="accent2">
                    <a:lumMod val="75000"/>
                  </a:schemeClr>
                </a:solidFill>
              </a:rPr>
              <a:t>levels</a:t>
            </a:r>
            <a:r>
              <a:rPr lang="en-GB" sz="1800" dirty="0" smtClean="0"/>
              <a:t> for the scale have been defined. Criterion was correct classification, as far as possible, compared to Q47 levels.</a:t>
            </a:r>
            <a:r>
              <a:rPr lang="en-GB" sz="1800" dirty="0" smtClean="0">
                <a:solidFill>
                  <a:srgbClr val="C00000"/>
                </a:solidFill>
              </a:rPr>
              <a:t> </a:t>
            </a:r>
          </a:p>
          <a:p>
            <a:pPr lvl="1">
              <a:buFont typeface="+mj-lt"/>
              <a:buAutoNum type="arabicPeriod"/>
            </a:pPr>
            <a:r>
              <a:rPr lang="en-GB" sz="1600" dirty="0" smtClean="0"/>
              <a:t>(Likely) inadequate HL (0-8) </a:t>
            </a:r>
          </a:p>
          <a:p>
            <a:pPr lvl="1">
              <a:buFont typeface="+mj-lt"/>
              <a:buAutoNum type="arabicPeriod"/>
            </a:pPr>
            <a:r>
              <a:rPr lang="en-GB" sz="1600" dirty="0" smtClean="0"/>
              <a:t>(Likely) problematic HL (9-12. </a:t>
            </a:r>
          </a:p>
          <a:p>
            <a:pPr lvl="1">
              <a:buFont typeface="+mj-lt"/>
              <a:buAutoNum type="arabicPeriod"/>
            </a:pPr>
            <a:r>
              <a:rPr lang="en-GB" sz="1600" dirty="0" smtClean="0"/>
              <a:t>(Likely) sufficient HL (13-16)</a:t>
            </a:r>
            <a:endParaRPr lang="de-DE" sz="16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de-AT" sz="1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Pelikan Haiphong short form 9-11-2016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664B0-09EF-45E0-BEE0-24EBDD9A788E}" type="slidenum">
              <a:rPr lang="de-AT" altLang="de-DE" smtClean="0"/>
              <a:pPr/>
              <a:t>19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84083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Overview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e-AT" dirty="0" smtClean="0"/>
              <a:t>The HLS-EU-Q47 long form</a:t>
            </a:r>
          </a:p>
          <a:p>
            <a:pPr marL="457200" indent="-457200">
              <a:buFont typeface="+mj-lt"/>
              <a:buAutoNum type="arabicPeriod"/>
            </a:pPr>
            <a:r>
              <a:rPr lang="de-AT" dirty="0" smtClean="0"/>
              <a:t>Criteria and</a:t>
            </a:r>
            <a:r>
              <a:rPr lang="de-AT" dirty="0"/>
              <a:t> s</a:t>
            </a:r>
            <a:r>
              <a:rPr lang="de-AT" dirty="0" smtClean="0"/>
              <a:t>trategies </a:t>
            </a:r>
            <a:r>
              <a:rPr lang="de-AT" dirty="0"/>
              <a:t>for creating </a:t>
            </a:r>
            <a:r>
              <a:rPr lang="de-AT" dirty="0" smtClean="0"/>
              <a:t> short forms</a:t>
            </a:r>
          </a:p>
          <a:p>
            <a:pPr marL="457200" indent="-457200">
              <a:buFont typeface="+mj-lt"/>
              <a:buAutoNum type="arabicPeriod"/>
            </a:pPr>
            <a:r>
              <a:rPr lang="de-AT" dirty="0" smtClean="0"/>
              <a:t>Rasch modelling HLS-EU-Q16 short form</a:t>
            </a:r>
          </a:p>
          <a:p>
            <a:pPr marL="457200" indent="-457200">
              <a:buFont typeface="+mj-lt"/>
              <a:buAutoNum type="arabicPeriod"/>
            </a:pPr>
            <a:r>
              <a:rPr lang="de-AT" dirty="0" smtClean="0"/>
              <a:t>Rasch modelling HLS-EU-Q6 </a:t>
            </a:r>
            <a:r>
              <a:rPr lang="de-AT" dirty="0" err="1" smtClean="0"/>
              <a:t>short-short</a:t>
            </a:r>
            <a:r>
              <a:rPr lang="de-AT" dirty="0" smtClean="0"/>
              <a:t> form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Comparing </a:t>
            </a:r>
            <a:r>
              <a:rPr lang="en-US" dirty="0"/>
              <a:t>the HLS-EU indices and scales</a:t>
            </a:r>
            <a:r>
              <a:rPr lang="de-AT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de-AT" dirty="0" smtClean="0"/>
              <a:t>Factor analyses modelling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Pelikan Haiphong short form 9-11-2016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AC8F-F979-4C16-BA01-E3D872B06C7C}" type="slidenum">
              <a:rPr lang="de-AT" altLang="de-DE" smtClean="0"/>
              <a:pPr/>
              <a:t>2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17089438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1940" y="648257"/>
            <a:ext cx="8656637" cy="914400"/>
          </a:xfrm>
        </p:spPr>
        <p:txBody>
          <a:bodyPr/>
          <a:lstStyle/>
          <a:p>
            <a:r>
              <a:rPr lang="en-US" sz="2400" dirty="0" smtClean="0">
                <a:solidFill>
                  <a:srgbClr val="C00000"/>
                </a:solidFill>
              </a:rPr>
              <a:t>Distribution</a:t>
            </a:r>
            <a:r>
              <a:rPr lang="en-US" sz="2400" dirty="0" smtClean="0"/>
              <a:t> of Q16 scores and the Q47 general HL-Index (grouped in 16 intervals) for total and 2 countries </a:t>
            </a:r>
            <a:endParaRPr lang="en-US" sz="2400" dirty="0"/>
          </a:p>
        </p:txBody>
      </p:sp>
      <p:grpSp>
        <p:nvGrpSpPr>
          <p:cNvPr id="3" name="Gruppieren 7"/>
          <p:cNvGrpSpPr/>
          <p:nvPr/>
        </p:nvGrpSpPr>
        <p:grpSpPr>
          <a:xfrm>
            <a:off x="4690934" y="1815290"/>
            <a:ext cx="3736975" cy="2406602"/>
            <a:chOff x="4690934" y="1815290"/>
            <a:chExt cx="3736975" cy="2406602"/>
          </a:xfrm>
        </p:grpSpPr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0934" y="1815290"/>
              <a:ext cx="3736975" cy="2236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feld 6"/>
            <p:cNvSpPr txBox="1"/>
            <p:nvPr/>
          </p:nvSpPr>
          <p:spPr>
            <a:xfrm>
              <a:off x="5839406" y="3914115"/>
              <a:ext cx="18194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GB" sz="1400" dirty="0" smtClean="0">
                  <a:latin typeface="Calibri" panose="020F0502020204030204" pitchFamily="34" charset="0"/>
                </a:rPr>
                <a:t>BULGARIA</a:t>
              </a:r>
              <a:endParaRPr lang="en-GB" sz="14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5" name="Gruppieren 4"/>
          <p:cNvGrpSpPr/>
          <p:nvPr/>
        </p:nvGrpSpPr>
        <p:grpSpPr>
          <a:xfrm>
            <a:off x="454836" y="4007838"/>
            <a:ext cx="3736975" cy="2395268"/>
            <a:chOff x="454836" y="4007838"/>
            <a:chExt cx="3736975" cy="2395268"/>
          </a:xfrm>
        </p:grpSpPr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836" y="4007838"/>
              <a:ext cx="3736975" cy="2236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feld 8"/>
            <p:cNvSpPr txBox="1"/>
            <p:nvPr/>
          </p:nvSpPr>
          <p:spPr>
            <a:xfrm>
              <a:off x="1413588" y="6095329"/>
              <a:ext cx="18194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GB" sz="1400" dirty="0" smtClean="0">
                  <a:latin typeface="Calibri" panose="020F0502020204030204" pitchFamily="34" charset="0"/>
                </a:rPr>
                <a:t>NETHERLANDS</a:t>
              </a:r>
              <a:endParaRPr lang="en-GB" sz="14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6" name="Gruppieren 5"/>
          <p:cNvGrpSpPr/>
          <p:nvPr/>
        </p:nvGrpSpPr>
        <p:grpSpPr>
          <a:xfrm>
            <a:off x="454836" y="1777967"/>
            <a:ext cx="3736975" cy="2443925"/>
            <a:chOff x="454836" y="1777967"/>
            <a:chExt cx="3736975" cy="2443925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836" y="1777967"/>
              <a:ext cx="3736975" cy="2236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Textfeld 3"/>
            <p:cNvSpPr txBox="1"/>
            <p:nvPr/>
          </p:nvSpPr>
          <p:spPr>
            <a:xfrm>
              <a:off x="1413588" y="3914115"/>
              <a:ext cx="18194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GB" sz="1400" dirty="0" smtClean="0">
                  <a:latin typeface="Calibri" panose="020F0502020204030204" pitchFamily="34" charset="0"/>
                </a:rPr>
                <a:t>TOTAL SAMPLE</a:t>
              </a:r>
              <a:endParaRPr lang="en-GB" sz="1400" dirty="0">
                <a:latin typeface="Calibri" panose="020F0502020204030204" pitchFamily="34" charset="0"/>
              </a:endParaRPr>
            </a:p>
          </p:txBody>
        </p:sp>
      </p:grpSp>
      <p:sp>
        <p:nvSpPr>
          <p:cNvPr id="12" name="Textfeld 11"/>
          <p:cNvSpPr txBox="1"/>
          <p:nvPr/>
        </p:nvSpPr>
        <p:spPr>
          <a:xfrm>
            <a:off x="4948840" y="4323305"/>
            <a:ext cx="323037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The distribution of the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short scale (rather J)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differs from the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comprehensive index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(rather normal)! 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Pelikan Haiphong short form 9-11-2016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664B0-09EF-45E0-BEE0-24EBDD9A788E}" type="slidenum">
              <a:rPr lang="de-AT" altLang="de-DE" smtClean="0"/>
              <a:pPr/>
              <a:t>20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426105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8812" y="588881"/>
            <a:ext cx="8656637" cy="9144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Distributions</a:t>
            </a:r>
            <a:r>
              <a:rPr lang="en-GB" dirty="0" smtClean="0"/>
              <a:t> of HLS-EU Q16 short scale for all countries</a:t>
            </a:r>
            <a:endParaRPr lang="en-GB" dirty="0">
              <a:solidFill>
                <a:srgbClr val="C00000"/>
              </a:solidFill>
            </a:endParaRPr>
          </a:p>
        </p:txBody>
      </p:sp>
      <p:graphicFrame>
        <p:nvGraphicFramePr>
          <p:cNvPr id="7" name="Diagram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6112359"/>
              </p:ext>
            </p:extLst>
          </p:nvPr>
        </p:nvGraphicFramePr>
        <p:xfrm>
          <a:off x="101469" y="1687869"/>
          <a:ext cx="4461199" cy="4210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Diagram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7667103"/>
              </p:ext>
            </p:extLst>
          </p:nvPr>
        </p:nvGraphicFramePr>
        <p:xfrm>
          <a:off x="4581330" y="1687870"/>
          <a:ext cx="4562669" cy="4210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599440" y="6116320"/>
            <a:ext cx="68675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The distribution is rather similar for all countries!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e-AT" dirty="0" smtClean="0"/>
              <a:t>Pelikan Haiphong </a:t>
            </a:r>
            <a:r>
              <a:rPr lang="de-AT" dirty="0" err="1" smtClean="0"/>
              <a:t>short</a:t>
            </a:r>
            <a:r>
              <a:rPr lang="de-AT" dirty="0" smtClean="0"/>
              <a:t> form 9-11-2016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664B0-09EF-45E0-BEE0-24EBDD9A788E}" type="slidenum">
              <a:rPr lang="de-AT" altLang="de-DE" smtClean="0"/>
              <a:pPr/>
              <a:t>21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40797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563" y="1016392"/>
            <a:ext cx="8656637" cy="914400"/>
          </a:xfrm>
        </p:spPr>
        <p:txBody>
          <a:bodyPr/>
          <a:lstStyle/>
          <a:p>
            <a:r>
              <a:rPr lang="en-US" sz="2000" dirty="0" smtClean="0">
                <a:solidFill>
                  <a:srgbClr val="C00000"/>
                </a:solidFill>
              </a:rPr>
              <a:t>Percentages </a:t>
            </a:r>
            <a:r>
              <a:rPr lang="en-US" sz="2000" dirty="0">
                <a:solidFill>
                  <a:srgbClr val="C00000"/>
                </a:solidFill>
              </a:rPr>
              <a:t>of </a:t>
            </a:r>
            <a:r>
              <a:rPr lang="en-US" sz="2000" dirty="0" smtClean="0"/>
              <a:t>HLS-EU Q16 </a:t>
            </a:r>
            <a:r>
              <a:rPr lang="en-US" sz="2000" dirty="0" smtClean="0">
                <a:solidFill>
                  <a:srgbClr val="C00000"/>
                </a:solidFill>
              </a:rPr>
              <a:t>levels</a:t>
            </a:r>
            <a:r>
              <a:rPr lang="en-US" sz="2000" dirty="0" smtClean="0"/>
              <a:t> </a:t>
            </a:r>
            <a:r>
              <a:rPr lang="en-US" sz="2000" dirty="0"/>
              <a:t>compared to </a:t>
            </a:r>
            <a:r>
              <a:rPr lang="en-US" sz="2000" dirty="0" smtClean="0"/>
              <a:t>corresponding HLS-EU Q47 levels, and percentages </a:t>
            </a:r>
            <a:r>
              <a:rPr lang="en-US" sz="2000" dirty="0"/>
              <a:t>of concurrent classifications (accuracy</a:t>
            </a:r>
            <a:r>
              <a:rPr lang="en-US" sz="2000" dirty="0" smtClean="0"/>
              <a:t>) for total and countries </a:t>
            </a:r>
            <a:r>
              <a:rPr lang="en-US" sz="2000" dirty="0"/>
              <a:t/>
            </a:r>
            <a:br>
              <a:rPr lang="en-US" sz="2000" dirty="0"/>
            </a:br>
            <a:endParaRPr lang="en-GB" sz="2000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183502"/>
              </p:ext>
            </p:extLst>
          </p:nvPr>
        </p:nvGraphicFramePr>
        <p:xfrm>
          <a:off x="182563" y="2103629"/>
          <a:ext cx="8656634" cy="40156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6781"/>
                <a:gridCol w="640581"/>
                <a:gridCol w="640581"/>
                <a:gridCol w="640581"/>
                <a:gridCol w="640581"/>
                <a:gridCol w="640581"/>
                <a:gridCol w="640581"/>
                <a:gridCol w="640581"/>
                <a:gridCol w="640581"/>
                <a:gridCol w="593083"/>
                <a:gridCol w="1512122"/>
              </a:tblGrid>
              <a:tr h="440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AT" sz="28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solidFill>
                      <a:srgbClr val="0E206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(Likely) inadequate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E206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(Likely) problematic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E206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(Likely) sufficient*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E206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AT" sz="28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solidFill>
                      <a:srgbClr val="0E2068"/>
                    </a:solidFill>
                  </a:tcPr>
                </a:tc>
              </a:tr>
              <a:tr h="640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AT" sz="28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Q16</a:t>
                      </a:r>
                      <a:endParaRPr lang="de-AT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Q47</a:t>
                      </a:r>
                      <a:endParaRPr lang="de-AT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di</a:t>
                      </a:r>
                      <a:r>
                        <a:rPr lang="de-AT" sz="1600" b="1" dirty="0">
                          <a:effectLst/>
                        </a:rPr>
                        <a:t>ff.</a:t>
                      </a:r>
                      <a:endParaRPr lang="de-AT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b="1" dirty="0">
                          <a:effectLst/>
                        </a:rPr>
                        <a:t>Q16</a:t>
                      </a:r>
                      <a:endParaRPr lang="de-AT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b="1" dirty="0">
                          <a:effectLst/>
                        </a:rPr>
                        <a:t>Q47</a:t>
                      </a:r>
                      <a:endParaRPr lang="de-AT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b="1">
                          <a:effectLst/>
                        </a:rPr>
                        <a:t>diff.</a:t>
                      </a:r>
                      <a:endParaRPr lang="de-AT" sz="2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b="1" dirty="0">
                          <a:effectLst/>
                        </a:rPr>
                        <a:t>Q16</a:t>
                      </a:r>
                      <a:endParaRPr lang="de-AT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b="1" dirty="0">
                          <a:effectLst/>
                        </a:rPr>
                        <a:t>Q47</a:t>
                      </a:r>
                      <a:endParaRPr lang="de-AT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b="1" dirty="0" err="1">
                          <a:effectLst/>
                        </a:rPr>
                        <a:t>diff.</a:t>
                      </a:r>
                      <a:endParaRPr lang="de-AT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400" b="1" dirty="0">
                          <a:effectLst/>
                        </a:rPr>
                        <a:t>% </a:t>
                      </a:r>
                      <a:r>
                        <a:rPr lang="en-US" sz="1400" b="1" noProof="0" dirty="0" smtClean="0">
                          <a:effectLst/>
                        </a:rPr>
                        <a:t>of concurrent</a:t>
                      </a:r>
                      <a:endParaRPr lang="en-US" sz="2400" b="1" noProof="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noProof="0" dirty="0" smtClean="0">
                          <a:effectLst/>
                        </a:rPr>
                        <a:t>Classifications</a:t>
                      </a:r>
                      <a:endParaRPr lang="en-US" sz="24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D9D9FF"/>
                    </a:solidFill>
                  </a:tcPr>
                </a:tc>
              </a:tr>
              <a:tr h="32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</a:rPr>
                        <a:t>Austria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18.0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17.8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0.2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34.2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38.2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-4.0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47.8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44.0</a:t>
                      </a:r>
                      <a:endParaRPr lang="de-AT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3.7</a:t>
                      </a:r>
                      <a:endParaRPr lang="de-AT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74.8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</a:tr>
              <a:tr h="32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effectLst/>
                        </a:rPr>
                        <a:t>Bulgaria</a:t>
                      </a:r>
                      <a:endParaRPr lang="en-US" sz="2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20.6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26.7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rgbClr val="C00000"/>
                          </a:solidFill>
                          <a:effectLst/>
                        </a:rPr>
                        <a:t>-6.1</a:t>
                      </a:r>
                      <a:endParaRPr lang="de-AT" sz="2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33.5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34.7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-1.2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45.8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38.5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7.3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74.4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</a:tr>
              <a:tr h="32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Germany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13.4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10.8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2.5</a:t>
                      </a:r>
                      <a:endParaRPr lang="de-AT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35.1</a:t>
                      </a:r>
                      <a:endParaRPr lang="de-AT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35.2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-0.1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51.6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54.0</a:t>
                      </a:r>
                      <a:endParaRPr lang="de-AT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-2.4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76.1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</a:tr>
              <a:tr h="32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Greece</a:t>
                      </a:r>
                      <a:endParaRPr lang="en-US" sz="2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11.8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13.9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-2.1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20.7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30.8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-10.1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67.5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55.3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12.2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rgbClr val="006634"/>
                          </a:solidFill>
                          <a:effectLst/>
                        </a:rPr>
                        <a:t>79.3</a:t>
                      </a:r>
                      <a:endParaRPr lang="de-AT" sz="2800" dirty="0">
                        <a:solidFill>
                          <a:srgbClr val="006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</a:tr>
              <a:tr h="32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Spain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7.9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7.5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0.4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26.5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50.7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rgbClr val="C00000"/>
                          </a:solidFill>
                          <a:effectLst/>
                        </a:rPr>
                        <a:t>-24.1</a:t>
                      </a:r>
                      <a:endParaRPr lang="de-AT" sz="2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65.6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41.8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rgbClr val="C00000"/>
                          </a:solidFill>
                          <a:effectLst/>
                        </a:rPr>
                        <a:t>23.7</a:t>
                      </a:r>
                      <a:endParaRPr lang="de-AT" sz="2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solidFill>
                            <a:srgbClr val="C00000"/>
                          </a:solidFill>
                          <a:effectLst/>
                        </a:rPr>
                        <a:t>67.5</a:t>
                      </a:r>
                      <a:endParaRPr lang="de-AT" sz="2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</a:tr>
              <a:tr h="32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effectLst/>
                        </a:rPr>
                        <a:t>Ireland</a:t>
                      </a:r>
                      <a:endParaRPr lang="en-US" sz="2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8.1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9.8</a:t>
                      </a:r>
                      <a:endParaRPr lang="de-AT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-1.7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27.8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29.5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-1.7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64.1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60.7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3.5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77.4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</a:tr>
              <a:tr h="32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effectLst/>
                        </a:rPr>
                        <a:t>Netherlands</a:t>
                      </a:r>
                      <a:endParaRPr lang="en-US" sz="2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4.0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1.8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2.3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29.2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26.4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2.8</a:t>
                      </a:r>
                      <a:endParaRPr lang="de-AT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66.8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71.8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-5.1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78.3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</a:tr>
              <a:tr h="32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effectLst/>
                        </a:rPr>
                        <a:t>Poland</a:t>
                      </a:r>
                      <a:endParaRPr lang="en-US" sz="2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10.4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10.3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0.1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18.5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33.1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-14.6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71.2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56.7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14.5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78.6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</a:tr>
              <a:tr h="32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TOTAL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11.7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12.2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-0.5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28.3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34.8</a:t>
                      </a:r>
                      <a:endParaRPr lang="de-AT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-6.6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>
                          <a:effectLst/>
                        </a:rPr>
                        <a:t>60.0</a:t>
                      </a:r>
                      <a:endParaRPr lang="de-AT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52.9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7.1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75.8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2563" y="6373569"/>
            <a:ext cx="259077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*combination of the Q47 levels sufficient and excellent HL</a:t>
            </a:r>
            <a:endParaRPr kumimoji="0" lang="en-US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Pelikan Haiphong short form 9-11-2016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664B0-09EF-45E0-BEE0-24EBDD9A788E}" type="slidenum">
              <a:rPr lang="de-AT" altLang="de-DE" smtClean="0"/>
              <a:pPr/>
              <a:t>22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205762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5726" y="543036"/>
            <a:ext cx="8656637" cy="669076"/>
          </a:xfrm>
        </p:spPr>
        <p:txBody>
          <a:bodyPr/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Correlations </a:t>
            </a:r>
            <a:r>
              <a:rPr lang="en-US" sz="2000" b="1" dirty="0" smtClean="0">
                <a:solidFill>
                  <a:srgbClr val="002060"/>
                </a:solidFill>
              </a:rPr>
              <a:t>of short scale HLS-EU-Q16 with HLS-EU sub-indices &amp; NVS for countries and total </a:t>
            </a:r>
            <a:endParaRPr lang="en-US" sz="20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350884"/>
              </p:ext>
            </p:extLst>
          </p:nvPr>
        </p:nvGraphicFramePr>
        <p:xfrm>
          <a:off x="74435" y="1468812"/>
          <a:ext cx="9069565" cy="5087257"/>
        </p:xfrm>
        <a:graphic>
          <a:graphicData uri="http://schemas.openxmlformats.org/drawingml/2006/table">
            <a:tbl>
              <a:tblPr/>
              <a:tblGrid>
                <a:gridCol w="1377022"/>
                <a:gridCol w="854727"/>
                <a:gridCol w="854727"/>
                <a:gridCol w="854727"/>
                <a:gridCol w="854727"/>
                <a:gridCol w="854727"/>
                <a:gridCol w="854727"/>
                <a:gridCol w="854727"/>
                <a:gridCol w="854727"/>
                <a:gridCol w="854727"/>
              </a:tblGrid>
              <a:tr h="509068">
                <a:tc>
                  <a:txBody>
                    <a:bodyPr/>
                    <a:lstStyle/>
                    <a:p>
                      <a:pPr algn="l" rtl="0" fontAlgn="b"/>
                      <a:r>
                        <a:rPr lang="de-A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HLS-EU-Q16 (Short </a:t>
                      </a:r>
                      <a:r>
                        <a:rPr lang="de-AT" sz="16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Scale</a:t>
                      </a:r>
                      <a:r>
                        <a:rPr lang="de-A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de-AT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A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AT</a:t>
                      </a: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A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BG</a:t>
                      </a: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AT" sz="14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DE (NRW)</a:t>
                      </a: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A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EL</a:t>
                      </a: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A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ES</a:t>
                      </a: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A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IE</a:t>
                      </a: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A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NL</a:t>
                      </a: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A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PL</a:t>
                      </a: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A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de-AT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18009">
                <a:tc>
                  <a:txBody>
                    <a:bodyPr/>
                    <a:lstStyle/>
                    <a:p>
                      <a:pPr algn="l" rtl="0" fontAlgn="b"/>
                      <a:r>
                        <a:rPr lang="de-A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NVS</a:t>
                      </a: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,239**</a:t>
                      </a: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,380**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,144**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,363**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,225**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,214**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,143**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,245**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,231**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8009">
                <a:tc>
                  <a:txBody>
                    <a:bodyPr/>
                    <a:lstStyle/>
                    <a:p>
                      <a:pPr algn="l" rtl="0" fontAlgn="b"/>
                      <a:r>
                        <a:rPr lang="de-A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GEN HL</a:t>
                      </a: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,853**</a:t>
                      </a: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,876**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,846**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1" i="0" u="none" strike="noStrike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,865**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,767**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,798**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1" i="0" u="none" strike="noStrike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,732**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,807**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,822**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009">
                <a:tc>
                  <a:txBody>
                    <a:bodyPr/>
                    <a:lstStyle/>
                    <a:p>
                      <a:pPr algn="l" rtl="0" fontAlgn="b"/>
                      <a:r>
                        <a:rPr lang="de-AT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HC HL</a:t>
                      </a: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,795**</a:t>
                      </a: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,807**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,788**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,804**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,710**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,703**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,624**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,738**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,754**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009">
                <a:tc>
                  <a:txBody>
                    <a:bodyPr/>
                    <a:lstStyle/>
                    <a:p>
                      <a:pPr algn="l" rtl="0" fontAlgn="b"/>
                      <a:r>
                        <a:rPr lang="de-AT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PREV HL</a:t>
                      </a: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,786**</a:t>
                      </a: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,844**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,766**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,810**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,715**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,741**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,678**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,783**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,767**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009">
                <a:tc>
                  <a:txBody>
                    <a:bodyPr/>
                    <a:lstStyle/>
                    <a:p>
                      <a:pPr algn="l" rtl="0" fontAlgn="b"/>
                      <a:r>
                        <a:rPr lang="de-AT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HP HL</a:t>
                      </a: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,721**</a:t>
                      </a: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,794**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,728**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,799**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,660**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,716**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,656**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,738**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,739**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009">
                <a:tc>
                  <a:txBody>
                    <a:bodyPr/>
                    <a:lstStyle/>
                    <a:p>
                      <a:pPr algn="l" rtl="0" fontAlgn="b"/>
                      <a:r>
                        <a:rPr lang="de-AT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OBTAIN HL</a:t>
                      </a:r>
                      <a:endParaRPr lang="de-AT" sz="10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,779**</a:t>
                      </a: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,814**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,788**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,814**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,732**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,758**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,658**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,780**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,770**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009">
                <a:tc>
                  <a:txBody>
                    <a:bodyPr/>
                    <a:lstStyle/>
                    <a:p>
                      <a:pPr algn="l" rtl="0" fontAlgn="b"/>
                      <a:r>
                        <a:rPr lang="de-A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UNDERSTAND HL</a:t>
                      </a: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,792**</a:t>
                      </a: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,839**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,803**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,813**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,697**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,727**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,640**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,728**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,764**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009">
                <a:tc>
                  <a:txBody>
                    <a:bodyPr/>
                    <a:lstStyle/>
                    <a:p>
                      <a:pPr algn="l" rtl="0" fontAlgn="b"/>
                      <a:r>
                        <a:rPr lang="de-AT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PROCESS HL</a:t>
                      </a:r>
                      <a:endParaRPr lang="de-AT" sz="10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,772**</a:t>
                      </a: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,820**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,754**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,806**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,726**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,769**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,668**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,768**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,768**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009">
                <a:tc>
                  <a:txBody>
                    <a:bodyPr/>
                    <a:lstStyle/>
                    <a:p>
                      <a:pPr algn="l" rtl="0" fontAlgn="b"/>
                      <a:r>
                        <a:rPr lang="de-AT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APPLY HL</a:t>
                      </a: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,763**</a:t>
                      </a: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,787**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,707**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,774**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,602**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,692**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,604**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,725**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,705**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009">
                <a:tc>
                  <a:txBody>
                    <a:bodyPr/>
                    <a:lstStyle/>
                    <a:p>
                      <a:pPr algn="l" rtl="0" fontAlgn="b"/>
                      <a:r>
                        <a:rPr lang="de-A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HC </a:t>
                      </a:r>
                      <a:r>
                        <a:rPr lang="de-AT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OBTAIN HL</a:t>
                      </a:r>
                      <a:endParaRPr lang="de-AT" sz="10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,666**</a:t>
                      </a: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,717**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,624**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,690**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,595**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,566**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,494**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,666**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,638**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009">
                <a:tc>
                  <a:txBody>
                    <a:bodyPr/>
                    <a:lstStyle/>
                    <a:p>
                      <a:pPr algn="l" rtl="0" fontAlgn="b"/>
                      <a:r>
                        <a:rPr lang="de-A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HC UNDERSTAND HL</a:t>
                      </a: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,673**</a:t>
                      </a: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,686**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,678**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,702**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,570**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,582**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,450**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,584**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,628**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009">
                <a:tc>
                  <a:txBody>
                    <a:bodyPr/>
                    <a:lstStyle/>
                    <a:p>
                      <a:pPr algn="l" rtl="0" fontAlgn="b"/>
                      <a:r>
                        <a:rPr lang="de-A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HC </a:t>
                      </a:r>
                      <a:r>
                        <a:rPr lang="de-AT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PROCESSHL</a:t>
                      </a:r>
                      <a:endParaRPr lang="de-AT" sz="10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,671**</a:t>
                      </a: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,721**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,676**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,720**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,648**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,680**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,647**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,695**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,687**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009">
                <a:tc>
                  <a:txBody>
                    <a:bodyPr/>
                    <a:lstStyle/>
                    <a:p>
                      <a:pPr algn="l" rtl="0" fontAlgn="b"/>
                      <a:r>
                        <a:rPr lang="de-AT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HC APPLY HL</a:t>
                      </a: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,666**</a:t>
                      </a: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,685**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,632**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,593**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,512**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,513**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,422**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,614**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,579**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009">
                <a:tc>
                  <a:txBody>
                    <a:bodyPr/>
                    <a:lstStyle/>
                    <a:p>
                      <a:pPr algn="l" rtl="0" fontAlgn="b"/>
                      <a:r>
                        <a:rPr lang="de-A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PV </a:t>
                      </a:r>
                      <a:r>
                        <a:rPr lang="de-AT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OBTAIN HL</a:t>
                      </a:r>
                      <a:endParaRPr lang="de-AT" sz="10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,665**</a:t>
                      </a: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,761**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,689**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,753**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,633**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,661**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,536**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,707**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,684**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009">
                <a:tc>
                  <a:txBody>
                    <a:bodyPr/>
                    <a:lstStyle/>
                    <a:p>
                      <a:pPr algn="l" rtl="0" fontAlgn="b"/>
                      <a:r>
                        <a:rPr lang="de-AT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PV UNDERSTAND HL</a:t>
                      </a: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,609**</a:t>
                      </a: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,740**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,603**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,662**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,499**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,551**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,429**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,649**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,596**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009">
                <a:tc>
                  <a:txBody>
                    <a:bodyPr/>
                    <a:lstStyle/>
                    <a:p>
                      <a:pPr algn="l" rtl="0" fontAlgn="b"/>
                      <a:r>
                        <a:rPr lang="de-A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PV </a:t>
                      </a:r>
                      <a:r>
                        <a:rPr lang="de-AT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PROCESS HL</a:t>
                      </a:r>
                      <a:endParaRPr lang="de-AT" sz="10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,682**</a:t>
                      </a: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,750**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,643**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,700**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,636**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,644**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,582**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,700**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,671**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009">
                <a:tc>
                  <a:txBody>
                    <a:bodyPr/>
                    <a:lstStyle/>
                    <a:p>
                      <a:pPr algn="l" rtl="0" fontAlgn="b"/>
                      <a:r>
                        <a:rPr lang="de-AT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PV APPLY HL</a:t>
                      </a: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,602**</a:t>
                      </a: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,724**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,605**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,625**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,540**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,631**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,561**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,639**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,620**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009">
                <a:tc>
                  <a:txBody>
                    <a:bodyPr/>
                    <a:lstStyle/>
                    <a:p>
                      <a:pPr algn="l" rtl="0" fontAlgn="b"/>
                      <a:r>
                        <a:rPr lang="de-A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HP </a:t>
                      </a:r>
                      <a:r>
                        <a:rPr lang="de-AT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OBAIN HL</a:t>
                      </a:r>
                      <a:endParaRPr lang="de-AT" sz="10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,642**</a:t>
                      </a: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,683**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,643**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,729**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,607**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,663**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,587**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,697**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,671**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009">
                <a:tc>
                  <a:txBody>
                    <a:bodyPr/>
                    <a:lstStyle/>
                    <a:p>
                      <a:pPr algn="l" rtl="0" fontAlgn="b"/>
                      <a:r>
                        <a:rPr lang="de-AT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HP UNDERSTAND HL</a:t>
                      </a: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,656**</a:t>
                      </a: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,762**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,708**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,757**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,644**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,671**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,636**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,663**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,698**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009">
                <a:tc>
                  <a:txBody>
                    <a:bodyPr/>
                    <a:lstStyle/>
                    <a:p>
                      <a:pPr algn="l" rtl="0" fontAlgn="b"/>
                      <a:r>
                        <a:rPr lang="de-A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HP </a:t>
                      </a:r>
                      <a:r>
                        <a:rPr lang="de-AT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PROCESS HL</a:t>
                      </a:r>
                      <a:endParaRPr lang="de-AT" sz="10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,544**</a:t>
                      </a: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,671**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,552**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,642**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,492**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,595**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,393**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,583**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,572**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009">
                <a:tc>
                  <a:txBody>
                    <a:bodyPr/>
                    <a:lstStyle/>
                    <a:p>
                      <a:pPr algn="l" rtl="0" fontAlgn="b"/>
                      <a:r>
                        <a:rPr lang="de-AT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HP APPLY HL</a:t>
                      </a: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,535**</a:t>
                      </a:r>
                    </a:p>
                  </a:txBody>
                  <a:tcPr marL="6214" marR="6214" marT="621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,593**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,463**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,621**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,425**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,547**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,420**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,605**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,528**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520259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e-AT" dirty="0" smtClean="0"/>
              <a:t>Pelikan Haiphong </a:t>
            </a:r>
            <a:r>
              <a:rPr lang="de-AT" dirty="0" err="1" smtClean="0"/>
              <a:t>short</a:t>
            </a:r>
            <a:r>
              <a:rPr lang="de-AT" dirty="0" smtClean="0"/>
              <a:t> form 9-11-2016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664B0-09EF-45E0-BEE0-24EBDD9A788E}" type="slidenum">
              <a:rPr lang="de-AT" altLang="de-DE" smtClean="0"/>
              <a:pPr/>
              <a:t>23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152093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" y="588881"/>
            <a:ext cx="9144000" cy="812407"/>
          </a:xfrm>
        </p:spPr>
        <p:txBody>
          <a:bodyPr/>
          <a:lstStyle/>
          <a:p>
            <a:r>
              <a:rPr lang="en-US" sz="2000" dirty="0" smtClean="0"/>
              <a:t>Comparison of selected </a:t>
            </a:r>
            <a:r>
              <a:rPr lang="en-US" sz="2000" dirty="0" smtClean="0">
                <a:solidFill>
                  <a:srgbClr val="C00000"/>
                </a:solidFill>
              </a:rPr>
              <a:t>bi-variate associations </a:t>
            </a:r>
            <a:r>
              <a:rPr lang="en-US" sz="2000" dirty="0" smtClean="0"/>
              <a:t>of comprehensive HL index (Q47) and HL short scale (Q16</a:t>
            </a:r>
            <a:r>
              <a:rPr lang="en-US" sz="2400" dirty="0" smtClean="0"/>
              <a:t>) </a:t>
            </a:r>
            <a:r>
              <a:rPr lang="en-US" sz="2000" dirty="0" smtClean="0"/>
              <a:t>for total HLS-EU sample</a:t>
            </a:r>
            <a:endParaRPr lang="en-US" sz="2000" dirty="0">
              <a:solidFill>
                <a:srgbClr val="C00000"/>
              </a:solidFill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148346"/>
              </p:ext>
            </p:extLst>
          </p:nvPr>
        </p:nvGraphicFramePr>
        <p:xfrm>
          <a:off x="0" y="1401290"/>
          <a:ext cx="9144003" cy="51960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6636"/>
                <a:gridCol w="2023557"/>
                <a:gridCol w="1105635"/>
                <a:gridCol w="1105635"/>
                <a:gridCol w="1105635"/>
                <a:gridCol w="1105635"/>
                <a:gridCol w="1105635"/>
                <a:gridCol w="1105635"/>
              </a:tblGrid>
              <a:tr h="4801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AT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2" marR="444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HL determinants and consequences</a:t>
                      </a:r>
                      <a:endParaRPr lang="de-AT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Correlation with Q47</a:t>
                      </a:r>
                      <a:endParaRPr lang="de-AT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 err="1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Compreh</a:t>
                      </a:r>
                      <a:r>
                        <a:rPr lang="en-GB" sz="9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  </a:t>
                      </a: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HL</a:t>
                      </a:r>
                      <a:endParaRPr lang="de-AT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Correlation with Q16</a:t>
                      </a:r>
                      <a:endParaRPr lang="de-AT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AT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 err="1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Listwise</a:t>
                      </a:r>
                      <a:r>
                        <a:rPr lang="en-GB" sz="9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Valid N</a:t>
                      </a:r>
                      <a:endParaRPr lang="de-AT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Difference of corr. coefficient</a:t>
                      </a:r>
                      <a:endParaRPr lang="de-AT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en-GB" sz="9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-Score </a:t>
                      </a: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of difference</a:t>
                      </a:r>
                      <a:endParaRPr lang="de-AT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 value of difference</a:t>
                      </a:r>
                      <a:endParaRPr lang="de-AT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E2068"/>
                    </a:solidFill>
                  </a:tcPr>
                </a:tc>
              </a:tr>
              <a:tr h="214278">
                <a:tc rowSpan="1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Total</a:t>
                      </a:r>
                      <a:endParaRPr lang="de-A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2" marR="44442" marT="0" marB="0" anchor="ctr"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Gender</a:t>
                      </a:r>
                      <a:endParaRPr lang="de-A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2" marR="44442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.043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.044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effectLst/>
                          <a:latin typeface="+mn-lt"/>
                        </a:rPr>
                        <a:t>8039</a:t>
                      </a: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effectLst/>
                          <a:latin typeface="+mn-lt"/>
                        </a:rPr>
                        <a:t>-</a:t>
                      </a:r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0.001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0.169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.866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</a:tr>
              <a:tr h="2142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Age</a:t>
                      </a:r>
                      <a:endParaRPr lang="de-A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2" marR="44442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-.123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-.134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effectLst/>
                          <a:latin typeface="+mn-lt"/>
                        </a:rPr>
                        <a:t>8039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0.011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1.686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.092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142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err="1">
                          <a:effectLst/>
                        </a:rPr>
                        <a:t>Migrational</a:t>
                      </a:r>
                      <a:r>
                        <a:rPr lang="en-GB" sz="1000" b="1" dirty="0">
                          <a:effectLst/>
                        </a:rPr>
                        <a:t> background</a:t>
                      </a:r>
                      <a:endParaRPr lang="de-A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2" marR="44442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.005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-.006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effectLst/>
                          <a:latin typeface="+mn-lt"/>
                        </a:rPr>
                        <a:t>8021</a:t>
                      </a: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0.011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1.721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.085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</a:tr>
              <a:tr h="15586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Education</a:t>
                      </a:r>
                      <a:endParaRPr lang="de-A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2" marR="44442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.241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.204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effectLst/>
                          <a:latin typeface="+mn-lt"/>
                        </a:rPr>
                        <a:t>8015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0.037</a:t>
                      </a:r>
                      <a:endParaRPr lang="de-AT" sz="11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5.697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&lt;.001**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167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Financial deprivation</a:t>
                      </a:r>
                      <a:endParaRPr lang="de-A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2" marR="44442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-.298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-.198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effectLst/>
                          <a:latin typeface="+mn-lt"/>
                        </a:rPr>
                        <a:t>7717</a:t>
                      </a: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-0.100</a:t>
                      </a:r>
                      <a:endParaRPr lang="de-AT" sz="11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15.531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&lt;.001**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</a:tr>
              <a:tr h="31167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Social Status</a:t>
                      </a:r>
                      <a:endParaRPr lang="de-A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2" marR="44442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.289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.218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effectLst/>
                          <a:latin typeface="+mn-lt"/>
                        </a:rPr>
                        <a:t>7748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0.072</a:t>
                      </a:r>
                      <a:endParaRPr lang="de-AT" sz="11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11.037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&lt;.001**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142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Employment Status</a:t>
                      </a:r>
                      <a:endParaRPr lang="de-A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2" marR="44442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-.120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-.138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effectLst/>
                          <a:latin typeface="+mn-lt"/>
                        </a:rPr>
                        <a:t>7972</a:t>
                      </a: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0.018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2.720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.007**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</a:tr>
              <a:tr h="31167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Household net income</a:t>
                      </a:r>
                      <a:endParaRPr lang="de-A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2" marR="44442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.224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.169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effectLst/>
                          <a:latin typeface="+mn-lt"/>
                        </a:rPr>
                        <a:t>5898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0.055</a:t>
                      </a:r>
                      <a:endParaRPr lang="de-AT" sz="11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7.262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&lt;.001**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167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Global perceived health</a:t>
                      </a:r>
                      <a:endParaRPr lang="de-A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2" marR="44442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-.275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-.234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effectLst/>
                          <a:latin typeface="+mn-lt"/>
                        </a:rPr>
                        <a:t>8024</a:t>
                      </a: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de-AT" sz="11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0.041</a:t>
                      </a:r>
                      <a:endParaRPr lang="de-AT" sz="11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6.451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&lt;.001**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</a:tr>
              <a:tr h="31167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Long standing health problems</a:t>
                      </a:r>
                      <a:endParaRPr lang="de-A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2" marR="44442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.157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.172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effectLst/>
                          <a:latin typeface="+mn-lt"/>
                        </a:rPr>
                        <a:t>8005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effectLst/>
                          <a:latin typeface="+mn-lt"/>
                        </a:rPr>
                        <a:t>-</a:t>
                      </a:r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0.015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2.312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.021*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142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Limitations in daily living</a:t>
                      </a:r>
                      <a:endParaRPr lang="de-A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2" marR="44442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.171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.190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effectLst/>
                          <a:latin typeface="+mn-lt"/>
                        </a:rPr>
                        <a:t>2848</a:t>
                      </a: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effectLst/>
                          <a:latin typeface="+mn-lt"/>
                        </a:rPr>
                        <a:t>-</a:t>
                      </a:r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0.019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1.715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.086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</a:tr>
              <a:tr h="31167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Physical exercising</a:t>
                      </a:r>
                      <a:endParaRPr lang="de-A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2" marR="44442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-.189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-.125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effectLst/>
                          <a:latin typeface="+mn-lt"/>
                        </a:rPr>
                        <a:t>8014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de-AT" sz="11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0.063</a:t>
                      </a:r>
                      <a:endParaRPr lang="de-AT" sz="11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9.699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&lt;.001**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142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Alcohol consumption</a:t>
                      </a:r>
                      <a:endParaRPr lang="de-A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2" marR="44442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.063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.057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effectLst/>
                          <a:latin typeface="+mn-lt"/>
                        </a:rPr>
                        <a:t>7848</a:t>
                      </a: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0.007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1.028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.304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</a:tr>
              <a:tr h="2142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Smoking</a:t>
                      </a:r>
                      <a:endParaRPr lang="de-A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2" marR="44442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-.012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.006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effectLst/>
                          <a:latin typeface="+mn-lt"/>
                        </a:rPr>
                        <a:t>7987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de-AT" sz="11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0.017</a:t>
                      </a:r>
                      <a:endParaRPr lang="de-AT" sz="11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2.597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.009**</a:t>
                      </a:r>
                      <a:endParaRPr lang="de-AT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142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Body-Mass-Index</a:t>
                      </a:r>
                      <a:endParaRPr lang="de-A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2" marR="44442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-.065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-.056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effectLst/>
                          <a:latin typeface="+mn-lt"/>
                        </a:rPr>
                        <a:t>7708</a:t>
                      </a: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effectLst/>
                          <a:latin typeface="+mn-lt"/>
                        </a:rPr>
                        <a:t>-</a:t>
                      </a:r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0.010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1.450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.147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</a:tr>
              <a:tr h="2142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Emergency service contacts</a:t>
                      </a:r>
                      <a:endParaRPr lang="de-A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2" marR="44442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-.063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-.069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effectLst/>
                          <a:latin typeface="+mn-lt"/>
                        </a:rPr>
                        <a:t>8009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0.006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0.899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.369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142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Doctor contacts</a:t>
                      </a:r>
                      <a:endParaRPr lang="de-A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2" marR="44442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-.115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-.117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effectLst/>
                          <a:latin typeface="+mn-lt"/>
                        </a:rPr>
                        <a:t>8022</a:t>
                      </a: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0.002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0.298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.766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</a:tr>
              <a:tr h="2142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Hospital stays</a:t>
                      </a:r>
                      <a:endParaRPr lang="de-A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2" marR="44442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-.066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-.079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effectLst/>
                          <a:latin typeface="+mn-lt"/>
                        </a:rPr>
                        <a:t>8006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0.013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1.957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.050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167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Other health professionals contacts</a:t>
                      </a:r>
                      <a:endParaRPr lang="de-A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2" marR="44442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.063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.005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effectLst/>
                          <a:latin typeface="+mn-lt"/>
                        </a:rPr>
                        <a:t>8023</a:t>
                      </a: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0.057</a:t>
                      </a:r>
                      <a:endParaRPr lang="de-AT" sz="11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8.654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&lt;.001**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</a:tr>
            </a:tbl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525344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e-AT" dirty="0" smtClean="0"/>
              <a:t>Pelikan Haiphong </a:t>
            </a:r>
            <a:r>
              <a:rPr lang="de-AT" dirty="0" err="1" smtClean="0"/>
              <a:t>short</a:t>
            </a:r>
            <a:r>
              <a:rPr lang="de-AT" dirty="0" smtClean="0"/>
              <a:t> form 9-11-2016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664B0-09EF-45E0-BEE0-24EBDD9A788E}" type="slidenum">
              <a:rPr lang="de-AT" altLang="de-DE" smtClean="0"/>
              <a:pPr/>
              <a:t>24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156309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563" y="566466"/>
            <a:ext cx="8656637" cy="627574"/>
          </a:xfrm>
        </p:spPr>
        <p:txBody>
          <a:bodyPr/>
          <a:lstStyle/>
          <a:p>
            <a:r>
              <a:rPr lang="en-US" sz="2600" dirty="0" smtClean="0"/>
              <a:t>Summary of </a:t>
            </a:r>
            <a:r>
              <a:rPr lang="en-US" sz="2600" dirty="0" smtClean="0">
                <a:solidFill>
                  <a:srgbClr val="C00000"/>
                </a:solidFill>
              </a:rPr>
              <a:t>Properties</a:t>
            </a:r>
            <a:r>
              <a:rPr lang="en-US" sz="2600" dirty="0" smtClean="0"/>
              <a:t> of Short Scale</a:t>
            </a:r>
            <a:endParaRPr lang="en-US" sz="2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82563" y="1045174"/>
            <a:ext cx="8656637" cy="4961467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Associations</a:t>
            </a:r>
            <a:r>
              <a:rPr lang="en-GB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smtClean="0"/>
              <a:t>of Short </a:t>
            </a:r>
            <a:r>
              <a:rPr lang="en-GB" sz="1600" dirty="0"/>
              <a:t>Form </a:t>
            </a:r>
            <a:endParaRPr lang="en-GB" sz="1600" dirty="0" smtClean="0"/>
          </a:p>
          <a:p>
            <a:pPr lvl="1">
              <a:buFont typeface="+mj-lt"/>
              <a:buAutoNum type="arabicPeriod"/>
            </a:pPr>
            <a:r>
              <a:rPr lang="en-GB" sz="1400" dirty="0" smtClean="0"/>
              <a:t>vs. Comp.-HL </a:t>
            </a:r>
            <a:r>
              <a:rPr lang="en-GB" sz="1400" dirty="0"/>
              <a:t>index </a:t>
            </a:r>
            <a:r>
              <a:rPr lang="en-GB" sz="1400" dirty="0" smtClean="0"/>
              <a:t>are high (.</a:t>
            </a:r>
            <a:r>
              <a:rPr lang="en-GB" sz="1400" dirty="0"/>
              <a:t>82 in </a:t>
            </a:r>
            <a:r>
              <a:rPr lang="en-GB" sz="1400" dirty="0" smtClean="0"/>
              <a:t>total sample, .73 to .88 in country samples) and  </a:t>
            </a:r>
          </a:p>
          <a:p>
            <a:pPr lvl="1">
              <a:buFont typeface="+mj-lt"/>
              <a:buAutoNum type="arabicPeriod"/>
            </a:pPr>
            <a:r>
              <a:rPr lang="en-GB" sz="1400" dirty="0" smtClean="0"/>
              <a:t>vs. sub-indices (HC-HL. DP-HL. HP-HL.) are rather high (ranging from .74 to .77 in total sample, and from .62 to .84 in country samples).</a:t>
            </a:r>
          </a:p>
          <a:p>
            <a:pPr>
              <a:buFont typeface="+mj-lt"/>
              <a:buAutoNum type="arabicPeriod"/>
            </a:pPr>
            <a:r>
              <a:rPr lang="en-GB" sz="1600" b="1" dirty="0" smtClean="0">
                <a:solidFill>
                  <a:srgbClr val="002060"/>
                </a:solidFill>
              </a:rPr>
              <a:t>Correlation </a:t>
            </a:r>
            <a:r>
              <a:rPr lang="en-GB" sz="1600" b="1" dirty="0">
                <a:solidFill>
                  <a:srgbClr val="002060"/>
                </a:solidFill>
              </a:rPr>
              <a:t>patterns </a:t>
            </a:r>
            <a:r>
              <a:rPr lang="en-GB" sz="1600" dirty="0" smtClean="0"/>
              <a:t>of </a:t>
            </a:r>
            <a:r>
              <a:rPr lang="en-GB" sz="1600" dirty="0"/>
              <a:t>the C</a:t>
            </a:r>
            <a:r>
              <a:rPr lang="en-GB" sz="1600" dirty="0" smtClean="0"/>
              <a:t>omp.-HL </a:t>
            </a:r>
            <a:r>
              <a:rPr lang="en-GB" sz="1600" dirty="0"/>
              <a:t>index and the </a:t>
            </a:r>
            <a:r>
              <a:rPr lang="en-GB" sz="1600" dirty="0" smtClean="0"/>
              <a:t>HLS-EU Short Scale </a:t>
            </a:r>
            <a:r>
              <a:rPr lang="en-GB" sz="1600" dirty="0"/>
              <a:t>with important determinants and </a:t>
            </a:r>
            <a:r>
              <a:rPr lang="en-GB" sz="1600" dirty="0" smtClean="0"/>
              <a:t>consequences are very similar.</a:t>
            </a:r>
          </a:p>
          <a:p>
            <a:pPr>
              <a:buFont typeface="+mj-lt"/>
              <a:buAutoNum type="arabicPeriod"/>
            </a:pPr>
            <a:r>
              <a:rPr lang="en-GB" sz="1600" dirty="0" smtClean="0"/>
              <a:t>The short scale is </a:t>
            </a:r>
            <a:r>
              <a:rPr lang="en-GB" sz="1600" b="1" dirty="0" err="1" smtClean="0">
                <a:solidFill>
                  <a:srgbClr val="002060"/>
                </a:solidFill>
              </a:rPr>
              <a:t>Rasch</a:t>
            </a:r>
            <a:r>
              <a:rPr lang="en-GB" sz="1600" b="1" dirty="0" smtClean="0">
                <a:solidFill>
                  <a:srgbClr val="002060"/>
                </a:solidFill>
              </a:rPr>
              <a:t> homogeneous, </a:t>
            </a:r>
            <a:r>
              <a:rPr lang="en-GB" sz="1600" dirty="0" smtClean="0"/>
              <a:t>i.e.</a:t>
            </a:r>
            <a:r>
              <a:rPr lang="en-GB" sz="1600" b="1" dirty="0" smtClean="0">
                <a:solidFill>
                  <a:srgbClr val="002060"/>
                </a:solidFill>
              </a:rPr>
              <a:t> </a:t>
            </a:r>
            <a:r>
              <a:rPr lang="en-GB" sz="1600" dirty="0" smtClean="0"/>
              <a:t>fair for comparisons of HL-scores </a:t>
            </a:r>
            <a:r>
              <a:rPr lang="en-GB" sz="1600" b="1" dirty="0" smtClean="0">
                <a:solidFill>
                  <a:srgbClr val="002060"/>
                </a:solidFill>
              </a:rPr>
              <a:t>within</a:t>
            </a:r>
            <a:r>
              <a:rPr lang="en-GB" sz="1600" dirty="0" smtClean="0"/>
              <a:t> countries</a:t>
            </a:r>
          </a:p>
          <a:p>
            <a:pPr marL="0" indent="0">
              <a:buNone/>
            </a:pPr>
            <a:r>
              <a:rPr lang="en-GB" sz="1600" dirty="0" smtClean="0"/>
              <a:t>HOWEVER: </a:t>
            </a:r>
          </a:p>
          <a:p>
            <a:pPr>
              <a:buFont typeface="+mj-lt"/>
              <a:buAutoNum type="arabicPeriod"/>
            </a:pPr>
            <a:r>
              <a:rPr lang="en-GB" sz="1600" dirty="0" smtClean="0"/>
              <a:t>Not all 12 HLS-EU </a:t>
            </a:r>
            <a:r>
              <a:rPr lang="en-GB" sz="1600" b="1" dirty="0" smtClean="0">
                <a:solidFill>
                  <a:srgbClr val="002060"/>
                </a:solidFill>
              </a:rPr>
              <a:t>sub-dimensions</a:t>
            </a:r>
            <a:r>
              <a:rPr lang="en-GB" sz="1600" dirty="0" smtClean="0"/>
              <a:t> are </a:t>
            </a:r>
            <a:r>
              <a:rPr lang="en-GB" sz="1600" b="1" dirty="0" smtClean="0">
                <a:solidFill>
                  <a:srgbClr val="002060"/>
                </a:solidFill>
              </a:rPr>
              <a:t>represented</a:t>
            </a:r>
            <a:r>
              <a:rPr lang="en-GB" sz="1600" dirty="0" smtClean="0"/>
              <a:t> equally well in the Short Scale. Disease </a:t>
            </a:r>
            <a:r>
              <a:rPr lang="en-GB" sz="1600" dirty="0"/>
              <a:t>prevention </a:t>
            </a:r>
            <a:r>
              <a:rPr lang="en-GB" sz="1600" dirty="0" smtClean="0"/>
              <a:t>(7 items) is given </a:t>
            </a:r>
            <a:r>
              <a:rPr lang="en-GB" sz="1600" dirty="0"/>
              <a:t>more weight than health </a:t>
            </a:r>
            <a:r>
              <a:rPr lang="en-GB" sz="1600" dirty="0" smtClean="0"/>
              <a:t>promotion (5 items), and  one sub-sub-dimension is completely missing)!</a:t>
            </a:r>
          </a:p>
          <a:p>
            <a:pPr>
              <a:buFont typeface="+mj-lt"/>
              <a:buAutoNum type="arabicPeriod"/>
            </a:pPr>
            <a:r>
              <a:rPr lang="en-GB" sz="1600" dirty="0" smtClean="0"/>
              <a:t>The </a:t>
            </a:r>
            <a:r>
              <a:rPr lang="en-GB" sz="1600" b="1" dirty="0" smtClean="0">
                <a:solidFill>
                  <a:srgbClr val="002060"/>
                </a:solidFill>
              </a:rPr>
              <a:t>shape of the distribution </a:t>
            </a:r>
            <a:r>
              <a:rPr lang="en-GB" sz="1600" dirty="0" smtClean="0"/>
              <a:t>of the short scale is not as nearly normally distributed as for the comprehensive HL index, but  is rather skewed J-shaped. </a:t>
            </a:r>
            <a:endParaRPr lang="en-GB" sz="1600" dirty="0" smtClean="0">
              <a:solidFill>
                <a:srgbClr val="C00000"/>
              </a:solidFill>
            </a:endParaRPr>
          </a:p>
          <a:p>
            <a:pPr>
              <a:buFont typeface="+mj-lt"/>
              <a:buAutoNum type="arabicPeriod"/>
            </a:pPr>
            <a:r>
              <a:rPr lang="en-GB" sz="1600" dirty="0" smtClean="0"/>
              <a:t>The Short Scale is a much </a:t>
            </a:r>
            <a:r>
              <a:rPr lang="en-GB" sz="1600" b="1" dirty="0" smtClean="0">
                <a:solidFill>
                  <a:srgbClr val="002060"/>
                </a:solidFill>
              </a:rPr>
              <a:t>coarser measure </a:t>
            </a:r>
            <a:r>
              <a:rPr lang="en-GB" sz="1600" dirty="0" smtClean="0"/>
              <a:t>than the </a:t>
            </a:r>
            <a:r>
              <a:rPr lang="en-GB" sz="1600" dirty="0" err="1" smtClean="0"/>
              <a:t>compr</a:t>
            </a:r>
            <a:r>
              <a:rPr lang="en-GB" sz="1600" dirty="0" smtClean="0"/>
              <a:t>. HL-index (uses less information). Persons </a:t>
            </a:r>
            <a:r>
              <a:rPr lang="en-GB" sz="1600" dirty="0"/>
              <a:t>that scored near threshold values of the </a:t>
            </a:r>
            <a:r>
              <a:rPr lang="en-GB" sz="1600" dirty="0" smtClean="0"/>
              <a:t>comp.-HL </a:t>
            </a:r>
            <a:r>
              <a:rPr lang="en-GB" sz="1600" dirty="0"/>
              <a:t>index can be </a:t>
            </a:r>
            <a:r>
              <a:rPr lang="en-GB" sz="1600" dirty="0" smtClean="0"/>
              <a:t>misclassified </a:t>
            </a:r>
            <a:r>
              <a:rPr lang="en-GB" sz="1600" dirty="0"/>
              <a:t>in </a:t>
            </a:r>
            <a:r>
              <a:rPr lang="en-GB" sz="1600" dirty="0" smtClean="0"/>
              <a:t>the levels of the </a:t>
            </a:r>
            <a:r>
              <a:rPr lang="en-GB" sz="1600" dirty="0"/>
              <a:t>Short </a:t>
            </a:r>
            <a:r>
              <a:rPr lang="en-GB" sz="1600" dirty="0" smtClean="0"/>
              <a:t>Scale.</a:t>
            </a:r>
          </a:p>
          <a:p>
            <a:pPr>
              <a:buFont typeface="+mj-lt"/>
              <a:buAutoNum type="arabicPeriod"/>
            </a:pPr>
            <a:r>
              <a:rPr lang="en-GB" sz="1600" dirty="0" smtClean="0"/>
              <a:t>The Short Scale can</a:t>
            </a:r>
            <a:r>
              <a:rPr lang="en-GB" sz="1600" b="1" dirty="0" smtClean="0">
                <a:solidFill>
                  <a:srgbClr val="002060"/>
                </a:solidFill>
              </a:rPr>
              <a:t>not</a:t>
            </a:r>
            <a:r>
              <a:rPr lang="en-GB" sz="1600" dirty="0" smtClean="0"/>
              <a:t> be divided into </a:t>
            </a:r>
            <a:r>
              <a:rPr lang="en-GB" sz="1600" b="1" dirty="0" smtClean="0">
                <a:solidFill>
                  <a:srgbClr val="002060"/>
                </a:solidFill>
              </a:rPr>
              <a:t>subscales!</a:t>
            </a:r>
          </a:p>
          <a:p>
            <a:pPr>
              <a:buFont typeface="+mj-lt"/>
              <a:buAutoNum type="arabicPeriod"/>
            </a:pPr>
            <a:r>
              <a:rPr lang="en-GB" sz="1600" dirty="0" smtClean="0"/>
              <a:t>The Short Scale loses favourable properties (</a:t>
            </a:r>
            <a:r>
              <a:rPr lang="en-GB" sz="1600" dirty="0" err="1" smtClean="0"/>
              <a:t>Rasch</a:t>
            </a:r>
            <a:r>
              <a:rPr lang="en-GB" sz="1600" dirty="0" smtClean="0"/>
              <a:t> homogeneity) for </a:t>
            </a:r>
            <a:r>
              <a:rPr lang="en-GB" sz="1600" b="1" dirty="0" smtClean="0">
                <a:solidFill>
                  <a:srgbClr val="002060"/>
                </a:solidFill>
              </a:rPr>
              <a:t>between-country-comparisons.</a:t>
            </a:r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Pelikan Haiphong short form 9-11-2016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664B0-09EF-45E0-BEE0-24EBDD9A788E}" type="slidenum">
              <a:rPr lang="de-AT" altLang="de-DE" smtClean="0"/>
              <a:pPr/>
              <a:t>25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392772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4</a:t>
            </a:r>
            <a:r>
              <a:rPr lang="de-AT" dirty="0" smtClean="0"/>
              <a:t>. </a:t>
            </a:r>
            <a:r>
              <a:rPr lang="de-AT" dirty="0"/>
              <a:t>IRT Rasch modelling HLS-EU-Q6 short-short form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Pelikan Haiphong short form 9-11-2016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890C-C46B-463C-B6D9-B2DB23485CC4}" type="slidenum">
              <a:rPr lang="de-AT" altLang="de-DE" smtClean="0"/>
              <a:pPr/>
              <a:t>26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42653730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Process of item selection for </a:t>
            </a:r>
            <a:r>
              <a:rPr lang="en-US" dirty="0" smtClean="0">
                <a:solidFill>
                  <a:srgbClr val="C00000"/>
                </a:solidFill>
              </a:rPr>
              <a:t>short-short form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Q6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GB" dirty="0" smtClean="0"/>
              <a:t>Items for the Q6 where selected from Q16 items based on higher item difficulty, HL domain, position on the information cycle and psychometric properties. </a:t>
            </a:r>
          </a:p>
          <a:p>
            <a:pPr>
              <a:buFont typeface="+mj-lt"/>
              <a:buAutoNum type="arabicPeriod"/>
            </a:pPr>
            <a:r>
              <a:rPr lang="en-US" dirty="0"/>
              <a:t>Each </a:t>
            </a:r>
            <a:r>
              <a:rPr lang="en-US" dirty="0" smtClean="0"/>
              <a:t>domain </a:t>
            </a:r>
            <a:r>
              <a:rPr lang="en-US" dirty="0"/>
              <a:t>is represented by 2 </a:t>
            </a:r>
            <a:r>
              <a:rPr lang="en-US" dirty="0" smtClean="0"/>
              <a:t>items. All 4 stages of the  information cycle are represented.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GB" dirty="0" smtClean="0"/>
              <a:t>The </a:t>
            </a:r>
            <a:r>
              <a:rPr lang="en-GB" dirty="0"/>
              <a:t>item battery was </a:t>
            </a:r>
            <a:r>
              <a:rPr lang="en-GB" dirty="0" smtClean="0"/>
              <a:t>developed using </a:t>
            </a:r>
            <a:r>
              <a:rPr lang="en-GB" dirty="0"/>
              <a:t>CFA </a:t>
            </a:r>
            <a:r>
              <a:rPr lang="en-GB" dirty="0" smtClean="0"/>
              <a:t>modelling (</a:t>
            </a:r>
            <a:r>
              <a:rPr lang="en-GB" dirty="0"/>
              <a:t>Estimator </a:t>
            </a:r>
            <a:r>
              <a:rPr lang="en-GB" dirty="0" smtClean="0"/>
              <a:t>WLSMV) in a random subsample </a:t>
            </a:r>
            <a:r>
              <a:rPr lang="en-GB" dirty="0"/>
              <a:t>of N= 3411 </a:t>
            </a:r>
            <a:r>
              <a:rPr lang="en-GB" dirty="0" smtClean="0"/>
              <a:t>observations of the HLS-EU </a:t>
            </a:r>
            <a:r>
              <a:rPr lang="en-GB" dirty="0"/>
              <a:t>sample </a:t>
            </a:r>
            <a:r>
              <a:rPr lang="en-GB" dirty="0" smtClean="0"/>
              <a:t>and cross validated for the other cases (same sample size)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Of the total </a:t>
            </a:r>
            <a:r>
              <a:rPr lang="en-GB" dirty="0"/>
              <a:t>HLS-EU Sample </a:t>
            </a:r>
            <a:r>
              <a:rPr lang="en-GB" dirty="0" smtClean="0"/>
              <a:t>(N=8015) cases with missing values were excluded </a:t>
            </a:r>
            <a:r>
              <a:rPr lang="en-GB" dirty="0" err="1" smtClean="0"/>
              <a:t>listwise</a:t>
            </a:r>
            <a:r>
              <a:rPr lang="en-GB" dirty="0" smtClean="0"/>
              <a:t>. </a:t>
            </a:r>
            <a:endParaRPr lang="de-AT" dirty="0" smtClean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Pelikan Haiphong short form 9-11-2016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664B0-09EF-45E0-BEE0-24EBDD9A788E}" type="slidenum">
              <a:rPr lang="de-AT" altLang="de-DE" smtClean="0"/>
              <a:pPr/>
              <a:t>27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33978247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328" y="735889"/>
            <a:ext cx="8656637" cy="556883"/>
          </a:xfrm>
        </p:spPr>
        <p:txBody>
          <a:bodyPr/>
          <a:lstStyle/>
          <a:p>
            <a:r>
              <a:rPr lang="en-US" dirty="0" smtClean="0"/>
              <a:t>Resulting </a:t>
            </a:r>
            <a:r>
              <a:rPr lang="en-US" dirty="0" smtClean="0">
                <a:solidFill>
                  <a:srgbClr val="C00000"/>
                </a:solidFill>
              </a:rPr>
              <a:t>Items</a:t>
            </a:r>
            <a:r>
              <a:rPr lang="en-US" dirty="0" smtClean="0"/>
              <a:t> for HLS-Q Short-Short Form 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4284830"/>
              </p:ext>
            </p:extLst>
          </p:nvPr>
        </p:nvGraphicFramePr>
        <p:xfrm>
          <a:off x="237506" y="2173503"/>
          <a:ext cx="8728364" cy="3774708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279156"/>
                <a:gridCol w="1775771"/>
                <a:gridCol w="1911212"/>
                <a:gridCol w="1926260"/>
                <a:gridCol w="1835965"/>
              </a:tblGrid>
              <a:tr h="568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Health Literacy </a:t>
                      </a:r>
                      <a:endParaRPr lang="de-DE" sz="18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Find/Access</a:t>
                      </a:r>
                      <a:r>
                        <a:rPr lang="en-GB" sz="1200" b="1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2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information </a:t>
                      </a:r>
                      <a:r>
                        <a:rPr lang="en-GB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relevant to health</a:t>
                      </a:r>
                      <a:endParaRPr lang="de-DE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Understand Information relevant to health</a:t>
                      </a:r>
                      <a:endParaRPr lang="de-DE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Evaluate/Appraise</a:t>
                      </a:r>
                      <a:r>
                        <a:rPr lang="en-GB" sz="1200" b="1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2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information relevant to health</a:t>
                      </a:r>
                      <a:endParaRPr lang="de-DE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Apply/use information relevant to health</a:t>
                      </a:r>
                      <a:endParaRPr lang="de-DE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9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Health Care</a:t>
                      </a:r>
                      <a:endParaRPr lang="de-DE" sz="18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Q11… judge when you may need to get a second opinion from another doctor?</a:t>
                      </a:r>
                      <a:endParaRPr lang="de-DE" sz="12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Q13… use information the doctor gives you to make decisions about your illness. </a:t>
                      </a:r>
                      <a:endParaRPr lang="de-DE" sz="12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1144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Disease Prevention</a:t>
                      </a:r>
                      <a:endParaRPr lang="de-DE" sz="18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Q18… find information on how to manage mental health problems like stress or depression.</a:t>
                      </a:r>
                      <a:endParaRPr lang="de-DE" sz="12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Q28… judge if the information on health risks in the media is reliable. </a:t>
                      </a:r>
                      <a:endParaRPr lang="de-DE" sz="12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9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Health Promotion</a:t>
                      </a:r>
                      <a:endParaRPr lang="de-DE" sz="18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Q33.. find out about activities that are good for your mental well-being.</a:t>
                      </a:r>
                      <a:endParaRPr lang="de-DE" sz="12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Q39… understand information in the media on how to get healthier.</a:t>
                      </a:r>
                      <a:endParaRPr lang="de-DE" sz="12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kern="1200" noProof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Pelikan Haiphong short form 9-11-2016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664B0-09EF-45E0-BEE0-24EBDD9A788E}" type="slidenum">
              <a:rPr lang="de-AT" altLang="de-DE" smtClean="0"/>
              <a:pPr/>
              <a:t>28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83584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3954" y="576946"/>
            <a:ext cx="3958103" cy="758368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Development and characteristics of </a:t>
            </a:r>
            <a:r>
              <a:rPr lang="de-DE" dirty="0" smtClean="0">
                <a:solidFill>
                  <a:srgbClr val="C00000"/>
                </a:solidFill>
              </a:rPr>
              <a:t>Q6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82563" y="5718629"/>
            <a:ext cx="8656637" cy="870857"/>
          </a:xfrm>
        </p:spPr>
        <p:txBody>
          <a:bodyPr/>
          <a:lstStyle/>
          <a:p>
            <a:r>
              <a:rPr lang="en-AU" sz="2000" dirty="0" smtClean="0"/>
              <a:t>Estimator </a:t>
            </a:r>
            <a:r>
              <a:rPr lang="de-AT" sz="2000" dirty="0" smtClean="0"/>
              <a:t>WLSMV </a:t>
            </a:r>
          </a:p>
          <a:p>
            <a:r>
              <a:rPr lang="en-GB" sz="2000" dirty="0" smtClean="0"/>
              <a:t>Developed and cross validated on 2 random HLS-EU subsamples.</a:t>
            </a:r>
          </a:p>
          <a:p>
            <a:endParaRPr lang="de-AT" sz="2000" dirty="0"/>
          </a:p>
        </p:txBody>
      </p:sp>
      <p:sp>
        <p:nvSpPr>
          <p:cNvPr id="5" name="Rechteck 4"/>
          <p:cNvSpPr/>
          <p:nvPr/>
        </p:nvSpPr>
        <p:spPr bwMode="auto">
          <a:xfrm>
            <a:off x="5442836" y="547553"/>
            <a:ext cx="580572" cy="31205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48A8B"/>
              </a:buClr>
              <a:buSzTx/>
              <a:buNone/>
              <a:tabLst>
                <a:tab pos="482600" algn="l"/>
                <a:tab pos="952500" algn="l"/>
              </a:tabLst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Q5</a:t>
            </a:r>
          </a:p>
        </p:txBody>
      </p:sp>
      <p:sp>
        <p:nvSpPr>
          <p:cNvPr id="7" name="Rechteck 6"/>
          <p:cNvSpPr/>
          <p:nvPr/>
        </p:nvSpPr>
        <p:spPr bwMode="auto">
          <a:xfrm>
            <a:off x="5442836" y="935086"/>
            <a:ext cx="580572" cy="31205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48A8B"/>
              </a:buClr>
              <a:buSzTx/>
              <a:buNone/>
              <a:tabLst>
                <a:tab pos="482600" algn="l"/>
                <a:tab pos="952500" algn="l"/>
              </a:tabLst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Q6</a:t>
            </a:r>
          </a:p>
        </p:txBody>
      </p:sp>
      <p:sp>
        <p:nvSpPr>
          <p:cNvPr id="8" name="Rechteck 7"/>
          <p:cNvSpPr/>
          <p:nvPr/>
        </p:nvSpPr>
        <p:spPr bwMode="auto">
          <a:xfrm>
            <a:off x="5442836" y="1322619"/>
            <a:ext cx="580572" cy="31205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48A8B"/>
              </a:buClr>
              <a:buSzTx/>
              <a:buNone/>
              <a:tabLst>
                <a:tab pos="482600" algn="l"/>
                <a:tab pos="952500" algn="l"/>
              </a:tabLst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Q8</a:t>
            </a:r>
          </a:p>
        </p:txBody>
      </p:sp>
      <p:sp>
        <p:nvSpPr>
          <p:cNvPr id="9" name="Rechteck 8"/>
          <p:cNvSpPr/>
          <p:nvPr/>
        </p:nvSpPr>
        <p:spPr bwMode="auto">
          <a:xfrm>
            <a:off x="5442836" y="1710152"/>
            <a:ext cx="580572" cy="31205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48A8B"/>
              </a:buClr>
              <a:buSzTx/>
              <a:buNone/>
              <a:tabLst>
                <a:tab pos="482600" algn="l"/>
                <a:tab pos="952500" algn="l"/>
              </a:tabLst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Q11</a:t>
            </a:r>
          </a:p>
        </p:txBody>
      </p:sp>
      <p:sp>
        <p:nvSpPr>
          <p:cNvPr id="10" name="Rechteck 9"/>
          <p:cNvSpPr/>
          <p:nvPr/>
        </p:nvSpPr>
        <p:spPr bwMode="auto">
          <a:xfrm>
            <a:off x="5442836" y="2097685"/>
            <a:ext cx="580572" cy="31205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48A8B"/>
              </a:buClr>
              <a:buSzTx/>
              <a:buNone/>
              <a:tabLst>
                <a:tab pos="482600" algn="l"/>
                <a:tab pos="952500" algn="l"/>
              </a:tabLst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Q13</a:t>
            </a:r>
          </a:p>
        </p:txBody>
      </p:sp>
      <p:sp>
        <p:nvSpPr>
          <p:cNvPr id="11" name="Rechteck 10"/>
          <p:cNvSpPr/>
          <p:nvPr/>
        </p:nvSpPr>
        <p:spPr bwMode="auto">
          <a:xfrm>
            <a:off x="5442836" y="2485217"/>
            <a:ext cx="580572" cy="31205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48A8B"/>
              </a:buClr>
              <a:buSzTx/>
              <a:buNone/>
              <a:tabLst>
                <a:tab pos="482600" algn="l"/>
                <a:tab pos="952500" algn="l"/>
              </a:tabLst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Q15</a:t>
            </a:r>
          </a:p>
        </p:txBody>
      </p:sp>
      <p:sp>
        <p:nvSpPr>
          <p:cNvPr id="14" name="Ellipse 13"/>
          <p:cNvSpPr/>
          <p:nvPr/>
        </p:nvSpPr>
        <p:spPr bwMode="auto">
          <a:xfrm>
            <a:off x="6560442" y="683988"/>
            <a:ext cx="856343" cy="439783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48A8B"/>
              </a:buClr>
              <a:buSzTx/>
              <a:buNone/>
              <a:tabLst>
                <a:tab pos="482600" algn="l"/>
                <a:tab pos="952500" algn="l"/>
              </a:tabLst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HC</a:t>
            </a:r>
          </a:p>
        </p:txBody>
      </p:sp>
      <p:sp>
        <p:nvSpPr>
          <p:cNvPr id="15" name="Ellipse 14"/>
          <p:cNvSpPr/>
          <p:nvPr/>
        </p:nvSpPr>
        <p:spPr bwMode="auto">
          <a:xfrm>
            <a:off x="6560442" y="1479738"/>
            <a:ext cx="856343" cy="439783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48A8B"/>
              </a:buClr>
              <a:buSzTx/>
              <a:buNone/>
              <a:tabLst>
                <a:tab pos="482600" algn="l"/>
                <a:tab pos="952500" algn="l"/>
              </a:tabLst>
            </a:pPr>
            <a:r>
              <a:rPr lang="en-GB" sz="1600" dirty="0" smtClean="0"/>
              <a:t>PV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Ellipse 15"/>
          <p:cNvSpPr/>
          <p:nvPr/>
        </p:nvSpPr>
        <p:spPr bwMode="auto">
          <a:xfrm>
            <a:off x="6560442" y="2201462"/>
            <a:ext cx="856343" cy="439783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48A8B"/>
              </a:buClr>
              <a:buSzTx/>
              <a:buNone/>
              <a:tabLst>
                <a:tab pos="482600" algn="l"/>
                <a:tab pos="952500" algn="l"/>
              </a:tabLst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HP</a:t>
            </a:r>
          </a:p>
        </p:txBody>
      </p:sp>
      <p:sp>
        <p:nvSpPr>
          <p:cNvPr id="17" name="Ellipse 16"/>
          <p:cNvSpPr/>
          <p:nvPr/>
        </p:nvSpPr>
        <p:spPr bwMode="auto">
          <a:xfrm>
            <a:off x="7714334" y="1479738"/>
            <a:ext cx="1386114" cy="439783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48A8B"/>
              </a:buClr>
              <a:buSzTx/>
              <a:buNone/>
              <a:tabLst>
                <a:tab pos="482600" algn="l"/>
                <a:tab pos="952500" algn="l"/>
              </a:tabLst>
            </a:pPr>
            <a:r>
              <a:rPr lang="en-GB" sz="1600" dirty="0" smtClean="0"/>
              <a:t>COMP.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" name="Gerade Verbindung mit Pfeil 18"/>
          <p:cNvCxnSpPr>
            <a:stCxn id="17" idx="2"/>
            <a:endCxn id="14" idx="6"/>
          </p:cNvCxnSpPr>
          <p:nvPr/>
        </p:nvCxnSpPr>
        <p:spPr bwMode="auto">
          <a:xfrm flipH="1" flipV="1">
            <a:off x="7416785" y="903880"/>
            <a:ext cx="297549" cy="79575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mit Pfeil 19"/>
          <p:cNvCxnSpPr>
            <a:stCxn id="17" idx="2"/>
            <a:endCxn id="15" idx="6"/>
          </p:cNvCxnSpPr>
          <p:nvPr/>
        </p:nvCxnSpPr>
        <p:spPr bwMode="auto">
          <a:xfrm flipH="1">
            <a:off x="7416785" y="1699630"/>
            <a:ext cx="29754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mit Pfeil 22"/>
          <p:cNvCxnSpPr>
            <a:stCxn id="17" idx="2"/>
            <a:endCxn id="16" idx="6"/>
          </p:cNvCxnSpPr>
          <p:nvPr/>
        </p:nvCxnSpPr>
        <p:spPr bwMode="auto">
          <a:xfrm flipH="1">
            <a:off x="7416785" y="1699630"/>
            <a:ext cx="297549" cy="72172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>
            <a:stCxn id="14" idx="2"/>
            <a:endCxn id="5" idx="3"/>
          </p:cNvCxnSpPr>
          <p:nvPr/>
        </p:nvCxnSpPr>
        <p:spPr bwMode="auto">
          <a:xfrm flipH="1" flipV="1">
            <a:off x="6023408" y="703582"/>
            <a:ext cx="537034" cy="20029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mit Pfeil 28"/>
          <p:cNvCxnSpPr>
            <a:stCxn id="14" idx="2"/>
            <a:endCxn id="7" idx="3"/>
          </p:cNvCxnSpPr>
          <p:nvPr/>
        </p:nvCxnSpPr>
        <p:spPr bwMode="auto">
          <a:xfrm flipH="1">
            <a:off x="6023408" y="903880"/>
            <a:ext cx="537034" cy="18723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mit Pfeil 31"/>
          <p:cNvCxnSpPr>
            <a:stCxn id="15" idx="2"/>
            <a:endCxn id="8" idx="3"/>
          </p:cNvCxnSpPr>
          <p:nvPr/>
        </p:nvCxnSpPr>
        <p:spPr bwMode="auto">
          <a:xfrm flipH="1" flipV="1">
            <a:off x="6023408" y="1478648"/>
            <a:ext cx="537034" cy="22098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mit Pfeil 35"/>
          <p:cNvCxnSpPr>
            <a:stCxn id="15" idx="2"/>
            <a:endCxn id="9" idx="3"/>
          </p:cNvCxnSpPr>
          <p:nvPr/>
        </p:nvCxnSpPr>
        <p:spPr bwMode="auto">
          <a:xfrm flipH="1">
            <a:off x="6023408" y="1699630"/>
            <a:ext cx="537034" cy="16655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mit Pfeil 38"/>
          <p:cNvCxnSpPr>
            <a:stCxn id="16" idx="2"/>
            <a:endCxn id="10" idx="3"/>
          </p:cNvCxnSpPr>
          <p:nvPr/>
        </p:nvCxnSpPr>
        <p:spPr bwMode="auto">
          <a:xfrm flipH="1" flipV="1">
            <a:off x="6023408" y="2253714"/>
            <a:ext cx="537034" cy="16764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mit Pfeil 41"/>
          <p:cNvCxnSpPr>
            <a:stCxn id="16" idx="2"/>
            <a:endCxn id="11" idx="3"/>
          </p:cNvCxnSpPr>
          <p:nvPr/>
        </p:nvCxnSpPr>
        <p:spPr bwMode="auto">
          <a:xfrm flipH="1">
            <a:off x="6023408" y="2421354"/>
            <a:ext cx="537034" cy="21989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57" name="Tabelle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038866"/>
              </p:ext>
            </p:extLst>
          </p:nvPr>
        </p:nvGraphicFramePr>
        <p:xfrm>
          <a:off x="0" y="2902501"/>
          <a:ext cx="9144000" cy="28331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1506"/>
                <a:gridCol w="967240"/>
                <a:gridCol w="763609"/>
                <a:gridCol w="1679940"/>
                <a:gridCol w="1145416"/>
                <a:gridCol w="1323591"/>
                <a:gridCol w="992698"/>
              </a:tblGrid>
              <a:tr h="250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Country</a:t>
                      </a:r>
                      <a:endParaRPr lang="de-A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Chi2</a:t>
                      </a:r>
                      <a:endParaRPr lang="de-A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DF</a:t>
                      </a:r>
                      <a:endParaRPr lang="de-A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CFI/TLI</a:t>
                      </a:r>
                      <a:endParaRPr lang="de-A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RMSEA</a:t>
                      </a:r>
                      <a:endParaRPr lang="de-A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SRMR</a:t>
                      </a:r>
                      <a:endParaRPr lang="de-A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N</a:t>
                      </a:r>
                      <a:endParaRPr lang="de-A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0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  <a:effectLst/>
                        </a:rPr>
                        <a:t>AT</a:t>
                      </a:r>
                      <a:endParaRPr lang="de-AT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70.905</a:t>
                      </a: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0.963/ 0.956</a:t>
                      </a: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C00000"/>
                          </a:solidFill>
                          <a:effectLst/>
                        </a:rPr>
                        <a:t>0.110</a:t>
                      </a:r>
                      <a:endParaRPr lang="de-AT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C00000"/>
                          </a:solidFill>
                          <a:effectLst/>
                        </a:rPr>
                        <a:t>0.039</a:t>
                      </a:r>
                      <a:endParaRPr lang="de-AT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888</a:t>
                      </a: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0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  <a:effectLst/>
                        </a:rPr>
                        <a:t>BG</a:t>
                      </a:r>
                      <a:endParaRPr lang="de-AT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84.871</a:t>
                      </a: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0.962/ 0.962</a:t>
                      </a: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C00000"/>
                          </a:solidFill>
                          <a:effectLst/>
                        </a:rPr>
                        <a:t>0.143</a:t>
                      </a:r>
                      <a:endParaRPr lang="de-AT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C00000"/>
                          </a:solidFill>
                          <a:effectLst/>
                        </a:rPr>
                        <a:t>0.038</a:t>
                      </a:r>
                      <a:endParaRPr lang="de-AT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776</a:t>
                      </a: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0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DE</a:t>
                      </a:r>
                      <a:endParaRPr lang="de-A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17.780</a:t>
                      </a:r>
                      <a:endParaRPr lang="de-A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</a:t>
                      </a:r>
                      <a:endParaRPr lang="de-A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0.995/ 0.993</a:t>
                      </a:r>
                      <a:endParaRPr lang="de-A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0.053</a:t>
                      </a:r>
                      <a:endParaRPr lang="de-A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0.018</a:t>
                      </a:r>
                      <a:endParaRPr lang="de-A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919</a:t>
                      </a:r>
                      <a:endParaRPr lang="de-A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0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EL</a:t>
                      </a:r>
                      <a:endParaRPr lang="de-A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45.869</a:t>
                      </a:r>
                      <a:endParaRPr lang="de-A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</a:t>
                      </a:r>
                      <a:endParaRPr lang="de-A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0.988/ 0.988</a:t>
                      </a:r>
                      <a:endParaRPr lang="de-A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0.083</a:t>
                      </a:r>
                      <a:endParaRPr lang="de-A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0.026</a:t>
                      </a:r>
                      <a:endParaRPr lang="de-A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972</a:t>
                      </a:r>
                      <a:endParaRPr lang="de-A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0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ES</a:t>
                      </a:r>
                      <a:endParaRPr lang="de-A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50.844</a:t>
                      </a:r>
                      <a:endParaRPr lang="de-A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</a:t>
                      </a:r>
                      <a:endParaRPr lang="de-A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0.968/ 0.955</a:t>
                      </a:r>
                      <a:endParaRPr lang="de-A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C00000"/>
                          </a:solidFill>
                          <a:effectLst/>
                        </a:rPr>
                        <a:t>0.103</a:t>
                      </a:r>
                      <a:endParaRPr lang="de-AT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0.038</a:t>
                      </a:r>
                      <a:endParaRPr lang="de-A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863</a:t>
                      </a:r>
                      <a:endParaRPr lang="de-A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0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IE</a:t>
                      </a:r>
                      <a:endParaRPr lang="de-A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27.715</a:t>
                      </a:r>
                      <a:endParaRPr lang="de-A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</a:t>
                      </a:r>
                      <a:endParaRPr lang="de-A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0.989/ 0.987</a:t>
                      </a:r>
                      <a:endParaRPr lang="de-A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0.067</a:t>
                      </a:r>
                      <a:endParaRPr lang="de-A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0.023</a:t>
                      </a:r>
                      <a:endParaRPr lang="de-A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805</a:t>
                      </a:r>
                      <a:endParaRPr lang="de-A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0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NL</a:t>
                      </a:r>
                      <a:endParaRPr lang="de-A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49.607</a:t>
                      </a:r>
                      <a:endParaRPr lang="de-A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</a:t>
                      </a:r>
                      <a:endParaRPr lang="de-A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0.970/ 0.960</a:t>
                      </a:r>
                      <a:endParaRPr lang="de-A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0.095</a:t>
                      </a:r>
                      <a:endParaRPr lang="de-A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0.037</a:t>
                      </a:r>
                      <a:endParaRPr lang="de-A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801</a:t>
                      </a:r>
                      <a:endParaRPr lang="de-A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0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PL</a:t>
                      </a:r>
                      <a:endParaRPr lang="de-A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21.323</a:t>
                      </a:r>
                      <a:endParaRPr lang="de-A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</a:t>
                      </a:r>
                      <a:endParaRPr lang="de-A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0.994/ 0.996</a:t>
                      </a:r>
                      <a:endParaRPr lang="de-A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0.058</a:t>
                      </a:r>
                      <a:endParaRPr lang="de-A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0.014</a:t>
                      </a:r>
                      <a:endParaRPr lang="de-A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770</a:t>
                      </a:r>
                      <a:endParaRPr lang="de-A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9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TOTAL</a:t>
                      </a:r>
                      <a:endParaRPr lang="de-A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315.445</a:t>
                      </a:r>
                      <a:endParaRPr lang="de-A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</a:t>
                      </a:r>
                      <a:endParaRPr lang="de-A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0.981/ 0.981</a:t>
                      </a:r>
                      <a:endParaRPr lang="de-A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0.087</a:t>
                      </a:r>
                      <a:endParaRPr lang="de-A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0.025</a:t>
                      </a:r>
                      <a:endParaRPr lang="de-A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6794</a:t>
                      </a:r>
                      <a:endParaRPr lang="de-A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Pelikan Haiphong short form 9-11-2016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664B0-09EF-45E0-BEE0-24EBDD9A788E}" type="slidenum">
              <a:rPr lang="de-AT" altLang="de-DE" smtClean="0"/>
              <a:pPr/>
              <a:t>29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312866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7" y="476672"/>
            <a:ext cx="8748464" cy="914400"/>
          </a:xfrm>
        </p:spPr>
        <p:txBody>
          <a:bodyPr/>
          <a:lstStyle/>
          <a:p>
            <a:r>
              <a:rPr lang="en-US" sz="2000" dirty="0" smtClean="0">
                <a:solidFill>
                  <a:srgbClr val="C00000"/>
                </a:solidFill>
              </a:rPr>
              <a:t>Health literacy 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smtClean="0">
                <a:solidFill>
                  <a:schemeClr val="accent1"/>
                </a:solidFill>
              </a:rPr>
              <a:t>- an 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“evolving concept” </a:t>
            </a:r>
            <a:r>
              <a:rPr lang="en-US" sz="2000" dirty="0" smtClean="0"/>
              <a:t>(Nutbeam </a:t>
            </a:r>
            <a:r>
              <a:rPr lang="en-US" sz="2000" dirty="0" smtClean="0">
                <a:solidFill>
                  <a:schemeClr val="accent1"/>
                </a:solidFill>
              </a:rPr>
              <a:t>2008) – </a:t>
            </a:r>
            <a:br>
              <a:rPr lang="en-US" sz="2000" dirty="0" smtClean="0">
                <a:solidFill>
                  <a:schemeClr val="accent1"/>
                </a:solidFill>
              </a:rPr>
            </a:br>
            <a:r>
              <a:rPr lang="en-US" sz="2000" dirty="0" smtClean="0">
                <a:solidFill>
                  <a:schemeClr val="accent1"/>
                </a:solidFill>
              </a:rPr>
              <a:t>with 3 observable trends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82563" y="1340768"/>
            <a:ext cx="8656637" cy="4716462"/>
          </a:xfrm>
        </p:spPr>
        <p:txBody>
          <a:bodyPr/>
          <a:lstStyle/>
          <a:p>
            <a:r>
              <a:rPr lang="en-US" sz="1800" b="1" dirty="0" smtClean="0">
                <a:solidFill>
                  <a:srgbClr val="C00000"/>
                </a:solidFill>
              </a:rPr>
              <a:t>Broadening</a:t>
            </a:r>
            <a:r>
              <a:rPr lang="en-US" sz="1800" dirty="0" smtClean="0"/>
              <a:t> of understanding of </a:t>
            </a:r>
          </a:p>
          <a:p>
            <a:pPr lvl="1"/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Health</a:t>
            </a:r>
            <a:r>
              <a:rPr lang="en-US" sz="1800" dirty="0" smtClean="0"/>
              <a:t>: Disease &amp; </a:t>
            </a:r>
            <a:r>
              <a:rPr lang="en-US" sz="1800" b="1" dirty="0" smtClean="0"/>
              <a:t>positive health and wellbeing</a:t>
            </a:r>
          </a:p>
          <a:p>
            <a:pPr lvl="1"/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Literacy</a:t>
            </a:r>
            <a:r>
              <a:rPr lang="en-US" sz="1800" dirty="0" smtClean="0"/>
              <a:t>: Literacy &amp; </a:t>
            </a:r>
            <a:r>
              <a:rPr lang="en-US" sz="1800" b="1" dirty="0" smtClean="0"/>
              <a:t>other information/communication competences</a:t>
            </a:r>
          </a:p>
          <a:p>
            <a:pPr lvl="1"/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Roles &amp; tasks</a:t>
            </a:r>
            <a:r>
              <a:rPr lang="en-US" sz="1800" dirty="0" smtClean="0"/>
              <a:t>: </a:t>
            </a:r>
            <a:r>
              <a:rPr lang="en-US" sz="1800" dirty="0"/>
              <a:t>P</a:t>
            </a:r>
            <a:r>
              <a:rPr lang="en-US" sz="1800" dirty="0" smtClean="0"/>
              <a:t>atient role &amp; </a:t>
            </a:r>
            <a:r>
              <a:rPr lang="en-US" sz="1800" b="1" dirty="0" smtClean="0"/>
              <a:t>other roles in everyday life</a:t>
            </a:r>
          </a:p>
          <a:p>
            <a:pPr lvl="1"/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ntegrative comprehensive definition of HL </a:t>
            </a:r>
            <a:r>
              <a:rPr lang="en-US" sz="1800" dirty="0" smtClean="0"/>
              <a:t>(Sorensen </a:t>
            </a:r>
            <a:r>
              <a:rPr lang="en-US" sz="1800" dirty="0"/>
              <a:t>et al. 2012</a:t>
            </a:r>
            <a:r>
              <a:rPr lang="en-US" sz="1800" dirty="0" smtClean="0"/>
              <a:t>):</a:t>
            </a:r>
          </a:p>
          <a:p>
            <a:pPr lvl="2"/>
            <a:r>
              <a:rPr lang="en-US" sz="1200" i="1" u="sng" dirty="0"/>
              <a:t>“Health literacy</a:t>
            </a:r>
            <a:r>
              <a:rPr lang="en-US" sz="1200" i="1" dirty="0"/>
              <a:t> is linked to </a:t>
            </a:r>
            <a:r>
              <a:rPr lang="en-US" sz="1200" i="1" u="sng" dirty="0"/>
              <a:t>literacy</a:t>
            </a:r>
            <a:r>
              <a:rPr lang="en-US" sz="1200" i="1" dirty="0"/>
              <a:t> and encompasses people’s knowledge, motivation and competences to </a:t>
            </a:r>
            <a:r>
              <a:rPr lang="en-US" sz="1200" i="1" u="sng" dirty="0"/>
              <a:t>access, understand, appraise, and apply</a:t>
            </a:r>
            <a:r>
              <a:rPr lang="en-US" sz="1200" i="1" dirty="0"/>
              <a:t> </a:t>
            </a:r>
            <a:r>
              <a:rPr lang="en-US" sz="1200" i="1" u="sng" dirty="0"/>
              <a:t>health information</a:t>
            </a:r>
            <a:r>
              <a:rPr lang="en-US" sz="1200" i="1" dirty="0"/>
              <a:t> in order to </a:t>
            </a:r>
            <a:r>
              <a:rPr lang="en-US" sz="1200" i="1" u="sng" dirty="0"/>
              <a:t>make judgments</a:t>
            </a:r>
            <a:r>
              <a:rPr lang="en-US" sz="1200" i="1" dirty="0"/>
              <a:t> and </a:t>
            </a:r>
            <a:r>
              <a:rPr lang="en-US" sz="1200" i="1" u="sng" dirty="0"/>
              <a:t>take decisions</a:t>
            </a:r>
            <a:r>
              <a:rPr lang="en-US" sz="1200" i="1" dirty="0"/>
              <a:t> in </a:t>
            </a:r>
            <a:r>
              <a:rPr lang="en-US" sz="1200" i="1" u="sng" dirty="0"/>
              <a:t>everyday life</a:t>
            </a:r>
            <a:r>
              <a:rPr lang="en-US" sz="1200" i="1" dirty="0"/>
              <a:t> concerning </a:t>
            </a:r>
            <a:r>
              <a:rPr lang="en-US" sz="1200" i="1" u="sng" dirty="0"/>
              <a:t>healthcare, disease prevention and health promotion</a:t>
            </a:r>
            <a:r>
              <a:rPr lang="en-US" sz="1200" i="1" dirty="0"/>
              <a:t> to maintain or improve </a:t>
            </a:r>
            <a:r>
              <a:rPr lang="en-US" sz="1200" i="1" u="sng" dirty="0"/>
              <a:t>quality of life</a:t>
            </a:r>
            <a:r>
              <a:rPr lang="en-US" sz="1200" i="1" dirty="0"/>
              <a:t> during the </a:t>
            </a:r>
            <a:r>
              <a:rPr lang="en-US" sz="1200" i="1" u="sng" dirty="0"/>
              <a:t>life course</a:t>
            </a:r>
            <a:r>
              <a:rPr lang="en-US" sz="1200" i="1" dirty="0"/>
              <a:t>.”</a:t>
            </a:r>
          </a:p>
          <a:p>
            <a:r>
              <a:rPr lang="en-US" sz="1800" b="1" dirty="0" smtClean="0">
                <a:solidFill>
                  <a:srgbClr val="C00000"/>
                </a:solidFill>
              </a:rPr>
              <a:t>Differentiating</a:t>
            </a:r>
            <a:r>
              <a:rPr lang="en-US" sz="1800" b="1" dirty="0" smtClean="0"/>
              <a:t> </a:t>
            </a:r>
            <a:r>
              <a:rPr lang="en-US" sz="1800" dirty="0" smtClean="0"/>
              <a:t>of HL for specific contexts &amp; contents </a:t>
            </a:r>
          </a:p>
          <a:p>
            <a:pPr lvl="1"/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types </a:t>
            </a:r>
            <a:r>
              <a:rPr lang="en-US" sz="1600" dirty="0" smtClean="0"/>
              <a:t>( e.g. functional, interactive, critical; medical, public health)</a:t>
            </a:r>
          </a:p>
          <a:p>
            <a:pPr lvl="1"/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aspects</a:t>
            </a:r>
            <a:r>
              <a:rPr lang="en-US" sz="1600" dirty="0"/>
              <a:t> (e.g. mental, medication, eHealth, oral, numeracy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stages in life-cycle </a:t>
            </a:r>
            <a:r>
              <a:rPr lang="en-US" sz="1600" dirty="0"/>
              <a:t>(e.g. child, youth, adult, parentage, old age)</a:t>
            </a:r>
          </a:p>
          <a:p>
            <a:pPr lvl="1"/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lifestyles</a:t>
            </a:r>
            <a:r>
              <a:rPr lang="en-US" sz="1600" dirty="0" smtClean="0"/>
              <a:t> (e.g. nutrition, physical activity, smoking)</a:t>
            </a:r>
          </a:p>
          <a:p>
            <a:pPr lvl="1"/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(chronic) diseases </a:t>
            </a:r>
            <a:r>
              <a:rPr lang="en-US" sz="1600" dirty="0" smtClean="0"/>
              <a:t>(e.g. aids, depression, diabetes, cancer)</a:t>
            </a:r>
          </a:p>
          <a:p>
            <a:r>
              <a:rPr lang="en-US" sz="1800" b="1" dirty="0" smtClean="0">
                <a:solidFill>
                  <a:srgbClr val="C00000"/>
                </a:solidFill>
              </a:rPr>
              <a:t>Relational/contextual/dual </a:t>
            </a:r>
            <a:r>
              <a:rPr lang="en-US" sz="1800" dirty="0"/>
              <a:t>u</a:t>
            </a:r>
            <a:r>
              <a:rPr lang="en-US" sz="1800" dirty="0" smtClean="0"/>
              <a:t>nderstanding of HL &gt; measure &amp; increase </a:t>
            </a:r>
            <a:r>
              <a:rPr lang="en-US" sz="1800" dirty="0"/>
              <a:t>personal competences &amp; decrease situational demands </a:t>
            </a:r>
            <a:endParaRPr lang="en-US" sz="1800" dirty="0" smtClean="0"/>
          </a:p>
          <a:p>
            <a:pPr lvl="1"/>
            <a:r>
              <a:rPr lang="en-US" sz="1800" dirty="0" smtClean="0"/>
              <a:t>&gt;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organizational HL</a:t>
            </a:r>
            <a:r>
              <a:rPr lang="en-US" sz="1800" dirty="0" smtClean="0"/>
              <a:t>,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health literate organization/setting</a:t>
            </a: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1600" dirty="0" smtClean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664B0-09EF-45E0-BEE0-24EBDD9A788E}" type="slidenum">
              <a:rPr lang="de-AT" altLang="de-DE" smtClean="0"/>
              <a:pPr/>
              <a:t>3</a:t>
            </a:fld>
            <a:endParaRPr lang="de-AT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Pelikan Haiphong short form 9-11-2016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8579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8468" y="585195"/>
            <a:ext cx="8656637" cy="9144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Scoring</a:t>
            </a:r>
            <a:r>
              <a:rPr lang="en-US" dirty="0" smtClean="0"/>
              <a:t> of HLS-EU-</a:t>
            </a:r>
            <a:r>
              <a:rPr lang="de-DE" dirty="0" smtClean="0"/>
              <a:t>Q6-short-short-scale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82563" y="1476502"/>
            <a:ext cx="8656637" cy="5187538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n-GB" sz="2000" dirty="0" smtClean="0"/>
              <a:t>Coding of answer categories. </a:t>
            </a:r>
            <a:endParaRPr lang="en-GB" sz="2000" dirty="0" smtClean="0">
              <a:solidFill>
                <a:srgbClr val="C00000"/>
              </a:solidFill>
            </a:endParaRPr>
          </a:p>
          <a:p>
            <a:pPr lvl="1">
              <a:buFont typeface="+mj-lt"/>
              <a:buAutoNum type="arabicPeriod"/>
            </a:pPr>
            <a:r>
              <a:rPr lang="en-GB" sz="2000" dirty="0" smtClean="0"/>
              <a:t>Very difficult = 1 to very easy=4 (better HL gets higher scores)</a:t>
            </a:r>
          </a:p>
          <a:p>
            <a:pPr lvl="1">
              <a:buFont typeface="+mj-lt"/>
              <a:buAutoNum type="arabicPeriod"/>
            </a:pPr>
            <a:r>
              <a:rPr lang="en-GB" sz="2000" dirty="0" smtClean="0"/>
              <a:t>Don´t </a:t>
            </a:r>
            <a:r>
              <a:rPr lang="en-GB" sz="2000" dirty="0"/>
              <a:t>know answers that are optional for personal interviews are coded as missing values.</a:t>
            </a:r>
            <a:endParaRPr lang="de-DE" sz="2000" dirty="0"/>
          </a:p>
          <a:p>
            <a:pPr>
              <a:buFont typeface="+mj-lt"/>
              <a:buAutoNum type="arabicPeriod"/>
            </a:pPr>
            <a:r>
              <a:rPr lang="en-GB" sz="2000" dirty="0"/>
              <a:t>Score is a mean score that is calculated if at least 5 of the 6 Items are completed</a:t>
            </a:r>
            <a:r>
              <a:rPr lang="en-GB" sz="2000" dirty="0" smtClean="0"/>
              <a:t>.((SUM </a:t>
            </a:r>
            <a:r>
              <a:rPr lang="en-GB" sz="2000" dirty="0"/>
              <a:t>of Answers/Number of </a:t>
            </a:r>
            <a:r>
              <a:rPr lang="en-GB" sz="2000" dirty="0" smtClean="0"/>
              <a:t>Items)) </a:t>
            </a:r>
          </a:p>
          <a:p>
            <a:pPr lvl="1">
              <a:buFont typeface="+mj-lt"/>
              <a:buAutoNum type="arabicPeriod"/>
            </a:pPr>
            <a:r>
              <a:rPr lang="en-GB" sz="1800" dirty="0" smtClean="0"/>
              <a:t>The Q6 </a:t>
            </a:r>
            <a:r>
              <a:rPr lang="en-GB" sz="1800" b="1" dirty="0" smtClean="0"/>
              <a:t>ranges</a:t>
            </a:r>
            <a:r>
              <a:rPr lang="en-GB" sz="1800" dirty="0" smtClean="0"/>
              <a:t> from 1 to 4 (optional 0-3)</a:t>
            </a:r>
          </a:p>
          <a:p>
            <a:pPr lvl="0">
              <a:buFont typeface="+mj-lt"/>
              <a:buAutoNum type="arabicPeriod"/>
            </a:pPr>
            <a:r>
              <a:rPr lang="en-GB" sz="2000" dirty="0" smtClean="0"/>
              <a:t>Three </a:t>
            </a:r>
            <a:r>
              <a:rPr lang="en-GB" sz="2000" b="1" dirty="0"/>
              <a:t>levels</a:t>
            </a:r>
            <a:r>
              <a:rPr lang="en-GB" sz="2000" dirty="0"/>
              <a:t> for the scale have been defined. Criterion was correct classification, as far as possible, compared to Q47 levels.</a:t>
            </a:r>
            <a:r>
              <a:rPr lang="en-GB" sz="2000" dirty="0">
                <a:solidFill>
                  <a:srgbClr val="C00000"/>
                </a:solidFill>
              </a:rPr>
              <a:t> </a:t>
            </a:r>
          </a:p>
          <a:p>
            <a:pPr lvl="1">
              <a:buFont typeface="+mj-lt"/>
              <a:buAutoNum type="arabicPeriod"/>
            </a:pPr>
            <a:r>
              <a:rPr lang="en-GB" sz="1800" dirty="0"/>
              <a:t>(Likely) inadequate HL [</a:t>
            </a:r>
            <a:r>
              <a:rPr lang="en-GB" sz="1800" dirty="0" smtClean="0"/>
              <a:t>1-2] </a:t>
            </a:r>
            <a:endParaRPr lang="en-GB" sz="1800" dirty="0"/>
          </a:p>
          <a:p>
            <a:pPr lvl="1">
              <a:buFont typeface="+mj-lt"/>
              <a:buAutoNum type="arabicPeriod"/>
            </a:pPr>
            <a:r>
              <a:rPr lang="en-GB" sz="1800" dirty="0"/>
              <a:t>(Likely) problematic HL </a:t>
            </a:r>
            <a:r>
              <a:rPr lang="en-GB" sz="1800" dirty="0" smtClean="0"/>
              <a:t>(2-3) </a:t>
            </a:r>
            <a:endParaRPr lang="en-GB" sz="1800" dirty="0"/>
          </a:p>
          <a:p>
            <a:pPr lvl="1">
              <a:buFont typeface="+mj-lt"/>
              <a:buAutoNum type="arabicPeriod"/>
            </a:pPr>
            <a:r>
              <a:rPr lang="en-GB" sz="1800" dirty="0"/>
              <a:t>(Likely) sufficient HL [</a:t>
            </a:r>
            <a:r>
              <a:rPr lang="en-GB" sz="1800" dirty="0" smtClean="0"/>
              <a:t>3-4]</a:t>
            </a:r>
            <a:endParaRPr lang="en-GB" sz="2000" b="1" dirty="0">
              <a:solidFill>
                <a:srgbClr val="C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Pelikan Haiphong short form 9-11-2016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664B0-09EF-45E0-BEE0-24EBDD9A788E}" type="slidenum">
              <a:rPr lang="de-AT" altLang="de-DE" smtClean="0"/>
              <a:pPr/>
              <a:t>30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100678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474"/>
          <a:stretch/>
        </p:blipFill>
        <p:spPr bwMode="auto">
          <a:xfrm>
            <a:off x="5604169" y="1399099"/>
            <a:ext cx="3409266" cy="3481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392"/>
          <a:stretch/>
        </p:blipFill>
        <p:spPr bwMode="auto">
          <a:xfrm>
            <a:off x="2723674" y="1399099"/>
            <a:ext cx="3498531" cy="3566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563" y="604551"/>
            <a:ext cx="8656637" cy="9144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Distributions</a:t>
            </a:r>
            <a:r>
              <a:rPr lang="en-US" dirty="0" smtClean="0"/>
              <a:t> Short-short Scale for Total and two Countries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925"/>
          <a:stretch/>
        </p:blipFill>
        <p:spPr bwMode="auto">
          <a:xfrm>
            <a:off x="0" y="1538164"/>
            <a:ext cx="3291839" cy="3422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1143000" y="4880610"/>
            <a:ext cx="15316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de-AT" sz="1600" dirty="0" smtClean="0">
                <a:latin typeface="Calibri" panose="020F0502020204030204" pitchFamily="34" charset="0"/>
              </a:rPr>
              <a:t>Total sample</a:t>
            </a:r>
            <a:endParaRPr lang="de-AT" sz="1600" dirty="0">
              <a:latin typeface="Calibri" panose="020F050202020403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867150" y="4965259"/>
            <a:ext cx="15316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de-AT" sz="1600" dirty="0" err="1" smtClean="0">
                <a:latin typeface="Calibri" panose="020F0502020204030204" pitchFamily="34" charset="0"/>
              </a:rPr>
              <a:t>Bulgaria</a:t>
            </a:r>
            <a:endParaRPr lang="de-AT" sz="1600" dirty="0">
              <a:latin typeface="Calibri" panose="020F050202020403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831330" y="4945401"/>
            <a:ext cx="15316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de-AT" sz="1600" dirty="0" err="1" smtClean="0">
                <a:latin typeface="Calibri" panose="020F0502020204030204" pitchFamily="34" charset="0"/>
              </a:rPr>
              <a:t>Netherlands</a:t>
            </a:r>
            <a:endParaRPr lang="de-AT" sz="1600" dirty="0">
              <a:latin typeface="Calibri" panose="020F0502020204030204" pitchFamily="34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Pelikan Haiphong short form 9-11-2016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664B0-09EF-45E0-BEE0-24EBDD9A788E}" type="slidenum">
              <a:rPr lang="de-AT" altLang="de-DE" smtClean="0"/>
              <a:pPr/>
              <a:t>31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31002095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51519" y="534936"/>
            <a:ext cx="8892481" cy="445792"/>
          </a:xfrm>
        </p:spPr>
        <p:txBody>
          <a:bodyPr/>
          <a:lstStyle/>
          <a:p>
            <a:r>
              <a:rPr lang="en-US" sz="2000" dirty="0" smtClean="0"/>
              <a:t>Correlations of HLS-EU-Q6 with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HLS-EU-</a:t>
            </a:r>
            <a:r>
              <a:rPr lang="en-US" sz="2000" dirty="0" smtClean="0"/>
              <a:t>Q47 &amp;  HLS-EU-Q16  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endParaRPr lang="en-US" sz="1600" dirty="0">
              <a:solidFill>
                <a:srgbClr val="C00000"/>
              </a:solidFill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934055"/>
              </p:ext>
            </p:extLst>
          </p:nvPr>
        </p:nvGraphicFramePr>
        <p:xfrm>
          <a:off x="-3" y="956933"/>
          <a:ext cx="9144004" cy="5739788"/>
        </p:xfrm>
        <a:graphic>
          <a:graphicData uri="http://schemas.openxmlformats.org/drawingml/2006/table">
            <a:tbl>
              <a:tblPr/>
              <a:tblGrid>
                <a:gridCol w="1913107"/>
                <a:gridCol w="803433"/>
                <a:gridCol w="803433"/>
                <a:gridCol w="803433"/>
                <a:gridCol w="803433"/>
                <a:gridCol w="803433"/>
                <a:gridCol w="803433"/>
                <a:gridCol w="803433"/>
                <a:gridCol w="803433"/>
                <a:gridCol w="803433"/>
              </a:tblGrid>
              <a:tr h="408098">
                <a:tc>
                  <a:txBody>
                    <a:bodyPr/>
                    <a:lstStyle/>
                    <a:p>
                      <a:pPr algn="l" rtl="0" fontAlgn="b"/>
                      <a:r>
                        <a:rPr lang="de-A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HLS-EU-Q6 </a:t>
                      </a:r>
                      <a:endParaRPr lang="de-AT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rtl="0" fontAlgn="b"/>
                      <a:r>
                        <a:rPr lang="de-A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de-A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Short-Short </a:t>
                      </a:r>
                      <a:r>
                        <a:rPr lang="de-AT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Scale</a:t>
                      </a:r>
                      <a:r>
                        <a:rPr lang="de-A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5830" marR="5830" marT="583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A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AT</a:t>
                      </a:r>
                    </a:p>
                  </a:txBody>
                  <a:tcPr marL="5830" marR="5830" marT="583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A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BG</a:t>
                      </a:r>
                    </a:p>
                  </a:txBody>
                  <a:tcPr marL="5830" marR="5830" marT="583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A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 (NRW)</a:t>
                      </a:r>
                    </a:p>
                  </a:txBody>
                  <a:tcPr marL="5830" marR="5830" marT="583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A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EL</a:t>
                      </a:r>
                    </a:p>
                  </a:txBody>
                  <a:tcPr marL="5830" marR="5830" marT="583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A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ES</a:t>
                      </a:r>
                    </a:p>
                  </a:txBody>
                  <a:tcPr marL="5830" marR="5830" marT="583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A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IE</a:t>
                      </a:r>
                    </a:p>
                  </a:txBody>
                  <a:tcPr marL="5830" marR="5830" marT="583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A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NL</a:t>
                      </a:r>
                    </a:p>
                  </a:txBody>
                  <a:tcPr marL="5830" marR="5830" marT="583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A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</a:t>
                      </a:r>
                    </a:p>
                  </a:txBody>
                  <a:tcPr marL="5830" marR="5830" marT="583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A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de-AT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167684">
                <a:tc>
                  <a:txBody>
                    <a:bodyPr/>
                    <a:lstStyle/>
                    <a:p>
                      <a:pPr algn="l" rtl="0" fontAlgn="b"/>
                      <a:r>
                        <a:rPr lang="de-AT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NVS</a:t>
                      </a:r>
                    </a:p>
                  </a:txBody>
                  <a:tcPr marL="5830" marR="5830" marT="583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,187**</a:t>
                      </a:r>
                    </a:p>
                  </a:txBody>
                  <a:tcPr marL="5830" marR="5830" marT="58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,367**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,105**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,210**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,210**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,200**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,092**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,286**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,222**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0845">
                <a:tc>
                  <a:txBody>
                    <a:bodyPr/>
                    <a:lstStyle/>
                    <a:p>
                      <a:pPr algn="l" rtl="0" fontAlgn="b"/>
                      <a:r>
                        <a:rPr lang="de-AT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HLS-EU-Q16</a:t>
                      </a:r>
                    </a:p>
                  </a:txBody>
                  <a:tcPr marL="5830" marR="5830" marT="583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,824**</a:t>
                      </a:r>
                    </a:p>
                  </a:txBody>
                  <a:tcPr marL="5830" marR="5830" marT="58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,859**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,834**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,803**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,803**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,824**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,803**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,794**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,826**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684">
                <a:tc>
                  <a:txBody>
                    <a:bodyPr/>
                    <a:lstStyle/>
                    <a:p>
                      <a:pPr algn="l" rtl="0" fontAlgn="b"/>
                      <a:r>
                        <a:rPr lang="de-AT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GEN </a:t>
                      </a:r>
                      <a:r>
                        <a:rPr lang="de-AT" sz="105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HL-HLS-EU-Q47</a:t>
                      </a:r>
                      <a:endParaRPr lang="de-AT" sz="105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,874**</a:t>
                      </a:r>
                    </a:p>
                  </a:txBody>
                  <a:tcPr marL="5830" marR="5830" marT="58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,918**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,892**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,886**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,886**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,890**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,875**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,924**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,896**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684">
                <a:tc>
                  <a:txBody>
                    <a:bodyPr/>
                    <a:lstStyle/>
                    <a:p>
                      <a:pPr algn="l" rtl="0" fontAlgn="b"/>
                      <a:r>
                        <a:rPr lang="de-AT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HC HL</a:t>
                      </a:r>
                    </a:p>
                  </a:txBody>
                  <a:tcPr marL="5830" marR="5830" marT="583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,756**</a:t>
                      </a:r>
                    </a:p>
                  </a:txBody>
                  <a:tcPr marL="5830" marR="5830" marT="58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,815**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,783**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,781**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,781**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,762**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,764**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,826**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,793**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684">
                <a:tc>
                  <a:txBody>
                    <a:bodyPr/>
                    <a:lstStyle/>
                    <a:p>
                      <a:pPr algn="l" rtl="0" fontAlgn="b"/>
                      <a:r>
                        <a:rPr lang="de-AT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PREV HL</a:t>
                      </a:r>
                    </a:p>
                  </a:txBody>
                  <a:tcPr marL="5830" marR="5830" marT="583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,810**</a:t>
                      </a:r>
                    </a:p>
                  </a:txBody>
                  <a:tcPr marL="5830" marR="5830" marT="58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,887**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,814**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,829**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,829**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,835**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,803**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,889**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,842**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684">
                <a:tc>
                  <a:txBody>
                    <a:bodyPr/>
                    <a:lstStyle/>
                    <a:p>
                      <a:pPr algn="l" rtl="0" fontAlgn="b"/>
                      <a:r>
                        <a:rPr lang="de-AT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HP HL</a:t>
                      </a:r>
                    </a:p>
                  </a:txBody>
                  <a:tcPr marL="5830" marR="5830" marT="583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,788**</a:t>
                      </a:r>
                    </a:p>
                  </a:txBody>
                  <a:tcPr marL="5830" marR="5830" marT="58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,863**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,811**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,802**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,802**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,814**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,776**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,878**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,828**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684">
                <a:tc>
                  <a:txBody>
                    <a:bodyPr/>
                    <a:lstStyle/>
                    <a:p>
                      <a:pPr algn="l" rtl="0" fontAlgn="b"/>
                      <a:r>
                        <a:rPr lang="de-AT" sz="105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OBTAIN </a:t>
                      </a:r>
                      <a:r>
                        <a:rPr lang="de-AT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HL</a:t>
                      </a:r>
                    </a:p>
                  </a:txBody>
                  <a:tcPr marL="5830" marR="5830" marT="583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,820**</a:t>
                      </a:r>
                    </a:p>
                  </a:txBody>
                  <a:tcPr marL="5830" marR="5830" marT="58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,890**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,833**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,830**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,830**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,846**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,799**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,894**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,848**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845">
                <a:tc>
                  <a:txBody>
                    <a:bodyPr/>
                    <a:lstStyle/>
                    <a:p>
                      <a:pPr algn="l" rtl="0" fontAlgn="b"/>
                      <a:r>
                        <a:rPr lang="de-AT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UNDERSTAND HL</a:t>
                      </a:r>
                    </a:p>
                  </a:txBody>
                  <a:tcPr marL="5830" marR="5830" marT="583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,753**</a:t>
                      </a:r>
                    </a:p>
                  </a:txBody>
                  <a:tcPr marL="5830" marR="5830" marT="58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,840**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,781**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,793**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,793**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,801**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,735**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,818**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,799**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845">
                <a:tc>
                  <a:txBody>
                    <a:bodyPr/>
                    <a:lstStyle/>
                    <a:p>
                      <a:pPr algn="l" rtl="0" fontAlgn="b"/>
                      <a:r>
                        <a:rPr lang="de-AT" sz="105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PROCESS HL</a:t>
                      </a:r>
                      <a:endParaRPr lang="de-AT" sz="105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,841**</a:t>
                      </a:r>
                    </a:p>
                  </a:txBody>
                  <a:tcPr marL="5830" marR="5830" marT="58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,868**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,858**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,852**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,852**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,877**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,815**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,897**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,867**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684">
                <a:tc>
                  <a:txBody>
                    <a:bodyPr/>
                    <a:lstStyle/>
                    <a:p>
                      <a:pPr algn="l" rtl="0" fontAlgn="b"/>
                      <a:r>
                        <a:rPr lang="de-AT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APPLY HL</a:t>
                      </a:r>
                    </a:p>
                  </a:txBody>
                  <a:tcPr marL="5830" marR="5830" marT="583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,760**</a:t>
                      </a:r>
                    </a:p>
                  </a:txBody>
                  <a:tcPr marL="5830" marR="5830" marT="58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,815**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,728**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,719**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,719**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,767**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,705**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,834**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,760**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684">
                <a:tc>
                  <a:txBody>
                    <a:bodyPr/>
                    <a:lstStyle/>
                    <a:p>
                      <a:pPr algn="l" rtl="0" fontAlgn="b"/>
                      <a:r>
                        <a:rPr lang="de-AT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HC </a:t>
                      </a:r>
                      <a:r>
                        <a:rPr lang="de-AT" sz="105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OBTAIN HL</a:t>
                      </a:r>
                      <a:endParaRPr lang="de-AT" sz="105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,584**</a:t>
                      </a:r>
                    </a:p>
                  </a:txBody>
                  <a:tcPr marL="5830" marR="5830" marT="58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,693**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,560**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,580**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,580**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,554**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,560**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,705**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,624**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578">
                <a:tc>
                  <a:txBody>
                    <a:bodyPr/>
                    <a:lstStyle/>
                    <a:p>
                      <a:pPr algn="l" rtl="0" fontAlgn="b"/>
                      <a:r>
                        <a:rPr lang="de-AT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HC UNDERSTAND HL</a:t>
                      </a:r>
                    </a:p>
                  </a:txBody>
                  <a:tcPr marL="5830" marR="5830" marT="583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,584**</a:t>
                      </a:r>
                    </a:p>
                  </a:txBody>
                  <a:tcPr marL="5830" marR="5830" marT="58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,654**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,630**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,622**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,622**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,611**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,536**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,623**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,627**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578">
                <a:tc>
                  <a:txBody>
                    <a:bodyPr/>
                    <a:lstStyle/>
                    <a:p>
                      <a:pPr algn="l" rtl="0" fontAlgn="b"/>
                      <a:r>
                        <a:rPr lang="de-AT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HC </a:t>
                      </a:r>
                      <a:r>
                        <a:rPr lang="de-AT" sz="105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PROCESS HL</a:t>
                      </a:r>
                      <a:endParaRPr lang="de-AT" sz="105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,773**</a:t>
                      </a:r>
                    </a:p>
                  </a:txBody>
                  <a:tcPr marL="5830" marR="5830" marT="58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,824**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,774**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,771**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,771**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,796**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,768**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,828**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,795**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845">
                <a:tc>
                  <a:txBody>
                    <a:bodyPr/>
                    <a:lstStyle/>
                    <a:p>
                      <a:pPr algn="l" rtl="0" fontAlgn="b"/>
                      <a:r>
                        <a:rPr lang="de-AT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HC APPLY HL</a:t>
                      </a:r>
                    </a:p>
                  </a:txBody>
                  <a:tcPr marL="5830" marR="5830" marT="583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,599**</a:t>
                      </a:r>
                    </a:p>
                  </a:txBody>
                  <a:tcPr marL="5830" marR="5830" marT="58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,671**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,612**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,597**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,597**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,594**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,574**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,724**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,617**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684">
                <a:tc>
                  <a:txBody>
                    <a:bodyPr/>
                    <a:lstStyle/>
                    <a:p>
                      <a:pPr algn="l" rtl="0" fontAlgn="b"/>
                      <a:r>
                        <a:rPr lang="de-AT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PV </a:t>
                      </a:r>
                      <a:r>
                        <a:rPr lang="de-AT" sz="105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OBTAIN HL</a:t>
                      </a:r>
                      <a:endParaRPr lang="de-AT" sz="105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,726**</a:t>
                      </a:r>
                    </a:p>
                  </a:txBody>
                  <a:tcPr marL="5830" marR="5830" marT="58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,849**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,747**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,743**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,743**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,764**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,718**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,826**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,779**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578">
                <a:tc>
                  <a:txBody>
                    <a:bodyPr/>
                    <a:lstStyle/>
                    <a:p>
                      <a:pPr algn="l" rtl="0" fontAlgn="b"/>
                      <a:r>
                        <a:rPr lang="de-AT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PV UNDERSTAND HL</a:t>
                      </a:r>
                    </a:p>
                  </a:txBody>
                  <a:tcPr marL="5830" marR="5830" marT="583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,532**</a:t>
                      </a:r>
                    </a:p>
                  </a:txBody>
                  <a:tcPr marL="5830" marR="5830" marT="58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,701**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,552**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,578**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,578**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,590**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,485**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,715**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,603**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578">
                <a:tc>
                  <a:txBody>
                    <a:bodyPr/>
                    <a:lstStyle/>
                    <a:p>
                      <a:pPr algn="l" rtl="0" fontAlgn="b"/>
                      <a:r>
                        <a:rPr lang="de-AT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PV </a:t>
                      </a:r>
                      <a:r>
                        <a:rPr lang="de-AT" sz="105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PROCESS HL</a:t>
                      </a:r>
                      <a:endParaRPr lang="de-AT" sz="105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,733**</a:t>
                      </a:r>
                    </a:p>
                  </a:txBody>
                  <a:tcPr marL="5830" marR="5830" marT="58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,799**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,733**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,748**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,748**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,745**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,708**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,806**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,761**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845">
                <a:tc>
                  <a:txBody>
                    <a:bodyPr/>
                    <a:lstStyle/>
                    <a:p>
                      <a:pPr algn="l" rtl="0" fontAlgn="b"/>
                      <a:r>
                        <a:rPr lang="de-AT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PV APPLY HL</a:t>
                      </a:r>
                    </a:p>
                  </a:txBody>
                  <a:tcPr marL="5830" marR="5830" marT="583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,638**</a:t>
                      </a:r>
                    </a:p>
                  </a:txBody>
                  <a:tcPr marL="5830" marR="5830" marT="58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,751**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,621**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,607**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,607**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,688**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,555**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,716**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,658**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684">
                <a:tc>
                  <a:txBody>
                    <a:bodyPr/>
                    <a:lstStyle/>
                    <a:p>
                      <a:pPr algn="l" rtl="0" fontAlgn="b"/>
                      <a:r>
                        <a:rPr lang="de-AT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HP </a:t>
                      </a:r>
                      <a:r>
                        <a:rPr lang="de-AT" sz="105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OBTAIN HL</a:t>
                      </a:r>
                      <a:endParaRPr lang="de-AT" sz="105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,741**</a:t>
                      </a:r>
                    </a:p>
                  </a:txBody>
                  <a:tcPr marL="5830" marR="5830" marT="58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,803**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,742**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,745**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,745**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,773**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,704**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,842**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,778**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578">
                <a:tc>
                  <a:txBody>
                    <a:bodyPr/>
                    <a:lstStyle/>
                    <a:p>
                      <a:pPr algn="l" rtl="0" fontAlgn="b"/>
                      <a:r>
                        <a:rPr lang="de-AT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HP UNDERSTAND HL</a:t>
                      </a:r>
                    </a:p>
                  </a:txBody>
                  <a:tcPr marL="5830" marR="5830" marT="583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,718**</a:t>
                      </a:r>
                    </a:p>
                  </a:txBody>
                  <a:tcPr marL="5830" marR="5830" marT="58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,829**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,746**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,756**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,756**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,774**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,721**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,794**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,777**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578">
                <a:tc>
                  <a:txBody>
                    <a:bodyPr/>
                    <a:lstStyle/>
                    <a:p>
                      <a:pPr algn="l" rtl="0" fontAlgn="b"/>
                      <a:r>
                        <a:rPr lang="de-AT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HP </a:t>
                      </a:r>
                      <a:r>
                        <a:rPr lang="de-AT" sz="105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PROCESS HL</a:t>
                      </a:r>
                      <a:endParaRPr lang="de-AT" sz="105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3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,562**</a:t>
                      </a:r>
                    </a:p>
                  </a:txBody>
                  <a:tcPr marL="5830" marR="5830" marT="58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,635**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,614**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,572**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,572**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,659**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,482**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,689**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,618**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845">
                <a:tc>
                  <a:txBody>
                    <a:bodyPr/>
                    <a:lstStyle/>
                    <a:p>
                      <a:pPr algn="l" rtl="0" fontAlgn="b"/>
                      <a:r>
                        <a:rPr lang="de-AT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HP APPLY HL</a:t>
                      </a:r>
                    </a:p>
                  </a:txBody>
                  <a:tcPr marL="5830" marR="5830" marT="583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,569**</a:t>
                      </a:r>
                    </a:p>
                  </a:txBody>
                  <a:tcPr marL="5830" marR="5830" marT="58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,644**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,521**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,549**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,549**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,605**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,495**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,690**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,582**</a:t>
                      </a:r>
                    </a:p>
                  </a:txBody>
                  <a:tcPr marL="5830" marR="5830" marT="5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592267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e-AT" dirty="0" smtClean="0"/>
              <a:t>Pelikan Haiphong </a:t>
            </a:r>
            <a:r>
              <a:rPr lang="de-AT" dirty="0" err="1" smtClean="0"/>
              <a:t>short</a:t>
            </a:r>
            <a:r>
              <a:rPr lang="de-AT" dirty="0" smtClean="0"/>
              <a:t> form 9-11-2016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664B0-09EF-45E0-BEE0-24EBDD9A788E}" type="slidenum">
              <a:rPr lang="de-AT" altLang="de-DE" smtClean="0"/>
              <a:pPr/>
              <a:t>32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1296114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" y="588881"/>
            <a:ext cx="9144000" cy="812407"/>
          </a:xfrm>
        </p:spPr>
        <p:txBody>
          <a:bodyPr/>
          <a:lstStyle/>
          <a:p>
            <a:r>
              <a:rPr lang="en-US" sz="2000" dirty="0" smtClean="0"/>
              <a:t>Comparison </a:t>
            </a:r>
            <a:r>
              <a:rPr lang="en-US" sz="2000" dirty="0"/>
              <a:t>of selected </a:t>
            </a:r>
            <a:r>
              <a:rPr lang="en-US" sz="2000" dirty="0">
                <a:solidFill>
                  <a:srgbClr val="C00000"/>
                </a:solidFill>
              </a:rPr>
              <a:t>bi-variate associations </a:t>
            </a:r>
            <a:r>
              <a:rPr lang="en-US" sz="2000" dirty="0"/>
              <a:t>of </a:t>
            </a:r>
            <a:r>
              <a:rPr lang="en-US" sz="2000" dirty="0" smtClean="0"/>
              <a:t>comprehensive </a:t>
            </a:r>
            <a:r>
              <a:rPr lang="en-US" sz="2000" dirty="0"/>
              <a:t>HL index (Q47) and HL short-short scale (Q6</a:t>
            </a:r>
            <a:r>
              <a:rPr lang="en-US" sz="2000" dirty="0" smtClean="0"/>
              <a:t>) for total</a:t>
            </a:r>
            <a:endParaRPr lang="en-US" sz="2400" dirty="0">
              <a:solidFill>
                <a:srgbClr val="C00000"/>
              </a:solidFill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122313"/>
              </p:ext>
            </p:extLst>
          </p:nvPr>
        </p:nvGraphicFramePr>
        <p:xfrm>
          <a:off x="0" y="1401290"/>
          <a:ext cx="9144003" cy="51960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6636"/>
                <a:gridCol w="2023557"/>
                <a:gridCol w="1105635"/>
                <a:gridCol w="1105635"/>
                <a:gridCol w="1105635"/>
                <a:gridCol w="1105635"/>
                <a:gridCol w="1105635"/>
                <a:gridCol w="1105635"/>
              </a:tblGrid>
              <a:tr h="4801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AT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2" marR="444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HL determinants and consequences</a:t>
                      </a:r>
                      <a:endParaRPr lang="de-AT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Correlation with Q47</a:t>
                      </a:r>
                      <a:endParaRPr lang="de-AT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 err="1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Compreh</a:t>
                      </a:r>
                      <a:r>
                        <a:rPr lang="en-GB" sz="9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  </a:t>
                      </a: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HL</a:t>
                      </a:r>
                      <a:endParaRPr lang="de-AT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Correlation with </a:t>
                      </a:r>
                      <a:r>
                        <a:rPr lang="en-GB" sz="9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Q6</a:t>
                      </a:r>
                      <a:endParaRPr lang="de-AT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AT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 err="1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Listwise</a:t>
                      </a:r>
                      <a:r>
                        <a:rPr lang="en-GB" sz="9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Valid N</a:t>
                      </a:r>
                      <a:endParaRPr lang="de-AT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Difference of corr. coefficient</a:t>
                      </a:r>
                      <a:endParaRPr lang="de-AT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en-GB" sz="9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-Score </a:t>
                      </a: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of difference</a:t>
                      </a:r>
                      <a:endParaRPr lang="de-AT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 value of difference</a:t>
                      </a:r>
                      <a:endParaRPr lang="de-AT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E2068"/>
                    </a:solidFill>
                  </a:tcPr>
                </a:tc>
              </a:tr>
              <a:tr h="214278">
                <a:tc rowSpan="1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Total</a:t>
                      </a:r>
                      <a:endParaRPr lang="de-A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2" marR="44442" marT="0" marB="0" anchor="ctr"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Gender</a:t>
                      </a:r>
                      <a:endParaRPr lang="de-A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2" marR="44442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.042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.048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effectLst/>
                          <a:latin typeface="+mn-lt"/>
                        </a:rPr>
                        <a:t>7961</a:t>
                      </a: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effectLst/>
                          <a:latin typeface="+mn-lt"/>
                        </a:rPr>
                        <a:t>-</a:t>
                      </a:r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0.006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1.257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.209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</a:tr>
              <a:tr h="2142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Age</a:t>
                      </a:r>
                      <a:endParaRPr lang="de-A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2" marR="44442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-.121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-.132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effectLst/>
                          <a:latin typeface="+mn-lt"/>
                        </a:rPr>
                        <a:t>7961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0.011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2.130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.033*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142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err="1">
                          <a:effectLst/>
                        </a:rPr>
                        <a:t>Migrational</a:t>
                      </a:r>
                      <a:r>
                        <a:rPr lang="en-GB" sz="1000" b="1" dirty="0">
                          <a:effectLst/>
                        </a:rPr>
                        <a:t> background</a:t>
                      </a:r>
                      <a:endParaRPr lang="de-A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2" marR="44442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.005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-.002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effectLst/>
                          <a:latin typeface="+mn-lt"/>
                        </a:rPr>
                        <a:t>7943</a:t>
                      </a: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0.007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1.365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.172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</a:tr>
              <a:tr h="15586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Education</a:t>
                      </a:r>
                      <a:endParaRPr lang="de-A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2" marR="44442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.240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.215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effectLst/>
                          <a:latin typeface="+mn-lt"/>
                        </a:rPr>
                        <a:t>7936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0.025</a:t>
                      </a:r>
                      <a:endParaRPr lang="de-AT" sz="11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5.092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&lt;.001**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167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Financial deprivation</a:t>
                      </a:r>
                      <a:endParaRPr lang="de-A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2" marR="44442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-.300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-.219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effectLst/>
                          <a:latin typeface="+mn-lt"/>
                        </a:rPr>
                        <a:t>7646</a:t>
                      </a: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de-AT" sz="11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0.081</a:t>
                      </a:r>
                      <a:endParaRPr lang="de-AT" sz="11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16.328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&lt;.001**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</a:tr>
              <a:tr h="31167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Social Status</a:t>
                      </a:r>
                      <a:endParaRPr lang="de-A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2" marR="44442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.289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.243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effectLst/>
                          <a:latin typeface="+mn-lt"/>
                        </a:rPr>
                        <a:t>7680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0.046</a:t>
                      </a:r>
                      <a:endParaRPr lang="de-AT" sz="11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9.259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&lt;.001**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142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Employment Status</a:t>
                      </a:r>
                      <a:endParaRPr lang="de-A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2" marR="44442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-.121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-.131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effectLst/>
                          <a:latin typeface="+mn-lt"/>
                        </a:rPr>
                        <a:t>7892</a:t>
                      </a: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0.010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1.926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.054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</a:tr>
              <a:tr h="31167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Household net income</a:t>
                      </a:r>
                      <a:endParaRPr lang="de-A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2" marR="44442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.224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.188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effectLst/>
                          <a:latin typeface="+mn-lt"/>
                        </a:rPr>
                        <a:t>5856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0.036</a:t>
                      </a:r>
                      <a:endParaRPr lang="de-AT" sz="11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6.187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&lt;.001**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167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Global perceived health</a:t>
                      </a:r>
                      <a:endParaRPr lang="de-A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2" marR="44442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-.276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-.247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effectLst/>
                          <a:latin typeface="+mn-lt"/>
                        </a:rPr>
                        <a:t>7948</a:t>
                      </a: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de-AT" sz="11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0.029</a:t>
                      </a:r>
                      <a:endParaRPr lang="de-AT" sz="11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5.873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&lt;.001**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</a:tr>
              <a:tr h="31167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Long standing health problems</a:t>
                      </a:r>
                      <a:endParaRPr lang="de-A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2" marR="44442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.157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.149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effectLst/>
                          <a:latin typeface="+mn-lt"/>
                        </a:rPr>
                        <a:t>7928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0.008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1.599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.110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142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Limitations in daily living</a:t>
                      </a:r>
                      <a:endParaRPr lang="de-A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2" marR="44442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.172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.176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effectLst/>
                          <a:latin typeface="+mn-lt"/>
                        </a:rPr>
                        <a:t>2823</a:t>
                      </a: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effectLst/>
                          <a:latin typeface="+mn-lt"/>
                        </a:rPr>
                        <a:t>-</a:t>
                      </a:r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0.004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0.454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.650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</a:tr>
              <a:tr h="31167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Physical exercising</a:t>
                      </a:r>
                      <a:endParaRPr lang="de-A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2" marR="44442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-.191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-.141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effectLst/>
                          <a:latin typeface="+mn-lt"/>
                        </a:rPr>
                        <a:t>7936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de-AT" sz="11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0.050</a:t>
                      </a:r>
                      <a:endParaRPr lang="de-AT" sz="11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9.948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&lt;.001**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142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Alcohol consumption</a:t>
                      </a:r>
                      <a:endParaRPr lang="de-A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2" marR="44442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.063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.042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effectLst/>
                          <a:latin typeface="+mn-lt"/>
                        </a:rPr>
                        <a:t>7771</a:t>
                      </a: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0.021</a:t>
                      </a:r>
                      <a:endParaRPr lang="de-AT" sz="11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4.058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&lt;.001**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</a:tr>
              <a:tr h="2142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Smoking</a:t>
                      </a:r>
                      <a:endParaRPr lang="de-A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2" marR="44442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-.013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.017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effectLst/>
                          <a:latin typeface="+mn-lt"/>
                        </a:rPr>
                        <a:t>7909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de-AT" sz="11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0.030</a:t>
                      </a:r>
                      <a:endParaRPr lang="de-AT" sz="11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5.809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&lt;.001**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142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Body-Mass-Index</a:t>
                      </a:r>
                      <a:endParaRPr lang="de-A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2" marR="44442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-.063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-.064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effectLst/>
                          <a:latin typeface="+mn-lt"/>
                        </a:rPr>
                        <a:t>7632</a:t>
                      </a: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0.001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0.151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.880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</a:tr>
              <a:tr h="2142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Emergency service contacts</a:t>
                      </a:r>
                      <a:endParaRPr lang="de-A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2" marR="44442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-.063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-.058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effectLst/>
                          <a:latin typeface="+mn-lt"/>
                        </a:rPr>
                        <a:t>7932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effectLst/>
                          <a:latin typeface="+mn-lt"/>
                        </a:rPr>
                        <a:t>-</a:t>
                      </a:r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0.005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0.903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.366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142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Doctor contacts</a:t>
                      </a:r>
                      <a:endParaRPr lang="de-A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2" marR="44442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-.112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-.115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effectLst/>
                          <a:latin typeface="+mn-lt"/>
                        </a:rPr>
                        <a:t>7944</a:t>
                      </a: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0.002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0.438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.662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</a:tr>
              <a:tr h="2142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Hospital stays</a:t>
                      </a:r>
                      <a:endParaRPr lang="de-A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2" marR="44442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-.067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-.072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>
                          <a:effectLst/>
                          <a:latin typeface="+mn-lt"/>
                        </a:rPr>
                        <a:t>7928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0.005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0.931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.352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167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Other health professionals contacts</a:t>
                      </a:r>
                      <a:endParaRPr lang="de-A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2" marR="44442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.060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.026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>
                          <a:effectLst/>
                          <a:latin typeface="+mn-lt"/>
                        </a:rPr>
                        <a:t>7946</a:t>
                      </a: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0.033</a:t>
                      </a:r>
                      <a:endParaRPr lang="de-AT" sz="11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6.506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b="0" i="0" u="none" strike="noStrike" dirty="0" smtClean="0">
                          <a:effectLst/>
                          <a:latin typeface="+mn-lt"/>
                        </a:rPr>
                        <a:t>&lt;.001**</a:t>
                      </a:r>
                      <a:endParaRPr lang="de-A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AEBEE"/>
                    </a:solidFill>
                  </a:tcPr>
                </a:tc>
              </a:tr>
            </a:tbl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520259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e-AT" dirty="0" smtClean="0"/>
              <a:t>Pelikan Haiphong </a:t>
            </a:r>
            <a:r>
              <a:rPr lang="de-AT" dirty="0" err="1" smtClean="0"/>
              <a:t>short</a:t>
            </a:r>
            <a:r>
              <a:rPr lang="de-AT" dirty="0" smtClean="0"/>
              <a:t> form 9-11-2016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664B0-09EF-45E0-BEE0-24EBDD9A788E}" type="slidenum">
              <a:rPr lang="de-AT" altLang="de-DE" smtClean="0"/>
              <a:pPr/>
              <a:t>33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260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563" y="1016392"/>
            <a:ext cx="8656637" cy="914400"/>
          </a:xfrm>
        </p:spPr>
        <p:txBody>
          <a:bodyPr/>
          <a:lstStyle/>
          <a:p>
            <a:r>
              <a:rPr lang="en-US" sz="2000" dirty="0" smtClean="0">
                <a:solidFill>
                  <a:srgbClr val="C00000"/>
                </a:solidFill>
              </a:rPr>
              <a:t>Percentages</a:t>
            </a:r>
            <a:r>
              <a:rPr lang="en-US" sz="2000" dirty="0" smtClean="0"/>
              <a:t> </a:t>
            </a:r>
            <a:r>
              <a:rPr lang="en-US" sz="2000" dirty="0"/>
              <a:t>of </a:t>
            </a:r>
            <a:r>
              <a:rPr lang="en-US" sz="2000" dirty="0" smtClean="0"/>
              <a:t>HLS-EU Q6 </a:t>
            </a:r>
            <a:r>
              <a:rPr lang="en-US" sz="2000" dirty="0" smtClean="0">
                <a:solidFill>
                  <a:srgbClr val="C00000"/>
                </a:solidFill>
              </a:rPr>
              <a:t>levels</a:t>
            </a:r>
            <a:r>
              <a:rPr lang="en-US" sz="2000" dirty="0" smtClean="0"/>
              <a:t> </a:t>
            </a:r>
            <a:r>
              <a:rPr lang="en-US" sz="2000" dirty="0"/>
              <a:t>compared to </a:t>
            </a:r>
            <a:r>
              <a:rPr lang="en-US" sz="2000" dirty="0" smtClean="0"/>
              <a:t>corresponding HLS-EU Q47 levels, and percentages </a:t>
            </a:r>
            <a:r>
              <a:rPr lang="en-US" sz="2000" dirty="0"/>
              <a:t>of concurrent classifications (accuracy</a:t>
            </a:r>
            <a:r>
              <a:rPr lang="en-US" sz="2000" dirty="0" smtClean="0"/>
              <a:t>) for total and countries </a:t>
            </a:r>
            <a:r>
              <a:rPr lang="en-US" sz="2000" dirty="0"/>
              <a:t/>
            </a:r>
            <a:br>
              <a:rPr lang="en-US" sz="2000" dirty="0"/>
            </a:br>
            <a:endParaRPr lang="en-GB" sz="2000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512217"/>
              </p:ext>
            </p:extLst>
          </p:nvPr>
        </p:nvGraphicFramePr>
        <p:xfrm>
          <a:off x="182563" y="2103629"/>
          <a:ext cx="8656634" cy="40156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6781"/>
                <a:gridCol w="640581"/>
                <a:gridCol w="640581"/>
                <a:gridCol w="640581"/>
                <a:gridCol w="640581"/>
                <a:gridCol w="640581"/>
                <a:gridCol w="640581"/>
                <a:gridCol w="640581"/>
                <a:gridCol w="640581"/>
                <a:gridCol w="593083"/>
                <a:gridCol w="1512122"/>
              </a:tblGrid>
              <a:tr h="440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AT" sz="28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solidFill>
                      <a:srgbClr val="0E206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(Likely) inadequate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E206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(Likely) problematic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E206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(Likely) sufficient*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E206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AT" sz="28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solidFill>
                      <a:srgbClr val="0E2068"/>
                    </a:solidFill>
                  </a:tcPr>
                </a:tc>
              </a:tr>
              <a:tr h="640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AT" sz="28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Q6</a:t>
                      </a:r>
                      <a:endParaRPr lang="de-AT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Q47</a:t>
                      </a:r>
                      <a:endParaRPr lang="de-AT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di</a:t>
                      </a:r>
                      <a:r>
                        <a:rPr lang="de-AT" sz="1600" b="1" dirty="0">
                          <a:effectLst/>
                        </a:rPr>
                        <a:t>ff.</a:t>
                      </a:r>
                      <a:endParaRPr lang="de-AT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b="1" dirty="0" smtClean="0">
                          <a:effectLst/>
                        </a:rPr>
                        <a:t>Q6</a:t>
                      </a:r>
                      <a:endParaRPr lang="de-AT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b="1" dirty="0">
                          <a:effectLst/>
                        </a:rPr>
                        <a:t>Q47</a:t>
                      </a:r>
                      <a:endParaRPr lang="de-AT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b="1">
                          <a:effectLst/>
                        </a:rPr>
                        <a:t>diff.</a:t>
                      </a:r>
                      <a:endParaRPr lang="de-AT" sz="2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b="1" dirty="0" smtClean="0">
                          <a:effectLst/>
                        </a:rPr>
                        <a:t>Q6</a:t>
                      </a:r>
                      <a:endParaRPr lang="de-AT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b="1" dirty="0">
                          <a:effectLst/>
                        </a:rPr>
                        <a:t>Q47</a:t>
                      </a:r>
                      <a:endParaRPr lang="de-AT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b="1" dirty="0" err="1">
                          <a:effectLst/>
                        </a:rPr>
                        <a:t>diff.</a:t>
                      </a:r>
                      <a:endParaRPr lang="de-AT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D9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400" b="1" dirty="0">
                          <a:effectLst/>
                        </a:rPr>
                        <a:t>% </a:t>
                      </a:r>
                      <a:r>
                        <a:rPr lang="en-US" sz="1400" b="1" noProof="0" dirty="0" smtClean="0">
                          <a:effectLst/>
                        </a:rPr>
                        <a:t>of concurrent</a:t>
                      </a:r>
                      <a:endParaRPr lang="en-US" sz="2400" b="1" noProof="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noProof="0" dirty="0" smtClean="0">
                          <a:effectLst/>
                        </a:rPr>
                        <a:t>Classifications</a:t>
                      </a:r>
                      <a:endParaRPr lang="en-US" sz="24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D9D9FF"/>
                    </a:solidFill>
                  </a:tcPr>
                </a:tc>
              </a:tr>
              <a:tr h="32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</a:rPr>
                        <a:t>Austria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</a:rPr>
                        <a:t>11.6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17.8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-6.2</a:t>
                      </a:r>
                      <a:endParaRPr lang="de-AT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49.6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</a:rPr>
                        <a:t>38.0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11.6</a:t>
                      </a:r>
                      <a:endParaRPr lang="de-AT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</a:rPr>
                        <a:t>38.8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</a:rPr>
                        <a:t>44.2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-5.4</a:t>
                      </a:r>
                      <a:endParaRPr lang="de-AT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</a:rPr>
                        <a:t>73.6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</a:tr>
              <a:tr h="32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effectLst/>
                        </a:rPr>
                        <a:t>Bulgaria</a:t>
                      </a:r>
                      <a:endParaRPr lang="en-US" sz="2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19.4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</a:rPr>
                        <a:t>27.3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-7.9</a:t>
                      </a:r>
                      <a:endParaRPr lang="de-AT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</a:rPr>
                        <a:t>43.2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</a:rPr>
                        <a:t>34.3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8.9</a:t>
                      </a:r>
                      <a:endParaRPr lang="de-AT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</a:rPr>
                        <a:t>37.4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</a:rPr>
                        <a:t>38.4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-1.0</a:t>
                      </a:r>
                      <a:endParaRPr lang="de-AT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</a:rPr>
                        <a:t>73.5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</a:tr>
              <a:tr h="32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Germany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9.9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</a:rPr>
                        <a:t>10.9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-1.0</a:t>
                      </a:r>
                      <a:endParaRPr lang="de-AT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</a:rPr>
                        <a:t>47.5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35.2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12.3</a:t>
                      </a:r>
                      <a:endParaRPr lang="de-AT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</a:rPr>
                        <a:t>42.6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</a:rPr>
                        <a:t>53.9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-11.3</a:t>
                      </a:r>
                      <a:endParaRPr lang="de-AT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solidFill>
                            <a:srgbClr val="FF0000"/>
                          </a:solidFill>
                          <a:effectLst/>
                        </a:rPr>
                        <a:t>73.1</a:t>
                      </a:r>
                      <a:endParaRPr lang="de-AT" sz="2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</a:tr>
              <a:tr h="32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Greece</a:t>
                      </a:r>
                      <a:endParaRPr lang="en-US" sz="2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8.3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</a:rPr>
                        <a:t>13.8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-5.5</a:t>
                      </a:r>
                      <a:endParaRPr lang="de-AT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34.7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30.8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3.9</a:t>
                      </a:r>
                      <a:endParaRPr lang="de-AT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57.0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</a:rPr>
                        <a:t>55.4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1.6</a:t>
                      </a:r>
                      <a:endParaRPr lang="de-AT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solidFill>
                            <a:srgbClr val="00663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80.3</a:t>
                      </a:r>
                      <a:endParaRPr lang="de-AT" sz="2800" dirty="0">
                        <a:solidFill>
                          <a:srgbClr val="006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</a:tr>
              <a:tr h="32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Spain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4.2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</a:rPr>
                        <a:t>7.7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-3.5</a:t>
                      </a:r>
                      <a:endParaRPr lang="de-AT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51.5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</a:rPr>
                        <a:t>50.4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1.1</a:t>
                      </a: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44.3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</a:rPr>
                        <a:t>41.9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2.4</a:t>
                      </a:r>
                      <a:endParaRPr lang="de-AT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78.5</a:t>
                      </a:r>
                      <a:endParaRPr lang="de-AT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</a:tr>
              <a:tr h="32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effectLst/>
                        </a:rPr>
                        <a:t>Ireland</a:t>
                      </a:r>
                      <a:endParaRPr lang="en-US" sz="2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9.2</a:t>
                      </a:r>
                      <a:endParaRPr lang="de-AT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</a:rPr>
                        <a:t>9.9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-0.7</a:t>
                      </a:r>
                      <a:endParaRPr lang="de-AT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38.8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</a:rPr>
                        <a:t>29.7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9.1</a:t>
                      </a:r>
                      <a:endParaRPr lang="de-AT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52.0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</a:rPr>
                        <a:t>60.4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-8.4</a:t>
                      </a:r>
                      <a:endParaRPr lang="de-AT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</a:rPr>
                        <a:t>77.6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</a:tr>
              <a:tr h="32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effectLst/>
                        </a:rPr>
                        <a:t>Netherlands</a:t>
                      </a:r>
                      <a:endParaRPr lang="en-US" sz="2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3.8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</a:rPr>
                        <a:t>1.7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2.2</a:t>
                      </a:r>
                      <a:endParaRPr lang="de-AT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</a:rPr>
                        <a:t>40.1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</a:rPr>
                        <a:t>26.7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13.4</a:t>
                      </a:r>
                      <a:endParaRPr lang="de-AT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</a:rPr>
                        <a:t>56.1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</a:rPr>
                        <a:t>71.4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-15.3</a:t>
                      </a:r>
                      <a:endParaRPr lang="de-AT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</a:rPr>
                        <a:t>76.8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</a:tr>
              <a:tr h="32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effectLst/>
                        </a:rPr>
                        <a:t>Poland</a:t>
                      </a:r>
                      <a:endParaRPr lang="en-US" sz="2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</a:rPr>
                        <a:t>5.7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</a:rPr>
                        <a:t>10.7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-5.0</a:t>
                      </a:r>
                      <a:endParaRPr lang="de-AT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</a:rPr>
                        <a:t>31.5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</a:rPr>
                        <a:t>32.9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-1.4</a:t>
                      </a:r>
                      <a:endParaRPr lang="de-AT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</a:rPr>
                        <a:t>62.8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</a:rPr>
                        <a:t>56.4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6.4</a:t>
                      </a:r>
                      <a:endParaRPr lang="de-AT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</a:rPr>
                        <a:t>79.6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</a:tr>
              <a:tr h="32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TOTAL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9.0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</a:rPr>
                        <a:t>12.4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  <a:latin typeface="+mn-lt"/>
                        </a:rPr>
                        <a:t>-3.4</a:t>
                      </a:r>
                      <a:endParaRPr lang="de-AT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42.2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34.8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  <a:latin typeface="+mn-lt"/>
                        </a:rPr>
                        <a:t>7.4</a:t>
                      </a:r>
                      <a:endParaRPr lang="de-AT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48.8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</a:rPr>
                        <a:t>52.8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  <a:latin typeface="+mn-lt"/>
                        </a:rPr>
                        <a:t>-4.0</a:t>
                      </a:r>
                      <a:endParaRPr lang="de-AT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 smtClean="0">
                          <a:effectLst/>
                        </a:rPr>
                        <a:t>76.6</a:t>
                      </a:r>
                      <a:endParaRPr lang="de-A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EAEBEE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2563" y="6373569"/>
            <a:ext cx="259077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de-DE" sz="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*combination of the Q47 levels sufficient and excellent HL</a:t>
            </a:r>
            <a:endParaRPr lang="en-US" altLang="de-DE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Pelikan Haiphong short form 9-11-2016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664B0-09EF-45E0-BEE0-24EBDD9A788E}" type="slidenum">
              <a:rPr lang="de-AT" altLang="de-DE" smtClean="0"/>
              <a:pPr/>
              <a:t>34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321039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. Comparing the HLS-EU indices and scales</a:t>
            </a:r>
            <a:br>
              <a:rPr lang="en-US" dirty="0" smtClean="0"/>
            </a:b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Pelikan Haiphong short form 9-11-2016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890C-C46B-463C-B6D9-B2DB23485CC4}" type="slidenum">
              <a:rPr lang="de-AT" altLang="de-DE" smtClean="0"/>
              <a:pPr/>
              <a:t>35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8925064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595225"/>
            <a:ext cx="6303818" cy="465826"/>
          </a:xfrm>
        </p:spPr>
        <p:txBody>
          <a:bodyPr/>
          <a:lstStyle/>
          <a:p>
            <a:r>
              <a:rPr lang="en-US" b="1" dirty="0" smtClean="0"/>
              <a:t>Comparison HLS-EU-Q 47, Q16, Q6</a:t>
            </a:r>
            <a:endParaRPr lang="en-US" b="1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8630808"/>
              </p:ext>
            </p:extLst>
          </p:nvPr>
        </p:nvGraphicFramePr>
        <p:xfrm>
          <a:off x="0" y="1224950"/>
          <a:ext cx="9144000" cy="5377749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292366">
                <a:tc>
                  <a:txBody>
                    <a:bodyPr/>
                    <a:lstStyle/>
                    <a:p>
                      <a:endParaRPr lang="de-DE" sz="900" dirty="0"/>
                    </a:p>
                  </a:txBody>
                  <a:tcPr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HLS-EU –Q47</a:t>
                      </a:r>
                      <a:endParaRPr lang="de-DE" sz="1400" dirty="0"/>
                    </a:p>
                  </a:txBody>
                  <a:tcPr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HLS-EU-Q16</a:t>
                      </a:r>
                      <a:endParaRPr lang="de-DE" sz="1400" dirty="0"/>
                    </a:p>
                  </a:txBody>
                  <a:tcPr>
                    <a:solidFill>
                      <a:srgbClr val="0E206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HLS-EU-Q6</a:t>
                      </a:r>
                      <a:endParaRPr lang="de-DE" sz="1400" dirty="0"/>
                    </a:p>
                  </a:txBody>
                  <a:tcPr>
                    <a:solidFill>
                      <a:srgbClr val="0E2068"/>
                    </a:solidFill>
                  </a:tcPr>
                </a:tc>
              </a:tr>
              <a:tr h="633001">
                <a:tc>
                  <a:txBody>
                    <a:bodyPr/>
                    <a:lstStyle/>
                    <a:p>
                      <a:r>
                        <a:rPr lang="en-US" sz="1000" b="1" noProof="0" dirty="0" smtClean="0"/>
                        <a:t>No. of items</a:t>
                      </a:r>
                      <a:endParaRPr lang="en-US" sz="10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noProof="0" dirty="0" smtClean="0"/>
                        <a:t>47</a:t>
                      </a:r>
                      <a:endParaRPr lang="en-US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noProof="0" dirty="0" smtClean="0"/>
                        <a:t>Reduction to 16 out of 47</a:t>
                      </a:r>
                    </a:p>
                    <a:p>
                      <a:pPr>
                        <a:buFont typeface="Wingdings"/>
                        <a:buChar char="Ø"/>
                      </a:pPr>
                      <a:r>
                        <a:rPr lang="en-US" sz="900" noProof="0" dirty="0" smtClean="0"/>
                        <a:t> loss of info, and of representativeness of theoretical scope</a:t>
                      </a:r>
                    </a:p>
                    <a:p>
                      <a:pPr>
                        <a:buFont typeface="Wingdings"/>
                        <a:buChar char="Ø"/>
                      </a:pPr>
                      <a:r>
                        <a:rPr lang="en-US" sz="900" noProof="0" dirty="0" smtClean="0"/>
                        <a:t>loss of reliability</a:t>
                      </a:r>
                      <a:endParaRPr lang="en-US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noProof="0" dirty="0" smtClean="0"/>
                        <a:t>Reduction to 6 out of 16</a:t>
                      </a:r>
                    </a:p>
                    <a:p>
                      <a:r>
                        <a:rPr lang="en-US" sz="900" noProof="0" dirty="0" smtClean="0"/>
                        <a:t> &gt; strong loss of info, and of representativeness of theoretical scope, </a:t>
                      </a:r>
                    </a:p>
                  </a:txBody>
                  <a:tcPr/>
                </a:tc>
              </a:tr>
              <a:tr h="350839">
                <a:tc>
                  <a:txBody>
                    <a:bodyPr/>
                    <a:lstStyle/>
                    <a:p>
                      <a:r>
                        <a:rPr lang="en-US" sz="1000" b="1" noProof="0" dirty="0" smtClean="0"/>
                        <a:t>Economy</a:t>
                      </a:r>
                      <a:endParaRPr lang="en-US" sz="10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noProof="0" dirty="0" smtClean="0"/>
                        <a:t>long </a:t>
                      </a:r>
                    </a:p>
                    <a:p>
                      <a:r>
                        <a:rPr lang="en-US" sz="900" noProof="0" dirty="0" smtClean="0"/>
                        <a:t>&gt; time consuming (about</a:t>
                      </a:r>
                      <a:r>
                        <a:rPr lang="en-US" sz="900" baseline="0" noProof="0" dirty="0" smtClean="0"/>
                        <a:t> 10</a:t>
                      </a:r>
                      <a:r>
                        <a:rPr lang="en-US" sz="900" noProof="0" dirty="0" smtClean="0"/>
                        <a:t>)</a:t>
                      </a:r>
                      <a:endParaRPr lang="en-US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noProof="0" dirty="0" smtClean="0"/>
                        <a:t>short</a:t>
                      </a:r>
                    </a:p>
                    <a:p>
                      <a:r>
                        <a:rPr lang="en-US" sz="900" noProof="0" dirty="0" smtClean="0"/>
                        <a:t>&gt; less time (3 min)</a:t>
                      </a:r>
                      <a:endParaRPr lang="en-US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noProof="0" dirty="0" smtClean="0"/>
                        <a:t>very short</a:t>
                      </a:r>
                    </a:p>
                    <a:p>
                      <a:r>
                        <a:rPr lang="en-US" sz="900" noProof="0" dirty="0" smtClean="0"/>
                        <a:t> &gt; (1 minute)</a:t>
                      </a:r>
                      <a:endParaRPr lang="en-US" sz="900" noProof="0" dirty="0"/>
                    </a:p>
                  </a:txBody>
                  <a:tcPr/>
                </a:tc>
              </a:tr>
              <a:tr h="432464">
                <a:tc>
                  <a:txBody>
                    <a:bodyPr/>
                    <a:lstStyle/>
                    <a:p>
                      <a:r>
                        <a:rPr lang="en-US" sz="1000" b="1" noProof="0" dirty="0" smtClean="0"/>
                        <a:t>Type</a:t>
                      </a:r>
                      <a:endParaRPr lang="en-US" sz="10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noProof="0" dirty="0" smtClean="0"/>
                        <a:t>Index, up to </a:t>
                      </a:r>
                      <a:r>
                        <a:rPr lang="en-US" sz="900" noProof="0" dirty="0" smtClean="0">
                          <a:solidFill>
                            <a:schemeClr val="tx1"/>
                          </a:solidFill>
                        </a:rPr>
                        <a:t>19 Sub-Indices </a:t>
                      </a:r>
                      <a:r>
                        <a:rPr lang="en-US" sz="900" noProof="0" dirty="0" smtClean="0"/>
                        <a:t>following the theoretical concept</a:t>
                      </a:r>
                      <a:endParaRPr lang="en-US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noProof="0" dirty="0" smtClean="0"/>
                        <a:t>1 </a:t>
                      </a:r>
                      <a:r>
                        <a:rPr lang="en-US" sz="900" noProof="0" dirty="0" err="1" smtClean="0"/>
                        <a:t>Rasch</a:t>
                      </a:r>
                      <a:r>
                        <a:rPr lang="en-US" sz="900" noProof="0" dirty="0" smtClean="0"/>
                        <a:t> scale, but some description of 3 domains possible by single items  4??</a:t>
                      </a:r>
                      <a:endParaRPr lang="en-US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noProof="0" dirty="0" smtClean="0"/>
                        <a:t>1 scale</a:t>
                      </a:r>
                      <a:r>
                        <a:rPr lang="en-US" sz="900" baseline="0" noProof="0" dirty="0" smtClean="0"/>
                        <a:t> consisting of 3 highly correlated sub-dimensions.</a:t>
                      </a:r>
                      <a:endParaRPr lang="en-US" sz="900" noProof="0" dirty="0"/>
                    </a:p>
                  </a:txBody>
                  <a:tcPr/>
                </a:tc>
              </a:tr>
              <a:tr h="310488">
                <a:tc>
                  <a:txBody>
                    <a:bodyPr/>
                    <a:lstStyle/>
                    <a:p>
                      <a:r>
                        <a:rPr lang="en-US" sz="1000" b="1" noProof="0" dirty="0" smtClean="0"/>
                        <a:t>Scope &amp; representation of concept</a:t>
                      </a:r>
                      <a:endParaRPr lang="en-US" sz="10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noProof="0" dirty="0" smtClean="0"/>
                        <a:t>full</a:t>
                      </a:r>
                      <a:endParaRPr lang="en-US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noProof="0" dirty="0" smtClean="0"/>
                        <a:t>limited</a:t>
                      </a:r>
                      <a:endParaRPr lang="en-US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noProof="0" dirty="0" smtClean="0"/>
                        <a:t>very</a:t>
                      </a:r>
                      <a:r>
                        <a:rPr lang="en-US" sz="900" baseline="0" noProof="0" dirty="0" smtClean="0"/>
                        <a:t> </a:t>
                      </a:r>
                      <a:r>
                        <a:rPr lang="en-US" sz="900" noProof="0" dirty="0" smtClean="0"/>
                        <a:t>limited</a:t>
                      </a:r>
                      <a:endParaRPr lang="en-US" sz="900" noProof="0" dirty="0"/>
                    </a:p>
                  </a:txBody>
                  <a:tcPr/>
                </a:tc>
              </a:tr>
              <a:tr h="350839">
                <a:tc>
                  <a:txBody>
                    <a:bodyPr/>
                    <a:lstStyle/>
                    <a:p>
                      <a:r>
                        <a:rPr lang="en-US" sz="1000" b="1" noProof="0" dirty="0" smtClean="0"/>
                        <a:t>Use of number of categories of single items</a:t>
                      </a:r>
                      <a:endParaRPr lang="en-US" sz="10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noProof="0" dirty="0" smtClean="0"/>
                        <a:t>4</a:t>
                      </a:r>
                      <a:endParaRPr lang="en-US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noProof="0" dirty="0" smtClean="0"/>
                        <a:t>Dichotomized to 2</a:t>
                      </a:r>
                    </a:p>
                    <a:p>
                      <a:r>
                        <a:rPr lang="en-US" sz="900" noProof="0" dirty="0" smtClean="0"/>
                        <a:t>&gt; Loss of information</a:t>
                      </a:r>
                      <a:endParaRPr lang="en-US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noProof="0" dirty="0" smtClean="0"/>
                        <a:t>4</a:t>
                      </a:r>
                    </a:p>
                    <a:p>
                      <a:endParaRPr lang="en-US" sz="900" noProof="0" dirty="0"/>
                    </a:p>
                  </a:txBody>
                  <a:tcPr/>
                </a:tc>
              </a:tr>
              <a:tr h="482404">
                <a:tc>
                  <a:txBody>
                    <a:bodyPr/>
                    <a:lstStyle/>
                    <a:p>
                      <a:r>
                        <a:rPr lang="en-US" sz="1000" b="1" noProof="0" dirty="0" smtClean="0"/>
                        <a:t>Distribution of indices, scale*</a:t>
                      </a:r>
                      <a:endParaRPr lang="en-US" sz="10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noProof="0" dirty="0" smtClean="0"/>
                        <a:t>bell-shaped</a:t>
                      </a:r>
                      <a:r>
                        <a:rPr lang="en-US" sz="900" baseline="0" noProof="0" dirty="0" smtClean="0"/>
                        <a:t>; 1,2% reach maximum</a:t>
                      </a:r>
                      <a:endParaRPr lang="en-US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noProof="0" dirty="0" smtClean="0"/>
                        <a:t>strong negative</a:t>
                      </a:r>
                      <a:r>
                        <a:rPr lang="en-US" sz="900" baseline="0" noProof="0" dirty="0" smtClean="0"/>
                        <a:t> skew</a:t>
                      </a:r>
                    </a:p>
                    <a:p>
                      <a:r>
                        <a:rPr lang="en-US" sz="900" noProof="0" dirty="0" smtClean="0"/>
                        <a:t>(21,4%</a:t>
                      </a:r>
                      <a:r>
                        <a:rPr lang="en-US" sz="900" baseline="0" noProof="0" dirty="0" smtClean="0"/>
                        <a:t> reach maximum=mode, mean=12,5)</a:t>
                      </a:r>
                      <a:endParaRPr lang="en-US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noProof="0" dirty="0" smtClean="0"/>
                        <a:t>bell-shaped,</a:t>
                      </a:r>
                      <a:r>
                        <a:rPr lang="en-US" sz="900" baseline="0" noProof="0" dirty="0" smtClean="0"/>
                        <a:t> light negative skew</a:t>
                      </a:r>
                    </a:p>
                    <a:p>
                      <a:r>
                        <a:rPr lang="en-US" sz="900" baseline="0" noProof="0" dirty="0" smtClean="0"/>
                        <a:t>4,7% reach maximum</a:t>
                      </a:r>
                      <a:endParaRPr lang="en-US" sz="900" noProof="0" dirty="0"/>
                    </a:p>
                  </a:txBody>
                  <a:tcPr/>
                </a:tc>
              </a:tr>
              <a:tr h="269828">
                <a:tc>
                  <a:txBody>
                    <a:bodyPr/>
                    <a:lstStyle/>
                    <a:p>
                      <a:r>
                        <a:rPr lang="en-US" sz="1000" b="1" noProof="0" dirty="0" smtClean="0"/>
                        <a:t>Difficulty*</a:t>
                      </a:r>
                      <a:endParaRPr lang="en-US" sz="10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noProof="0" dirty="0" smtClean="0"/>
                        <a:t>high</a:t>
                      </a:r>
                      <a:endParaRPr lang="en-US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noProof="0" dirty="0" smtClean="0"/>
                        <a:t>low</a:t>
                      </a:r>
                      <a:endParaRPr lang="en-US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noProof="0" dirty="0" smtClean="0"/>
                        <a:t>medium/high</a:t>
                      </a:r>
                      <a:endParaRPr lang="en-US" sz="900" noProof="0" dirty="0"/>
                    </a:p>
                  </a:txBody>
                  <a:tcPr/>
                </a:tc>
              </a:tr>
              <a:tr h="269828">
                <a:tc>
                  <a:txBody>
                    <a:bodyPr/>
                    <a:lstStyle/>
                    <a:p>
                      <a:r>
                        <a:rPr lang="en-US" sz="1000" b="1" noProof="0" dirty="0" smtClean="0"/>
                        <a:t>Correlation with full instrument*</a:t>
                      </a:r>
                      <a:endParaRPr lang="en-US" sz="10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noProof="0" dirty="0" smtClean="0"/>
                        <a:t>0,822</a:t>
                      </a:r>
                      <a:endParaRPr lang="en-US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noProof="0" dirty="0" smtClean="0"/>
                        <a:t>0,896</a:t>
                      </a:r>
                      <a:endParaRPr lang="en-US" sz="900" noProof="0" dirty="0"/>
                    </a:p>
                  </a:txBody>
                  <a:tcPr/>
                </a:tc>
              </a:tr>
              <a:tr h="269828">
                <a:tc>
                  <a:txBody>
                    <a:bodyPr/>
                    <a:lstStyle/>
                    <a:p>
                      <a:r>
                        <a:rPr lang="en-US" sz="1000" b="1" noProof="0" dirty="0" smtClean="0"/>
                        <a:t>Reliability*</a:t>
                      </a:r>
                      <a:endParaRPr lang="en-US" sz="10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noProof="0" smtClean="0"/>
                        <a:t>high</a:t>
                      </a:r>
                      <a:endParaRPr lang="en-US" sz="9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noProof="0" dirty="0" smtClean="0"/>
                        <a:t>Cronbach</a:t>
                      </a:r>
                      <a:r>
                        <a:rPr lang="en-US" sz="900" baseline="0" noProof="0" dirty="0" smtClean="0"/>
                        <a:t> alpha not computable</a:t>
                      </a:r>
                      <a:endParaRPr lang="en-US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noProof="0" dirty="0" smtClean="0"/>
                        <a:t>Alpha=0,803</a:t>
                      </a:r>
                      <a:endParaRPr lang="en-US" sz="900" noProof="0" dirty="0"/>
                    </a:p>
                  </a:txBody>
                  <a:tcPr/>
                </a:tc>
              </a:tr>
              <a:tr h="269828">
                <a:tc>
                  <a:txBody>
                    <a:bodyPr/>
                    <a:lstStyle/>
                    <a:p>
                      <a:r>
                        <a:rPr lang="en-US" sz="1000" b="1" noProof="0" dirty="0" smtClean="0"/>
                        <a:t>Levels </a:t>
                      </a:r>
                      <a:endParaRPr lang="en-US" sz="10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noProof="0" dirty="0" smtClean="0"/>
                        <a:t>4</a:t>
                      </a:r>
                      <a:endParaRPr lang="en-US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noProof="0" dirty="0" smtClean="0"/>
                        <a:t>3</a:t>
                      </a:r>
                      <a:endParaRPr lang="en-US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noProof="0" dirty="0" smtClean="0"/>
                        <a:t>3 </a:t>
                      </a:r>
                      <a:endParaRPr lang="en-US" sz="900" noProof="0" dirty="0"/>
                    </a:p>
                  </a:txBody>
                  <a:tcPr/>
                </a:tc>
              </a:tr>
              <a:tr h="482404">
                <a:tc>
                  <a:txBody>
                    <a:bodyPr/>
                    <a:lstStyle/>
                    <a:p>
                      <a:r>
                        <a:rPr lang="en-US" sz="1000" b="1" noProof="0" dirty="0" smtClean="0"/>
                        <a:t>Dimensionality</a:t>
                      </a:r>
                      <a:endParaRPr lang="en-US" sz="10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noProof="0" dirty="0" smtClean="0"/>
                        <a:t>multi</a:t>
                      </a:r>
                      <a:endParaRPr lang="en-US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noProof="0" dirty="0" smtClean="0"/>
                        <a:t>one</a:t>
                      </a:r>
                      <a:endParaRPr lang="en-US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noProof="0" dirty="0" smtClean="0"/>
                        <a:t>1</a:t>
                      </a:r>
                      <a:r>
                        <a:rPr lang="en-US" sz="900" baseline="0" noProof="0" dirty="0" smtClean="0"/>
                        <a:t> main 3 sub (sub dimensions not evaluated due to high correlations with main index)</a:t>
                      </a:r>
                      <a:endParaRPr lang="en-US" sz="900" noProof="0" dirty="0"/>
                    </a:p>
                  </a:txBody>
                  <a:tcPr/>
                </a:tc>
              </a:tr>
              <a:tr h="269828">
                <a:tc>
                  <a:txBody>
                    <a:bodyPr/>
                    <a:lstStyle/>
                    <a:p>
                      <a:r>
                        <a:rPr lang="en-US" sz="1000" b="1" noProof="0" dirty="0" smtClean="0"/>
                        <a:t>Power for associations </a:t>
                      </a:r>
                      <a:endParaRPr lang="en-US" sz="10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noProof="0" dirty="0" smtClean="0"/>
                        <a:t>high</a:t>
                      </a:r>
                      <a:endParaRPr lang="en-US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noProof="0" dirty="0" smtClean="0"/>
                        <a:t>somewhat limited</a:t>
                      </a:r>
                      <a:endParaRPr lang="en-US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noProof="0" dirty="0" smtClean="0"/>
                        <a:t>somewhat limited</a:t>
                      </a:r>
                      <a:endParaRPr lang="en-US" sz="900" noProof="0" dirty="0"/>
                    </a:p>
                  </a:txBody>
                  <a:tcPr/>
                </a:tc>
              </a:tr>
              <a:tr h="613969">
                <a:tc>
                  <a:txBody>
                    <a:bodyPr/>
                    <a:lstStyle/>
                    <a:p>
                      <a:r>
                        <a:rPr lang="en-US" sz="1000" b="1" noProof="0" dirty="0" smtClean="0"/>
                        <a:t>Recommendation</a:t>
                      </a:r>
                      <a:endParaRPr lang="en-US" sz="10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noProof="0" dirty="0" smtClean="0"/>
                        <a:t>For fully HL focused surveys</a:t>
                      </a:r>
                      <a:endParaRPr lang="en-US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noProof="0" dirty="0" smtClean="0"/>
                        <a:t>For partly HL focused surveys or for</a:t>
                      </a:r>
                      <a:r>
                        <a:rPr lang="en-US" sz="900" baseline="0" noProof="0" dirty="0" smtClean="0"/>
                        <a:t> giving space for  additional context specific items (e.g. GKM, AOK ); vulnerable Populations</a:t>
                      </a:r>
                      <a:endParaRPr lang="en-US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noProof="0" dirty="0" smtClean="0"/>
                        <a:t>Good compact HL</a:t>
                      </a:r>
                      <a:r>
                        <a:rPr lang="en-US" sz="900" baseline="0" noProof="0" dirty="0" smtClean="0"/>
                        <a:t> measure</a:t>
                      </a:r>
                      <a:r>
                        <a:rPr lang="en-US" sz="900" noProof="0" dirty="0" smtClean="0"/>
                        <a:t> in studies with other focus</a:t>
                      </a:r>
                      <a:endParaRPr lang="en-US" sz="9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0" y="6332741"/>
            <a:ext cx="39366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1050" i="1" dirty="0" smtClean="0"/>
              <a:t>* Computations based on HLS-EU total sample</a:t>
            </a:r>
            <a:endParaRPr lang="en-GB" sz="1050" i="1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592267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e-AT" dirty="0" smtClean="0"/>
              <a:t>Pelikan Haiphong </a:t>
            </a:r>
            <a:r>
              <a:rPr lang="de-AT" dirty="0" err="1" smtClean="0"/>
              <a:t>short</a:t>
            </a:r>
            <a:r>
              <a:rPr lang="de-AT" dirty="0" smtClean="0"/>
              <a:t> form 9-11-2016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664B0-09EF-45E0-BEE0-24EBDD9A788E}" type="slidenum">
              <a:rPr lang="de-AT" altLang="de-DE" smtClean="0"/>
              <a:pPr/>
              <a:t>36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37298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Recommendations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Q47, when HL is the main objective of the study and you want to look at sub-dimensions of HL!</a:t>
            </a:r>
          </a:p>
          <a:p>
            <a:r>
              <a:rPr lang="en-US" dirty="0" smtClean="0"/>
              <a:t>Use Q16 when you need a more economical measure of HL and it is not important to look at sub-dimensions of HL</a:t>
            </a:r>
          </a:p>
          <a:p>
            <a:r>
              <a:rPr lang="en-US" dirty="0" smtClean="0"/>
              <a:t>Use Q6 as an economic measure of HL, which is quite well related to a comprehensive measure, in studies with another main theme, where HL is just one factor besides many others! </a:t>
            </a:r>
          </a:p>
          <a:p>
            <a:r>
              <a:rPr lang="en-US" dirty="0" smtClean="0"/>
              <a:t>Further develop the instrument in an ongoing consortium (like HBSC or PISA) jointly!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Pelikan Haiphong short form 9-11-2016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664B0-09EF-45E0-BEE0-24EBDD9A788E}" type="slidenum">
              <a:rPr lang="de-AT" altLang="de-DE" smtClean="0"/>
              <a:pPr/>
              <a:t>37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365457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6</a:t>
            </a:r>
            <a:r>
              <a:rPr lang="de-AT" dirty="0" smtClean="0"/>
              <a:t>. </a:t>
            </a:r>
            <a:r>
              <a:rPr lang="de-AT" dirty="0"/>
              <a:t>Factor analyses modelling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Pelikan Haiphong short form 9-11-2016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890C-C46B-463C-B6D9-B2DB23485CC4}" type="slidenum">
              <a:rPr lang="de-AT" altLang="de-DE" smtClean="0"/>
              <a:pPr/>
              <a:t>38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24903398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02692"/>
          </a:xfrm>
        </p:spPr>
        <p:txBody>
          <a:bodyPr/>
          <a:lstStyle/>
          <a:p>
            <a:r>
              <a:rPr lang="de-AT" dirty="0" smtClean="0"/>
              <a:t>Taiwanese HL-SF12 </a:t>
            </a:r>
            <a:r>
              <a:rPr lang="de-AT" dirty="0" err="1" smtClean="0"/>
              <a:t>short</a:t>
            </a:r>
            <a:r>
              <a:rPr lang="de-AT" dirty="0" smtClean="0"/>
              <a:t> </a:t>
            </a:r>
            <a:r>
              <a:rPr lang="de-AT" dirty="0" err="1" smtClean="0"/>
              <a:t>scale</a:t>
            </a:r>
            <a:r>
              <a:rPr lang="de-AT" dirty="0" smtClean="0"/>
              <a:t>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209331"/>
          </a:xfrm>
        </p:spPr>
        <p:txBody>
          <a:bodyPr/>
          <a:lstStyle/>
          <a:p>
            <a:r>
              <a:rPr lang="en-US" dirty="0" smtClean="0"/>
              <a:t>Based on factor analysis (PCA),</a:t>
            </a:r>
          </a:p>
          <a:p>
            <a:r>
              <a:rPr lang="en-US" dirty="0" smtClean="0"/>
              <a:t>using factor loadings and standardized–coefficient values of linear regression analysis for selection of items </a:t>
            </a:r>
          </a:p>
          <a:p>
            <a:r>
              <a:rPr lang="en-US" dirty="0" smtClean="0"/>
              <a:t>12 items, one for each cell of the HLS-EU matrix: 2, 6, 10, 15, 18, 23, 26, 30, 33, 39, 43, 4. </a:t>
            </a:r>
          </a:p>
          <a:p>
            <a:r>
              <a:rPr lang="de-AT" dirty="0"/>
              <a:t>Satisfactory</a:t>
            </a:r>
            <a:r>
              <a:rPr lang="en-US" dirty="0" smtClean="0"/>
              <a:t> psychometric properties</a:t>
            </a:r>
          </a:p>
          <a:p>
            <a:pPr lvl="1"/>
            <a:r>
              <a:rPr lang="en-US" dirty="0" smtClean="0"/>
              <a:t>Explained variance of full form: R square = .94</a:t>
            </a:r>
          </a:p>
          <a:p>
            <a:pPr lvl="1"/>
            <a:r>
              <a:rPr lang="de-AT" dirty="0" smtClean="0"/>
              <a:t>criterion of item-scale convergent validity (average item-scale correlation 0.59 - 0.75)</a:t>
            </a:r>
          </a:p>
          <a:p>
            <a:pPr lvl="1"/>
            <a:r>
              <a:rPr lang="de-AT" dirty="0" smtClean="0"/>
              <a:t>Internal consistency reliability (Cronbach´s alpha 0.85)</a:t>
            </a:r>
          </a:p>
          <a:p>
            <a:pPr lvl="1"/>
            <a:r>
              <a:rPr lang="en-US" dirty="0" smtClean="0"/>
              <a:t>Criterion related validity (Pearson correlation of index scores of full and short form 0.97)</a:t>
            </a:r>
          </a:p>
          <a:p>
            <a:pPr lvl="1"/>
            <a:r>
              <a:rPr lang="en-US" dirty="0" smtClean="0"/>
              <a:t>Construct validity (comparative association – multiple regression analysis - with socio-demographic variables between full and short form)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e-AT" dirty="0" smtClean="0"/>
              <a:t>Pelikan Haiphong </a:t>
            </a:r>
            <a:r>
              <a:rPr lang="de-AT" dirty="0" err="1" smtClean="0"/>
              <a:t>short</a:t>
            </a:r>
            <a:r>
              <a:rPr lang="de-AT" dirty="0" smtClean="0"/>
              <a:t> form 9-11-2016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AC8F-F979-4C16-BA01-E3D872B06C7C}" type="slidenum">
              <a:rPr lang="de-AT" altLang="de-DE" smtClean="0"/>
              <a:pPr/>
              <a:t>39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3117634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1. The </a:t>
            </a:r>
            <a:r>
              <a:rPr lang="de-AT" dirty="0"/>
              <a:t>HLS-EU-Q47 long form</a:t>
            </a:r>
            <a:br>
              <a:rPr lang="de-AT" dirty="0"/>
            </a:b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Pelikan Haiphong short form 9-11-2016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890C-C46B-463C-B6D9-B2DB23485CC4}" type="slidenum">
              <a:rPr lang="de-AT" altLang="de-DE" smtClean="0"/>
              <a:pPr/>
              <a:t>4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19571239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Replication </a:t>
            </a:r>
            <a:r>
              <a:rPr lang="de-AT" smtClean="0"/>
              <a:t>of </a:t>
            </a:r>
            <a:r>
              <a:rPr lang="en-US" dirty="0" smtClean="0"/>
              <a:t>method with </a:t>
            </a:r>
            <a:r>
              <a:rPr lang="de-AT" dirty="0" smtClean="0"/>
              <a:t>HLS-EU 8 countries </a:t>
            </a:r>
            <a:r>
              <a:rPr lang="de-AT" dirty="0" err="1" smtClean="0"/>
              <a:t>data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PCA did not give the same fitting factor structure for the 12 cells of the HLS-EU matrix for the different countries </a:t>
            </a:r>
          </a:p>
          <a:p>
            <a:r>
              <a:rPr lang="en-US" dirty="0" smtClean="0"/>
              <a:t>And </a:t>
            </a:r>
            <a:r>
              <a:rPr lang="en-US" dirty="0" smtClean="0">
                <a:solidFill>
                  <a:srgbClr val="C00000"/>
                </a:solidFill>
              </a:rPr>
              <a:t>different</a:t>
            </a:r>
            <a:r>
              <a:rPr lang="en-US" dirty="0" smtClean="0"/>
              <a:t> subsets of items resulted for the 8 countries included in the analysis</a:t>
            </a:r>
          </a:p>
          <a:p>
            <a:endParaRPr lang="de-AT" dirty="0"/>
          </a:p>
          <a:p>
            <a:r>
              <a:rPr lang="en-US" dirty="0" smtClean="0"/>
              <a:t>Method, if it works well, allows to optimize a selection of items very well representing the full 47 items for a specific country.</a:t>
            </a:r>
          </a:p>
          <a:p>
            <a:r>
              <a:rPr lang="en-US" dirty="0" smtClean="0"/>
              <a:t>But one gets different short scales for different countries, which makes between country comparisons </a:t>
            </a:r>
            <a:r>
              <a:rPr lang="en-US" dirty="0" err="1" smtClean="0"/>
              <a:t>ratherdifficult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Pelikan Haiphong short form 9-11-2016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AC8F-F979-4C16-BA01-E3D872B06C7C}" type="slidenum">
              <a:rPr lang="de-AT" altLang="de-DE" smtClean="0"/>
              <a:pPr/>
              <a:t>40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15127159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457200" y="782638"/>
            <a:ext cx="8229600" cy="414337"/>
          </a:xfrm>
        </p:spPr>
        <p:txBody>
          <a:bodyPr/>
          <a:lstStyle/>
          <a:p>
            <a:r>
              <a:rPr lang="de-AT" altLang="de-DE" smtClean="0"/>
              <a:t>Contact</a:t>
            </a:r>
            <a:endParaRPr lang="de-AT" altLang="de-DE" dirty="0" smtClean="0"/>
          </a:p>
        </p:txBody>
      </p:sp>
      <p:sp>
        <p:nvSpPr>
          <p:cNvPr id="44" name="Textfeld 43"/>
          <p:cNvSpPr txBox="1"/>
          <p:nvPr/>
        </p:nvSpPr>
        <p:spPr bwMode="auto">
          <a:xfrm>
            <a:off x="971550" y="2276475"/>
            <a:ext cx="3503613" cy="414216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indent="-180000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Font typeface="Arial" charset="0"/>
              <a:buNone/>
              <a:tabLst>
                <a:tab pos="355600" algn="l"/>
              </a:tabLst>
              <a:defRPr/>
            </a:pPr>
            <a:r>
              <a:rPr lang="de-DE" sz="1600" spc="-3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Jürgen M. Pelikan</a:t>
            </a:r>
            <a:endParaRPr lang="de-DE" sz="1600" spc="-30" dirty="0">
              <a:solidFill>
                <a:srgbClr val="C00000"/>
              </a:solidFill>
              <a:latin typeface="Lucida Sans Unicode" pitchFamily="34" charset="0"/>
              <a:cs typeface="Lucida Sans Unicode" pitchFamily="34" charset="0"/>
            </a:endParaRPr>
          </a:p>
          <a:p>
            <a:pPr indent="-180000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Font typeface="Arial" charset="0"/>
              <a:buNone/>
              <a:tabLst>
                <a:tab pos="355600" algn="l"/>
              </a:tabLst>
              <a:defRPr/>
            </a:pPr>
            <a:r>
              <a:rPr lang="de-DE" sz="1600" spc="-30" dirty="0">
                <a:solidFill>
                  <a:srgbClr val="67726B"/>
                </a:solidFill>
                <a:latin typeface="Lucida Sans Unicode" pitchFamily="34" charset="0"/>
                <a:cs typeface="Lucida Sans Unicode" pitchFamily="34" charset="0"/>
              </a:rPr>
              <a:t/>
            </a:r>
            <a:br>
              <a:rPr lang="de-DE" sz="1600" spc="-30" dirty="0">
                <a:solidFill>
                  <a:srgbClr val="67726B"/>
                </a:solidFill>
                <a:latin typeface="Lucida Sans Unicode" pitchFamily="34" charset="0"/>
                <a:cs typeface="Lucida Sans Unicode" pitchFamily="34" charset="0"/>
              </a:rPr>
            </a:br>
            <a:r>
              <a:rPr lang="de-DE" sz="1400" spc="-30" dirty="0">
                <a:solidFill>
                  <a:srgbClr val="67726B"/>
                </a:solidFill>
                <a:latin typeface="Lucida Sans Unicode" pitchFamily="34" charset="0"/>
                <a:cs typeface="Lucida Sans Unicode" pitchFamily="34" charset="0"/>
              </a:rPr>
              <a:t>Stubenring 6</a:t>
            </a:r>
            <a:r>
              <a:rPr lang="de-AT" sz="1400" spc="-30" dirty="0">
                <a:solidFill>
                  <a:srgbClr val="67726B"/>
                </a:solidFill>
                <a:latin typeface="Lucida Sans Unicode" pitchFamily="34" charset="0"/>
                <a:cs typeface="Lucida Sans Unicode" pitchFamily="34" charset="0"/>
              </a:rPr>
              <a:t/>
            </a:r>
            <a:br>
              <a:rPr lang="de-AT" sz="1400" spc="-30" dirty="0">
                <a:solidFill>
                  <a:srgbClr val="67726B"/>
                </a:solidFill>
                <a:latin typeface="Lucida Sans Unicode" pitchFamily="34" charset="0"/>
                <a:cs typeface="Lucida Sans Unicode" pitchFamily="34" charset="0"/>
              </a:rPr>
            </a:br>
            <a:r>
              <a:rPr lang="de-AT" sz="1400" spc="-30" dirty="0">
                <a:solidFill>
                  <a:srgbClr val="67726B"/>
                </a:solidFill>
                <a:latin typeface="Lucida Sans Unicode" pitchFamily="34" charset="0"/>
                <a:cs typeface="Lucida Sans Unicode" pitchFamily="34" charset="0"/>
              </a:rPr>
              <a:t>1010 Vienna, Austria</a:t>
            </a:r>
            <a:r>
              <a:rPr lang="de-DE" sz="1600" spc="-30" dirty="0">
                <a:solidFill>
                  <a:srgbClr val="67726B"/>
                </a:solidFill>
                <a:latin typeface="Lucida Sans Unicode" pitchFamily="34" charset="0"/>
                <a:cs typeface="Lucida Sans Unicode" pitchFamily="34" charset="0"/>
              </a:rPr>
              <a:t/>
            </a:r>
            <a:br>
              <a:rPr lang="de-DE" sz="1600" spc="-30" dirty="0">
                <a:solidFill>
                  <a:srgbClr val="67726B"/>
                </a:solidFill>
                <a:latin typeface="Lucida Sans Unicode" pitchFamily="34" charset="0"/>
                <a:cs typeface="Lucida Sans Unicode" pitchFamily="34" charset="0"/>
              </a:rPr>
            </a:br>
            <a:r>
              <a:rPr lang="de-DE" sz="1400" b="1" spc="-30" dirty="0">
                <a:solidFill>
                  <a:srgbClr val="67726B"/>
                </a:solidFill>
                <a:latin typeface="Lucida Sans Unicode" pitchFamily="34" charset="0"/>
                <a:cs typeface="Lucida Sans Unicode" pitchFamily="34" charset="0"/>
              </a:rPr>
              <a:t>T:	</a:t>
            </a:r>
            <a:r>
              <a:rPr lang="de-DE" sz="1400" spc="-30" dirty="0">
                <a:solidFill>
                  <a:srgbClr val="67726B"/>
                </a:solidFill>
                <a:latin typeface="Lucida Sans Unicode" pitchFamily="34" charset="0"/>
                <a:cs typeface="Lucida Sans Unicode" pitchFamily="34" charset="0"/>
              </a:rPr>
              <a:t>+43 1 515 61-</a:t>
            </a:r>
            <a:br>
              <a:rPr lang="de-DE" sz="1400" spc="-30" dirty="0">
                <a:solidFill>
                  <a:srgbClr val="67726B"/>
                </a:solidFill>
                <a:latin typeface="Lucida Sans Unicode" pitchFamily="34" charset="0"/>
                <a:cs typeface="Lucida Sans Unicode" pitchFamily="34" charset="0"/>
              </a:rPr>
            </a:br>
            <a:r>
              <a:rPr lang="de-DE" sz="1400" b="1" spc="-30" dirty="0">
                <a:solidFill>
                  <a:srgbClr val="67726B"/>
                </a:solidFill>
                <a:latin typeface="Lucida Sans Unicode" pitchFamily="34" charset="0"/>
                <a:cs typeface="Lucida Sans Unicode" pitchFamily="34" charset="0"/>
              </a:rPr>
              <a:t>F:	</a:t>
            </a:r>
            <a:r>
              <a:rPr lang="de-DE" sz="1400" spc="-30" dirty="0">
                <a:solidFill>
                  <a:srgbClr val="67726B"/>
                </a:solidFill>
                <a:latin typeface="Lucida Sans Unicode" pitchFamily="34" charset="0"/>
                <a:cs typeface="Lucida Sans Unicode" pitchFamily="34" charset="0"/>
              </a:rPr>
              <a:t>+43 1 513 84 72</a:t>
            </a:r>
            <a:br>
              <a:rPr lang="de-DE" sz="1400" spc="-30" dirty="0">
                <a:solidFill>
                  <a:srgbClr val="67726B"/>
                </a:solidFill>
                <a:latin typeface="Lucida Sans Unicode" pitchFamily="34" charset="0"/>
                <a:cs typeface="Lucida Sans Unicode" pitchFamily="34" charset="0"/>
              </a:rPr>
            </a:br>
            <a:r>
              <a:rPr lang="de-DE" sz="1400" b="1" spc="-30" dirty="0">
                <a:solidFill>
                  <a:srgbClr val="67726B"/>
                </a:solidFill>
                <a:latin typeface="Lucida Sans Unicode" pitchFamily="34" charset="0"/>
                <a:cs typeface="Lucida Sans Unicode" pitchFamily="34" charset="0"/>
              </a:rPr>
              <a:t>E:</a:t>
            </a:r>
            <a:r>
              <a:rPr lang="de-DE" sz="1400" spc="-30" dirty="0">
                <a:solidFill>
                  <a:srgbClr val="67726B"/>
                </a:solidFill>
                <a:latin typeface="Lucida Sans Unicode" pitchFamily="34" charset="0"/>
                <a:cs typeface="Lucida Sans Unicode" pitchFamily="34" charset="0"/>
              </a:rPr>
              <a:t>	</a:t>
            </a:r>
            <a:r>
              <a:rPr lang="de-DE" sz="1400" spc="-30" dirty="0" smtClean="0">
                <a:solidFill>
                  <a:srgbClr val="0070C0"/>
                </a:solidFill>
                <a:latin typeface="Lucida Sans Unicode" pitchFamily="34" charset="0"/>
                <a:cs typeface="Lucida Sans Unicode" pitchFamily="34" charset="0"/>
              </a:rPr>
              <a:t>juergen.pelikan@goeg.at</a:t>
            </a:r>
            <a:r>
              <a:rPr lang="de-DE" sz="1400" spc="-30" dirty="0">
                <a:solidFill>
                  <a:srgbClr val="0070C0"/>
                </a:solidFill>
                <a:latin typeface="Lucida Sans Unicode" pitchFamily="34" charset="0"/>
                <a:cs typeface="Lucida Sans Unicode" pitchFamily="34" charset="0"/>
              </a:rPr>
              <a:t/>
            </a:r>
            <a:br>
              <a:rPr lang="de-DE" sz="1400" spc="-30" dirty="0">
                <a:solidFill>
                  <a:srgbClr val="0070C0"/>
                </a:solidFill>
                <a:latin typeface="Lucida Sans Unicode" pitchFamily="34" charset="0"/>
                <a:cs typeface="Lucida Sans Unicode" pitchFamily="34" charset="0"/>
              </a:rPr>
            </a:br>
            <a:r>
              <a:rPr lang="de-DE" sz="1400" spc="-30" dirty="0" smtClean="0">
                <a:solidFill>
                  <a:srgbClr val="67726B"/>
                </a:solidFill>
                <a:latin typeface="Lucida Sans Unicode" pitchFamily="34" charset="0"/>
                <a:cs typeface="Lucida Sans Unicode" pitchFamily="34" charset="0"/>
                <a:hlinkClick r:id="rId2"/>
              </a:rPr>
              <a:t>www.goeg.at</a:t>
            </a:r>
            <a:endParaRPr lang="de-DE" sz="1400" spc="-30" dirty="0" smtClean="0">
              <a:solidFill>
                <a:srgbClr val="67726B"/>
              </a:solidFill>
              <a:latin typeface="Lucida Sans Unicode" pitchFamily="34" charset="0"/>
              <a:cs typeface="Lucida Sans Unicode" pitchFamily="34" charset="0"/>
            </a:endParaRPr>
          </a:p>
          <a:p>
            <a:pPr indent="-180000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Font typeface="Arial" charset="0"/>
              <a:buNone/>
              <a:tabLst>
                <a:tab pos="355600" algn="l"/>
              </a:tabLst>
              <a:defRPr/>
            </a:pPr>
            <a:r>
              <a:rPr lang="de-DE" sz="1400" spc="-30" dirty="0" smtClean="0">
                <a:solidFill>
                  <a:srgbClr val="67726B"/>
                </a:solidFill>
                <a:latin typeface="Lucida Sans Unicode" pitchFamily="34" charset="0"/>
                <a:cs typeface="Lucida Sans Unicode" pitchFamily="34" charset="0"/>
              </a:rPr>
              <a:t>HPH-relevant </a:t>
            </a:r>
            <a:r>
              <a:rPr lang="de-DE" sz="1400" spc="-30" dirty="0" err="1" smtClean="0">
                <a:solidFill>
                  <a:srgbClr val="67726B"/>
                </a:solidFill>
                <a:latin typeface="Lucida Sans Unicode" pitchFamily="34" charset="0"/>
                <a:cs typeface="Lucida Sans Unicode" pitchFamily="34" charset="0"/>
              </a:rPr>
              <a:t>websites</a:t>
            </a:r>
            <a:r>
              <a:rPr lang="de-DE" sz="1400" spc="-30" dirty="0" smtClean="0">
                <a:solidFill>
                  <a:srgbClr val="67726B"/>
                </a:solidFill>
                <a:latin typeface="Lucida Sans Unicode" pitchFamily="34" charset="0"/>
                <a:cs typeface="Lucida Sans Unicode" pitchFamily="34" charset="0"/>
              </a:rPr>
              <a:t>:</a:t>
            </a:r>
          </a:p>
          <a:p>
            <a:pPr indent="-180000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Font typeface="Arial" charset="0"/>
              <a:buNone/>
              <a:tabLst>
                <a:tab pos="355600" algn="l"/>
              </a:tabLst>
              <a:defRPr/>
            </a:pPr>
            <a:r>
              <a:rPr lang="de-DE" sz="1400" u="sng" spc="-30" dirty="0" smtClean="0">
                <a:solidFill>
                  <a:srgbClr val="67726B"/>
                </a:solidFill>
                <a:latin typeface="Lucida Sans Unicode" pitchFamily="34" charset="0"/>
                <a:cs typeface="Lucida Sans Unicode" pitchFamily="34" charset="0"/>
              </a:rPr>
              <a:t>www.hph-hc.cc/</a:t>
            </a:r>
          </a:p>
          <a:p>
            <a:pPr indent="-180000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Font typeface="Arial" charset="0"/>
              <a:buNone/>
              <a:tabLst>
                <a:tab pos="355600" algn="l"/>
              </a:tabLst>
              <a:defRPr/>
            </a:pPr>
            <a:r>
              <a:rPr lang="de-DE" sz="1400" u="sng" spc="-30" dirty="0" smtClean="0">
                <a:solidFill>
                  <a:srgbClr val="67726B"/>
                </a:solidFill>
                <a:latin typeface="Lucida Sans Unicode" pitchFamily="34" charset="0"/>
                <a:cs typeface="Lucida Sans Unicode" pitchFamily="34" charset="0"/>
              </a:rPr>
              <a:t>www.hphnet.org</a:t>
            </a:r>
            <a:endParaRPr lang="de-AT" sz="1600" u="sng" spc="-30" dirty="0">
              <a:solidFill>
                <a:srgbClr val="67726B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827584" y="1628800"/>
            <a:ext cx="7840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 smtClean="0">
                <a:solidFill>
                  <a:schemeClr val="accent2">
                    <a:lumMod val="75000"/>
                  </a:schemeClr>
                </a:solidFill>
              </a:rPr>
              <a:t>Thank you so much for your attention!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ED5C-D33E-4535-BA21-FC058865C092}" type="slidenum">
              <a:rPr lang="de-AT" altLang="de-DE" smtClean="0"/>
              <a:pPr/>
              <a:t>41</a:t>
            </a:fld>
            <a:endParaRPr lang="de-AT" alt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Pelikan Haiphong short form 9-11-2016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1426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8915" y="766479"/>
            <a:ext cx="8656637" cy="680184"/>
          </a:xfrm>
        </p:spPr>
        <p:txBody>
          <a:bodyPr/>
          <a:lstStyle/>
          <a:p>
            <a:r>
              <a:rPr lang="de-DE" smtClean="0"/>
              <a:t>References 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82563" y="1296537"/>
            <a:ext cx="8656637" cy="5256663"/>
          </a:xfrm>
        </p:spPr>
        <p:txBody>
          <a:bodyPr/>
          <a:lstStyle/>
          <a:p>
            <a:pPr marL="0" indent="-457200">
              <a:buNone/>
            </a:pPr>
            <a:r>
              <a:rPr lang="de-AT" sz="1200" b="1" kern="1200" dirty="0" err="1" smtClean="0"/>
              <a:t>Sørensen</a:t>
            </a:r>
            <a:r>
              <a:rPr lang="de-DE" sz="1200" b="1" kern="1200" dirty="0" smtClean="0"/>
              <a:t> K, Van den </a:t>
            </a:r>
            <a:r>
              <a:rPr lang="de-DE" sz="1200" b="1" kern="1200" dirty="0" err="1" smtClean="0"/>
              <a:t>Broucke</a:t>
            </a:r>
            <a:r>
              <a:rPr lang="de-DE" sz="1200" b="1" kern="1200" dirty="0" smtClean="0"/>
              <a:t> S, </a:t>
            </a:r>
            <a:r>
              <a:rPr lang="de-DE" sz="1200" b="1" kern="1200" dirty="0" err="1" smtClean="0"/>
              <a:t>Fullam</a:t>
            </a:r>
            <a:r>
              <a:rPr lang="de-DE" sz="1200" b="1" kern="1200" dirty="0" smtClean="0"/>
              <a:t> J, Doyle G, Pelikan JM, </a:t>
            </a:r>
            <a:r>
              <a:rPr lang="de-DE" sz="1200" b="1" kern="1200" dirty="0" err="1" smtClean="0"/>
              <a:t>Slonska</a:t>
            </a:r>
            <a:r>
              <a:rPr lang="de-DE" sz="1200" b="1" kern="1200" dirty="0" smtClean="0"/>
              <a:t> Z, Brand H, </a:t>
            </a:r>
            <a:r>
              <a:rPr lang="de-DE" sz="1200" b="1" kern="1200" dirty="0"/>
              <a:t>(HLS-EU) </a:t>
            </a:r>
            <a:r>
              <a:rPr lang="de-DE" sz="1200" b="1" kern="1200" dirty="0" err="1"/>
              <a:t>Consortium</a:t>
            </a:r>
            <a:r>
              <a:rPr lang="de-DE" sz="1200" kern="1200" dirty="0"/>
              <a:t> (2012): </a:t>
            </a:r>
            <a:r>
              <a:rPr lang="de-DE" sz="1200" kern="1200" dirty="0" smtClean="0"/>
              <a:t>	Health </a:t>
            </a:r>
            <a:r>
              <a:rPr lang="de-DE" sz="1200" kern="1200" dirty="0" err="1"/>
              <a:t>literacy</a:t>
            </a:r>
            <a:r>
              <a:rPr lang="de-DE" sz="1200" kern="1200" dirty="0"/>
              <a:t> </a:t>
            </a:r>
            <a:r>
              <a:rPr lang="de-DE" sz="1200" kern="1200" dirty="0" err="1"/>
              <a:t>and</a:t>
            </a:r>
            <a:r>
              <a:rPr lang="de-DE" sz="1200" kern="1200" dirty="0"/>
              <a:t> </a:t>
            </a:r>
            <a:r>
              <a:rPr lang="de-DE" sz="1200" kern="1200" dirty="0" err="1"/>
              <a:t>public</a:t>
            </a:r>
            <a:r>
              <a:rPr lang="de-DE" sz="1200" kern="1200" dirty="0"/>
              <a:t> </a:t>
            </a:r>
            <a:r>
              <a:rPr lang="de-DE" sz="1200" kern="1200" dirty="0" err="1"/>
              <a:t>health</a:t>
            </a:r>
            <a:r>
              <a:rPr lang="de-DE" sz="1200" kern="1200" dirty="0"/>
              <a:t>: A </a:t>
            </a:r>
            <a:r>
              <a:rPr lang="de-DE" sz="1200" kern="1200" dirty="0" err="1"/>
              <a:t>systematic</a:t>
            </a:r>
            <a:r>
              <a:rPr lang="de-DE" sz="1200" kern="1200" dirty="0"/>
              <a:t> </a:t>
            </a:r>
            <a:r>
              <a:rPr lang="de-DE" sz="1200" kern="1200" dirty="0" err="1"/>
              <a:t>review</a:t>
            </a:r>
            <a:r>
              <a:rPr lang="de-DE" sz="1200" kern="1200" dirty="0"/>
              <a:t> </a:t>
            </a:r>
            <a:r>
              <a:rPr lang="de-DE" sz="1200" kern="1200" dirty="0" err="1"/>
              <a:t>and</a:t>
            </a:r>
            <a:r>
              <a:rPr lang="de-DE" sz="1200" kern="1200" dirty="0"/>
              <a:t> </a:t>
            </a:r>
            <a:r>
              <a:rPr lang="de-DE" sz="1200" kern="1200" dirty="0" err="1"/>
              <a:t>integration</a:t>
            </a:r>
            <a:r>
              <a:rPr lang="de-DE" sz="1200" kern="1200" dirty="0"/>
              <a:t> </a:t>
            </a:r>
            <a:r>
              <a:rPr lang="de-DE" sz="1200" kern="1200" dirty="0" err="1"/>
              <a:t>of</a:t>
            </a:r>
            <a:r>
              <a:rPr lang="de-DE" sz="1200" kern="1200" dirty="0"/>
              <a:t> </a:t>
            </a:r>
            <a:r>
              <a:rPr lang="de-DE" sz="1200" kern="1200" dirty="0" err="1"/>
              <a:t>definitions</a:t>
            </a:r>
            <a:r>
              <a:rPr lang="de-DE" sz="1200" kern="1200" dirty="0"/>
              <a:t> </a:t>
            </a:r>
            <a:r>
              <a:rPr lang="de-DE" sz="1200" kern="1200" dirty="0" err="1"/>
              <a:t>and</a:t>
            </a:r>
            <a:r>
              <a:rPr lang="de-DE" sz="1200" kern="1200" dirty="0"/>
              <a:t> </a:t>
            </a:r>
            <a:r>
              <a:rPr lang="de-DE" sz="1200" kern="1200" dirty="0" err="1"/>
              <a:t>models</a:t>
            </a:r>
            <a:r>
              <a:rPr lang="de-DE" sz="1200" kern="1200" dirty="0"/>
              <a:t>. </a:t>
            </a:r>
            <a:r>
              <a:rPr lang="de-DE" sz="1200" i="1" kern="1200" dirty="0"/>
              <a:t>BMC Public Health</a:t>
            </a:r>
            <a:r>
              <a:rPr lang="de-DE" sz="1200" kern="1200" dirty="0"/>
              <a:t>, </a:t>
            </a:r>
            <a:r>
              <a:rPr lang="de-DE" sz="1200" i="1" kern="1200" dirty="0"/>
              <a:t>12</a:t>
            </a:r>
            <a:r>
              <a:rPr lang="de-DE" sz="1200" kern="1200" dirty="0"/>
              <a:t> </a:t>
            </a:r>
            <a:r>
              <a:rPr lang="de-DE" sz="1200" kern="1200" dirty="0" smtClean="0"/>
              <a:t>	(</a:t>
            </a:r>
            <a:r>
              <a:rPr lang="de-DE" sz="1200" kern="1200" dirty="0"/>
              <a:t>80</a:t>
            </a:r>
            <a:r>
              <a:rPr lang="de-DE" sz="1200" kern="1200" dirty="0" smtClean="0"/>
              <a:t>).</a:t>
            </a:r>
          </a:p>
          <a:p>
            <a:pPr marL="0" indent="-457200">
              <a:buNone/>
            </a:pPr>
            <a:endParaRPr lang="en-US" sz="1200" kern="1200" dirty="0" smtClean="0"/>
          </a:p>
          <a:p>
            <a:pPr>
              <a:buNone/>
            </a:pPr>
            <a:r>
              <a:rPr lang="de-AT" sz="1200" b="1" dirty="0" err="1" smtClean="0"/>
              <a:t>Sørensen</a:t>
            </a:r>
            <a:r>
              <a:rPr lang="de-AT" sz="1200" b="1" dirty="0" smtClean="0"/>
              <a:t> K, Pelikan JM, </a:t>
            </a:r>
            <a:r>
              <a:rPr lang="de-AT" sz="1200" b="1" dirty="0" err="1" smtClean="0"/>
              <a:t>Röthlin</a:t>
            </a:r>
            <a:r>
              <a:rPr lang="de-AT" sz="1200" b="1" dirty="0" smtClean="0"/>
              <a:t> F, </a:t>
            </a:r>
            <a:r>
              <a:rPr lang="de-AT" sz="1200" b="1" dirty="0" err="1" smtClean="0"/>
              <a:t>Ganahl</a:t>
            </a:r>
            <a:r>
              <a:rPr lang="de-AT" sz="1200" b="1" dirty="0" smtClean="0"/>
              <a:t> K, </a:t>
            </a:r>
            <a:r>
              <a:rPr lang="de-AT" sz="1200" b="1" dirty="0" err="1" smtClean="0"/>
              <a:t>Slonska</a:t>
            </a:r>
            <a:r>
              <a:rPr lang="de-AT" sz="1200" b="1" dirty="0" smtClean="0"/>
              <a:t> Z, Doyle G, </a:t>
            </a:r>
            <a:r>
              <a:rPr lang="de-AT" sz="1200" b="1" dirty="0" err="1" smtClean="0"/>
              <a:t>Fullam</a:t>
            </a:r>
            <a:r>
              <a:rPr lang="de-AT" sz="1200" b="1" dirty="0" smtClean="0"/>
              <a:t> J, </a:t>
            </a:r>
            <a:r>
              <a:rPr lang="de-AT" sz="1200" b="1" dirty="0" err="1" smtClean="0"/>
              <a:t>Kondilis</a:t>
            </a:r>
            <a:r>
              <a:rPr lang="de-AT" sz="1200" b="1" dirty="0" smtClean="0"/>
              <a:t> B, </a:t>
            </a:r>
            <a:r>
              <a:rPr lang="de-AT" sz="1200" b="1" dirty="0" err="1" smtClean="0"/>
              <a:t>Agrafiotis</a:t>
            </a:r>
            <a:r>
              <a:rPr lang="de-AT" sz="1200" b="1" dirty="0" smtClean="0"/>
              <a:t> D, </a:t>
            </a:r>
            <a:r>
              <a:rPr lang="de-AT" sz="1200" b="1" dirty="0" err="1" smtClean="0"/>
              <a:t>Uiters</a:t>
            </a:r>
            <a:r>
              <a:rPr lang="de-AT" sz="1200" b="1" dirty="0" smtClean="0"/>
              <a:t> E, Falcon M, </a:t>
            </a:r>
            <a:r>
              <a:rPr lang="de-AT" sz="1200" b="1" dirty="0" err="1" smtClean="0"/>
              <a:t>Mensing</a:t>
            </a:r>
            <a:r>
              <a:rPr lang="de-AT" sz="1200" b="1" dirty="0" smtClean="0"/>
              <a:t> M, </a:t>
            </a:r>
            <a:r>
              <a:rPr lang="de-AT" sz="1200" b="1" dirty="0" err="1" smtClean="0"/>
              <a:t>Tchamov</a:t>
            </a:r>
            <a:r>
              <a:rPr lang="de-AT" sz="1200" b="1" dirty="0" smtClean="0"/>
              <a:t> K, Van den </a:t>
            </a:r>
            <a:r>
              <a:rPr lang="en-US" sz="1200" b="1" dirty="0" err="1" smtClean="0"/>
              <a:t>Broucke</a:t>
            </a:r>
            <a:r>
              <a:rPr lang="en-US" sz="1200" b="1" dirty="0" smtClean="0"/>
              <a:t> S, Brand H : </a:t>
            </a:r>
            <a:r>
              <a:rPr lang="en-US" sz="1200" dirty="0" smtClean="0"/>
              <a:t>Health literacy in Europe: comparative results of the European health literacy survey (HLS-EU). </a:t>
            </a:r>
            <a:r>
              <a:rPr lang="en-US" sz="1200" i="1" dirty="0" err="1" smtClean="0"/>
              <a:t>Eur</a:t>
            </a:r>
            <a:r>
              <a:rPr lang="en-US" sz="1200" i="1" dirty="0" smtClean="0"/>
              <a:t> J Public Health. </a:t>
            </a:r>
            <a:r>
              <a:rPr lang="en-US" sz="1200" dirty="0" smtClean="0"/>
              <a:t>in review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de-AT" sz="1200" b="1" dirty="0" err="1" smtClean="0"/>
              <a:t>Sørensen</a:t>
            </a:r>
            <a:r>
              <a:rPr lang="de-AT" sz="1200" b="1" dirty="0" smtClean="0"/>
              <a:t> K, Van den </a:t>
            </a:r>
            <a:r>
              <a:rPr lang="de-AT" sz="1200" b="1" dirty="0" err="1" smtClean="0"/>
              <a:t>Broucke</a:t>
            </a:r>
            <a:r>
              <a:rPr lang="de-AT" sz="1200" b="1" dirty="0" smtClean="0"/>
              <a:t> S, Pelikan JM, </a:t>
            </a:r>
            <a:r>
              <a:rPr lang="de-AT" sz="1200" b="1" dirty="0" err="1" smtClean="0"/>
              <a:t>Fullam</a:t>
            </a:r>
            <a:r>
              <a:rPr lang="de-AT" sz="1200" b="1" dirty="0" smtClean="0"/>
              <a:t> J, Doyle G, </a:t>
            </a:r>
            <a:r>
              <a:rPr lang="de-AT" sz="1200" b="1" dirty="0" err="1" smtClean="0"/>
              <a:t>Slonska</a:t>
            </a:r>
            <a:r>
              <a:rPr lang="de-AT" sz="1200" b="1" dirty="0" smtClean="0"/>
              <a:t> Z, </a:t>
            </a:r>
            <a:r>
              <a:rPr lang="en-US" sz="1200" b="1" dirty="0" err="1" smtClean="0"/>
              <a:t>Kondilis</a:t>
            </a:r>
            <a:r>
              <a:rPr lang="en-US" sz="1200" b="1" dirty="0" smtClean="0"/>
              <a:t> B, </a:t>
            </a:r>
            <a:r>
              <a:rPr lang="en-US" sz="1200" b="1" dirty="0" err="1" smtClean="0"/>
              <a:t>Stoffels</a:t>
            </a:r>
            <a:r>
              <a:rPr lang="en-US" sz="1200" b="1" dirty="0" smtClean="0"/>
              <a:t> V, Osborne RH, Brand H </a:t>
            </a:r>
            <a:r>
              <a:rPr lang="en-US" sz="1200" dirty="0" smtClean="0"/>
              <a:t>(2013) : Measuring health literacy in populations: illuminating the design and development process of the </a:t>
            </a:r>
            <a:r>
              <a:rPr lang="fr-FR" sz="1200" dirty="0" err="1" smtClean="0"/>
              <a:t>European</a:t>
            </a:r>
            <a:r>
              <a:rPr lang="fr-FR" sz="1200" dirty="0" smtClean="0"/>
              <a:t> </a:t>
            </a:r>
            <a:r>
              <a:rPr lang="fr-FR" sz="1200" dirty="0" err="1" smtClean="0"/>
              <a:t>Health</a:t>
            </a:r>
            <a:r>
              <a:rPr lang="fr-FR" sz="1200" dirty="0" smtClean="0"/>
              <a:t> </a:t>
            </a:r>
            <a:r>
              <a:rPr lang="fr-FR" sz="1200" dirty="0" err="1" smtClean="0"/>
              <a:t>Literacy</a:t>
            </a:r>
            <a:r>
              <a:rPr lang="fr-FR" sz="1200" dirty="0" smtClean="0"/>
              <a:t> Survey Questionnaire (HLS-EU-Q). </a:t>
            </a:r>
            <a:r>
              <a:rPr lang="fr-FR" sz="1200" i="1" dirty="0" smtClean="0"/>
              <a:t>BMC Public </a:t>
            </a:r>
            <a:r>
              <a:rPr lang="de-AT" sz="1200" i="1" dirty="0" err="1" smtClean="0"/>
              <a:t>Health</a:t>
            </a:r>
            <a:r>
              <a:rPr lang="de-AT" sz="1200" i="1" dirty="0" smtClean="0"/>
              <a:t> </a:t>
            </a:r>
            <a:r>
              <a:rPr lang="de-AT" sz="1200" dirty="0" smtClean="0"/>
              <a:t>13(1).</a:t>
            </a:r>
          </a:p>
          <a:p>
            <a:pPr>
              <a:buNone/>
            </a:pPr>
            <a:endParaRPr lang="de-DE" sz="1200" kern="1200" dirty="0"/>
          </a:p>
          <a:p>
            <a:pPr marL="0" indent="0">
              <a:buNone/>
            </a:pPr>
            <a:r>
              <a:rPr lang="en-GB" sz="1200" b="1" dirty="0"/>
              <a:t>HLS-EU Consortium </a:t>
            </a:r>
            <a:r>
              <a:rPr lang="en-GB" sz="1200" dirty="0"/>
              <a:t>(2012): Comparative report on health literacy in eight EU member states. The European Health Literacy </a:t>
            </a:r>
            <a:r>
              <a:rPr lang="en-GB" sz="1200" dirty="0" smtClean="0"/>
              <a:t>	Project </a:t>
            </a:r>
            <a:r>
              <a:rPr lang="en-GB" sz="1200" dirty="0"/>
              <a:t>2009–2012. Maastricht (</a:t>
            </a:r>
            <a:r>
              <a:rPr lang="en-GB" sz="1200" u="sng" dirty="0">
                <a:hlinkClick r:id="rId3"/>
              </a:rPr>
              <a:t>http://www.health-literacy.eu</a:t>
            </a:r>
            <a:r>
              <a:rPr lang="en-GB" sz="1200" dirty="0" smtClean="0"/>
              <a:t>).</a:t>
            </a:r>
          </a:p>
          <a:p>
            <a:pPr marL="0" indent="0">
              <a:buNone/>
            </a:pPr>
            <a:endParaRPr lang="de-DE" sz="1200" dirty="0"/>
          </a:p>
          <a:p>
            <a:pPr marL="0" indent="0">
              <a:buNone/>
            </a:pPr>
            <a:r>
              <a:rPr lang="de-AT" sz="1200" b="1" dirty="0" smtClean="0"/>
              <a:t>Pelikan</a:t>
            </a:r>
            <a:r>
              <a:rPr lang="de-AT" sz="1200" b="1" dirty="0"/>
              <a:t>, </a:t>
            </a:r>
            <a:r>
              <a:rPr lang="de-AT" sz="1200" b="1" dirty="0" smtClean="0"/>
              <a:t>JM, </a:t>
            </a:r>
            <a:r>
              <a:rPr lang="de-AT" sz="1200" b="1" dirty="0"/>
              <a:t>Röthlin, </a:t>
            </a:r>
            <a:r>
              <a:rPr lang="de-AT" sz="1200" b="1" dirty="0" smtClean="0"/>
              <a:t>F, </a:t>
            </a:r>
            <a:r>
              <a:rPr lang="de-AT" sz="1200" b="1" dirty="0" err="1"/>
              <a:t>Ganahl</a:t>
            </a:r>
            <a:r>
              <a:rPr lang="de-AT" sz="1200" b="1" dirty="0"/>
              <a:t> </a:t>
            </a:r>
            <a:r>
              <a:rPr lang="de-AT" sz="1200" b="1" dirty="0" smtClean="0"/>
              <a:t>K </a:t>
            </a:r>
            <a:r>
              <a:rPr lang="de-AT" sz="1200" dirty="0"/>
              <a:t>(2012): Die Gesundheitskompetenz der Österreichischen </a:t>
            </a:r>
            <a:r>
              <a:rPr lang="de-AT" sz="1200" dirty="0" smtClean="0"/>
              <a:t>Bevölkerung– </a:t>
            </a:r>
            <a:r>
              <a:rPr lang="de-AT" sz="1200" dirty="0"/>
              <a:t>nach </a:t>
            </a:r>
            <a:r>
              <a:rPr lang="de-AT" sz="1200" dirty="0" smtClean="0"/>
              <a:t>	Bundesländern </a:t>
            </a:r>
            <a:r>
              <a:rPr lang="de-AT" sz="1200" dirty="0"/>
              <a:t>und im internationalen Vergleich. Abschlussbericht der </a:t>
            </a:r>
            <a:r>
              <a:rPr lang="de-AT" sz="1200" dirty="0" smtClean="0"/>
              <a:t>Österreichischen Gesundheitskompetenz 	(</a:t>
            </a:r>
            <a:r>
              <a:rPr lang="de-AT" sz="1200" dirty="0" err="1"/>
              <a:t>Health</a:t>
            </a:r>
            <a:r>
              <a:rPr lang="de-AT" sz="1200" dirty="0"/>
              <a:t> </a:t>
            </a:r>
            <a:r>
              <a:rPr lang="de-AT" sz="1200" dirty="0" err="1" smtClean="0"/>
              <a:t>Literacy</a:t>
            </a:r>
            <a:r>
              <a:rPr lang="de-AT" sz="1200" dirty="0"/>
              <a:t>) Bundesländer-Studie. LBIHPR Forschungsbericht</a:t>
            </a:r>
            <a:r>
              <a:rPr lang="de-AT" sz="1200" dirty="0" smtClean="0"/>
              <a:t>. </a:t>
            </a:r>
            <a:r>
              <a:rPr lang="de-DE" sz="1200" dirty="0" smtClean="0"/>
              <a:t>(</a:t>
            </a:r>
            <a:r>
              <a:rPr lang="de-DE" sz="1200" dirty="0" err="1" smtClean="0"/>
              <a:t>undisclosed</a:t>
            </a:r>
            <a:r>
              <a:rPr lang="de-DE" sz="1200" dirty="0" smtClean="0"/>
              <a:t>)</a:t>
            </a:r>
          </a:p>
          <a:p>
            <a:pPr marL="0" indent="0">
              <a:buNone/>
            </a:pPr>
            <a:endParaRPr lang="de-DE" sz="1200" dirty="0" smtClean="0"/>
          </a:p>
          <a:p>
            <a:pPr marL="0" indent="0">
              <a:buNone/>
            </a:pPr>
            <a:r>
              <a:rPr lang="de-AT" sz="1200" b="1" dirty="0" smtClean="0"/>
              <a:t>Röthlin</a:t>
            </a:r>
            <a:r>
              <a:rPr lang="de-AT" sz="1200" b="1" dirty="0"/>
              <a:t>, </a:t>
            </a:r>
            <a:r>
              <a:rPr lang="de-AT" sz="1200" b="1" dirty="0" smtClean="0"/>
              <a:t>F, </a:t>
            </a:r>
            <a:r>
              <a:rPr lang="de-AT" sz="1200" b="1" dirty="0"/>
              <a:t>Pelikan </a:t>
            </a:r>
            <a:r>
              <a:rPr lang="de-AT" sz="1200" b="1" dirty="0" smtClean="0"/>
              <a:t>JM, </a:t>
            </a:r>
            <a:r>
              <a:rPr lang="de-AT" sz="1200" b="1" dirty="0"/>
              <a:t>Ganahl, </a:t>
            </a:r>
            <a:r>
              <a:rPr lang="de-AT" sz="1200" b="1" dirty="0" smtClean="0"/>
              <a:t>K </a:t>
            </a:r>
            <a:r>
              <a:rPr lang="de-AT" sz="1200" dirty="0"/>
              <a:t>(2013</a:t>
            </a:r>
            <a:r>
              <a:rPr lang="de-AT" sz="1200" dirty="0" smtClean="0"/>
              <a:t>): Die </a:t>
            </a:r>
            <a:r>
              <a:rPr lang="de-AT" sz="1200" dirty="0"/>
              <a:t>Gesundheitskompetenz der 15-jährigen Jugendlichen in Österreich. </a:t>
            </a:r>
            <a:r>
              <a:rPr lang="de-AT" sz="1200" dirty="0" smtClean="0"/>
              <a:t>	Abschlussbericht </a:t>
            </a:r>
            <a:r>
              <a:rPr lang="de-AT" sz="1200" dirty="0"/>
              <a:t>der österreichischen Gesundheitskompetenz Jugendstudie im Auftrag des Hauptverbands der </a:t>
            </a:r>
            <a:r>
              <a:rPr lang="de-AT" sz="1200" dirty="0" smtClean="0"/>
              <a:t>	österreichischen </a:t>
            </a:r>
            <a:r>
              <a:rPr lang="de-AT" sz="1200" dirty="0"/>
              <a:t>Sozialversicherungsträger (HVSV)</a:t>
            </a:r>
          </a:p>
          <a:p>
            <a:pPr marL="0" indent="0">
              <a:buNone/>
            </a:pPr>
            <a:endParaRPr lang="de-DE" sz="12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Pelikan Haiphong short form 9-11-2016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664B0-09EF-45E0-BEE0-24EBDD9A788E}" type="slidenum">
              <a:rPr lang="de-AT" altLang="de-DE" smtClean="0"/>
              <a:pPr/>
              <a:t>42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4173864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The HLS-EU-Q47 </a:t>
            </a:r>
            <a:r>
              <a:rPr lang="de-AT" dirty="0" smtClean="0">
                <a:solidFill>
                  <a:schemeClr val="accent2">
                    <a:lumMod val="75000"/>
                  </a:schemeClr>
                </a:solidFill>
              </a:rPr>
              <a:t>long form </a:t>
            </a:r>
            <a:r>
              <a:rPr lang="de-AT" dirty="0" smtClean="0"/>
              <a:t>is ….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209331"/>
          </a:xfrm>
        </p:spPr>
        <p:txBody>
          <a:bodyPr/>
          <a:lstStyle/>
          <a:p>
            <a:r>
              <a:rPr lang="de-AT" sz="1600" dirty="0" smtClean="0"/>
              <a:t>a </a:t>
            </a:r>
            <a:r>
              <a:rPr lang="de-AT" sz="1600" dirty="0" smtClean="0">
                <a:solidFill>
                  <a:srgbClr val="0070C0"/>
                </a:solidFill>
              </a:rPr>
              <a:t>theory based</a:t>
            </a:r>
            <a:r>
              <a:rPr lang="de-AT" sz="1600" dirty="0" smtClean="0"/>
              <a:t>,</a:t>
            </a:r>
          </a:p>
          <a:p>
            <a:r>
              <a:rPr lang="de-AT" sz="1600" dirty="0" smtClean="0">
                <a:solidFill>
                  <a:srgbClr val="0070C0"/>
                </a:solidFill>
              </a:rPr>
              <a:t>comprehensive</a:t>
            </a:r>
            <a:r>
              <a:rPr lang="de-AT" sz="1600" dirty="0" smtClean="0"/>
              <a:t> (concerning meaning of „health“ &amp; „</a:t>
            </a:r>
            <a:r>
              <a:rPr lang="de-AT" sz="1600" dirty="0" err="1" smtClean="0"/>
              <a:t>literacy</a:t>
            </a:r>
            <a:r>
              <a:rPr lang="de-AT" sz="1600" dirty="0" smtClean="0"/>
              <a:t>“) </a:t>
            </a:r>
          </a:p>
          <a:p>
            <a:r>
              <a:rPr lang="de-AT" sz="1600" dirty="0" smtClean="0"/>
              <a:t>but </a:t>
            </a:r>
            <a:r>
              <a:rPr lang="de-AT" sz="1600" dirty="0" smtClean="0">
                <a:solidFill>
                  <a:srgbClr val="0070C0"/>
                </a:solidFill>
              </a:rPr>
              <a:t>modularized</a:t>
            </a:r>
            <a:r>
              <a:rPr lang="de-AT" sz="1600" dirty="0" smtClean="0"/>
              <a:t> (for 7 sub-indices &amp; 12 sub-sub-indices)</a:t>
            </a:r>
          </a:p>
          <a:p>
            <a:r>
              <a:rPr lang="de-AT" sz="1600" dirty="0"/>
              <a:t>i</a:t>
            </a:r>
            <a:r>
              <a:rPr lang="de-AT" sz="1600" dirty="0" smtClean="0"/>
              <a:t>nstrument of </a:t>
            </a:r>
            <a:r>
              <a:rPr lang="de-AT" sz="1600" dirty="0" smtClean="0">
                <a:solidFill>
                  <a:srgbClr val="0070C0"/>
                </a:solidFill>
              </a:rPr>
              <a:t>47 self-reporting questions</a:t>
            </a:r>
            <a:r>
              <a:rPr lang="de-AT" sz="1600" dirty="0" smtClean="0"/>
              <a:t>, (therefore already rather short!) </a:t>
            </a:r>
          </a:p>
          <a:p>
            <a:r>
              <a:rPr lang="de-AT" sz="1600" dirty="0"/>
              <a:t>m</a:t>
            </a:r>
            <a:r>
              <a:rPr lang="de-AT" sz="1600" dirty="0" smtClean="0"/>
              <a:t>easuring the </a:t>
            </a:r>
            <a:r>
              <a:rPr lang="de-AT" sz="1600" dirty="0" smtClean="0">
                <a:solidFill>
                  <a:srgbClr val="0070C0"/>
                </a:solidFill>
              </a:rPr>
              <a:t>fit</a:t>
            </a:r>
            <a:r>
              <a:rPr lang="de-AT" sz="1600" dirty="0" smtClean="0"/>
              <a:t> (of personal HL competences to actual situational expectations or complexities concerning HL),</a:t>
            </a:r>
          </a:p>
          <a:p>
            <a:r>
              <a:rPr lang="de-AT" sz="1600" dirty="0" smtClean="0"/>
              <a:t>by </a:t>
            </a:r>
            <a:r>
              <a:rPr lang="de-AT" sz="1600" dirty="0" smtClean="0">
                <a:solidFill>
                  <a:srgbClr val="0070C0"/>
                </a:solidFill>
              </a:rPr>
              <a:t>Likert scales </a:t>
            </a:r>
            <a:r>
              <a:rPr lang="de-AT" sz="1600" dirty="0" smtClean="0"/>
              <a:t>of 4 categories from very easy to very difficult. </a:t>
            </a:r>
          </a:p>
          <a:p>
            <a:r>
              <a:rPr lang="de-AT" sz="1600" dirty="0" smtClean="0">
                <a:solidFill>
                  <a:srgbClr val="0070C0"/>
                </a:solidFill>
              </a:rPr>
              <a:t>Indices</a:t>
            </a:r>
            <a:r>
              <a:rPr lang="de-AT" sz="1600" dirty="0" smtClean="0"/>
              <a:t> for comprehensive HL and 7 sub-indices range from 0 to 50, for 12 sub-sub-indices from 0 to 5.</a:t>
            </a:r>
          </a:p>
          <a:p>
            <a:r>
              <a:rPr lang="de-AT" sz="1600" dirty="0" smtClean="0"/>
              <a:t>Four </a:t>
            </a:r>
            <a:r>
              <a:rPr lang="de-AT" sz="1600" dirty="0" smtClean="0">
                <a:solidFill>
                  <a:srgbClr val="0070C0"/>
                </a:solidFill>
              </a:rPr>
              <a:t>levels</a:t>
            </a:r>
            <a:r>
              <a:rPr lang="de-AT" sz="1600" dirty="0" smtClean="0"/>
              <a:t> (…) have been defined for the comprehensive index and the 7 sub-indices. </a:t>
            </a:r>
            <a:endParaRPr lang="de-AT" sz="1600" dirty="0" smtClean="0">
              <a:solidFill>
                <a:srgbClr val="FF0000"/>
              </a:solidFill>
            </a:endParaRPr>
          </a:p>
          <a:p>
            <a:r>
              <a:rPr lang="de-AT" sz="1600" dirty="0" smtClean="0">
                <a:solidFill>
                  <a:schemeClr val="accent1"/>
                </a:solidFill>
              </a:rPr>
              <a:t>That makes the instrument a perfect tool for measuring comprehensive HL in populations in a theoretically differentiated manner with many concrete indicators and possible indices.</a:t>
            </a:r>
          </a:p>
          <a:p>
            <a:r>
              <a:rPr lang="de-AT" sz="1600" dirty="0" smtClean="0">
                <a:solidFill>
                  <a:schemeClr val="accent1"/>
                </a:solidFill>
              </a:rPr>
              <a:t>But if one is just interested in one aggregate measure for comprehensive HL, 47 items and a duration of 10 </a:t>
            </a:r>
            <a:r>
              <a:rPr lang="de-AT" sz="1600" dirty="0" err="1" smtClean="0">
                <a:solidFill>
                  <a:schemeClr val="accent1"/>
                </a:solidFill>
              </a:rPr>
              <a:t>minutes</a:t>
            </a:r>
            <a:r>
              <a:rPr lang="de-AT" sz="1600" dirty="0" smtClean="0">
                <a:solidFill>
                  <a:schemeClr val="accent1"/>
                </a:solidFill>
              </a:rPr>
              <a:t> seem to be </a:t>
            </a:r>
            <a:r>
              <a:rPr lang="de-AT" sz="1600" dirty="0" smtClean="0">
                <a:solidFill>
                  <a:srgbClr val="C00000"/>
                </a:solidFill>
              </a:rPr>
              <a:t>too long and un-economical</a:t>
            </a:r>
            <a:r>
              <a:rPr lang="de-AT" sz="1600" dirty="0" smtClean="0">
                <a:solidFill>
                  <a:schemeClr val="accent1"/>
                </a:solidFill>
              </a:rPr>
              <a:t>, therefore a </a:t>
            </a:r>
            <a:r>
              <a:rPr lang="de-AT" sz="1600" dirty="0" smtClean="0">
                <a:solidFill>
                  <a:schemeClr val="accent2">
                    <a:lumMod val="75000"/>
                  </a:schemeClr>
                </a:solidFill>
              </a:rPr>
              <a:t>short form </a:t>
            </a:r>
            <a:r>
              <a:rPr lang="de-AT" sz="1600" dirty="0" smtClean="0">
                <a:solidFill>
                  <a:schemeClr val="accent1"/>
                </a:solidFill>
              </a:rPr>
              <a:t>was asked for by researchers</a:t>
            </a:r>
          </a:p>
          <a:p>
            <a:pPr marL="0" indent="0">
              <a:buNone/>
            </a:pP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Pelikan Haiphong short form 9-11-2016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AC8F-F979-4C16-BA01-E3D872B06C7C}" type="slidenum">
              <a:rPr lang="de-AT" altLang="de-DE" smtClean="0"/>
              <a:pPr/>
              <a:t>5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253831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5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56" y="1340768"/>
            <a:ext cx="6798703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5008" y="620688"/>
            <a:ext cx="8689824" cy="792088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The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HLS-EU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chemeClr val="accent1"/>
                </a:solidFill>
              </a:rPr>
              <a:t>integrative</a:t>
            </a:r>
            <a:r>
              <a:rPr lang="en-US" sz="2000" b="1" dirty="0" smtClean="0"/>
              <a:t> &amp; </a:t>
            </a:r>
            <a:r>
              <a:rPr lang="en-US" sz="2000" dirty="0" smtClean="0">
                <a:solidFill>
                  <a:schemeClr val="accent1"/>
                </a:solidFill>
              </a:rPr>
              <a:t>c</a:t>
            </a:r>
            <a:r>
              <a:rPr lang="en-US" sz="2000" b="1" dirty="0" smtClean="0">
                <a:solidFill>
                  <a:schemeClr val="accent1"/>
                </a:solidFill>
              </a:rPr>
              <a:t>omprehensive</a:t>
            </a:r>
            <a:r>
              <a:rPr lang="en-US" sz="2000" b="1" i="1" dirty="0" smtClean="0"/>
              <a:t> </a:t>
            </a:r>
            <a:r>
              <a:rPr lang="en-US" sz="2000" b="1" dirty="0" smtClean="0"/>
              <a:t>conceptual &amp; generic </a:t>
            </a:r>
            <a:r>
              <a:rPr lang="en-US" sz="2000" b="1" dirty="0" smtClean="0">
                <a:solidFill>
                  <a:srgbClr val="C00000"/>
                </a:solidFill>
              </a:rPr>
              <a:t>model</a:t>
            </a:r>
            <a:r>
              <a:rPr lang="en-US" sz="2000" b="1" dirty="0" smtClean="0"/>
              <a:t> and </a:t>
            </a:r>
            <a:r>
              <a:rPr lang="en-US" sz="2000" b="1" dirty="0" smtClean="0">
                <a:solidFill>
                  <a:srgbClr val="C00000"/>
                </a:solidFill>
              </a:rPr>
              <a:t>definition</a:t>
            </a:r>
            <a:r>
              <a:rPr lang="en-US" sz="2000" b="1" dirty="0" smtClean="0"/>
              <a:t> of Health Literacy </a:t>
            </a:r>
            <a:r>
              <a:rPr lang="en-US" sz="2000" dirty="0" smtClean="0"/>
              <a:t>(S</a:t>
            </a:r>
            <a:r>
              <a:rPr lang="de-AT" sz="2000" dirty="0">
                <a:solidFill>
                  <a:schemeClr val="accent1"/>
                </a:solidFill>
              </a:rPr>
              <a:t>ø</a:t>
            </a:r>
            <a:r>
              <a:rPr lang="en-US" sz="2000" dirty="0" smtClean="0"/>
              <a:t>rensen </a:t>
            </a:r>
            <a:r>
              <a:rPr lang="en-US" sz="2000" dirty="0"/>
              <a:t>et </a:t>
            </a:r>
            <a:r>
              <a:rPr lang="en-US" sz="2000" dirty="0" smtClean="0"/>
              <a:t>al. </a:t>
            </a:r>
            <a:r>
              <a:rPr lang="en-US" sz="2000" dirty="0"/>
              <a:t>2012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490194" y="4725144"/>
            <a:ext cx="8484638" cy="10740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1400" i="1" u="sng" dirty="0"/>
              <a:t>“Health literacy</a:t>
            </a:r>
            <a:r>
              <a:rPr lang="en-US" sz="1400" i="1" dirty="0"/>
              <a:t> is linked to </a:t>
            </a:r>
            <a:r>
              <a:rPr lang="en-US" sz="1400" i="1" u="sng" dirty="0"/>
              <a:t>literacy</a:t>
            </a:r>
            <a:r>
              <a:rPr lang="en-US" sz="1400" i="1" dirty="0"/>
              <a:t> </a:t>
            </a:r>
            <a:endParaRPr lang="en-US" sz="1400" i="1" dirty="0" smtClean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1400" i="1" dirty="0" smtClean="0"/>
              <a:t>and </a:t>
            </a:r>
            <a:r>
              <a:rPr lang="en-US" sz="1400" i="1" dirty="0"/>
              <a:t>encompasses people’s </a:t>
            </a:r>
            <a:r>
              <a:rPr lang="en-US" sz="1400" i="1" dirty="0" smtClean="0">
                <a:solidFill>
                  <a:srgbClr val="C00000"/>
                </a:solidFill>
              </a:rPr>
              <a:t>knowledge</a:t>
            </a:r>
            <a:r>
              <a:rPr lang="en-US" sz="1400" i="1" dirty="0">
                <a:solidFill>
                  <a:srgbClr val="C00000"/>
                </a:solidFill>
              </a:rPr>
              <a:t>, motivation and competences</a:t>
            </a:r>
            <a:r>
              <a:rPr lang="en-US" sz="1400" i="1" dirty="0"/>
              <a:t> </a:t>
            </a:r>
            <a:endParaRPr lang="en-US" sz="1400" i="1" dirty="0" smtClean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1400" i="1" dirty="0" smtClean="0"/>
              <a:t>to </a:t>
            </a:r>
            <a:r>
              <a:rPr lang="en-US" sz="1400" i="1" u="sng" dirty="0">
                <a:solidFill>
                  <a:schemeClr val="accent2">
                    <a:lumMod val="75000"/>
                  </a:schemeClr>
                </a:solidFill>
              </a:rPr>
              <a:t>access, understand, appraise, and apply</a:t>
            </a:r>
            <a:r>
              <a:rPr lang="en-US" sz="14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400" i="1" u="sng" dirty="0">
                <a:solidFill>
                  <a:schemeClr val="accent2">
                    <a:lumMod val="75000"/>
                  </a:schemeClr>
                </a:solidFill>
              </a:rPr>
              <a:t>health information</a:t>
            </a:r>
            <a:r>
              <a:rPr lang="en-US" sz="14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sz="14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1400" i="1" dirty="0" smtClean="0"/>
              <a:t>in </a:t>
            </a:r>
            <a:r>
              <a:rPr lang="en-US" sz="1400" i="1" dirty="0"/>
              <a:t>order to </a:t>
            </a:r>
            <a:r>
              <a:rPr lang="en-US" sz="1400" i="1" u="sng" dirty="0"/>
              <a:t>make judgments</a:t>
            </a:r>
            <a:r>
              <a:rPr lang="en-US" sz="1400" i="1" dirty="0"/>
              <a:t> and </a:t>
            </a:r>
            <a:r>
              <a:rPr lang="en-US" sz="1400" i="1" u="sng" dirty="0"/>
              <a:t>take decisions</a:t>
            </a:r>
            <a:r>
              <a:rPr lang="en-US" sz="1400" i="1" dirty="0"/>
              <a:t> in </a:t>
            </a:r>
            <a:r>
              <a:rPr lang="en-US" sz="1400" i="1" u="sng" dirty="0">
                <a:solidFill>
                  <a:srgbClr val="0070C0"/>
                </a:solidFill>
              </a:rPr>
              <a:t>everyday life</a:t>
            </a:r>
            <a:r>
              <a:rPr lang="en-US" sz="1400" i="1" dirty="0">
                <a:solidFill>
                  <a:srgbClr val="0070C0"/>
                </a:solidFill>
              </a:rPr>
              <a:t> </a:t>
            </a:r>
            <a:endParaRPr lang="en-US" sz="1400" i="1" dirty="0" smtClean="0">
              <a:solidFill>
                <a:srgbClr val="0070C0"/>
              </a:solidFill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1400" i="1" dirty="0" smtClean="0"/>
              <a:t>concerning </a:t>
            </a:r>
            <a:r>
              <a:rPr lang="en-US" sz="1400" i="1" u="sng" dirty="0">
                <a:solidFill>
                  <a:schemeClr val="accent5">
                    <a:lumMod val="50000"/>
                  </a:schemeClr>
                </a:solidFill>
              </a:rPr>
              <a:t>healthcare, disease prevention and health promotion</a:t>
            </a:r>
            <a:r>
              <a:rPr lang="en-US" sz="1400" i="1" dirty="0"/>
              <a:t> </a:t>
            </a:r>
            <a:endParaRPr lang="en-US" sz="1400" i="1" dirty="0" smtClean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1400" i="1" dirty="0" smtClean="0"/>
              <a:t>to </a:t>
            </a:r>
            <a:r>
              <a:rPr lang="en-US" sz="1400" i="1" dirty="0"/>
              <a:t>maintain or improve </a:t>
            </a:r>
            <a:r>
              <a:rPr lang="en-US" sz="1400" i="1" u="sng" dirty="0"/>
              <a:t>quality of life</a:t>
            </a:r>
            <a:r>
              <a:rPr lang="en-US" sz="1400" i="1" dirty="0"/>
              <a:t> during the </a:t>
            </a:r>
            <a:r>
              <a:rPr lang="en-US" sz="1400" i="1" u="sng" dirty="0">
                <a:solidFill>
                  <a:srgbClr val="0070C0"/>
                </a:solidFill>
              </a:rPr>
              <a:t>life course</a:t>
            </a:r>
            <a:r>
              <a:rPr lang="en-US" sz="1400" i="1" dirty="0"/>
              <a:t>.”</a:t>
            </a:r>
          </a:p>
          <a:p>
            <a:pPr marL="0" indent="0" algn="ctr">
              <a:buFont typeface="Wingdings" pitchFamily="2" charset="2"/>
              <a:buNone/>
              <a:defRPr/>
            </a:pPr>
            <a:endParaRPr lang="en-US" sz="1400" i="1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664B0-09EF-45E0-BEE0-24EBDD9A788E}" type="slidenum">
              <a:rPr lang="de-AT" altLang="de-DE" smtClean="0"/>
              <a:pPr/>
              <a:t>6</a:t>
            </a:fld>
            <a:endParaRPr lang="de-AT" alt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Pelikan Haiphong short form 9-11-2016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259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562345"/>
              </p:ext>
            </p:extLst>
          </p:nvPr>
        </p:nvGraphicFramePr>
        <p:xfrm>
          <a:off x="176864" y="1743169"/>
          <a:ext cx="8698115" cy="4799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2651"/>
                <a:gridCol w="1766366"/>
                <a:gridCol w="1766366"/>
                <a:gridCol w="1766366"/>
                <a:gridCol w="1766366"/>
              </a:tblGrid>
              <a:tr h="14307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Health </a:t>
                      </a:r>
                      <a:r>
                        <a:rPr lang="en-US" sz="1600" b="1" dirty="0" smtClean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literacy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(47)</a:t>
                      </a:r>
                      <a:endParaRPr lang="de-DE" sz="16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Access/obtain information relevant </a:t>
                      </a:r>
                      <a:endParaRPr lang="en-US" sz="1600" b="1" dirty="0" smtClean="0">
                        <a:solidFill>
                          <a:srgbClr val="001D3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to health </a:t>
                      </a:r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(13)</a:t>
                      </a:r>
                      <a:endParaRPr lang="de-DE" sz="16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1D3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Understand information </a:t>
                      </a:r>
                      <a:r>
                        <a:rPr lang="en-US" sz="1600" b="1" dirty="0" smtClean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relevant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to health </a:t>
                      </a:r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(11)</a:t>
                      </a:r>
                      <a:endParaRPr lang="de-DE" sz="16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1D3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Process / appraise</a:t>
                      </a:r>
                      <a:endParaRPr lang="de-DE" sz="1600" dirty="0">
                        <a:solidFill>
                          <a:srgbClr val="001D3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information relevant </a:t>
                      </a:r>
                      <a:endParaRPr lang="en-US" sz="1600" b="1" dirty="0" smtClean="0">
                        <a:solidFill>
                          <a:srgbClr val="001D3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to health </a:t>
                      </a:r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(12)</a:t>
                      </a:r>
                      <a:endParaRPr lang="de-DE" sz="16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1D3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Apply / use </a:t>
                      </a:r>
                      <a:endParaRPr lang="en-US" sz="1600" b="1" dirty="0" smtClean="0">
                        <a:solidFill>
                          <a:srgbClr val="001D3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information </a:t>
                      </a:r>
                      <a:r>
                        <a:rPr lang="en-US" sz="1600" b="1" dirty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relevant </a:t>
                      </a:r>
                      <a:endParaRPr lang="en-US" sz="1600" b="1" dirty="0" smtClean="0">
                        <a:solidFill>
                          <a:srgbClr val="001D3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to health </a:t>
                      </a:r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(11)</a:t>
                      </a:r>
                      <a:endParaRPr lang="de-DE" sz="16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1D3B">
                        <a:alpha val="25098"/>
                      </a:srgbClr>
                    </a:solidFill>
                  </a:tcPr>
                </a:tc>
              </a:tr>
              <a:tr h="14933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Health care </a:t>
                      </a:r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(16)</a:t>
                      </a:r>
                      <a:endParaRPr lang="de-DE" sz="16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1D3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 smtClean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100" i="1" dirty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) Ability to access information on medical or clinical issues</a:t>
                      </a:r>
                      <a:endParaRPr lang="de-DE" sz="1100" i="1" dirty="0">
                        <a:solidFill>
                          <a:srgbClr val="001D3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(4 Questions</a:t>
                      </a:r>
                      <a:r>
                        <a:rPr lang="en-GB" sz="1100" b="1" i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A1D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2) Ability to understand medical information and derive meaning</a:t>
                      </a:r>
                      <a:endParaRPr lang="de-DE" sz="1100" i="1" dirty="0">
                        <a:solidFill>
                          <a:srgbClr val="001D3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(4 Questions)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1" dirty="0" smtClean="0">
                        <a:solidFill>
                          <a:srgbClr val="001D3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A1D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3) Ability to interpret and evaluate medical information</a:t>
                      </a:r>
                      <a:endParaRPr lang="de-DE" sz="1100" i="1" dirty="0">
                        <a:solidFill>
                          <a:srgbClr val="001D3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(4 Questions)</a:t>
                      </a:r>
                      <a:endParaRPr lang="de-DE" sz="1100" b="1" i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1A1D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4) Ability to make informed decisions on medical issues</a:t>
                      </a:r>
                      <a:endParaRPr lang="de-DE" sz="1100" i="1" dirty="0">
                        <a:solidFill>
                          <a:srgbClr val="001D3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(4 Questions)</a:t>
                      </a:r>
                      <a:endParaRPr lang="de-DE" sz="1100" b="1" i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1A1DB">
                        <a:alpha val="25098"/>
                      </a:srgbClr>
                    </a:solidFill>
                  </a:tcPr>
                </a:tc>
              </a:tr>
              <a:tr h="9375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Disease </a:t>
                      </a:r>
                      <a:r>
                        <a:rPr lang="en-US" sz="1600" b="1" dirty="0" smtClean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prevention </a:t>
                      </a:r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(15)</a:t>
                      </a:r>
                      <a:endParaRPr lang="de-DE" sz="16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1D3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dirty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5) Ability to access information on risk </a:t>
                      </a:r>
                      <a:r>
                        <a:rPr lang="en-US" sz="1100" i="1" dirty="0" smtClean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factors for health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dirty="0" smtClean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b="1" i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(4 Questions)</a:t>
                      </a:r>
                      <a:endParaRPr lang="de-DE" sz="1100" b="1" i="1" dirty="0" smtClean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1A1D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dirty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6) Ability to understand information on risk factors and derive </a:t>
                      </a:r>
                      <a:r>
                        <a:rPr lang="en-US" sz="1100" i="1" dirty="0" smtClean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meaning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(3 Questions)</a:t>
                      </a:r>
                      <a:endParaRPr lang="de-DE" sz="1100" b="1" i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1A1D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dirty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7) Ability to interpret and evaluate information on risk </a:t>
                      </a:r>
                      <a:r>
                        <a:rPr lang="en-US" sz="1100" i="1" dirty="0" smtClean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factors for health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dirty="0" smtClean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b="1" i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(5 Questions)</a:t>
                      </a:r>
                      <a:endParaRPr lang="de-DE" sz="1100" b="1" i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1A1D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dirty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8) Ability to </a:t>
                      </a:r>
                      <a:r>
                        <a:rPr lang="en-US" sz="1100" i="1" dirty="0" smtClean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make informed decisions on risk factors for health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(3 Questions)</a:t>
                      </a:r>
                      <a:endParaRPr lang="de-DE" sz="1100" b="1" i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1A1DB">
                        <a:alpha val="25098"/>
                      </a:srgbClr>
                    </a:solidFill>
                  </a:tcPr>
                </a:tc>
              </a:tr>
              <a:tr h="9375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Health </a:t>
                      </a:r>
                      <a:r>
                        <a:rPr lang="en-US" sz="1600" b="1" dirty="0" smtClean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promotion </a:t>
                      </a:r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(16)</a:t>
                      </a:r>
                      <a:endParaRPr lang="de-DE" sz="16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1D3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kern="1200" dirty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9) Ability to update oneself on </a:t>
                      </a:r>
                      <a:r>
                        <a:rPr lang="en-US" sz="1100" i="1" kern="1200" dirty="0" smtClean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health related  </a:t>
                      </a:r>
                      <a:r>
                        <a:rPr lang="en-US" sz="1100" i="1" kern="1200" dirty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issues</a:t>
                      </a:r>
                      <a:endParaRPr lang="de-DE" sz="1100" i="1" kern="1200" dirty="0">
                        <a:solidFill>
                          <a:srgbClr val="001D3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(5 Questions)</a:t>
                      </a:r>
                      <a:endParaRPr lang="de-DE" sz="1100" b="1" i="1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1A1D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kern="1200" dirty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10) Ability to understand health related information and derive meaning</a:t>
                      </a:r>
                      <a:endParaRPr lang="de-DE" sz="1100" i="1" kern="1200" dirty="0">
                        <a:solidFill>
                          <a:srgbClr val="001D3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(4 Questions)</a:t>
                      </a:r>
                      <a:endParaRPr lang="de-DE" sz="1100" b="1" i="1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1A1D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kern="1200" dirty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11) Ability to interpret and evaluate information on health related issues</a:t>
                      </a:r>
                      <a:endParaRPr lang="de-DE" sz="1100" i="1" kern="1200" dirty="0">
                        <a:solidFill>
                          <a:srgbClr val="001D3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(3 Questions)</a:t>
                      </a:r>
                      <a:endParaRPr lang="de-DE" sz="1100" b="1" i="1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1A1D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kern="1200" dirty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12) Ability to </a:t>
                      </a:r>
                      <a:r>
                        <a:rPr lang="en-US" sz="1100" i="1" kern="1200" dirty="0" smtClean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make a informed decision on health related </a:t>
                      </a:r>
                      <a:r>
                        <a:rPr lang="en-US" sz="1100" i="1" kern="1200" dirty="0">
                          <a:solidFill>
                            <a:srgbClr val="001D3B"/>
                          </a:solidFill>
                          <a:latin typeface="Calibri"/>
                          <a:ea typeface="Calibri"/>
                          <a:cs typeface="Times New Roman"/>
                        </a:rPr>
                        <a:t>issues</a:t>
                      </a:r>
                      <a:endParaRPr lang="de-DE" sz="1100" i="1" kern="1200" dirty="0">
                        <a:solidFill>
                          <a:srgbClr val="001D3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(4 Questions)</a:t>
                      </a:r>
                      <a:endParaRPr lang="de-DE" sz="1100" b="1" i="1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1A1DB">
                        <a:alpha val="25098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179512" y="692696"/>
            <a:ext cx="8964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chemeClr val="accent1"/>
                </a:solidFill>
              </a:rPr>
              <a:t>The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HLS-EU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Definition Matrix</a:t>
            </a:r>
            <a:r>
              <a:rPr lang="en-US" sz="2000" dirty="0" smtClean="0">
                <a:solidFill>
                  <a:schemeClr val="accent1"/>
                </a:solidFill>
              </a:rPr>
              <a:t>: Dimensions, cells, number of questions &amp; possible indices  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AC8F-F979-4C16-BA01-E3D872B06C7C}" type="slidenum">
              <a:rPr lang="de-AT" altLang="de-DE" smtClean="0"/>
              <a:pPr/>
              <a:t>7</a:t>
            </a:fld>
            <a:endParaRPr lang="de-AT" alt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Pelikan Haiphong short form 9-11-2016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8947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7" y="672005"/>
            <a:ext cx="8820473" cy="703018"/>
          </a:xfrm>
        </p:spPr>
        <p:txBody>
          <a:bodyPr/>
          <a:lstStyle/>
          <a:p>
            <a:r>
              <a:rPr lang="en-US" dirty="0" smtClean="0"/>
              <a:t>Selected examples of </a:t>
            </a:r>
            <a:r>
              <a:rPr lang="en-US" dirty="0" smtClean="0">
                <a:solidFill>
                  <a:srgbClr val="C00000"/>
                </a:solidFill>
              </a:rPr>
              <a:t>questions</a:t>
            </a:r>
            <a:r>
              <a:rPr lang="en-US" dirty="0" smtClean="0"/>
              <a:t> of the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HLS-EU-Q47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158813" y="1412776"/>
            <a:ext cx="8656637" cy="4992724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</a:rPr>
              <a:t>Format of questions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442913" indent="-442913" eaLnBrk="1" hangingPunct="1">
              <a:tabLst>
                <a:tab pos="361950" algn="l"/>
                <a:tab pos="442913" algn="l"/>
              </a:tabLst>
              <a:defRPr/>
            </a:pPr>
            <a:r>
              <a:rPr lang="en-US" sz="1800" dirty="0" smtClean="0"/>
              <a:t>„On a scale from very easy to very difficult, how easy would you say it is to …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smtClean="0"/>
              <a:t>“very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easy</a:t>
            </a:r>
            <a:r>
              <a:rPr lang="en-US" sz="1800" dirty="0" smtClean="0"/>
              <a:t>” -  “fairly easy” -  “fairly difficult” - “very </a:t>
            </a:r>
            <a:r>
              <a:rPr lang="en-US" sz="1800" dirty="0" smtClean="0">
                <a:solidFill>
                  <a:srgbClr val="C00000"/>
                </a:solidFill>
              </a:rPr>
              <a:t>difficult</a:t>
            </a:r>
            <a:r>
              <a:rPr lang="en-US" sz="1800" dirty="0" smtClean="0"/>
              <a:t>”, (don´t know) 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</a:rPr>
              <a:t>Five examples </a:t>
            </a:r>
          </a:p>
          <a:p>
            <a:pPr marL="442913" indent="-442913" eaLnBrk="1" hangingPunct="1">
              <a:buFont typeface="Wingdings" pitchFamily="2" charset="2"/>
              <a:buNone/>
              <a:tabLst>
                <a:tab pos="442913" algn="l"/>
              </a:tabLst>
              <a:defRPr/>
            </a:pPr>
            <a:r>
              <a:rPr lang="en-US" sz="1800" b="1" i="1" dirty="0" smtClean="0">
                <a:solidFill>
                  <a:srgbClr val="C00000"/>
                </a:solidFill>
              </a:rPr>
              <a:t>Health care </a:t>
            </a:r>
          </a:p>
          <a:p>
            <a:pPr marL="442913" indent="-442913" eaLnBrk="1" hangingPunct="1">
              <a:buFont typeface="Wingdings" pitchFamily="2" charset="2"/>
              <a:buNone/>
              <a:tabLst>
                <a:tab pos="442913" algn="l"/>
              </a:tabLst>
              <a:defRPr/>
            </a:pPr>
            <a:r>
              <a:rPr lang="en-US" sz="1800" dirty="0" smtClean="0"/>
              <a:t>5. 	… understand, what your doctor says to you</a:t>
            </a:r>
            <a:r>
              <a:rPr lang="en-US" sz="1600" dirty="0" smtClean="0"/>
              <a:t>?</a:t>
            </a:r>
          </a:p>
          <a:p>
            <a:pPr marL="0" indent="0" eaLnBrk="1" hangingPunct="1">
              <a:buNone/>
              <a:tabLst>
                <a:tab pos="442913" algn="l"/>
              </a:tabLst>
              <a:defRPr/>
            </a:pPr>
            <a:r>
              <a:rPr lang="en-US" sz="1800" dirty="0" smtClean="0"/>
              <a:t>12.  … judge if the information about illness in the media is reliable?</a:t>
            </a:r>
          </a:p>
          <a:p>
            <a:pPr marL="442913" indent="-442913" eaLnBrk="1" hangingPunct="1">
              <a:buNone/>
              <a:tabLst>
                <a:tab pos="442913" algn="l"/>
              </a:tabLst>
              <a:defRPr/>
            </a:pPr>
            <a:r>
              <a:rPr lang="en-US" sz="1800" b="1" i="1" dirty="0" smtClean="0">
                <a:solidFill>
                  <a:schemeClr val="accent2">
                    <a:lumMod val="75000"/>
                  </a:schemeClr>
                </a:solidFill>
              </a:rPr>
              <a:t>Disease prevention</a:t>
            </a:r>
          </a:p>
          <a:p>
            <a:pPr marL="0" indent="0" eaLnBrk="1" hangingPunct="1">
              <a:buNone/>
              <a:tabLst>
                <a:tab pos="442913" algn="l"/>
              </a:tabLst>
              <a:defRPr/>
            </a:pPr>
            <a:r>
              <a:rPr lang="en-US" sz="1800" dirty="0" smtClean="0"/>
              <a:t>18.	…find information on how to manage mental health problems like stress or depression?</a:t>
            </a:r>
          </a:p>
          <a:p>
            <a:pPr marL="442913" indent="-442913" eaLnBrk="1" hangingPunct="1">
              <a:buNone/>
              <a:tabLst>
                <a:tab pos="442913" algn="l"/>
              </a:tabLst>
              <a:defRPr/>
            </a:pPr>
            <a:r>
              <a:rPr lang="en-US" sz="1800" dirty="0" smtClean="0"/>
              <a:t>29.	…decide if 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</a:rPr>
              <a:t>you should have a flu vaccination?</a:t>
            </a:r>
          </a:p>
          <a:p>
            <a:pPr marL="442913" indent="-442913" eaLnBrk="1" hangingPunct="1">
              <a:buNone/>
              <a:tabLst>
                <a:tab pos="442913" algn="l"/>
              </a:tabLst>
              <a:defRPr/>
            </a:pPr>
            <a:r>
              <a:rPr lang="en-US" sz="1800" b="1" i="1" dirty="0" smtClean="0">
                <a:solidFill>
                  <a:srgbClr val="0070C0"/>
                </a:solidFill>
              </a:rPr>
              <a:t>Health promotion</a:t>
            </a:r>
          </a:p>
          <a:p>
            <a:pPr marL="442913" indent="-442913" eaLnBrk="1" hangingPunct="1">
              <a:buFont typeface="Wingdings" pitchFamily="2" charset="2"/>
              <a:buNone/>
              <a:tabLst>
                <a:tab pos="442913" algn="l"/>
              </a:tabLst>
              <a:defRPr/>
            </a:pPr>
            <a:r>
              <a:rPr lang="en-US" sz="1800" dirty="0" smtClean="0"/>
              <a:t>38. 	… understand information on food packaging?</a:t>
            </a:r>
          </a:p>
          <a:p>
            <a:pPr marL="0" indent="0" eaLnBrk="1" hangingPunct="1">
              <a:buNone/>
              <a:tabLst>
                <a:tab pos="442913" algn="l"/>
              </a:tabLst>
              <a:defRPr/>
            </a:pPr>
            <a:r>
              <a:rPr lang="en-US" sz="1800" dirty="0" smtClean="0"/>
              <a:t>47. 	… take part in activities that improve health and well-being in your community?</a:t>
            </a:r>
          </a:p>
          <a:p>
            <a:pPr marL="457200" indent="-457200">
              <a:buNone/>
              <a:tabLst>
                <a:tab pos="442913" algn="l"/>
              </a:tabLst>
              <a:defRPr/>
            </a:pPr>
            <a:endParaRPr lang="en-GB" sz="1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tabLst>
                <a:tab pos="442913" algn="l"/>
              </a:tabLst>
              <a:defRPr/>
            </a:pPr>
            <a:endParaRPr lang="en-GB" sz="20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664B0-09EF-45E0-BEE0-24EBDD9A788E}" type="slidenum">
              <a:rPr lang="de-AT" altLang="de-DE" smtClean="0"/>
              <a:pPr/>
              <a:t>8</a:t>
            </a:fld>
            <a:endParaRPr lang="de-AT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Pelikan Haiphong short form 9-11-2016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2473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2954" y="692696"/>
            <a:ext cx="8656637" cy="671512"/>
          </a:xfrm>
        </p:spPr>
        <p:txBody>
          <a:bodyPr/>
          <a:lstStyle/>
          <a:p>
            <a:r>
              <a:rPr lang="de-DE" sz="2400" b="1" dirty="0" smtClean="0">
                <a:solidFill>
                  <a:schemeClr val="accent2">
                    <a:lumMod val="75000"/>
                  </a:schemeClr>
                </a:solidFill>
              </a:rPr>
              <a:t>HLS-EU</a:t>
            </a:r>
            <a:r>
              <a:rPr lang="de-DE" sz="2400" b="1" dirty="0" smtClean="0"/>
              <a:t> Survey </a:t>
            </a:r>
            <a:r>
              <a:rPr lang="en-US" sz="2400" b="1" dirty="0" smtClean="0"/>
              <a:t>Overview</a:t>
            </a:r>
            <a:r>
              <a:rPr lang="de-DE" sz="2400" b="1" dirty="0" smtClean="0"/>
              <a:t>: </a:t>
            </a:r>
            <a:r>
              <a:rPr lang="de-DE" sz="2400" b="1" dirty="0" smtClean="0">
                <a:solidFill>
                  <a:srgbClr val="C00000"/>
                </a:solidFill>
              </a:rPr>
              <a:t>Sampling, Data </a:t>
            </a:r>
            <a:r>
              <a:rPr lang="en-US" sz="2400" b="1" dirty="0" smtClean="0">
                <a:solidFill>
                  <a:srgbClr val="C00000"/>
                </a:solidFill>
              </a:rPr>
              <a:t>collection</a:t>
            </a:r>
            <a:endParaRPr lang="en-US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2186538"/>
              </p:ext>
            </p:extLst>
          </p:nvPr>
        </p:nvGraphicFramePr>
        <p:xfrm>
          <a:off x="114153" y="1340426"/>
          <a:ext cx="8946719" cy="52327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25488"/>
                <a:gridCol w="6021231"/>
              </a:tblGrid>
              <a:tr h="450024"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Countries</a:t>
                      </a:r>
                      <a:endParaRPr lang="de-DE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Austria</a:t>
                      </a:r>
                      <a:r>
                        <a:rPr lang="en-US" sz="1200" baseline="0" dirty="0" smtClean="0"/>
                        <a:t> (</a:t>
                      </a:r>
                      <a:r>
                        <a:rPr lang="en-US" sz="1200" dirty="0" smtClean="0"/>
                        <a:t>AT), Bulgaria (BG), Germany</a:t>
                      </a:r>
                      <a:r>
                        <a:rPr lang="en-US" sz="1200" baseline="0" dirty="0" smtClean="0"/>
                        <a:t> (</a:t>
                      </a:r>
                      <a:r>
                        <a:rPr lang="en-US" sz="1200" dirty="0" smtClean="0"/>
                        <a:t>DE) (only NRW), Greece (EL) (only Athens +), Spain</a:t>
                      </a:r>
                      <a:r>
                        <a:rPr lang="en-US" sz="1200" baseline="0" dirty="0" smtClean="0"/>
                        <a:t> (</a:t>
                      </a:r>
                      <a:r>
                        <a:rPr lang="en-US" sz="1200" dirty="0" smtClean="0"/>
                        <a:t>ES), Ireland (IE), Netherlands (NL), Poland (PL)</a:t>
                      </a:r>
                      <a:endParaRPr lang="de-DE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14"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Survey Institut</a:t>
                      </a:r>
                      <a:endParaRPr lang="de-DE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noProof="0" dirty="0" smtClean="0"/>
                        <a:t>TNS Opinion on behalf</a:t>
                      </a:r>
                      <a:r>
                        <a:rPr lang="en-US" sz="1200" baseline="0" noProof="0" dirty="0" smtClean="0"/>
                        <a:t> of the  HLS-EU Consortium</a:t>
                      </a:r>
                      <a:endParaRPr lang="en-US" sz="12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14"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Survey Periode</a:t>
                      </a:r>
                      <a:endParaRPr lang="de-DE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noProof="0" dirty="0" smtClean="0"/>
                        <a:t>Summer 2011</a:t>
                      </a:r>
                      <a:endParaRPr lang="en-US" sz="12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24"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Target Population, Population </a:t>
                      </a:r>
                      <a:r>
                        <a:rPr lang="en-US" sz="1200" b="1" noProof="0" dirty="0" smtClean="0"/>
                        <a:t>Coverage</a:t>
                      </a:r>
                      <a:endParaRPr lang="en-US" sz="1200" b="1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 smtClean="0">
                          <a:solidFill>
                            <a:srgbClr val="FF0000"/>
                          </a:solidFill>
                        </a:rPr>
                        <a:t>EU citizens </a:t>
                      </a:r>
                      <a:r>
                        <a:rPr lang="en-US" sz="1200" noProof="0" dirty="0" smtClean="0"/>
                        <a:t>(!) aged 15 years and over (Euro-barometer</a:t>
                      </a:r>
                      <a:r>
                        <a:rPr lang="en-US" sz="1200" baseline="0" noProof="0" dirty="0" smtClean="0"/>
                        <a:t> </a:t>
                      </a:r>
                      <a:r>
                        <a:rPr lang="en-US" sz="1200" baseline="0" noProof="0" dirty="0" smtClean="0">
                          <a:solidFill>
                            <a:schemeClr val="tx1"/>
                          </a:solidFill>
                        </a:rPr>
                        <a:t>Methodology)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14">
                <a:tc>
                  <a:txBody>
                    <a:bodyPr/>
                    <a:lstStyle/>
                    <a:p>
                      <a:r>
                        <a:rPr lang="en-US" sz="1200" b="1" noProof="0" dirty="0" smtClean="0"/>
                        <a:t>HL</a:t>
                      </a:r>
                      <a:r>
                        <a:rPr lang="en-US" sz="1200" b="1" baseline="0" noProof="0" dirty="0" smtClean="0"/>
                        <a:t> Instrument</a:t>
                      </a:r>
                      <a:endParaRPr lang="en-US" sz="1200" b="1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 smtClean="0"/>
                        <a:t>HLS-EU-Q86</a:t>
                      </a:r>
                      <a:r>
                        <a:rPr lang="en-US" sz="1200" baseline="0" noProof="0" dirty="0" smtClean="0"/>
                        <a:t> </a:t>
                      </a:r>
                      <a:r>
                        <a:rPr lang="en-US" sz="12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(including  HLS-EU-Q47 and NVS Test)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14">
                <a:tc>
                  <a:txBody>
                    <a:bodyPr/>
                    <a:lstStyle/>
                    <a:p>
                      <a:r>
                        <a:rPr lang="en-US" sz="1200" b="1" noProof="0" dirty="0" smtClean="0"/>
                        <a:t>Data collection</a:t>
                      </a:r>
                      <a:endParaRPr lang="en-US" sz="1200" b="1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 smtClean="0"/>
                        <a:t>by computer-assisted personal interviewing technique (CAPI) (BG, IE = PAPI)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052"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Sampling design</a:t>
                      </a:r>
                      <a:endParaRPr lang="de-DE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noProof="0" dirty="0" smtClean="0"/>
                        <a:t>Euro-barometer</a:t>
                      </a:r>
                      <a:r>
                        <a:rPr lang="en-US" sz="1200" baseline="0" noProof="0" dirty="0" smtClean="0"/>
                        <a:t> Methodology</a:t>
                      </a:r>
                    </a:p>
                    <a:p>
                      <a:r>
                        <a:rPr lang="en-US" sz="1200" noProof="0" dirty="0" smtClean="0"/>
                        <a:t>Stratified</a:t>
                      </a:r>
                      <a:r>
                        <a:rPr lang="en-US" sz="1200" baseline="0" noProof="0" dirty="0" smtClean="0"/>
                        <a:t> probability sampling (multistage random sample):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noProof="0" dirty="0" smtClean="0"/>
                        <a:t>National sampling points </a:t>
                      </a:r>
                      <a:r>
                        <a:rPr lang="en-US" sz="1200" baseline="0" noProof="0" dirty="0" smtClean="0">
                          <a:solidFill>
                            <a:schemeClr val="tx1"/>
                          </a:solidFill>
                        </a:rPr>
                        <a:t>selected randomly (applying random-walk procedure) after stratification for population size and population density (metropolitan, urban and rural areas).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24"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Response</a:t>
                      </a:r>
                      <a:r>
                        <a:rPr lang="de-DE" sz="1200" b="1" baseline="0" dirty="0" smtClean="0"/>
                        <a:t> Rates</a:t>
                      </a:r>
                      <a:endParaRPr lang="de-DE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 smtClean="0"/>
                        <a:t>Austria</a:t>
                      </a:r>
                      <a:r>
                        <a:rPr lang="en-US" sz="1200" baseline="0" noProof="0" dirty="0" smtClean="0"/>
                        <a:t> (</a:t>
                      </a:r>
                      <a:r>
                        <a:rPr lang="en-US" sz="1200" noProof="0" dirty="0" smtClean="0"/>
                        <a:t>67%), Bulgaria (75%), Germany</a:t>
                      </a:r>
                      <a:r>
                        <a:rPr lang="en-US" sz="1200" baseline="0" noProof="0" dirty="0" smtClean="0"/>
                        <a:t> (</a:t>
                      </a:r>
                      <a:r>
                        <a:rPr lang="en-US" sz="1200" noProof="0" dirty="0" smtClean="0"/>
                        <a:t>DE) (53%), Greece (65%),</a:t>
                      </a:r>
                      <a:r>
                        <a:rPr lang="en-US" sz="1200" baseline="0" noProof="0" dirty="0" smtClean="0"/>
                        <a:t> </a:t>
                      </a:r>
                      <a:r>
                        <a:rPr lang="en-US" sz="1200" noProof="0" dirty="0" smtClean="0"/>
                        <a:t>Spain</a:t>
                      </a:r>
                      <a:r>
                        <a:rPr lang="en-US" sz="1200" baseline="0" noProof="0" dirty="0" smtClean="0"/>
                        <a:t> (</a:t>
                      </a:r>
                      <a:r>
                        <a:rPr lang="en-US" sz="1200" noProof="0" dirty="0" smtClean="0"/>
                        <a:t>62%), Ireland (69%), Netherlands (36%), Poland (67%)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24"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Sample Sizes</a:t>
                      </a:r>
                      <a:endParaRPr lang="de-DE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 smtClean="0"/>
                        <a:t>Austria</a:t>
                      </a:r>
                      <a:r>
                        <a:rPr lang="en-US" sz="1200" baseline="0" noProof="0" dirty="0" smtClean="0"/>
                        <a:t> (</a:t>
                      </a:r>
                      <a:r>
                        <a:rPr lang="en-US" sz="1200" noProof="0" dirty="0" smtClean="0"/>
                        <a:t>1015), Bulgaria (1002), Germany</a:t>
                      </a:r>
                      <a:r>
                        <a:rPr lang="en-US" sz="1200" baseline="0" noProof="0" dirty="0" smtClean="0"/>
                        <a:t> (</a:t>
                      </a:r>
                      <a:r>
                        <a:rPr lang="en-US" sz="1200" noProof="0" dirty="0" smtClean="0"/>
                        <a:t>DE) (1057), Greece (1000),</a:t>
                      </a:r>
                      <a:r>
                        <a:rPr lang="en-US" sz="1200" baseline="0" noProof="0" dirty="0" smtClean="0"/>
                        <a:t> </a:t>
                      </a:r>
                      <a:r>
                        <a:rPr lang="en-US" sz="1200" noProof="0" dirty="0" smtClean="0"/>
                        <a:t>Spain</a:t>
                      </a:r>
                      <a:r>
                        <a:rPr lang="en-US" sz="1200" baseline="0" noProof="0" dirty="0" smtClean="0"/>
                        <a:t> (1000)</a:t>
                      </a:r>
                      <a:r>
                        <a:rPr lang="en-US" sz="1200" noProof="0" dirty="0" smtClean="0"/>
                        <a:t>, Ireland (1005), Netherlands (1023), Poland (1000)</a:t>
                      </a:r>
                      <a:endParaRPr lang="en-US" sz="12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052">
                <a:tc>
                  <a:txBody>
                    <a:bodyPr/>
                    <a:lstStyle/>
                    <a:p>
                      <a:r>
                        <a:rPr lang="en-US" sz="1200" b="1" noProof="0" dirty="0" smtClean="0"/>
                        <a:t>Weights</a:t>
                      </a:r>
                      <a:endParaRPr lang="en-US" sz="1200" b="1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noProof="0" dirty="0" smtClean="0"/>
                        <a:t>National samples were weighted</a:t>
                      </a:r>
                      <a:r>
                        <a:rPr lang="en-US" sz="1200" baseline="0" noProof="0" dirty="0" smtClean="0"/>
                        <a:t> by gender, age group and size of locality, based on national census data  Country size was not used as a weighting criterion for the analyses of the total sample. Total sample values therefore represent a ‚country average‘ where all countries are represented with equal weights regardless of their population size. </a:t>
                      </a:r>
                      <a:endParaRPr lang="en-US" sz="12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664B0-09EF-45E0-BEE0-24EBDD9A788E}" type="slidenum">
              <a:rPr lang="de-AT" altLang="de-DE" smtClean="0"/>
              <a:pPr/>
              <a:t>9</a:t>
            </a:fld>
            <a:endParaRPr lang="de-AT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Pelikan Haiphong short form 9-11-2016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7986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">
  <a:themeElements>
    <a:clrScheme name="GÖG">
      <a:dk1>
        <a:sysClr val="windowText" lastClr="000000"/>
      </a:dk1>
      <a:lt1>
        <a:srgbClr val="FFFFFF"/>
      </a:lt1>
      <a:dk2>
        <a:srgbClr val="FFFFFF"/>
      </a:dk2>
      <a:lt2>
        <a:srgbClr val="888888"/>
      </a:lt2>
      <a:accent1>
        <a:srgbClr val="67726B"/>
      </a:accent1>
      <a:accent2>
        <a:srgbClr val="E9B500"/>
      </a:accent2>
      <a:accent3>
        <a:srgbClr val="4FA9CB"/>
      </a:accent3>
      <a:accent4>
        <a:srgbClr val="E53517"/>
      </a:accent4>
      <a:accent5>
        <a:srgbClr val="79B51C"/>
      </a:accent5>
      <a:accent6>
        <a:srgbClr val="FFFFFF"/>
      </a:accent6>
      <a:hlink>
        <a:srgbClr val="000000"/>
      </a:hlink>
      <a:folHlink>
        <a:srgbClr val="0000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äsentation1" id="{99A44FA9-3D49-4330-873F-8BB7BE953237}" vid="{8C75C041-888F-4AC6-A90F-D17654F710C8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Präsentation </Template>
  <TotalTime>0</TotalTime>
  <Words>7907</Words>
  <Application>Microsoft Office PowerPoint</Application>
  <PresentationFormat>Bildschirmpräsentation (4:3)</PresentationFormat>
  <Paragraphs>1791</Paragraphs>
  <Slides>42</Slides>
  <Notes>29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42</vt:i4>
      </vt:variant>
    </vt:vector>
  </HeadingPairs>
  <TitlesOfParts>
    <vt:vector size="43" baseType="lpstr">
      <vt:lpstr>STANDARD</vt:lpstr>
      <vt:lpstr>Developing short forms for the HLS-EU-Q47 instrument to measure comprehensive Health Literacy in general and specific populations </vt:lpstr>
      <vt:lpstr>Overview</vt:lpstr>
      <vt:lpstr>Health literacy  - an  “evolving concept” (Nutbeam 2008) –  with 3 observable trends</vt:lpstr>
      <vt:lpstr>1. The HLS-EU-Q47 long form </vt:lpstr>
      <vt:lpstr>The HLS-EU-Q47 long form is ….</vt:lpstr>
      <vt:lpstr>The HLS-EU integrative &amp; comprehensive conceptual &amp; generic model and definition of Health Literacy (Sørensen et al. 2012)</vt:lpstr>
      <vt:lpstr>PowerPoint-Präsentation</vt:lpstr>
      <vt:lpstr>Selected examples of questions of the HLS-EU-Q47</vt:lpstr>
      <vt:lpstr>HLS-EU Survey Overview: Sampling, Data collection</vt:lpstr>
      <vt:lpstr>Procedure of HLS-EU Index Construction for HL</vt:lpstr>
      <vt:lpstr>Comprehensive HL-Index (CHL) (Percentage Distributions, Means &amp; S.D. for 8 Countries &amp; Total Sample) (HLS-EU 2012) &gt; Bell shaped distribution with some ceiling effect for all countries!</vt:lpstr>
      <vt:lpstr> Types of Health Literacy Indices by the HLS-EU Model   1 comprehensive index, 7 sub-indices and 12 sub-sub-indices </vt:lpstr>
      <vt:lpstr>2. Criteria &amp; Strategies for Creating short forms </vt:lpstr>
      <vt:lpstr>Criteria for short forms</vt:lpstr>
      <vt:lpstr>3. Rasch modelling HLS-EU-Q16 short form  </vt:lpstr>
      <vt:lpstr>Process of Item Selection </vt:lpstr>
      <vt:lpstr>Resulting Items for HLS-EU Short Scale</vt:lpstr>
      <vt:lpstr>Combined Shares of ‘Fairly Difficult’ and ‘Very Difficult’ Answers of 16 HLS-EU-Q16 Items for Countries and Total </vt:lpstr>
      <vt:lpstr>Scoring of Short Scale</vt:lpstr>
      <vt:lpstr>Distribution of Q16 scores and the Q47 general HL-Index (grouped in 16 intervals) for total and 2 countries </vt:lpstr>
      <vt:lpstr>Distributions of HLS-EU Q16 short scale for all countries</vt:lpstr>
      <vt:lpstr>Percentages of HLS-EU Q16 levels compared to corresponding HLS-EU Q47 levels, and percentages of concurrent classifications (accuracy) for total and countries  </vt:lpstr>
      <vt:lpstr>Correlations of short scale HLS-EU-Q16 with HLS-EU sub-indices &amp; NVS for countries and total </vt:lpstr>
      <vt:lpstr>Comparison of selected bi-variate associations of comprehensive HL index (Q47) and HL short scale (Q16) for total HLS-EU sample</vt:lpstr>
      <vt:lpstr>Summary of Properties of Short Scale</vt:lpstr>
      <vt:lpstr>4. IRT Rasch modelling HLS-EU-Q6 short-short form</vt:lpstr>
      <vt:lpstr>Process of item selection for short-short form Q6</vt:lpstr>
      <vt:lpstr>Resulting Items for HLS-Q Short-Short Form </vt:lpstr>
      <vt:lpstr>Development and characteristics of Q6</vt:lpstr>
      <vt:lpstr>Scoring of HLS-EU-Q6-short-short-scale </vt:lpstr>
      <vt:lpstr>Distributions Short-short Scale for Total and two Countries</vt:lpstr>
      <vt:lpstr>Correlations of HLS-EU-Q6 with HLS-EU-Q47 &amp;  HLS-EU-Q16   </vt:lpstr>
      <vt:lpstr>Comparison of selected bi-variate associations of comprehensive HL index (Q47) and HL short-short scale (Q6) for total</vt:lpstr>
      <vt:lpstr>Percentages of HLS-EU Q6 levels compared to corresponding HLS-EU Q47 levels, and percentages of concurrent classifications (accuracy) for total and countries  </vt:lpstr>
      <vt:lpstr>5. Comparing the HLS-EU indices and scales </vt:lpstr>
      <vt:lpstr>Comparison HLS-EU-Q 47, Q16, Q6</vt:lpstr>
      <vt:lpstr>Recommendations</vt:lpstr>
      <vt:lpstr>6. Factor analyses modelling </vt:lpstr>
      <vt:lpstr>Taiwanese HL-SF12 short scale </vt:lpstr>
      <vt:lpstr>Replication of method with HLS-EU 8 countries data</vt:lpstr>
      <vt:lpstr>Contact</vt:lpstr>
      <vt:lpstr>References </vt:lpstr>
    </vt:vector>
  </TitlesOfParts>
  <Company>Gesundheit Österreich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Präsentation</dc:title>
  <dc:creator>Kristin Ganahl</dc:creator>
  <cp:lastModifiedBy>Jürgen Pelikan</cp:lastModifiedBy>
  <cp:revision>40</cp:revision>
  <dcterms:created xsi:type="dcterms:W3CDTF">2016-05-18T13:28:40Z</dcterms:created>
  <dcterms:modified xsi:type="dcterms:W3CDTF">2016-11-09T00:42:57Z</dcterms:modified>
</cp:coreProperties>
</file>