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94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6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99" d="100"/>
          <a:sy n="99" d="100"/>
        </p:scale>
        <p:origin x="-6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09EA7-43CC-E04D-B643-F0ECA652472B}" type="datetimeFigureOut">
              <a:rPr lang="fr-FR" smtClean="0"/>
              <a:pPr/>
              <a:t>7/11/17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4E285-444D-4C0C-8BFA-BDB311F86A90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09EA7-43CC-E04D-B643-F0ECA652472B}" type="datetimeFigureOut">
              <a:rPr lang="fr-FR" smtClean="0"/>
              <a:pPr/>
              <a:t>7/11/17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2F20-ECCA-8048-834E-E88D7650F13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09EA7-43CC-E04D-B643-F0ECA652472B}" type="datetimeFigureOut">
              <a:rPr lang="fr-FR" smtClean="0"/>
              <a:pPr/>
              <a:t>7/11/17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2F20-ECCA-8048-834E-E88D7650F13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09EA7-43CC-E04D-B643-F0ECA652472B}" type="datetimeFigureOut">
              <a:rPr lang="fr-FR" smtClean="0"/>
              <a:pPr/>
              <a:t>7/11/17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2F20-ECCA-8048-834E-E88D7650F13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975E-BCEF-4391-BD3B-0CD9EB125C1E}" type="datetime1">
              <a:rPr lang="fr-FR" smtClean="0"/>
              <a:pPr/>
              <a:t>7/11/17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2582-9FC8-4B1B-8456-B27CC842DEE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09EA7-43CC-E04D-B643-F0ECA652472B}" type="datetimeFigureOut">
              <a:rPr lang="fr-FR" smtClean="0"/>
              <a:pPr/>
              <a:t>7/11/17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2F20-ECCA-8048-834E-E88D7650F13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09EA7-43CC-E04D-B643-F0ECA652472B}" type="datetimeFigureOut">
              <a:rPr lang="fr-FR" smtClean="0"/>
              <a:pPr/>
              <a:t>7/11/17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2F20-ECCA-8048-834E-E88D7650F13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09EA7-43CC-E04D-B643-F0ECA652472B}" type="datetimeFigureOut">
              <a:rPr lang="fr-FR" smtClean="0"/>
              <a:pPr/>
              <a:t>7/11/17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2F20-ECCA-8048-834E-E88D7650F13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09EA7-43CC-E04D-B643-F0ECA652472B}" type="datetimeFigureOut">
              <a:rPr lang="fr-FR" smtClean="0"/>
              <a:pPr/>
              <a:t>7/11/17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2F20-ECCA-8048-834E-E88D7650F13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09EA7-43CC-E04D-B643-F0ECA652472B}" type="datetimeFigureOut">
              <a:rPr lang="fr-FR" smtClean="0"/>
              <a:pPr/>
              <a:t>7/11/17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02F20-ECCA-8048-834E-E88D7650F137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09EA7-43CC-E04D-B643-F0ECA652472B}" type="datetimeFigureOut">
              <a:rPr lang="fr-FR" smtClean="0"/>
              <a:pPr/>
              <a:t>7/11/17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2202F20-ECCA-8048-834E-E88D7650F137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et modifiez le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609EA7-43CC-E04D-B643-F0ECA652472B}" type="datetimeFigureOut">
              <a:rPr lang="fr-FR" smtClean="0"/>
              <a:pPr/>
              <a:t>7/11/17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202F20-ECCA-8048-834E-E88D7650F137}" type="slidenum">
              <a:rPr lang="fr-FR" smtClean="0"/>
              <a:pPr/>
              <a:t>‹#›</a:t>
            </a:fld>
            <a:endParaRPr lang="fr-FR"/>
          </a:p>
        </p:txBody>
      </p:sp>
      <p:grpSp>
        <p:nvGrpSpPr>
          <p:cNvPr id="2" name="Grouper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2376" y="2770632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fr-FR" sz="3556" dirty="0" smtClean="0">
                <a:solidFill>
                  <a:srgbClr val="000000"/>
                </a:solidFill>
              </a:rPr>
              <a:t/>
            </a:r>
            <a:br>
              <a:rPr lang="fr-FR" sz="3556" dirty="0" smtClean="0">
                <a:solidFill>
                  <a:srgbClr val="000000"/>
                </a:solidFill>
              </a:rPr>
            </a:br>
            <a:r>
              <a:rPr lang="fr-FR" sz="3889" b="1" dirty="0" smtClean="0">
                <a:solidFill>
                  <a:srgbClr val="000000"/>
                </a:solidFill>
              </a:rPr>
              <a:t/>
            </a:r>
            <a:br>
              <a:rPr lang="fr-FR" sz="3889" b="1" dirty="0" smtClean="0">
                <a:solidFill>
                  <a:srgbClr val="000000"/>
                </a:solidFill>
              </a:rPr>
            </a:br>
            <a:r>
              <a:rPr lang="fr-FR" sz="3889" b="1" dirty="0" err="1" smtClean="0">
                <a:solidFill>
                  <a:srgbClr val="FFFF00"/>
                </a:solidFill>
              </a:rPr>
              <a:t>Comparison</a:t>
            </a:r>
            <a:r>
              <a:rPr lang="fr-FR" sz="3889" b="1" dirty="0" smtClean="0">
                <a:solidFill>
                  <a:srgbClr val="FFFF00"/>
                </a:solidFill>
              </a:rPr>
              <a:t> of </a:t>
            </a:r>
            <a:r>
              <a:rPr lang="fr-FR" sz="3889" b="1" dirty="0" err="1" smtClean="0">
                <a:solidFill>
                  <a:srgbClr val="FFFF00"/>
                </a:solidFill>
              </a:rPr>
              <a:t>atovaquone-proguanil</a:t>
            </a:r>
            <a:r>
              <a:rPr lang="fr-FR" sz="3889" b="1" dirty="0" smtClean="0">
                <a:solidFill>
                  <a:srgbClr val="FFFF00"/>
                </a:solidFill>
              </a:rPr>
              <a:t> (AP) </a:t>
            </a:r>
            <a:r>
              <a:rPr lang="fr-FR" sz="3889" dirty="0" smtClean="0">
                <a:solidFill>
                  <a:srgbClr val="FFFF00"/>
                </a:solidFill>
              </a:rPr>
              <a:t>and</a:t>
            </a:r>
            <a:r>
              <a:rPr lang="fr-FR" sz="3889" b="1" dirty="0" smtClean="0">
                <a:solidFill>
                  <a:srgbClr val="FFFF00"/>
                </a:solidFill>
              </a:rPr>
              <a:t> </a:t>
            </a:r>
            <a:r>
              <a:rPr lang="fr-FR" sz="3889" b="1" dirty="0" err="1" smtClean="0">
                <a:solidFill>
                  <a:srgbClr val="FFFF00"/>
                </a:solidFill>
              </a:rPr>
              <a:t>artemether-lumefantrine</a:t>
            </a:r>
            <a:r>
              <a:rPr lang="fr-FR" sz="3889" b="1" dirty="0" smtClean="0">
                <a:solidFill>
                  <a:srgbClr val="FFFF00"/>
                </a:solidFill>
              </a:rPr>
              <a:t> (AL) in </a:t>
            </a:r>
            <a:r>
              <a:rPr lang="fr-FR" sz="3889" b="1" dirty="0" err="1" smtClean="0">
                <a:solidFill>
                  <a:srgbClr val="FFFF00"/>
                </a:solidFill>
              </a:rPr>
              <a:t>imported</a:t>
            </a:r>
            <a:r>
              <a:rPr lang="fr-FR" sz="3889" b="1" dirty="0" smtClean="0">
                <a:solidFill>
                  <a:srgbClr val="FFFF00"/>
                </a:solidFill>
              </a:rPr>
              <a:t> malaria : a </a:t>
            </a:r>
            <a:r>
              <a:rPr lang="fr-FR" sz="3889" b="1" dirty="0" err="1" smtClean="0">
                <a:solidFill>
                  <a:srgbClr val="FFFF00"/>
                </a:solidFill>
              </a:rPr>
              <a:t>multicentre</a:t>
            </a:r>
            <a:r>
              <a:rPr lang="fr-FR" sz="3889" b="1" dirty="0" smtClean="0">
                <a:solidFill>
                  <a:srgbClr val="FFFF00"/>
                </a:solidFill>
              </a:rPr>
              <a:t> </a:t>
            </a:r>
            <a:r>
              <a:rPr lang="fr-FR" sz="3889" b="1" dirty="0" err="1" smtClean="0">
                <a:solidFill>
                  <a:srgbClr val="FFFF00"/>
                </a:solidFill>
              </a:rPr>
              <a:t>randomised</a:t>
            </a:r>
            <a:r>
              <a:rPr lang="fr-FR" sz="3889" b="1" dirty="0" smtClean="0">
                <a:solidFill>
                  <a:srgbClr val="FFFF00"/>
                </a:solidFill>
              </a:rPr>
              <a:t> </a:t>
            </a:r>
            <a:r>
              <a:rPr lang="fr-FR" sz="3889" b="1" dirty="0" err="1" smtClean="0">
                <a:solidFill>
                  <a:srgbClr val="FFFF00"/>
                </a:solidFill>
              </a:rPr>
              <a:t>study</a:t>
            </a:r>
            <a:r>
              <a:rPr lang="fr-FR" sz="3889" b="1" dirty="0" smtClean="0">
                <a:solidFill>
                  <a:srgbClr val="FFFF00"/>
                </a:solidFill>
              </a:rPr>
              <a:t> (</a:t>
            </a:r>
            <a:r>
              <a:rPr lang="fr-FR" sz="3889" b="1" dirty="0" err="1" smtClean="0">
                <a:solidFill>
                  <a:srgbClr val="FFFF00"/>
                </a:solidFill>
              </a:rPr>
              <a:t>MalaRia</a:t>
            </a:r>
            <a:r>
              <a:rPr lang="fr-FR" sz="3889" b="1" dirty="0" smtClean="0">
                <a:solidFill>
                  <a:srgbClr val="FFFF00"/>
                </a:solidFill>
              </a:rPr>
              <a:t>)</a:t>
            </a:r>
            <a:r>
              <a:rPr lang="fr-FR" sz="3556" dirty="0" smtClean="0"/>
              <a:t/>
            </a:r>
            <a:br>
              <a:rPr lang="fr-FR" sz="3556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22376" y="4142232"/>
            <a:ext cx="7772400" cy="914400"/>
          </a:xfrm>
        </p:spPr>
        <p:txBody>
          <a:bodyPr>
            <a:normAutofit fontScale="70000" lnSpcReduction="20000"/>
          </a:bodyPr>
          <a:lstStyle/>
          <a:p>
            <a:r>
              <a:rPr lang="fr-FR" u="sng" dirty="0" smtClean="0"/>
              <a:t>O. Bouchaud </a:t>
            </a:r>
            <a:r>
              <a:rPr lang="fr-FR" dirty="0" smtClean="0"/>
              <a:t>(CHU </a:t>
            </a:r>
            <a:r>
              <a:rPr lang="fr-FR" dirty="0" err="1" smtClean="0"/>
              <a:t>Avicenne-APHP</a:t>
            </a:r>
            <a:r>
              <a:rPr lang="fr-FR" dirty="0" smtClean="0"/>
              <a:t> et Université Paris 13),</a:t>
            </a:r>
          </a:p>
          <a:p>
            <a:r>
              <a:rPr lang="fr-FR" dirty="0" smtClean="0"/>
              <a:t> S </a:t>
            </a:r>
            <a:r>
              <a:rPr lang="fr-FR" dirty="0" err="1" smtClean="0"/>
              <a:t>Houze</a:t>
            </a:r>
            <a:r>
              <a:rPr lang="fr-FR" dirty="0" smtClean="0"/>
              <a:t> (CHU </a:t>
            </a:r>
            <a:r>
              <a:rPr lang="fr-FR" dirty="0" err="1" smtClean="0"/>
              <a:t>Bichat-APHP</a:t>
            </a:r>
            <a:r>
              <a:rPr lang="fr-FR" dirty="0" smtClean="0"/>
              <a:t> et Université Paris 7) </a:t>
            </a:r>
          </a:p>
          <a:p>
            <a:r>
              <a:rPr lang="fr-FR" dirty="0" smtClean="0"/>
              <a:t>et le groupe d’étude </a:t>
            </a:r>
            <a:r>
              <a:rPr lang="fr-FR" dirty="0" err="1" smtClean="0"/>
              <a:t>MalaRia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24250" y="-971551"/>
            <a:ext cx="16192500" cy="1057275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-701675" y="346075"/>
            <a:ext cx="701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0" y="715407"/>
            <a:ext cx="5943600" cy="123110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7400" dirty="0" err="1" smtClean="0"/>
              <a:t>Thank</a:t>
            </a:r>
            <a:r>
              <a:rPr lang="fr-FR" sz="7400" dirty="0" smtClean="0"/>
              <a:t> </a:t>
            </a:r>
            <a:r>
              <a:rPr lang="fr-FR" sz="7400" dirty="0" err="1" smtClean="0"/>
              <a:t>you</a:t>
            </a:r>
            <a:endParaRPr lang="fr-FR" sz="7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 ACT : </a:t>
            </a:r>
            <a:r>
              <a:rPr lang="fr-FR" dirty="0" err="1" smtClean="0"/>
              <a:t>worldwide</a:t>
            </a:r>
            <a:r>
              <a:rPr lang="fr-FR" dirty="0" smtClean="0"/>
              <a:t> </a:t>
            </a:r>
            <a:r>
              <a:rPr lang="fr-FR" dirty="0" err="1" smtClean="0"/>
              <a:t>antimalarial</a:t>
            </a:r>
            <a:r>
              <a:rPr lang="fr-FR" dirty="0" smtClean="0"/>
              <a:t> </a:t>
            </a:r>
            <a:r>
              <a:rPr lang="fr-FR" dirty="0" err="1" smtClean="0"/>
              <a:t>reference</a:t>
            </a:r>
            <a:r>
              <a:rPr lang="fr-FR" dirty="0" smtClean="0"/>
              <a:t> </a:t>
            </a:r>
            <a:r>
              <a:rPr lang="fr-FR" dirty="0" err="1" smtClean="0"/>
              <a:t>treatment</a:t>
            </a:r>
            <a:r>
              <a:rPr lang="fr-FR" dirty="0" smtClean="0"/>
              <a:t> for 15 </a:t>
            </a:r>
            <a:r>
              <a:rPr lang="fr-FR" dirty="0" err="1" smtClean="0"/>
              <a:t>years</a:t>
            </a:r>
            <a:endParaRPr lang="fr-FR" dirty="0" smtClean="0"/>
          </a:p>
          <a:p>
            <a:pPr lvl="1"/>
            <a:r>
              <a:rPr lang="fr-FR" dirty="0" smtClean="0"/>
              <a:t> 2 ACT in Europe/France </a:t>
            </a:r>
          </a:p>
          <a:p>
            <a:pPr lvl="2"/>
            <a:r>
              <a:rPr lang="fr-FR" dirty="0" err="1" smtClean="0"/>
              <a:t>artemether-lumefantrine</a:t>
            </a:r>
            <a:r>
              <a:rPr lang="fr-FR" dirty="0" smtClean="0"/>
              <a:t> (</a:t>
            </a:r>
            <a:r>
              <a:rPr lang="fr-FR" dirty="0" err="1" smtClean="0"/>
              <a:t>Riamet/Coartem</a:t>
            </a:r>
            <a:r>
              <a:rPr lang="fr-FR" dirty="0" smtClean="0"/>
              <a:t>) </a:t>
            </a:r>
          </a:p>
          <a:p>
            <a:pPr lvl="2"/>
            <a:r>
              <a:rPr lang="fr-FR" dirty="0" err="1" smtClean="0"/>
              <a:t>artenimol-piperaquine</a:t>
            </a:r>
            <a:r>
              <a:rPr lang="fr-FR" dirty="0" smtClean="0"/>
              <a:t> (</a:t>
            </a:r>
            <a:r>
              <a:rPr lang="fr-FR" dirty="0" err="1" smtClean="0"/>
              <a:t>Eurartesim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 </a:t>
            </a:r>
            <a:r>
              <a:rPr lang="fr-FR" dirty="0" err="1" smtClean="0"/>
              <a:t>theoritical</a:t>
            </a:r>
            <a:r>
              <a:rPr lang="fr-FR" dirty="0" smtClean="0"/>
              <a:t> limitation : </a:t>
            </a:r>
            <a:r>
              <a:rPr lang="fr-FR" dirty="0" err="1" smtClean="0"/>
              <a:t>QTc</a:t>
            </a:r>
            <a:r>
              <a:rPr lang="fr-FR" dirty="0" smtClean="0"/>
              <a:t> prolongation (</a:t>
            </a:r>
            <a:r>
              <a:rPr lang="fr-FR" dirty="0" err="1" smtClean="0"/>
              <a:t>associated</a:t>
            </a:r>
            <a:r>
              <a:rPr lang="fr-FR" dirty="0" smtClean="0"/>
              <a:t> </a:t>
            </a:r>
            <a:r>
              <a:rPr lang="fr-FR" dirty="0" err="1" smtClean="0"/>
              <a:t>drug</a:t>
            </a:r>
            <a:r>
              <a:rPr lang="fr-FR" dirty="0" smtClean="0"/>
              <a:t>)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 4500 </a:t>
            </a:r>
            <a:r>
              <a:rPr lang="fr-FR" dirty="0" err="1" smtClean="0"/>
              <a:t>imported</a:t>
            </a:r>
            <a:r>
              <a:rPr lang="fr-FR" dirty="0" smtClean="0"/>
              <a:t> malaria cases/</a:t>
            </a:r>
            <a:r>
              <a:rPr lang="fr-FR" dirty="0" err="1" smtClean="0"/>
              <a:t>year</a:t>
            </a:r>
            <a:r>
              <a:rPr lang="fr-FR" dirty="0" smtClean="0"/>
              <a:t> in France</a:t>
            </a:r>
          </a:p>
          <a:p>
            <a:pPr lvl="1"/>
            <a:r>
              <a:rPr lang="fr-FR" dirty="0" smtClean="0"/>
              <a:t> </a:t>
            </a:r>
            <a:r>
              <a:rPr lang="fr-FR" dirty="0" err="1" smtClean="0"/>
              <a:t>poorly</a:t>
            </a:r>
            <a:r>
              <a:rPr lang="fr-FR" dirty="0" smtClean="0"/>
              <a:t> </a:t>
            </a:r>
            <a:r>
              <a:rPr lang="fr-FR" dirty="0" err="1" smtClean="0"/>
              <a:t>known</a:t>
            </a:r>
            <a:r>
              <a:rPr lang="fr-FR" dirty="0" smtClean="0"/>
              <a:t> </a:t>
            </a:r>
            <a:r>
              <a:rPr lang="fr-FR" dirty="0" err="1" smtClean="0">
                <a:sym typeface="Wingdings"/>
              </a:rPr>
              <a:t>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misdiagnosis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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late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treatment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 err="1" smtClean="0"/>
              <a:t>imported</a:t>
            </a:r>
            <a:r>
              <a:rPr lang="fr-FR" dirty="0" smtClean="0"/>
              <a:t> malaria</a:t>
            </a:r>
          </a:p>
          <a:p>
            <a:pPr lvl="1"/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few comparative </a:t>
            </a:r>
            <a:r>
              <a:rPr lang="fr-FR" dirty="0" err="1" smtClean="0"/>
              <a:t>studies</a:t>
            </a:r>
            <a:endParaRPr lang="fr-FR" dirty="0" smtClean="0"/>
          </a:p>
          <a:p>
            <a:pPr lvl="1"/>
            <a:r>
              <a:rPr lang="fr-FR" dirty="0" smtClean="0"/>
              <a:t> no </a:t>
            </a:r>
            <a:r>
              <a:rPr lang="fr-FR" dirty="0" err="1" smtClean="0"/>
              <a:t>comparison</a:t>
            </a:r>
            <a:r>
              <a:rPr lang="fr-FR" dirty="0" smtClean="0"/>
              <a:t> </a:t>
            </a:r>
            <a:r>
              <a:rPr lang="fr-FR" dirty="0" err="1" smtClean="0"/>
              <a:t>atovaquone-proguanil</a:t>
            </a:r>
            <a:r>
              <a:rPr lang="fr-FR" dirty="0" smtClean="0"/>
              <a:t> (AP) and first ACT </a:t>
            </a:r>
            <a:r>
              <a:rPr lang="fr-FR" dirty="0" err="1" smtClean="0"/>
              <a:t>available</a:t>
            </a:r>
            <a:r>
              <a:rPr lang="fr-FR" dirty="0" smtClean="0"/>
              <a:t> in France/Europe  </a:t>
            </a:r>
            <a:r>
              <a:rPr lang="fr-FR" dirty="0" err="1" smtClean="0"/>
              <a:t>artémether-luméfantrine</a:t>
            </a:r>
            <a:r>
              <a:rPr lang="fr-FR" dirty="0" smtClean="0"/>
              <a:t> (AL)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methods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comparative, </a:t>
            </a:r>
            <a:r>
              <a:rPr lang="fr-FR" dirty="0" err="1" smtClean="0"/>
              <a:t>randomised</a:t>
            </a:r>
            <a:r>
              <a:rPr lang="fr-FR" dirty="0" smtClean="0"/>
              <a:t>, </a:t>
            </a:r>
            <a:r>
              <a:rPr lang="fr-FR" dirty="0" err="1" smtClean="0"/>
              <a:t>controled</a:t>
            </a:r>
            <a:r>
              <a:rPr lang="fr-FR" dirty="0" smtClean="0"/>
              <a:t>, o</a:t>
            </a:r>
            <a:r>
              <a:rPr lang="fr-FR" dirty="0" err="1" smtClean="0"/>
              <a:t>pen-label</a:t>
            </a:r>
            <a:r>
              <a:rPr lang="fr-FR" dirty="0" smtClean="0"/>
              <a:t> trial</a:t>
            </a:r>
          </a:p>
          <a:p>
            <a:r>
              <a:rPr lang="fr-FR" dirty="0" smtClean="0"/>
              <a:t>a</a:t>
            </a:r>
            <a:r>
              <a:rPr lang="fr-FR" dirty="0" err="1" smtClean="0"/>
              <a:t>dults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imported</a:t>
            </a:r>
            <a:r>
              <a:rPr lang="fr-FR" dirty="0" smtClean="0"/>
              <a:t> non </a:t>
            </a:r>
            <a:r>
              <a:rPr lang="fr-FR" dirty="0" err="1" smtClean="0"/>
              <a:t>complicated</a:t>
            </a:r>
            <a:r>
              <a:rPr lang="fr-FR" dirty="0" smtClean="0"/>
              <a:t>  malaria </a:t>
            </a:r>
          </a:p>
          <a:p>
            <a:r>
              <a:rPr lang="fr-FR" dirty="0" smtClean="0"/>
              <a:t>no </a:t>
            </a:r>
            <a:r>
              <a:rPr lang="fr-FR" dirty="0" err="1" smtClean="0"/>
              <a:t>contra-indication</a:t>
            </a:r>
            <a:r>
              <a:rPr lang="fr-FR" dirty="0" smtClean="0"/>
              <a:t> to oral route / no </a:t>
            </a:r>
            <a:r>
              <a:rPr lang="fr-FR" dirty="0" err="1" smtClean="0"/>
              <a:t>pregnancy</a:t>
            </a:r>
            <a:endParaRPr lang="fr-FR" dirty="0" smtClean="0"/>
          </a:p>
          <a:p>
            <a:r>
              <a:rPr lang="fr-FR" dirty="0" err="1" smtClean="0"/>
              <a:t>primary</a:t>
            </a:r>
            <a:r>
              <a:rPr lang="fr-FR" dirty="0" smtClean="0"/>
              <a:t> </a:t>
            </a:r>
            <a:r>
              <a:rPr lang="fr-FR" dirty="0" err="1" smtClean="0"/>
              <a:t>end-point</a:t>
            </a:r>
            <a:r>
              <a:rPr lang="fr-FR" dirty="0" smtClean="0"/>
              <a:t>  : </a:t>
            </a:r>
            <a:r>
              <a:rPr lang="fr-FR" dirty="0" err="1" smtClean="0"/>
              <a:t>need</a:t>
            </a:r>
            <a:r>
              <a:rPr lang="fr-FR" dirty="0" smtClean="0"/>
              <a:t> of a 2</a:t>
            </a:r>
            <a:r>
              <a:rPr lang="fr-FR" baseline="30000" dirty="0" smtClean="0"/>
              <a:t>cd</a:t>
            </a:r>
            <a:r>
              <a:rPr lang="fr-FR" dirty="0" smtClean="0"/>
              <a:t> line </a:t>
            </a:r>
            <a:r>
              <a:rPr lang="fr-FR" dirty="0" err="1" smtClean="0"/>
              <a:t>treatment</a:t>
            </a:r>
            <a:r>
              <a:rPr lang="fr-FR" dirty="0" smtClean="0"/>
              <a:t> due to </a:t>
            </a:r>
            <a:r>
              <a:rPr lang="fr-FR" dirty="0" err="1" smtClean="0"/>
              <a:t>side-effect</a:t>
            </a:r>
            <a:r>
              <a:rPr lang="fr-FR" dirty="0" smtClean="0"/>
              <a:t> or </a:t>
            </a:r>
            <a:r>
              <a:rPr lang="fr-FR" dirty="0" err="1" smtClean="0"/>
              <a:t>inefficacy</a:t>
            </a:r>
            <a:r>
              <a:rPr lang="fr-FR" dirty="0" smtClean="0"/>
              <a:t> or </a:t>
            </a:r>
            <a:r>
              <a:rPr lang="fr-FR" dirty="0" err="1" smtClean="0"/>
              <a:t>clinical</a:t>
            </a:r>
            <a:r>
              <a:rPr lang="fr-FR" dirty="0" smtClean="0"/>
              <a:t> </a:t>
            </a:r>
            <a:r>
              <a:rPr lang="fr-FR" dirty="0" err="1" smtClean="0"/>
              <a:t>worsening</a:t>
            </a:r>
            <a:r>
              <a:rPr lang="fr-FR" dirty="0" smtClean="0"/>
              <a:t>  </a:t>
            </a:r>
          </a:p>
          <a:p>
            <a:r>
              <a:rPr lang="fr-FR" dirty="0" smtClean="0"/>
              <a:t>s</a:t>
            </a:r>
            <a:r>
              <a:rPr lang="fr-FR" dirty="0" err="1" smtClean="0"/>
              <a:t>econdary</a:t>
            </a:r>
            <a:r>
              <a:rPr lang="fr-FR" dirty="0" smtClean="0"/>
              <a:t> </a:t>
            </a:r>
            <a:r>
              <a:rPr lang="fr-FR" dirty="0" err="1" smtClean="0"/>
              <a:t>end-points</a:t>
            </a:r>
            <a:r>
              <a:rPr lang="fr-FR" dirty="0" smtClean="0"/>
              <a:t> : </a:t>
            </a:r>
            <a:r>
              <a:rPr lang="fr-FR" dirty="0" err="1" smtClean="0"/>
              <a:t>fever</a:t>
            </a:r>
            <a:r>
              <a:rPr lang="fr-FR" dirty="0" smtClean="0"/>
              <a:t> clearance / </a:t>
            </a:r>
            <a:r>
              <a:rPr lang="fr-FR" dirty="0" err="1" smtClean="0"/>
              <a:t>parasitemia</a:t>
            </a:r>
            <a:r>
              <a:rPr lang="fr-FR" dirty="0" smtClean="0"/>
              <a:t>, cure rate, subjective </a:t>
            </a:r>
            <a:r>
              <a:rPr lang="fr-FR" dirty="0" err="1" smtClean="0"/>
              <a:t>evaluation</a:t>
            </a:r>
            <a:r>
              <a:rPr lang="fr-FR" dirty="0" smtClean="0"/>
              <a:t> of </a:t>
            </a:r>
            <a:r>
              <a:rPr lang="fr-FR" dirty="0" err="1" smtClean="0"/>
              <a:t>efficacy</a:t>
            </a:r>
            <a:r>
              <a:rPr lang="fr-FR" dirty="0" smtClean="0"/>
              <a:t> by </a:t>
            </a:r>
            <a:r>
              <a:rPr lang="fr-FR" dirty="0" err="1" smtClean="0"/>
              <a:t>both</a:t>
            </a:r>
            <a:r>
              <a:rPr lang="fr-FR" dirty="0" smtClean="0"/>
              <a:t> patients and </a:t>
            </a:r>
            <a:r>
              <a:rPr lang="fr-FR" dirty="0" err="1" smtClean="0"/>
              <a:t>investigators</a:t>
            </a:r>
            <a:r>
              <a:rPr lang="fr-FR" dirty="0" smtClean="0"/>
              <a:t>, </a:t>
            </a:r>
            <a:r>
              <a:rPr lang="fr-FR" dirty="0" err="1" smtClean="0"/>
              <a:t>tolerance</a:t>
            </a:r>
            <a:r>
              <a:rPr lang="fr-FR" dirty="0" smtClean="0"/>
              <a:t> / digestive </a:t>
            </a:r>
            <a:r>
              <a:rPr lang="fr-FR" dirty="0" err="1" smtClean="0"/>
              <a:t>tolerance</a:t>
            </a:r>
            <a:endParaRPr lang="fr-FR" dirty="0" smtClean="0"/>
          </a:p>
          <a:p>
            <a:r>
              <a:rPr lang="fr-FR" dirty="0" smtClean="0"/>
              <a:t>data </a:t>
            </a:r>
            <a:r>
              <a:rPr lang="fr-FR" dirty="0" err="1" smtClean="0"/>
              <a:t>at</a:t>
            </a:r>
            <a:r>
              <a:rPr lang="fr-FR" dirty="0" smtClean="0"/>
              <a:t> D0, D3, D7, D28.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2588"/>
            <a:ext cx="8229600" cy="1143000"/>
          </a:xfrm>
        </p:spPr>
        <p:txBody>
          <a:bodyPr/>
          <a:lstStyle/>
          <a:p>
            <a:r>
              <a:rPr lang="fr-FR" dirty="0" err="1" smtClean="0"/>
              <a:t>results</a:t>
            </a:r>
            <a:r>
              <a:rPr lang="fr-FR" dirty="0" smtClean="0"/>
              <a:t> (1) / patients profile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 24 centres</a:t>
            </a:r>
          </a:p>
          <a:p>
            <a:r>
              <a:rPr lang="fr-FR" dirty="0" smtClean="0"/>
              <a:t>486 </a:t>
            </a:r>
            <a:r>
              <a:rPr lang="fr-FR" dirty="0" err="1" smtClean="0"/>
              <a:t>eligibles</a:t>
            </a:r>
            <a:r>
              <a:rPr lang="fr-FR" dirty="0" smtClean="0"/>
              <a:t> patients </a:t>
            </a:r>
            <a:r>
              <a:rPr lang="fr-FR" dirty="0" err="1" smtClean="0">
                <a:sym typeface="Wingdings"/>
              </a:rPr>
              <a:t></a:t>
            </a:r>
            <a:r>
              <a:rPr lang="fr-FR" dirty="0" smtClean="0"/>
              <a:t> 317 </a:t>
            </a:r>
            <a:r>
              <a:rPr lang="fr-FR" dirty="0" err="1" smtClean="0"/>
              <a:t>randomised</a:t>
            </a:r>
            <a:r>
              <a:rPr lang="fr-FR" dirty="0" smtClean="0"/>
              <a:t> </a:t>
            </a:r>
            <a:r>
              <a:rPr lang="fr-FR" dirty="0" err="1" smtClean="0">
                <a:sym typeface="Wingdings"/>
              </a:rPr>
              <a:t></a:t>
            </a:r>
            <a:r>
              <a:rPr lang="fr-FR" dirty="0" smtClean="0">
                <a:sym typeface="Wingdings"/>
              </a:rPr>
              <a:t> </a:t>
            </a:r>
            <a:r>
              <a:rPr lang="fr-FR" dirty="0" smtClean="0"/>
              <a:t>301 analysables (151 AP arm et 150 AL arm)</a:t>
            </a:r>
          </a:p>
          <a:p>
            <a:endParaRPr lang="fr-FR" dirty="0" smtClean="0"/>
          </a:p>
          <a:p>
            <a:r>
              <a:rPr lang="fr-FR" dirty="0" smtClean="0"/>
              <a:t> D.0 profile comparable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both</a:t>
            </a:r>
            <a:r>
              <a:rPr lang="fr-FR" dirty="0" smtClean="0"/>
              <a:t> </a:t>
            </a:r>
            <a:r>
              <a:rPr lang="fr-FR" dirty="0" err="1" smtClean="0"/>
              <a:t>arms</a:t>
            </a:r>
            <a:endParaRPr lang="fr-FR" dirty="0" smtClean="0"/>
          </a:p>
          <a:p>
            <a:pPr lvl="1"/>
            <a:r>
              <a:rPr lang="fr-FR" dirty="0" smtClean="0"/>
              <a:t> </a:t>
            </a:r>
            <a:r>
              <a:rPr lang="fr-FR" dirty="0" err="1" smtClean="0"/>
              <a:t>median</a:t>
            </a:r>
            <a:r>
              <a:rPr lang="fr-FR" dirty="0" smtClean="0"/>
              <a:t> </a:t>
            </a:r>
            <a:r>
              <a:rPr lang="fr-FR" dirty="0" err="1" smtClean="0"/>
              <a:t>age</a:t>
            </a:r>
            <a:r>
              <a:rPr lang="fr-FR" dirty="0" smtClean="0"/>
              <a:t> : 41 y. [32 - 49], M/F = 2/1</a:t>
            </a:r>
          </a:p>
          <a:p>
            <a:pPr lvl="1"/>
            <a:r>
              <a:rPr lang="fr-FR" dirty="0" smtClean="0"/>
              <a:t>90% : patients of </a:t>
            </a:r>
            <a:r>
              <a:rPr lang="fr-FR" dirty="0" err="1" smtClean="0"/>
              <a:t>African</a:t>
            </a:r>
            <a:r>
              <a:rPr lang="fr-FR" dirty="0" smtClean="0"/>
              <a:t> </a:t>
            </a:r>
            <a:r>
              <a:rPr lang="fr-FR" dirty="0" err="1" smtClean="0"/>
              <a:t>origin</a:t>
            </a:r>
            <a:r>
              <a:rPr lang="fr-FR" dirty="0" smtClean="0"/>
              <a:t> (VFR) </a:t>
            </a:r>
          </a:p>
          <a:p>
            <a:pPr lvl="1"/>
            <a:r>
              <a:rPr lang="fr-FR" dirty="0" smtClean="0"/>
              <a:t>92% </a:t>
            </a:r>
            <a:r>
              <a:rPr lang="fr-FR" dirty="0" err="1" smtClean="0"/>
              <a:t>infected</a:t>
            </a:r>
            <a:r>
              <a:rPr lang="fr-FR" dirty="0" smtClean="0"/>
              <a:t> in </a:t>
            </a:r>
            <a:r>
              <a:rPr lang="fr-FR" dirty="0" err="1" smtClean="0"/>
              <a:t>sub-Saharan</a:t>
            </a:r>
            <a:r>
              <a:rPr lang="fr-FR" dirty="0" smtClean="0"/>
              <a:t> </a:t>
            </a:r>
            <a:r>
              <a:rPr lang="fr-FR" dirty="0" err="1" smtClean="0"/>
              <a:t>Africa</a:t>
            </a:r>
            <a:endParaRPr lang="fr-FR" dirty="0" smtClean="0"/>
          </a:p>
          <a:p>
            <a:pPr lvl="1"/>
            <a:r>
              <a:rPr lang="fr-FR" dirty="0" smtClean="0"/>
              <a:t>m</a:t>
            </a:r>
            <a:r>
              <a:rPr lang="fr-FR" dirty="0" err="1" smtClean="0"/>
              <a:t>edian</a:t>
            </a:r>
            <a:r>
              <a:rPr lang="fr-FR" dirty="0" smtClean="0"/>
              <a:t> </a:t>
            </a:r>
            <a:r>
              <a:rPr lang="fr-FR" dirty="0" err="1" smtClean="0"/>
              <a:t>journey</a:t>
            </a:r>
            <a:r>
              <a:rPr lang="fr-FR" dirty="0" smtClean="0"/>
              <a:t> </a:t>
            </a:r>
            <a:r>
              <a:rPr lang="fr-FR" dirty="0" err="1" smtClean="0"/>
              <a:t>duration</a:t>
            </a:r>
            <a:r>
              <a:rPr lang="fr-FR" dirty="0" smtClean="0"/>
              <a:t> : 4 [3-8] </a:t>
            </a:r>
            <a:r>
              <a:rPr lang="fr-FR" dirty="0" err="1" smtClean="0"/>
              <a:t>weeks</a:t>
            </a:r>
            <a:endParaRPr lang="fr-FR" dirty="0" smtClean="0"/>
          </a:p>
          <a:p>
            <a:pPr lvl="1"/>
            <a:r>
              <a:rPr lang="fr-FR" dirty="0" err="1" smtClean="0"/>
              <a:t>median</a:t>
            </a:r>
            <a:r>
              <a:rPr lang="fr-FR" dirty="0" smtClean="0"/>
              <a:t> return/</a:t>
            </a:r>
            <a:r>
              <a:rPr lang="fr-FR" dirty="0" err="1" smtClean="0"/>
              <a:t>diagnosis</a:t>
            </a:r>
            <a:r>
              <a:rPr lang="fr-FR" dirty="0" smtClean="0"/>
              <a:t> </a:t>
            </a:r>
            <a:r>
              <a:rPr lang="fr-FR" dirty="0" err="1" smtClean="0"/>
              <a:t>delay</a:t>
            </a:r>
            <a:r>
              <a:rPr lang="fr-FR" dirty="0" smtClean="0"/>
              <a:t> : 8 [4,5-13] </a:t>
            </a:r>
            <a:r>
              <a:rPr lang="fr-FR" dirty="0" err="1" smtClean="0"/>
              <a:t>days</a:t>
            </a:r>
            <a:endParaRPr lang="fr-FR" dirty="0" smtClean="0"/>
          </a:p>
          <a:p>
            <a:pPr lvl="1"/>
            <a:r>
              <a:rPr lang="fr-FR" dirty="0" smtClean="0"/>
              <a:t>m</a:t>
            </a:r>
            <a:r>
              <a:rPr lang="fr-FR" dirty="0" err="1" smtClean="0"/>
              <a:t>edian</a:t>
            </a:r>
            <a:r>
              <a:rPr lang="fr-FR" dirty="0" smtClean="0"/>
              <a:t> </a:t>
            </a:r>
            <a:r>
              <a:rPr lang="fr-FR" dirty="0" err="1" smtClean="0"/>
              <a:t>parasitaemia</a:t>
            </a:r>
            <a:r>
              <a:rPr lang="fr-FR" dirty="0" smtClean="0"/>
              <a:t> : 18000/µL [4500 : 45000]</a:t>
            </a:r>
          </a:p>
          <a:p>
            <a:pPr lvl="1"/>
            <a:r>
              <a:rPr lang="fr-FR" dirty="0" smtClean="0"/>
              <a:t> 57% </a:t>
            </a:r>
            <a:r>
              <a:rPr lang="fr-FR" dirty="0" err="1" smtClean="0"/>
              <a:t>treated</a:t>
            </a:r>
            <a:r>
              <a:rPr lang="fr-FR" dirty="0" smtClean="0"/>
              <a:t> in an </a:t>
            </a:r>
            <a:r>
              <a:rPr lang="fr-FR" dirty="0" err="1" smtClean="0"/>
              <a:t>ambulatory</a:t>
            </a:r>
            <a:r>
              <a:rPr lang="fr-FR" dirty="0" smtClean="0"/>
              <a:t> basis</a:t>
            </a:r>
          </a:p>
          <a:p>
            <a:pPr lvl="1"/>
            <a:r>
              <a:rPr lang="fr-FR" dirty="0" smtClean="0"/>
              <a:t> observance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</a:t>
            </a:r>
            <a:r>
              <a:rPr lang="fr-FR" dirty="0" err="1" smtClean="0"/>
              <a:t>esults</a:t>
            </a:r>
            <a:r>
              <a:rPr lang="fr-FR" dirty="0" smtClean="0"/>
              <a:t> (2) / </a:t>
            </a:r>
            <a:r>
              <a:rPr lang="fr-FR" dirty="0" err="1" smtClean="0"/>
              <a:t>efficacy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fr-FR" dirty="0" err="1" smtClean="0"/>
              <a:t>primary</a:t>
            </a:r>
            <a:r>
              <a:rPr lang="fr-FR" dirty="0" smtClean="0"/>
              <a:t> </a:t>
            </a:r>
            <a:r>
              <a:rPr lang="fr-FR" dirty="0" err="1" smtClean="0"/>
              <a:t>end-point</a:t>
            </a:r>
            <a:r>
              <a:rPr lang="fr-FR" dirty="0" smtClean="0"/>
              <a:t> : </a:t>
            </a:r>
            <a:r>
              <a:rPr lang="fr-FR" dirty="0" err="1" smtClean="0"/>
              <a:t>need</a:t>
            </a:r>
            <a:r>
              <a:rPr lang="fr-FR" dirty="0" smtClean="0"/>
              <a:t> for a 2</a:t>
            </a:r>
            <a:r>
              <a:rPr lang="fr-FR" baseline="30000" dirty="0" smtClean="0"/>
              <a:t>cd</a:t>
            </a:r>
            <a:r>
              <a:rPr lang="fr-FR" dirty="0" smtClean="0"/>
              <a:t> line </a:t>
            </a:r>
            <a:r>
              <a:rPr lang="fr-FR" dirty="0" err="1" smtClean="0">
                <a:sym typeface="Wingdings"/>
              </a:rPr>
              <a:t></a:t>
            </a:r>
            <a:r>
              <a:rPr lang="fr-FR" dirty="0" smtClean="0">
                <a:sym typeface="Wingdings"/>
              </a:rPr>
              <a:t> n = </a:t>
            </a:r>
            <a:r>
              <a:rPr lang="fr-FR" dirty="0" smtClean="0"/>
              <a:t>12 (5%)</a:t>
            </a:r>
          </a:p>
          <a:p>
            <a:pPr lvl="1"/>
            <a:r>
              <a:rPr lang="fr-FR" dirty="0" smtClean="0"/>
              <a:t> 7 AP et 5 AL (p=0.56)</a:t>
            </a:r>
          </a:p>
          <a:p>
            <a:pPr lvl="1"/>
            <a:r>
              <a:rPr lang="fr-FR" dirty="0" smtClean="0"/>
              <a:t> </a:t>
            </a:r>
            <a:r>
              <a:rPr lang="fr-FR" dirty="0" err="1" smtClean="0"/>
              <a:t>reason</a:t>
            </a:r>
            <a:endParaRPr lang="fr-FR" dirty="0" smtClean="0"/>
          </a:p>
          <a:p>
            <a:pPr lvl="2"/>
            <a:r>
              <a:rPr lang="fr-FR" dirty="0" err="1" smtClean="0"/>
              <a:t>vomiting</a:t>
            </a:r>
            <a:r>
              <a:rPr lang="fr-FR" dirty="0" smtClean="0"/>
              <a:t> : 6 vs 1</a:t>
            </a:r>
          </a:p>
          <a:p>
            <a:pPr lvl="2"/>
            <a:r>
              <a:rPr lang="fr-FR" dirty="0" err="1" smtClean="0"/>
              <a:t>worsening</a:t>
            </a:r>
            <a:r>
              <a:rPr lang="fr-FR" dirty="0" smtClean="0"/>
              <a:t> : 2 vs 0</a:t>
            </a:r>
          </a:p>
          <a:p>
            <a:pPr lvl="2"/>
            <a:r>
              <a:rPr lang="fr-FR" dirty="0" smtClean="0"/>
              <a:t>no </a:t>
            </a:r>
            <a:r>
              <a:rPr lang="fr-FR" dirty="0" err="1" smtClean="0"/>
              <a:t>improvement</a:t>
            </a:r>
            <a:r>
              <a:rPr lang="fr-FR" dirty="0" smtClean="0"/>
              <a:t>  : 1 vs 2</a:t>
            </a:r>
          </a:p>
          <a:p>
            <a:r>
              <a:rPr lang="fr-FR" dirty="0" smtClean="0"/>
              <a:t> </a:t>
            </a:r>
            <a:r>
              <a:rPr lang="fr-FR" dirty="0" err="1" smtClean="0"/>
              <a:t>slower</a:t>
            </a:r>
            <a:r>
              <a:rPr lang="fr-FR" dirty="0" smtClean="0"/>
              <a:t> parasite clearance </a:t>
            </a:r>
            <a:r>
              <a:rPr lang="fr-FR" dirty="0" err="1" smtClean="0"/>
              <a:t>with</a:t>
            </a:r>
            <a:r>
              <a:rPr lang="fr-FR" dirty="0" smtClean="0"/>
              <a:t> AP vs AL</a:t>
            </a:r>
          </a:p>
          <a:p>
            <a:pPr lvl="1"/>
            <a:r>
              <a:rPr lang="fr-FR" dirty="0" smtClean="0"/>
              <a:t>positive </a:t>
            </a:r>
            <a:r>
              <a:rPr lang="fr-FR" dirty="0" err="1" smtClean="0"/>
              <a:t>thin</a:t>
            </a:r>
            <a:r>
              <a:rPr lang="fr-FR" dirty="0" smtClean="0"/>
              <a:t> and/or </a:t>
            </a:r>
            <a:r>
              <a:rPr lang="fr-FR" dirty="0" err="1" smtClean="0"/>
              <a:t>thick</a:t>
            </a:r>
            <a:r>
              <a:rPr lang="fr-FR" dirty="0" smtClean="0"/>
              <a:t> film </a:t>
            </a:r>
            <a:r>
              <a:rPr lang="fr-FR" dirty="0" err="1" smtClean="0"/>
              <a:t>at</a:t>
            </a:r>
            <a:r>
              <a:rPr lang="fr-FR" dirty="0" smtClean="0"/>
              <a:t> D3 : 39 vs 11 % 	p &lt; 0,0001</a:t>
            </a:r>
          </a:p>
          <a:p>
            <a:pPr lvl="8">
              <a:buNone/>
            </a:pPr>
            <a:r>
              <a:rPr lang="fr-FR" dirty="0" smtClean="0"/>
              <a:t>(OR = 5.20 ; IC 95% [2.64 : 10.21])</a:t>
            </a:r>
          </a:p>
          <a:p>
            <a:pPr lvl="4">
              <a:buNone/>
            </a:pPr>
            <a:r>
              <a:rPr lang="fr-FR" dirty="0" smtClean="0"/>
              <a:t>		</a:t>
            </a:r>
          </a:p>
          <a:p>
            <a:r>
              <a:rPr lang="fr-FR" dirty="0" err="1" smtClean="0"/>
              <a:t>higher</a:t>
            </a:r>
            <a:r>
              <a:rPr lang="fr-FR" dirty="0" smtClean="0"/>
              <a:t> p</a:t>
            </a:r>
            <a:r>
              <a:rPr lang="fr-FR" dirty="0" err="1" smtClean="0"/>
              <a:t>robability</a:t>
            </a:r>
            <a:r>
              <a:rPr lang="fr-FR" dirty="0" smtClean="0"/>
              <a:t> for </a:t>
            </a:r>
            <a:r>
              <a:rPr lang="fr-FR" dirty="0" err="1" smtClean="0"/>
              <a:t>fever</a:t>
            </a:r>
            <a:r>
              <a:rPr lang="fr-FR" dirty="0" smtClean="0"/>
              <a:t> and a positive </a:t>
            </a:r>
            <a:r>
              <a:rPr lang="fr-FR" dirty="0" err="1" smtClean="0"/>
              <a:t>parasitemia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D3 </a:t>
            </a:r>
            <a:r>
              <a:rPr lang="fr-FR" dirty="0" err="1" smtClean="0"/>
              <a:t>with</a:t>
            </a:r>
            <a:r>
              <a:rPr lang="fr-FR" dirty="0" smtClean="0"/>
              <a:t> AP </a:t>
            </a:r>
          </a:p>
          <a:p>
            <a:pPr lvl="8">
              <a:buNone/>
            </a:pPr>
            <a:r>
              <a:rPr lang="fr-FR" dirty="0" smtClean="0"/>
              <a:t>(OR = 7.01 ; IC 95% [0.87 : 320.5]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h</a:t>
            </a:r>
            <a:r>
              <a:rPr lang="fr-FR" dirty="0" err="1" smtClean="0"/>
              <a:t>igher</a:t>
            </a:r>
            <a:r>
              <a:rPr lang="fr-FR" dirty="0" smtClean="0"/>
              <a:t> </a:t>
            </a:r>
            <a:r>
              <a:rPr lang="fr-FR" dirty="0" err="1" smtClean="0"/>
              <a:t>probability</a:t>
            </a:r>
            <a:r>
              <a:rPr lang="fr-FR" dirty="0" smtClean="0"/>
              <a:t> for a positive </a:t>
            </a:r>
            <a:r>
              <a:rPr lang="fr-FR" dirty="0" err="1" smtClean="0"/>
              <a:t>parasitaemia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D7 or D28 </a:t>
            </a:r>
            <a:r>
              <a:rPr lang="fr-FR" dirty="0" err="1" smtClean="0"/>
              <a:t>with</a:t>
            </a:r>
            <a:r>
              <a:rPr lang="fr-FR" dirty="0" smtClean="0"/>
              <a:t> AP</a:t>
            </a:r>
          </a:p>
          <a:p>
            <a:pPr lvl="1"/>
            <a:r>
              <a:rPr lang="fr-FR" dirty="0" smtClean="0"/>
              <a:t> D7 : n = 8 vs 0 	p = 0.0069 (OR = 17.6 ; IC 95% [1.00: 309.4])</a:t>
            </a:r>
          </a:p>
          <a:p>
            <a:pPr lvl="1"/>
            <a:r>
              <a:rPr lang="fr-FR" dirty="0" smtClean="0"/>
              <a:t> D28 : n = 2 vs 0 		    (OR = 3.15 ; IC à 95% [0.13: 78.4])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fr-FR" dirty="0" smtClean="0"/>
              <a:t>r</a:t>
            </a:r>
            <a:r>
              <a:rPr lang="fr-FR" dirty="0" err="1" smtClean="0"/>
              <a:t>esults</a:t>
            </a:r>
            <a:r>
              <a:rPr lang="fr-FR" dirty="0" smtClean="0"/>
              <a:t> (3) / </a:t>
            </a:r>
            <a:r>
              <a:rPr lang="fr-FR" dirty="0" err="1" smtClean="0"/>
              <a:t>efficacy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cure rate ITT:</a:t>
            </a:r>
          </a:p>
          <a:p>
            <a:pPr lvl="1"/>
            <a:r>
              <a:rPr lang="fr-FR" dirty="0" smtClean="0"/>
              <a:t> AP = 97 % (2 relapses)</a:t>
            </a:r>
          </a:p>
          <a:p>
            <a:pPr lvl="1"/>
            <a:r>
              <a:rPr lang="fr-FR" dirty="0" smtClean="0"/>
              <a:t> AL : 100 %</a:t>
            </a:r>
          </a:p>
          <a:p>
            <a:endParaRPr lang="fr-FR" dirty="0" smtClean="0"/>
          </a:p>
          <a:p>
            <a:r>
              <a:rPr lang="fr-FR" dirty="0" smtClean="0"/>
              <a:t>subjective </a:t>
            </a:r>
            <a:r>
              <a:rPr lang="fr-FR" dirty="0" err="1" smtClean="0"/>
              <a:t>assessment</a:t>
            </a:r>
            <a:r>
              <a:rPr lang="fr-FR" dirty="0" smtClean="0"/>
              <a:t> of </a:t>
            </a:r>
            <a:r>
              <a:rPr lang="fr-FR" dirty="0" err="1" smtClean="0"/>
              <a:t>efficacy</a:t>
            </a:r>
            <a:endParaRPr lang="fr-FR" dirty="0" smtClean="0"/>
          </a:p>
          <a:p>
            <a:pPr lvl="1"/>
            <a:r>
              <a:rPr lang="fr-FR" dirty="0" smtClean="0"/>
              <a:t> patients : no </a:t>
            </a:r>
            <a:r>
              <a:rPr lang="fr-FR" dirty="0" err="1" smtClean="0"/>
              <a:t>difference</a:t>
            </a:r>
            <a:r>
              <a:rPr lang="fr-FR" dirty="0" smtClean="0"/>
              <a:t> (D3, 7, 28)</a:t>
            </a:r>
          </a:p>
          <a:p>
            <a:pPr lvl="1"/>
            <a:r>
              <a:rPr lang="fr-FR" dirty="0" smtClean="0"/>
              <a:t> </a:t>
            </a:r>
            <a:r>
              <a:rPr lang="fr-FR" dirty="0" err="1" smtClean="0"/>
              <a:t>investigators</a:t>
            </a:r>
            <a:r>
              <a:rPr lang="fr-FR" dirty="0" smtClean="0"/>
              <a:t>  : </a:t>
            </a:r>
            <a:r>
              <a:rPr lang="fr-FR" dirty="0" err="1" smtClean="0"/>
              <a:t>favor</a:t>
            </a:r>
            <a:r>
              <a:rPr lang="fr-FR" dirty="0" smtClean="0"/>
              <a:t> AL </a:t>
            </a:r>
            <a:r>
              <a:rPr lang="fr-FR" dirty="0" err="1" smtClean="0"/>
              <a:t>at</a:t>
            </a:r>
            <a:r>
              <a:rPr lang="fr-FR" dirty="0" smtClean="0"/>
              <a:t> D3</a:t>
            </a:r>
          </a:p>
          <a:p>
            <a:pPr lvl="8">
              <a:buNone/>
            </a:pPr>
            <a:r>
              <a:rPr lang="fr-FR" dirty="0" smtClean="0"/>
              <a:t>(OR = 5.49 ; IC à 95% [1.49 : 30.38])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fr-FR" dirty="0" err="1" smtClean="0"/>
              <a:t>results</a:t>
            </a:r>
            <a:r>
              <a:rPr lang="fr-FR" dirty="0" smtClean="0"/>
              <a:t> (4) / </a:t>
            </a:r>
            <a:r>
              <a:rPr lang="fr-FR" dirty="0" err="1" smtClean="0"/>
              <a:t>tolerance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1935480"/>
            <a:ext cx="8610600" cy="4389120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d</a:t>
            </a:r>
            <a:r>
              <a:rPr lang="fr-FR" dirty="0" err="1" smtClean="0"/>
              <a:t>igestive</a:t>
            </a:r>
            <a:r>
              <a:rPr lang="fr-FR" dirty="0" smtClean="0"/>
              <a:t> </a:t>
            </a:r>
            <a:r>
              <a:rPr lang="fr-FR" dirty="0" err="1" smtClean="0"/>
              <a:t>disorders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D3 : 20% (AP) vs 5% (AL) </a:t>
            </a:r>
          </a:p>
          <a:p>
            <a:pPr lvl="7">
              <a:buNone/>
            </a:pPr>
            <a:r>
              <a:rPr lang="fr-FR" dirty="0" smtClean="0"/>
              <a:t> p = 0, 0003</a:t>
            </a:r>
          </a:p>
          <a:p>
            <a:pPr lvl="8">
              <a:buNone/>
            </a:pPr>
            <a:r>
              <a:rPr lang="fr-FR" dirty="0" smtClean="0"/>
              <a:t>(OR 4.95 ; IC95% : [1.96 : 12.45])</a:t>
            </a:r>
          </a:p>
          <a:p>
            <a:pPr lvl="8">
              <a:buNone/>
            </a:pPr>
            <a:endParaRPr lang="fr-FR" dirty="0" smtClean="0"/>
          </a:p>
          <a:p>
            <a:pPr lvl="8">
              <a:buNone/>
            </a:pPr>
            <a:endParaRPr lang="fr-FR" dirty="0" smtClean="0"/>
          </a:p>
          <a:p>
            <a:r>
              <a:rPr lang="fr-FR" dirty="0" smtClean="0"/>
              <a:t> </a:t>
            </a:r>
            <a:r>
              <a:rPr lang="fr-FR" dirty="0" err="1" smtClean="0"/>
              <a:t>severe</a:t>
            </a:r>
            <a:r>
              <a:rPr lang="fr-FR" dirty="0" smtClean="0"/>
              <a:t> adverse </a:t>
            </a:r>
            <a:r>
              <a:rPr lang="fr-FR" dirty="0" err="1" smtClean="0"/>
              <a:t>events</a:t>
            </a:r>
            <a:endParaRPr lang="fr-FR" dirty="0" smtClean="0"/>
          </a:p>
          <a:p>
            <a:pPr lvl="1"/>
            <a:r>
              <a:rPr lang="fr-FR" dirty="0" smtClean="0"/>
              <a:t>2  AP (</a:t>
            </a:r>
            <a:r>
              <a:rPr lang="fr-FR" b="1" u="sng" dirty="0" err="1" smtClean="0"/>
              <a:t>hepatitis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H24 / </a:t>
            </a:r>
            <a:r>
              <a:rPr lang="fr-FR" dirty="0" err="1" smtClean="0"/>
              <a:t>myocardial</a:t>
            </a:r>
            <a:r>
              <a:rPr lang="fr-FR" dirty="0" smtClean="0"/>
              <a:t> </a:t>
            </a:r>
            <a:r>
              <a:rPr lang="fr-FR" dirty="0" err="1" smtClean="0"/>
              <a:t>infarction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D24)</a:t>
            </a:r>
          </a:p>
          <a:p>
            <a:pPr lvl="1"/>
            <a:r>
              <a:rPr lang="fr-FR" dirty="0" smtClean="0"/>
              <a:t>1  AL (</a:t>
            </a:r>
            <a:r>
              <a:rPr lang="fr-FR" dirty="0" err="1" smtClean="0"/>
              <a:t>neutropenia</a:t>
            </a:r>
            <a:r>
              <a:rPr lang="fr-FR" dirty="0" smtClean="0"/>
              <a:t>)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 no </a:t>
            </a:r>
            <a:r>
              <a:rPr lang="fr-FR" dirty="0" err="1" smtClean="0"/>
              <a:t>difference</a:t>
            </a:r>
            <a:r>
              <a:rPr lang="fr-FR" dirty="0" smtClean="0"/>
              <a:t> in </a:t>
            </a:r>
            <a:r>
              <a:rPr lang="fr-FR" dirty="0" err="1" smtClean="0"/>
              <a:t>QTc</a:t>
            </a:r>
            <a:r>
              <a:rPr lang="fr-FR" dirty="0" smtClean="0"/>
              <a:t> </a:t>
            </a:r>
            <a:r>
              <a:rPr lang="fr-FR" dirty="0" err="1" smtClean="0"/>
              <a:t>measures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D3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both</a:t>
            </a:r>
            <a:r>
              <a:rPr lang="fr-FR" dirty="0" smtClean="0"/>
              <a:t> </a:t>
            </a:r>
            <a:r>
              <a:rPr lang="fr-FR" dirty="0" err="1" smtClean="0"/>
              <a:t>arms</a:t>
            </a:r>
            <a:r>
              <a:rPr lang="fr-FR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 median </a:t>
            </a:r>
            <a:r>
              <a:rPr lang="en-US" dirty="0" err="1" smtClean="0"/>
              <a:t>QTc</a:t>
            </a:r>
            <a:r>
              <a:rPr lang="en-US" dirty="0" smtClean="0"/>
              <a:t> (</a:t>
            </a:r>
            <a:r>
              <a:rPr lang="en-US" dirty="0" err="1" smtClean="0"/>
              <a:t>msec</a:t>
            </a:r>
            <a:r>
              <a:rPr lang="en-US" dirty="0" smtClean="0"/>
              <a:t>)  </a:t>
            </a:r>
            <a:r>
              <a:rPr lang="en-US" sz="1730" dirty="0" smtClean="0"/>
              <a:t>[IQR] </a:t>
            </a:r>
            <a:r>
              <a:rPr lang="fr-FR" dirty="0" smtClean="0"/>
              <a:t>:</a:t>
            </a:r>
          </a:p>
          <a:p>
            <a:pPr lvl="2">
              <a:buNone/>
            </a:pPr>
            <a:r>
              <a:rPr lang="fr-FR" dirty="0" err="1" smtClean="0">
                <a:sym typeface="Wingdings"/>
              </a:rPr>
              <a:t></a:t>
            </a:r>
            <a:r>
              <a:rPr lang="fr-FR" dirty="0" smtClean="0"/>
              <a:t> </a:t>
            </a:r>
            <a:r>
              <a:rPr lang="en-US" dirty="0" smtClean="0"/>
              <a:t>395 [374 : 411.5]</a:t>
            </a:r>
            <a:r>
              <a:rPr lang="fr-FR" dirty="0" smtClean="0"/>
              <a:t> AP vs </a:t>
            </a:r>
            <a:r>
              <a:rPr lang="en-US" dirty="0" smtClean="0"/>
              <a:t>400 [382.0 : 413.2] AL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32588"/>
            <a:ext cx="8229600" cy="1143000"/>
          </a:xfrm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13732"/>
          </a:xfrm>
        </p:spPr>
        <p:txBody>
          <a:bodyPr>
            <a:noAutofit/>
          </a:bodyPr>
          <a:lstStyle/>
          <a:p>
            <a:r>
              <a:rPr lang="fr-FR" dirty="0" smtClean="0"/>
              <a:t> </a:t>
            </a:r>
            <a:r>
              <a:rPr lang="fr-FR" dirty="0" err="1" smtClean="0"/>
              <a:t>poorer</a:t>
            </a:r>
            <a:r>
              <a:rPr lang="fr-FR" dirty="0" smtClean="0"/>
              <a:t> </a:t>
            </a:r>
            <a:r>
              <a:rPr lang="fr-FR" dirty="0" err="1" smtClean="0"/>
              <a:t>clinical</a:t>
            </a:r>
            <a:r>
              <a:rPr lang="fr-FR" dirty="0" smtClean="0"/>
              <a:t> and </a:t>
            </a:r>
            <a:r>
              <a:rPr lang="fr-FR" dirty="0" err="1" smtClean="0"/>
              <a:t>parasitological</a:t>
            </a:r>
            <a:r>
              <a:rPr lang="fr-FR" dirty="0" smtClean="0"/>
              <a:t> </a:t>
            </a:r>
            <a:r>
              <a:rPr lang="fr-FR" dirty="0" err="1" smtClean="0"/>
              <a:t>efficacy</a:t>
            </a:r>
            <a:r>
              <a:rPr lang="fr-FR" dirty="0" smtClean="0"/>
              <a:t> of AP </a:t>
            </a:r>
            <a:r>
              <a:rPr lang="fr-FR" dirty="0" err="1" smtClean="0"/>
              <a:t>compared</a:t>
            </a:r>
            <a:r>
              <a:rPr lang="fr-FR" dirty="0" smtClean="0"/>
              <a:t> to AL</a:t>
            </a:r>
          </a:p>
          <a:p>
            <a:pPr lvl="1"/>
            <a:r>
              <a:rPr lang="fr-FR" sz="2600" dirty="0" err="1" smtClean="0"/>
              <a:t>slower</a:t>
            </a:r>
            <a:r>
              <a:rPr lang="fr-FR" sz="2600" dirty="0" smtClean="0"/>
              <a:t> f</a:t>
            </a:r>
            <a:r>
              <a:rPr lang="fr-FR" sz="2600" dirty="0" err="1" smtClean="0"/>
              <a:t>ever</a:t>
            </a:r>
            <a:r>
              <a:rPr lang="fr-FR" sz="2600" dirty="0" smtClean="0"/>
              <a:t> and parasite clearance </a:t>
            </a:r>
            <a:r>
              <a:rPr lang="fr-FR" sz="2600" dirty="0" err="1" smtClean="0"/>
              <a:t>at</a:t>
            </a:r>
            <a:r>
              <a:rPr lang="fr-FR" sz="2600" dirty="0" smtClean="0"/>
              <a:t> D3 and D7</a:t>
            </a:r>
          </a:p>
          <a:p>
            <a:pPr lvl="1"/>
            <a:r>
              <a:rPr lang="fr-FR" sz="2600" dirty="0" smtClean="0"/>
              <a:t> 2 </a:t>
            </a:r>
            <a:r>
              <a:rPr lang="fr-FR" sz="2600" dirty="0" err="1" smtClean="0"/>
              <a:t>parasitological</a:t>
            </a:r>
            <a:r>
              <a:rPr lang="fr-FR" sz="2600" dirty="0" smtClean="0"/>
              <a:t> relapses </a:t>
            </a:r>
            <a:r>
              <a:rPr lang="fr-FR" sz="2600" dirty="0" err="1" smtClean="0"/>
              <a:t>with</a:t>
            </a:r>
            <a:r>
              <a:rPr lang="fr-FR" sz="2600" dirty="0" smtClean="0"/>
              <a:t> AP</a:t>
            </a:r>
          </a:p>
          <a:p>
            <a:r>
              <a:rPr lang="fr-FR" dirty="0" smtClean="0"/>
              <a:t> </a:t>
            </a:r>
            <a:r>
              <a:rPr lang="fr-FR" dirty="0" err="1" smtClean="0"/>
              <a:t>poorer</a:t>
            </a:r>
            <a:r>
              <a:rPr lang="fr-FR" dirty="0" smtClean="0"/>
              <a:t> </a:t>
            </a:r>
            <a:r>
              <a:rPr lang="fr-FR" dirty="0" err="1" smtClean="0"/>
              <a:t>tolerance</a:t>
            </a:r>
            <a:r>
              <a:rPr lang="fr-FR" dirty="0" smtClean="0"/>
              <a:t> of AP </a:t>
            </a:r>
            <a:r>
              <a:rPr lang="fr-FR" dirty="0" err="1" smtClean="0"/>
              <a:t>compared</a:t>
            </a:r>
            <a:r>
              <a:rPr lang="fr-FR" dirty="0" smtClean="0"/>
              <a:t>  to AL</a:t>
            </a:r>
          </a:p>
          <a:p>
            <a:pPr lvl="1"/>
            <a:r>
              <a:rPr lang="fr-FR" sz="2600" dirty="0" smtClean="0"/>
              <a:t> more digestive </a:t>
            </a:r>
            <a:r>
              <a:rPr lang="fr-FR" sz="2600" dirty="0" err="1" smtClean="0"/>
              <a:t>disorders</a:t>
            </a:r>
            <a:r>
              <a:rPr lang="fr-FR" sz="2600" dirty="0" smtClean="0"/>
              <a:t> </a:t>
            </a:r>
          </a:p>
          <a:p>
            <a:pPr lvl="1"/>
            <a:r>
              <a:rPr lang="fr-FR" sz="2600" dirty="0" smtClean="0"/>
              <a:t> 1 </a:t>
            </a:r>
            <a:r>
              <a:rPr lang="fr-FR" sz="2600" dirty="0" err="1" smtClean="0"/>
              <a:t>severe</a:t>
            </a:r>
            <a:r>
              <a:rPr lang="fr-FR" sz="2600" dirty="0" smtClean="0"/>
              <a:t> adverse </a:t>
            </a:r>
            <a:r>
              <a:rPr lang="fr-FR" sz="2600" dirty="0" err="1" smtClean="0"/>
              <a:t>event</a:t>
            </a:r>
            <a:r>
              <a:rPr lang="fr-FR" sz="2600" dirty="0" smtClean="0"/>
              <a:t>  </a:t>
            </a:r>
            <a:r>
              <a:rPr lang="fr-FR" sz="2600" dirty="0" err="1" smtClean="0"/>
              <a:t>potentially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related</a:t>
            </a:r>
            <a:r>
              <a:rPr lang="fr-FR" sz="2600" dirty="0" smtClean="0"/>
              <a:t> to AP </a:t>
            </a:r>
          </a:p>
          <a:p>
            <a:pPr lvl="2">
              <a:buNone/>
            </a:pPr>
            <a:r>
              <a:rPr lang="fr-FR" sz="2600" dirty="0" smtClean="0"/>
              <a:t>(</a:t>
            </a:r>
            <a:r>
              <a:rPr lang="fr-FR" sz="2600" dirty="0" err="1" smtClean="0"/>
              <a:t>cytolytic</a:t>
            </a:r>
            <a:r>
              <a:rPr lang="fr-FR" sz="2600" dirty="0" smtClean="0"/>
              <a:t> </a:t>
            </a:r>
            <a:r>
              <a:rPr lang="fr-FR" sz="2600" dirty="0" err="1" smtClean="0"/>
              <a:t>hepatitis</a:t>
            </a:r>
            <a:r>
              <a:rPr lang="fr-FR" sz="2600" dirty="0" smtClean="0"/>
              <a:t>)</a:t>
            </a:r>
          </a:p>
          <a:p>
            <a:r>
              <a:rPr lang="fr-FR" dirty="0" smtClean="0"/>
              <a:t> no </a:t>
            </a:r>
            <a:r>
              <a:rPr lang="fr-FR" dirty="0" err="1" smtClean="0"/>
              <a:t>difference</a:t>
            </a:r>
            <a:r>
              <a:rPr lang="fr-FR" dirty="0" smtClean="0"/>
              <a:t> </a:t>
            </a:r>
            <a:r>
              <a:rPr lang="fr-FR" dirty="0" err="1" smtClean="0"/>
              <a:t>regarding</a:t>
            </a:r>
            <a:r>
              <a:rPr lang="fr-FR" dirty="0" smtClean="0"/>
              <a:t> EKG (</a:t>
            </a:r>
            <a:r>
              <a:rPr lang="fr-FR" dirty="0" err="1" smtClean="0"/>
              <a:t>QTc</a:t>
            </a:r>
            <a:r>
              <a:rPr lang="fr-FR" dirty="0" smtClean="0"/>
              <a:t>) / </a:t>
            </a:r>
            <a:r>
              <a:rPr lang="fr-FR" dirty="0" err="1" smtClean="0"/>
              <a:t>cardiac</a:t>
            </a:r>
            <a:r>
              <a:rPr lang="fr-FR" dirty="0" smtClean="0"/>
              <a:t>  </a:t>
            </a:r>
            <a:r>
              <a:rPr lang="fr-FR" dirty="0" err="1" smtClean="0"/>
              <a:t>tolerance</a:t>
            </a:r>
            <a:endParaRPr lang="fr-FR" dirty="0" smtClean="0"/>
          </a:p>
          <a:p>
            <a:endParaRPr lang="fr-F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charset="2"/>
              <a:buChar char="è"/>
            </a:pPr>
            <a:r>
              <a:rPr lang="fr-FR" sz="3600" dirty="0" smtClean="0"/>
              <a:t> ACT </a:t>
            </a:r>
            <a:r>
              <a:rPr lang="fr-FR" sz="3600" dirty="0" err="1" smtClean="0"/>
              <a:t>artemether-lumefantrine</a:t>
            </a:r>
            <a:r>
              <a:rPr lang="fr-FR" sz="3600" dirty="0" smtClean="0"/>
              <a:t> (AL) =  </a:t>
            </a:r>
            <a:r>
              <a:rPr lang="fr-FR" sz="3600" dirty="0" err="1" smtClean="0"/>
              <a:t>better</a:t>
            </a:r>
            <a:r>
              <a:rPr lang="fr-FR" sz="3600" dirty="0" smtClean="0"/>
              <a:t> option </a:t>
            </a:r>
            <a:r>
              <a:rPr lang="fr-FR" sz="3600" dirty="0" err="1" smtClean="0"/>
              <a:t>than</a:t>
            </a:r>
            <a:r>
              <a:rPr lang="fr-FR" sz="3600" dirty="0" smtClean="0"/>
              <a:t> </a:t>
            </a:r>
            <a:r>
              <a:rPr lang="fr-FR" sz="3600" dirty="0" err="1" smtClean="0"/>
              <a:t>atovaquone-proguanil</a:t>
            </a:r>
            <a:r>
              <a:rPr lang="fr-FR" sz="3600" dirty="0" smtClean="0"/>
              <a:t> (AP) for </a:t>
            </a:r>
            <a:r>
              <a:rPr lang="fr-FR" sz="3600" dirty="0" err="1" smtClean="0"/>
              <a:t>treating</a:t>
            </a:r>
            <a:r>
              <a:rPr lang="fr-FR" sz="3600" dirty="0" smtClean="0"/>
              <a:t> </a:t>
            </a:r>
            <a:r>
              <a:rPr lang="fr-FR" sz="3600" dirty="0" err="1" smtClean="0"/>
              <a:t>imported</a:t>
            </a:r>
            <a:r>
              <a:rPr lang="fr-FR" sz="3600" dirty="0" smtClean="0"/>
              <a:t> malaria</a:t>
            </a:r>
          </a:p>
          <a:p>
            <a:pPr>
              <a:buFont typeface="Wingdings" charset="2"/>
              <a:buChar char="è"/>
            </a:pPr>
            <a:r>
              <a:rPr lang="fr-FR" sz="3600" dirty="0" smtClean="0"/>
              <a:t> 2017 French </a:t>
            </a:r>
            <a:r>
              <a:rPr lang="fr-FR" sz="3600" dirty="0" err="1" smtClean="0"/>
              <a:t>recommendations</a:t>
            </a:r>
            <a:r>
              <a:rPr lang="fr-FR" sz="3600" dirty="0" smtClean="0"/>
              <a:t> (SPILF) : </a:t>
            </a:r>
          </a:p>
          <a:p>
            <a:pPr lvl="2"/>
            <a:r>
              <a:rPr lang="fr-FR" sz="3600" dirty="0" smtClean="0"/>
              <a:t> 1</a:t>
            </a:r>
            <a:r>
              <a:rPr lang="fr-FR" sz="3600" baseline="30000" dirty="0" smtClean="0"/>
              <a:t>st line : </a:t>
            </a:r>
            <a:r>
              <a:rPr lang="fr-FR" sz="3600" dirty="0" smtClean="0"/>
              <a:t>2 ACT </a:t>
            </a:r>
            <a:r>
              <a:rPr lang="fr-FR" sz="3600" dirty="0" err="1" smtClean="0"/>
              <a:t>artemether-lumefantrine</a:t>
            </a:r>
            <a:r>
              <a:rPr lang="fr-FR" sz="3600" dirty="0" smtClean="0"/>
              <a:t> and </a:t>
            </a:r>
            <a:r>
              <a:rPr lang="fr-FR" sz="3600" dirty="0" err="1" smtClean="0"/>
              <a:t>artenimol-piperaquine</a:t>
            </a:r>
            <a:endParaRPr lang="fr-FR" sz="3600" dirty="0" smtClean="0"/>
          </a:p>
          <a:p>
            <a:pPr lvl="2"/>
            <a:r>
              <a:rPr lang="fr-FR" sz="3600" dirty="0" smtClean="0"/>
              <a:t>AP </a:t>
            </a:r>
            <a:r>
              <a:rPr lang="fr-FR" sz="3600" dirty="0" err="1" smtClean="0"/>
              <a:t>only</a:t>
            </a:r>
            <a:r>
              <a:rPr lang="fr-FR" sz="3600" dirty="0" smtClean="0"/>
              <a:t> in 2</a:t>
            </a:r>
            <a:r>
              <a:rPr lang="fr-FR" sz="3600" baseline="30000" dirty="0" smtClean="0"/>
              <a:t>cd</a:t>
            </a:r>
            <a:r>
              <a:rPr lang="fr-FR" sz="3600" dirty="0" smtClean="0"/>
              <a:t> line (if CI to ACT)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">
  <a:themeElements>
    <a:clrScheme name="Flux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Flux.thmx</Template>
  <TotalTime>252</TotalTime>
  <Words>831</Words>
  <Application>Microsoft Macintosh PowerPoint</Application>
  <PresentationFormat>Présentation à l'écran (4:3)</PresentationFormat>
  <Paragraphs>91</Paragraphs>
  <Slides>10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Flux</vt:lpstr>
      <vt:lpstr>  Comparison of atovaquone-proguanil (AP) and artemether-lumefantrine (AL) in imported malaria : a multicentre randomised study (MalaRia)  </vt:lpstr>
      <vt:lpstr>introduction</vt:lpstr>
      <vt:lpstr>methods</vt:lpstr>
      <vt:lpstr>results (1) / patients profile</vt:lpstr>
      <vt:lpstr>results (2) / efficacy</vt:lpstr>
      <vt:lpstr>results (3) / efficacy </vt:lpstr>
      <vt:lpstr>results (4) / tolerance </vt:lpstr>
      <vt:lpstr>conclusion</vt:lpstr>
      <vt:lpstr>conclusion</vt:lpstr>
      <vt:lpstr>Diapositive 10</vt:lpstr>
    </vt:vector>
  </TitlesOfParts>
  <Company>Université Paris 13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Comparaison atovaquone-proguanil (AP) et artemether-lumefantrine (AL) dans le paludisme d’importation : étude randomisée multicentrique (MalaRia)  </dc:title>
  <dc:creator>Olivier Bouchaud</dc:creator>
  <cp:lastModifiedBy>Olivier Bouchaud</cp:lastModifiedBy>
  <cp:revision>17</cp:revision>
  <dcterms:created xsi:type="dcterms:W3CDTF">2017-11-07T16:35:18Z</dcterms:created>
  <dcterms:modified xsi:type="dcterms:W3CDTF">2017-11-07T16:39:10Z</dcterms:modified>
</cp:coreProperties>
</file>