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87" r:id="rId4"/>
    <p:sldId id="292" r:id="rId5"/>
    <p:sldId id="260" r:id="rId6"/>
    <p:sldId id="291" r:id="rId7"/>
    <p:sldId id="264" r:id="rId8"/>
    <p:sldId id="277" r:id="rId9"/>
    <p:sldId id="278" r:id="rId10"/>
    <p:sldId id="279" r:id="rId11"/>
    <p:sldId id="280" r:id="rId12"/>
    <p:sldId id="281" r:id="rId13"/>
    <p:sldId id="297" r:id="rId14"/>
    <p:sldId id="282" r:id="rId15"/>
    <p:sldId id="285" r:id="rId16"/>
    <p:sldId id="298" r:id="rId17"/>
    <p:sldId id="29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29" autoAdjust="0"/>
    <p:restoredTop sz="85817" autoAdjust="0"/>
  </p:normalViewPr>
  <p:slideViewPr>
    <p:cSldViewPr snapToGrid="0">
      <p:cViewPr>
        <p:scale>
          <a:sx n="62" d="100"/>
          <a:sy n="62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60" d="100"/>
          <a:sy n="60" d="100"/>
        </p:scale>
        <p:origin x="-273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vi-VN" dirty="0" smtClean="0"/>
              <a:t>Gender</a:t>
            </a:r>
            <a:r>
              <a:rPr lang="vi-VN" baseline="0" dirty="0" smtClean="0"/>
              <a:t> rate</a:t>
            </a:r>
            <a:endParaRPr lang="vi-VN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3119616569667908E-2"/>
          <c:y val="0.29365079365079377"/>
          <c:w val="0.71295035946593632"/>
          <c:h val="0.6126984126984139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Tỷ lệ giới tính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bg1"/>
                </a:solidFill>
              </a:ln>
              <a:effectLst/>
              <a:sp3d contourW="25400">
                <a:contourClr>
                  <a:schemeClr val="bg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96-48EF-B6DC-984EF7A02B68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25400">
                <a:solidFill>
                  <a:schemeClr val="bg1"/>
                </a:solidFill>
              </a:ln>
              <a:effectLst/>
              <a:sp3d contourW="25400">
                <a:contourClr>
                  <a:schemeClr val="bg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A96-48EF-B6DC-984EF7A02B68}"/>
              </c:ext>
            </c:extLst>
          </c:dPt>
          <c:dLbls>
            <c:dLbl>
              <c:idx val="0"/>
              <c:layout>
                <c:manualLayout>
                  <c:x val="3.8930594545247062E-2"/>
                  <c:y val="-3.32099112610923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A96-48EF-B6DC-984EF7A02B6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3718297386739708"/>
                  <c:y val="-3.810992375953008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A96-48EF-B6DC-984EF7A02B6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9.6800000000000067E-2</c:v>
                </c:pt>
                <c:pt idx="1">
                  <c:v>0.9032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A96-48EF-B6DC-984EF7A02B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9545288143329906"/>
          <c:y val="0.39039088863892041"/>
          <c:w val="0.1906340750884401"/>
          <c:h val="0.324753780777402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1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Tỷ lệ vị trí nhân ung thư</c:v>
                </c:pt>
              </c:strCache>
            </c:strRef>
          </c:tx>
          <c:dPt>
            <c:idx val="0"/>
            <c:bubble3D val="0"/>
            <c:explosion val="11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15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8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2.1114027413240095E-2"/>
                  <c:y val="-0.1045496615554634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0736120224555263"/>
                  <c:y val="3.384134548970856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6238152522601376E-2"/>
                  <c:y val="-7.56022931344108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Left lobe</c:v>
                </c:pt>
                <c:pt idx="1">
                  <c:v>Right lobe</c:v>
                </c:pt>
                <c:pt idx="2">
                  <c:v>Both lobes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0.38710000000000017</c:v>
                </c:pt>
                <c:pt idx="1">
                  <c:v>0.29030000000000017</c:v>
                </c:pt>
                <c:pt idx="2">
                  <c:v>0.32260000000000016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23762394284051"/>
          <c:y val="0.31824811055244617"/>
          <c:w val="0.2837348716827065"/>
          <c:h val="0.3635034626695761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zero"/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2000" b="1" baseline="0">
          <a:solidFill>
            <a:srgbClr val="00B050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Times New Roman (Headings)"/>
                <a:ea typeface="+mn-ea"/>
                <a:cs typeface="+mn-cs"/>
              </a:defRPr>
            </a:pPr>
            <a:r>
              <a:rPr lang="en-US" sz="2000" b="1" baseline="0" dirty="0" smtClean="0">
                <a:solidFill>
                  <a:schemeClr val="tx1"/>
                </a:solidFill>
                <a:latin typeface="Times New Roman (Headings)"/>
              </a:rPr>
              <a:t>Level of cancerous nodule’s invasiveness</a:t>
            </a:r>
            <a:endParaRPr lang="en-US" sz="2000" b="1" baseline="0" dirty="0">
              <a:solidFill>
                <a:schemeClr val="tx1"/>
              </a:solidFill>
              <a:latin typeface="Times New Roman (Headings)"/>
            </a:endParaRPr>
          </a:p>
        </c:rich>
      </c:tx>
      <c:layout>
        <c:manualLayout>
          <c:xMode val="edge"/>
          <c:yMode val="edge"/>
          <c:x val="0.11994206456958149"/>
          <c:y val="4.8145760849661233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6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990449110527866E-2"/>
          <c:y val="0.30544009159348923"/>
          <c:w val="0.574793671624381"/>
          <c:h val="0.536838797763106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Invasive level</c:v>
                </c:pt>
              </c:strCache>
            </c:strRef>
          </c:tx>
          <c:dPt>
            <c:idx val="0"/>
            <c:bubble3D val="0"/>
            <c:explosion val="13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A2-46FE-9FF8-188972C86C0A}"/>
              </c:ext>
            </c:extLst>
          </c:dPt>
          <c:dPt>
            <c:idx val="1"/>
            <c:bubble3D val="0"/>
            <c:explosion val="18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A2-46FE-9FF8-188972C86C0A}"/>
              </c:ext>
            </c:extLst>
          </c:dPt>
          <c:dPt>
            <c:idx val="2"/>
            <c:bubble3D val="0"/>
            <c:explosion val="7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AA2-46FE-9FF8-188972C86C0A}"/>
              </c:ext>
            </c:extLst>
          </c:dPt>
          <c:dLbls>
            <c:dLbl>
              <c:idx val="0"/>
              <c:layout>
                <c:manualLayout>
                  <c:x val="7.2964421114027539E-2"/>
                  <c:y val="-2.31945428415278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AA2-46FE-9FF8-188972C86C0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021653543307096E-2"/>
                  <c:y val="-2.278997901611916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AA2-46FE-9FF8-188972C86C0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6166703120443279"/>
                  <c:y val="-3.05509112132191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AA2-46FE-9FF8-188972C86C0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Parenchymal</c:v>
                </c:pt>
                <c:pt idx="1">
                  <c:v>Thyroid capsule invasion</c:v>
                </c:pt>
                <c:pt idx="2">
                  <c:v>Muscle invasion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0.87100000000000033</c:v>
                </c:pt>
                <c:pt idx="1">
                  <c:v>6.450000000000003E-2</c:v>
                </c:pt>
                <c:pt idx="2">
                  <c:v>6.450000000000003E-2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AA2-46FE-9FF8-188972C86C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61010168938021803"/>
          <c:y val="0.38585216382835869"/>
          <c:w val="0.38758355432051372"/>
          <c:h val="0.370931331258011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smtClean="0">
                <a:solidFill>
                  <a:schemeClr val="tx1"/>
                </a:solidFill>
              </a:rPr>
              <a:t>Quantity</a:t>
            </a:r>
            <a:r>
              <a:rPr lang="en-US" sz="1800" baseline="0" dirty="0" smtClean="0">
                <a:solidFill>
                  <a:schemeClr val="tx1"/>
                </a:solidFill>
              </a:rPr>
              <a:t> of surgical methods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b="0" i="1" baseline="0" dirty="0" smtClean="0">
                <a:solidFill>
                  <a:schemeClr val="tx1"/>
                </a:solidFill>
                <a:effectLst/>
              </a:rPr>
              <a:t>(Unit: Case)</a:t>
            </a:r>
            <a:endParaRPr lang="en-US" sz="1800" b="0" i="1" dirty="0"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 sz="18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249196697128187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0050010561435477E-2"/>
          <c:y val="0.13624678663239079"/>
          <c:w val="0.91338140397472889"/>
          <c:h val="0.505866715246712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Unilateral cervical lymphadenectomy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946472019464704E-3"/>
                  <c:y val="-3.47887105371468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775-487D-A91A-7F86D22076E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Total thyroidectomy</c:v>
                </c:pt>
                <c:pt idx="1">
                  <c:v>Near-total thyroidectomy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75-487D-A91A-7F86D22076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Bilateral cervical lymphadenectomy2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8394160583941654E-3"/>
                  <c:y val="-5.1278937176617573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775-487D-A91A-7F86D22076E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Total thyroidectomy</c:v>
                </c:pt>
                <c:pt idx="1">
                  <c:v>Near-total thyroidectomy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775-487D-A91A-7F86D22076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None-cervical lymphadenectomy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8929440389294406E-3"/>
                  <c:y val="-5.1278937176617573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775-487D-A91A-7F86D22076E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46472019464722E-3"/>
                  <c:y val="-1.37616474033291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775-487D-A91A-7F86D22076E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Total thyroidectomy</c:v>
                </c:pt>
                <c:pt idx="1">
                  <c:v>Near-total thyroidectomy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</c:v>
                </c:pt>
                <c:pt idx="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775-487D-A91A-7F86D22076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0267136"/>
        <c:axId val="40277120"/>
      </c:barChart>
      <c:catAx>
        <c:axId val="4026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77120"/>
        <c:crosses val="autoZero"/>
        <c:auto val="1"/>
        <c:lblAlgn val="ctr"/>
        <c:lblOffset val="100"/>
        <c:noMultiLvlLbl val="0"/>
      </c:catAx>
      <c:valAx>
        <c:axId val="4027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67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2441579121375896"/>
          <c:w val="1"/>
          <c:h val="0.155018656087012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D20A0-B321-41F0-9E72-2C1809A504D3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CE963-F559-4F50-A35F-5D2F1228A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75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2B097-1847-4996-843C-A4F645A2CE14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FB95A-455C-4F57-8509-7900866C0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9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FB95A-455C-4F57-8509-7900866C01A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44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 smtClean="0"/>
              <a:t>+Cắt và cầm máu cùng lúc, có thể cầm mạch máu đến 5mm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 smtClean="0"/>
              <a:t>+G</a:t>
            </a:r>
            <a:r>
              <a:rPr lang="vi-VN" sz="1200" dirty="0" smtClean="0">
                <a:effectLst/>
              </a:rPr>
              <a:t>iúp </a:t>
            </a:r>
            <a:r>
              <a:rPr lang="en-US" sz="1200" dirty="0" err="1" smtClean="0">
                <a:effectLst/>
              </a:rPr>
              <a:t>giảm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thiểu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hiện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tượng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dính</a:t>
            </a:r>
            <a:r>
              <a:rPr lang="en-US" sz="1200" dirty="0" smtClean="0">
                <a:effectLst/>
              </a:rPr>
              <a:t>, </a:t>
            </a:r>
            <a:r>
              <a:rPr lang="en-US" sz="1200" dirty="0" err="1" smtClean="0">
                <a:effectLst/>
              </a:rPr>
              <a:t>hóa</a:t>
            </a:r>
            <a:r>
              <a:rPr lang="en-US" sz="1200" dirty="0" smtClean="0">
                <a:effectLst/>
              </a:rPr>
              <a:t> than </a:t>
            </a:r>
            <a:r>
              <a:rPr lang="en-US" sz="1200" dirty="0" err="1" smtClean="0">
                <a:effectLst/>
              </a:rPr>
              <a:t>hoặc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tạo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khói</a:t>
            </a:r>
            <a:r>
              <a:rPr lang="en-US" sz="1200" dirty="0" smtClean="0">
                <a:effectLst/>
              </a:rPr>
              <a:t>.</a:t>
            </a:r>
            <a:endParaRPr lang="vi-V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FB95A-455C-4F57-8509-7900866C01A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41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B0F0"/>
                </a:solidFill>
              </a:rPr>
              <a:t>As a result: The majority of thyroid cancerous nodules are inside the capsule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FB95A-455C-4F57-8509-7900866C01A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2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FB95A-455C-4F57-8509-7900866C01A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06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1"/>
                </a:solidFill>
              </a:rPr>
              <a:t>Histopathological diagnosis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FB95A-455C-4F57-8509-7900866C01A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98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>
                <a:solidFill>
                  <a:srgbClr val="00B0F0"/>
                </a:solidFill>
                <a:latin typeface="+mj-lt"/>
              </a:rPr>
              <a:t>As a result: The rate of discovery thyroid cancer before and during operation was not absolute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FB95A-455C-4F57-8509-7900866C01A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52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 smtClean="0">
                <a:solidFill>
                  <a:srgbClr val="FFC000"/>
                </a:solidFill>
              </a:rPr>
              <a:t>There were no severe postoperative complications such as postoperative hemorrhage, laryngospasm and respiratory failure.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 smtClean="0">
              <a:solidFill>
                <a:srgbClr val="FFC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 smtClean="0">
                <a:solidFill>
                  <a:srgbClr val="FFC000"/>
                </a:solidFill>
              </a:rPr>
              <a:t>3 cases had drainages, the least volume is 10 ml, the most one is 60 ml, the mean: 45 ml, all the drainages were removed after 48 hours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FB95A-455C-4F57-8509-7900866C01A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61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FB95A-455C-4F57-8509-7900866C01A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06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257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7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0DF134-90C7-4011-AD57-9B542B702D6D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68448-01B5-45C1-8FBA-B8D532FAB5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7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0DF134-90C7-4011-AD57-9B542B702D6D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68448-01B5-45C1-8FBA-B8D532FAB5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0DF134-90C7-4011-AD57-9B542B702D6D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68448-01B5-45C1-8FBA-B8D532FAB5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27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0DF134-90C7-4011-AD57-9B542B702D6D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68448-01B5-45C1-8FBA-B8D532FAB5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73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0DF134-90C7-4011-AD57-9B542B702D6D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68448-01B5-45C1-8FBA-B8D532FAB5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11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0DF134-90C7-4011-AD57-9B542B702D6D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68448-01B5-45C1-8FBA-B8D532FAB5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76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00DF134-90C7-4011-AD57-9B542B702D6D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FC68448-01B5-45C1-8FBA-B8D532FAB5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27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00DF134-90C7-4011-AD57-9B542B702D6D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FC68448-01B5-45C1-8FBA-B8D532FAB5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3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0DF134-90C7-4011-AD57-9B542B702D6D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68448-01B5-45C1-8FBA-B8D532FAB5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0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0DF134-90C7-4011-AD57-9B542B702D6D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68448-01B5-45C1-8FBA-B8D532FAB5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46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0DF134-90C7-4011-AD57-9B542B702D6D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68448-01B5-45C1-8FBA-B8D532FAB5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83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0DF134-90C7-4011-AD57-9B542B702D6D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68448-01B5-45C1-8FBA-B8D532FAB5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7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0DF134-90C7-4011-AD57-9B542B702D6D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68448-01B5-45C1-8FBA-B8D532FAB5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16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0DF134-90C7-4011-AD57-9B542B702D6D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68448-01B5-45C1-8FBA-B8D532FAB5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0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0DF134-90C7-4011-AD57-9B542B702D6D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68448-01B5-45C1-8FBA-B8D532FAB5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5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0DF134-90C7-4011-AD57-9B542B702D6D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68448-01B5-45C1-8FBA-B8D532FAB5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4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150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0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0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2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2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2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2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2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2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2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2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2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2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3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3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3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3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3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3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3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3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3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3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4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4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4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154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4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154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4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4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00DF134-90C7-4011-AD57-9B542B702D6D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2154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155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FC68448-01B5-45C1-8FBA-B8D532FAB5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584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0" y="1899443"/>
            <a:ext cx="9144000" cy="233898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vi-VN" sz="2800" b="1" dirty="0">
                <a:effectLst/>
              </a:rPr>
              <a:t>THE INITIAL RESULTS OF THYROIDECTOMY </a:t>
            </a:r>
            <a:r>
              <a:rPr lang="en-US" sz="2800" dirty="0">
                <a:effectLst/>
              </a:rPr>
              <a:t/>
            </a:r>
            <a:br>
              <a:rPr lang="en-US" sz="2800" dirty="0">
                <a:effectLst/>
              </a:rPr>
            </a:br>
            <a:r>
              <a:rPr lang="vi-VN" sz="2800" b="1" dirty="0">
                <a:effectLst/>
              </a:rPr>
              <a:t>USING ULTRASOUND SURGICAL KNIFE </a:t>
            </a:r>
            <a:r>
              <a:rPr lang="en-US" sz="2800" b="1" dirty="0" smtClean="0">
                <a:effectLst/>
              </a:rPr>
              <a:t/>
            </a:r>
            <a:br>
              <a:rPr lang="en-US" sz="2800" b="1" dirty="0" smtClean="0">
                <a:effectLst/>
              </a:rPr>
            </a:br>
            <a:r>
              <a:rPr lang="vi-VN" sz="2800" b="1" dirty="0" smtClean="0">
                <a:effectLst/>
              </a:rPr>
              <a:t>IN </a:t>
            </a:r>
            <a:r>
              <a:rPr lang="vi-VN" sz="2800" b="1" dirty="0">
                <a:effectLst/>
              </a:rPr>
              <a:t>VIET-CZECH </a:t>
            </a:r>
            <a:r>
              <a:rPr lang="en-US" sz="2800" b="1" dirty="0" smtClean="0">
                <a:effectLst/>
              </a:rPr>
              <a:t>FRIENDSHIP </a:t>
            </a:r>
            <a:r>
              <a:rPr lang="vi-VN" sz="2800" b="1" dirty="0" smtClean="0">
                <a:effectLst/>
              </a:rPr>
              <a:t>HOSPITAL</a:t>
            </a:r>
            <a:endParaRPr lang="en-GB" sz="28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429491" y="6236677"/>
            <a:ext cx="3768436" cy="413505"/>
          </a:xfrm>
        </p:spPr>
        <p:txBody>
          <a:bodyPr/>
          <a:lstStyle/>
          <a:p>
            <a:r>
              <a:rPr lang="vi-VN" sz="2000" b="1" dirty="0" smtClean="0">
                <a:solidFill>
                  <a:srgbClr val="FFC000"/>
                </a:solidFill>
              </a:rPr>
              <a:t>20</a:t>
            </a:r>
            <a:r>
              <a:rPr lang="en-US" sz="2000" b="1" dirty="0" smtClean="0">
                <a:solidFill>
                  <a:srgbClr val="FFC000"/>
                </a:solidFill>
              </a:rPr>
              <a:t>17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97996" y="5715000"/>
            <a:ext cx="4965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 smtClean="0">
                <a:solidFill>
                  <a:srgbClr val="FFC000"/>
                </a:solidFill>
              </a:rPr>
              <a:t>Nguyen Hong Dao,</a:t>
            </a:r>
            <a:r>
              <a:rPr lang="en-US" b="1" i="1" dirty="0">
                <a:solidFill>
                  <a:srgbClr val="FFC000"/>
                </a:solidFill>
              </a:rPr>
              <a:t/>
            </a:r>
            <a:br>
              <a:rPr lang="en-US" b="1" i="1" dirty="0">
                <a:solidFill>
                  <a:srgbClr val="FFC000"/>
                </a:solidFill>
              </a:rPr>
            </a:br>
            <a:r>
              <a:rPr lang="en-US" b="1" i="1" dirty="0" smtClean="0">
                <a:solidFill>
                  <a:srgbClr val="FFC000"/>
                </a:solidFill>
              </a:rPr>
              <a:t>Le Van </a:t>
            </a:r>
            <a:r>
              <a:rPr lang="en-US" b="1" i="1" dirty="0" err="1" smtClean="0">
                <a:solidFill>
                  <a:srgbClr val="FFC000"/>
                </a:solidFill>
              </a:rPr>
              <a:t>Tuan,Vu</a:t>
            </a:r>
            <a:r>
              <a:rPr lang="en-US" b="1" i="1" dirty="0" smtClean="0">
                <a:solidFill>
                  <a:srgbClr val="FFC000"/>
                </a:solidFill>
              </a:rPr>
              <a:t> Dong Hoang Hanh</a:t>
            </a:r>
            <a:r>
              <a:rPr lang="en-US" b="1" i="1" dirty="0">
                <a:solidFill>
                  <a:srgbClr val="FFC000"/>
                </a:solidFill>
              </a:rPr>
              <a:t/>
            </a:r>
            <a:br>
              <a:rPr lang="en-US" b="1" i="1" dirty="0">
                <a:solidFill>
                  <a:srgbClr val="FFC000"/>
                </a:solidFill>
              </a:rPr>
            </a:br>
            <a:r>
              <a:rPr lang="en-US" b="1" i="1" dirty="0" smtClean="0">
                <a:solidFill>
                  <a:srgbClr val="FFC000"/>
                </a:solidFill>
              </a:rPr>
              <a:t>(</a:t>
            </a:r>
            <a:r>
              <a:rPr lang="en-US" b="1" dirty="0" smtClean="0">
                <a:solidFill>
                  <a:srgbClr val="FFC000"/>
                </a:solidFill>
              </a:rPr>
              <a:t>Hai </a:t>
            </a:r>
            <a:r>
              <a:rPr lang="en-US" b="1" dirty="0" err="1" smtClean="0">
                <a:solidFill>
                  <a:srgbClr val="FFC000"/>
                </a:solidFill>
              </a:rPr>
              <a:t>Phong</a:t>
            </a:r>
            <a:r>
              <a:rPr lang="en-US" b="1" dirty="0" smtClean="0">
                <a:solidFill>
                  <a:srgbClr val="FFC000"/>
                </a:solidFill>
              </a:rPr>
              <a:t> Viet-Czech Friendship </a:t>
            </a:r>
            <a:r>
              <a:rPr lang="en-US" b="1" dirty="0" err="1" smtClean="0">
                <a:solidFill>
                  <a:srgbClr val="FFC000"/>
                </a:solidFill>
              </a:rPr>
              <a:t>Hopital</a:t>
            </a:r>
            <a:r>
              <a:rPr lang="en-US" b="1" dirty="0" smtClean="0">
                <a:solidFill>
                  <a:srgbClr val="FFC000"/>
                </a:solidFill>
              </a:rPr>
              <a:t>)</a:t>
            </a:r>
            <a:endParaRPr lang="en-US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0" y="152400"/>
            <a:ext cx="91440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2000" dirty="0"/>
              <a:t>HAI PHONG </a:t>
            </a:r>
            <a:r>
              <a:rPr lang="en-US" sz="2000" dirty="0"/>
              <a:t>UNIVERSITY OF MEDICINE AND PHARMACY</a:t>
            </a:r>
            <a:endParaRPr lang="en-US" altLang="en-US" sz="2000" dirty="0"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2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141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RESULTS </a:t>
            </a:r>
            <a:r>
              <a:rPr lang="en-US" sz="2800" b="1" dirty="0"/>
              <a:t>AND DISCUSSION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39646" y="925031"/>
            <a:ext cx="74653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latin typeface="+mj-lt"/>
                <a:ea typeface="Calibri" pitchFamily="34" charset="0"/>
                <a:cs typeface="Times New Roman" pitchFamily="18" charset="0"/>
              </a:rPr>
              <a:t>Table 3: Distribution of cancerous nodule’s invasiveness</a:t>
            </a:r>
            <a:endParaRPr kumimoji="0" lang="en-US" sz="2000" b="0" i="1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317" y="5387486"/>
            <a:ext cx="8747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1" dirty="0" smtClean="0">
                <a:solidFill>
                  <a:srgbClr val="FFC000"/>
                </a:solidFill>
              </a:rPr>
              <a:t>Tran Ngoc Luong 2012: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29/30 cases (96,7%) </a:t>
            </a:r>
            <a:r>
              <a:rPr lang="en-US" sz="2000" dirty="0"/>
              <a:t>of thyroid cancerous </a:t>
            </a:r>
            <a:r>
              <a:rPr lang="en-US" sz="2000" dirty="0" smtClean="0"/>
              <a:t>nodules are </a:t>
            </a:r>
            <a:r>
              <a:rPr lang="en-US" sz="2000" dirty="0"/>
              <a:t>inside the capsule </a:t>
            </a:r>
            <a:endParaRPr lang="en-US" sz="2000" dirty="0" smtClean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410569951"/>
              </p:ext>
            </p:extLst>
          </p:nvPr>
        </p:nvGraphicFramePr>
        <p:xfrm>
          <a:off x="467188" y="1360438"/>
          <a:ext cx="8267825" cy="409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9059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RESULTS </a:t>
            </a:r>
            <a:r>
              <a:rPr lang="en-US" sz="2800" b="1" dirty="0"/>
              <a:t>AND DISCUSSION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82389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dirty="0" smtClean="0">
              <a:solidFill>
                <a:srgbClr val="FF0000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202456230"/>
              </p:ext>
            </p:extLst>
          </p:nvPr>
        </p:nvGraphicFramePr>
        <p:xfrm>
          <a:off x="287079" y="1265274"/>
          <a:ext cx="8431619" cy="3851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724027"/>
              </p:ext>
            </p:extLst>
          </p:nvPr>
        </p:nvGraphicFramePr>
        <p:xfrm>
          <a:off x="270161" y="5234791"/>
          <a:ext cx="857232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080"/>
                <a:gridCol w="2143080"/>
                <a:gridCol w="2143080"/>
                <a:gridCol w="21430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The operating time (minutes)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The average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The shortest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The longest</a:t>
                      </a:r>
                      <a:endParaRPr lang="en-US" sz="20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2"/>
                          </a:solidFill>
                        </a:rPr>
                        <a:t>Study</a:t>
                      </a:r>
                      <a:endParaRPr lang="en-US" sz="20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72,16±10,87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47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110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2"/>
                          </a:solidFill>
                        </a:rPr>
                        <a:t>Tran Ngoc Luong</a:t>
                      </a:r>
                      <a:endParaRPr lang="en-US" sz="20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68,16±8,5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90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4931" y="829993"/>
            <a:ext cx="9144000" cy="1041009"/>
          </a:xfrm>
        </p:spPr>
        <p:txBody>
          <a:bodyPr>
            <a:noAutofit/>
          </a:bodyPr>
          <a:lstStyle/>
          <a:p>
            <a:pPr indent="457200">
              <a:lnSpc>
                <a:spcPct val="150000"/>
              </a:lnSpc>
            </a:pPr>
            <a:r>
              <a:rPr lang="en-US" sz="2800" b="1" dirty="0" smtClean="0"/>
              <a:t>RESULTS </a:t>
            </a:r>
            <a:r>
              <a:rPr lang="en-US" sz="2800" b="1" dirty="0"/>
              <a:t>AND </a:t>
            </a:r>
            <a:r>
              <a:rPr lang="en-US" sz="2800" b="1" dirty="0" smtClean="0"/>
              <a:t>DISCUSSION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5780"/>
            <a:ext cx="9144000" cy="5434184"/>
          </a:xfrm>
        </p:spPr>
        <p:txBody>
          <a:bodyPr/>
          <a:lstStyle/>
          <a:p>
            <a:pPr algn="ctr">
              <a:buNone/>
            </a:pPr>
            <a:r>
              <a:rPr lang="vi-VN" sz="2400" b="1" i="1" dirty="0" smtClean="0"/>
              <a:t>Table </a:t>
            </a:r>
            <a:r>
              <a:rPr lang="en-US" sz="2400" b="1" i="1" dirty="0" smtClean="0"/>
              <a:t>5</a:t>
            </a:r>
            <a:r>
              <a:rPr lang="vi-VN" sz="2400" b="1" i="1" dirty="0" smtClean="0"/>
              <a:t>:</a:t>
            </a:r>
            <a:r>
              <a:rPr lang="en-US" sz="2400" b="1" i="1" dirty="0" smtClean="0"/>
              <a:t> The rate of thyroid cancer by histopathology</a:t>
            </a:r>
            <a:endParaRPr lang="en-US" sz="2400" i="1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620850"/>
              </p:ext>
            </p:extLst>
          </p:nvPr>
        </p:nvGraphicFramePr>
        <p:xfrm>
          <a:off x="237787" y="1489365"/>
          <a:ext cx="8801282" cy="39811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2271"/>
                <a:gridCol w="1096219"/>
                <a:gridCol w="846447"/>
                <a:gridCol w="1165600"/>
                <a:gridCol w="829833"/>
                <a:gridCol w="1096390"/>
                <a:gridCol w="904522"/>
              </a:tblGrid>
              <a:tr h="787482">
                <a:tc rowSpan="2"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                        Location   </a:t>
                      </a:r>
                    </a:p>
                    <a:p>
                      <a:pPr algn="l"/>
                      <a:r>
                        <a:rPr lang="en-US" sz="2000" dirty="0" smtClean="0"/>
                        <a:t>                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Histopathological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Diagnosis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 lobes</a:t>
                      </a:r>
                      <a:endParaRPr 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 lobes</a:t>
                      </a:r>
                      <a:endParaRPr 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Lympho</a:t>
                      </a:r>
                      <a:r>
                        <a:rPr lang="en-US" sz="2000" dirty="0" smtClean="0"/>
                        <a:t> nodes</a:t>
                      </a:r>
                      <a:endParaRPr 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984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Number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%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Number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%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Number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%</a:t>
                      </a:r>
                      <a:endParaRPr lang="en-US" sz="2000" dirty="0"/>
                    </a:p>
                  </a:txBody>
                  <a:tcPr anchor="ctr"/>
                </a:tc>
              </a:tr>
              <a:tr h="7984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Fine needle aspiration</a:t>
                      </a:r>
                    </a:p>
                    <a:p>
                      <a:pPr algn="l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45,16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25,81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anchor="ctr"/>
                </a:tc>
              </a:tr>
              <a:tr h="7984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Immediate biopsy</a:t>
                      </a:r>
                    </a:p>
                    <a:p>
                      <a:pPr algn="l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16,13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6,45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6,45</a:t>
                      </a:r>
                      <a:endParaRPr lang="en-US" sz="2000" dirty="0"/>
                    </a:p>
                  </a:txBody>
                  <a:tcPr anchor="ctr"/>
                </a:tc>
              </a:tr>
              <a:tr h="798419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Histopathological</a:t>
                      </a:r>
                      <a:r>
                        <a:rPr lang="en-US" sz="2000" baseline="0" dirty="0" smtClean="0"/>
                        <a:t> biopsy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67,74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32,26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18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58,06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77982" y="5669420"/>
            <a:ext cx="8188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- Fine needle aspiration cytology: found 22 cases (70.97%)</a:t>
            </a:r>
          </a:p>
          <a:p>
            <a:r>
              <a:rPr lang="en-US" b="1" dirty="0"/>
              <a:t>- Immediate biopsy: found 7 cases (22.58%)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8635"/>
          </a:xfrm>
        </p:spPr>
        <p:txBody>
          <a:bodyPr/>
          <a:lstStyle/>
          <a:p>
            <a:r>
              <a:rPr lang="en-US" sz="2800" b="1" dirty="0" smtClean="0"/>
              <a:t>RESULTS </a:t>
            </a:r>
            <a:r>
              <a:rPr lang="en-US" sz="2800" b="1" dirty="0"/>
              <a:t>AND DISCUSSION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23" y="898634"/>
            <a:ext cx="8661525" cy="5675587"/>
          </a:xfrm>
        </p:spPr>
        <p:txBody>
          <a:bodyPr>
            <a:normAutofit/>
          </a:bodyPr>
          <a:lstStyle/>
          <a:p>
            <a:endParaRPr lang="en-US" sz="2200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+mj-lt"/>
              </a:rPr>
              <a:t>Fine needle aspiration cytology: found 22 cases (70.97</a:t>
            </a:r>
            <a:r>
              <a:rPr lang="en-US" sz="2000" dirty="0" smtClean="0">
                <a:effectLst/>
                <a:latin typeface="+mj-lt"/>
              </a:rPr>
              <a:t>%)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+mj-lt"/>
              </a:rPr>
              <a:t>Immediate biopsy: found 7 cases (22.58</a:t>
            </a:r>
            <a:r>
              <a:rPr lang="en-US" sz="2000" dirty="0" smtClean="0">
                <a:effectLst/>
                <a:latin typeface="+mj-lt"/>
              </a:rPr>
              <a:t>%)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effectLst/>
                <a:latin typeface="+mj-lt"/>
              </a:rPr>
              <a:t>There </a:t>
            </a:r>
            <a:r>
              <a:rPr lang="en-US" sz="2000" dirty="0">
                <a:effectLst/>
                <a:latin typeface="+mj-lt"/>
              </a:rPr>
              <a:t>are two cases of which preoperative FNA biopsy did not find cancerous cells, did not undergo immediate biopsy during operation</a:t>
            </a:r>
            <a:r>
              <a:rPr lang="en-US" sz="2000" dirty="0" smtClean="0">
                <a:effectLst/>
                <a:latin typeface="+mj-lt"/>
              </a:rPr>
              <a:t>,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effectLst/>
                <a:latin typeface="+mj-lt"/>
              </a:rPr>
              <a:t>     but </a:t>
            </a:r>
            <a:r>
              <a:rPr lang="en-US" sz="2000" dirty="0">
                <a:effectLst/>
                <a:latin typeface="+mj-lt"/>
              </a:rPr>
              <a:t>postoperative histopathological reports are papillary thyroid </a:t>
            </a:r>
            <a:r>
              <a:rPr lang="en-US" sz="2000" dirty="0" smtClean="0">
                <a:effectLst/>
                <a:latin typeface="+mj-lt"/>
              </a:rPr>
              <a:t>cancer.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effectLst/>
                <a:latin typeface="+mj-lt"/>
              </a:rPr>
              <a:t>18 cases (58.06%) have cervical lymph nodes removed and thyroidectomy, 2 of which (6.45%) are found by immediate biopsy.</a:t>
            </a:r>
          </a:p>
        </p:txBody>
      </p:sp>
    </p:spTree>
    <p:extLst>
      <p:ext uri="{BB962C8B-B14F-4D97-AF65-F5344CB8AC3E}">
        <p14:creationId xmlns:p14="http://schemas.microsoft.com/office/powerpoint/2010/main" val="80666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5" y="-359333"/>
            <a:ext cx="9144000" cy="1109609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7919"/>
            <a:ext cx="8897047" cy="5859482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vi-VN" sz="1800" b="1" i="1" dirty="0"/>
              <a:t>    </a:t>
            </a:r>
            <a:r>
              <a:rPr lang="en-US" sz="2800" b="1" dirty="0" smtClean="0"/>
              <a:t>RESULTS </a:t>
            </a:r>
            <a:r>
              <a:rPr lang="en-US" sz="2800" b="1" dirty="0"/>
              <a:t>AND </a:t>
            </a:r>
            <a:r>
              <a:rPr lang="en-US" sz="2800" b="1" dirty="0" smtClean="0"/>
              <a:t>DISCUSSION</a:t>
            </a:r>
            <a:endParaRPr lang="vi-VN" sz="1800" b="1" i="1" dirty="0"/>
          </a:p>
          <a:p>
            <a:pPr marL="0" indent="0">
              <a:spcAft>
                <a:spcPts val="600"/>
              </a:spcAft>
              <a:buNone/>
            </a:pPr>
            <a:r>
              <a:rPr lang="vi-VN" sz="2000" b="1" i="1" dirty="0" smtClean="0"/>
              <a:t>Table </a:t>
            </a:r>
            <a:r>
              <a:rPr lang="vi-VN" sz="2000" b="1" i="1" dirty="0"/>
              <a:t>6: Postoperative complications</a:t>
            </a:r>
            <a:endParaRPr lang="en-US" sz="2000" i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797831"/>
              </p:ext>
            </p:extLst>
          </p:nvPr>
        </p:nvGraphicFramePr>
        <p:xfrm>
          <a:off x="89943" y="1104036"/>
          <a:ext cx="8973358" cy="4472068"/>
        </p:xfrm>
        <a:graphic>
          <a:graphicData uri="http://schemas.openxmlformats.org/drawingml/2006/table">
            <a:tbl>
              <a:tblPr/>
              <a:tblGrid>
                <a:gridCol w="29080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92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42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40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94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595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87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09354">
                <a:tc rowSpan="2"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       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Surgical methods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Postoporative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complications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295" marR="4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thyroidectomy</a:t>
                      </a:r>
                      <a:endParaRPr lang="en-US" sz="19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295" marR="42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Near-total thyroidectomy</a:t>
                      </a:r>
                      <a:endParaRPr lang="en-US" sz="19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295" marR="42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9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295" marR="42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2295" marR="42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139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1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None lymphadenectomy </a:t>
                      </a:r>
                      <a:endParaRPr lang="en-US" sz="19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295" marR="42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1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Unilateral lymphadenectomy</a:t>
                      </a:r>
                      <a:endParaRPr lang="en-US" sz="19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295" marR="42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1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Bilateral cervical lymphadenectomy </a:t>
                      </a:r>
                      <a:endParaRPr lang="en-US" sz="19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295" marR="42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78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Temporary hoarseness 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295" marR="42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2295" marR="42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2295" marR="42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2295" marR="42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2295" marR="42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2295" marR="42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3,</a:t>
                      </a:r>
                      <a:r>
                        <a:rPr lang="vi-VN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23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295" marR="42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966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vi-VN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Temporary tetany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295" marR="42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2295" marR="42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2295" marR="42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2295" marR="42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2295" marR="42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2295" marR="42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9,68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295" marR="42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966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Fluid stagnancy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295" marR="42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2295" marR="42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2295" marR="42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2295" marR="42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2295" marR="42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2295" marR="42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3,23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295" marR="42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461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295" marR="42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2295" marR="42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2295" marR="42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2295" marR="42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2295" marR="42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2295" marR="42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16,14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295" marR="42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3964" y="5576104"/>
            <a:ext cx="8915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B0F0"/>
                </a:solidFill>
              </a:rPr>
              <a:t>Antonio </a:t>
            </a:r>
            <a:r>
              <a:rPr lang="en-US" i="1" dirty="0" err="1" smtClean="0">
                <a:solidFill>
                  <a:srgbClr val="00B0F0"/>
                </a:solidFill>
              </a:rPr>
              <a:t>Toniato</a:t>
            </a:r>
            <a:r>
              <a:rPr lang="en-US" i="1" dirty="0" smtClean="0">
                <a:solidFill>
                  <a:srgbClr val="00B0F0"/>
                </a:solidFill>
              </a:rPr>
              <a:t> 2008, the rate of recurrent laryngeal nerve paralysis was 5.5%, in which, permanent paralysis was 1.7% </a:t>
            </a:r>
          </a:p>
          <a:p>
            <a:r>
              <a:rPr lang="en-US" i="1" dirty="0" smtClean="0">
                <a:solidFill>
                  <a:srgbClr val="00B0F0"/>
                </a:solidFill>
              </a:rPr>
              <a:t> Sim R:  </a:t>
            </a:r>
            <a:r>
              <a:rPr lang="en-US" i="1" dirty="0">
                <a:solidFill>
                  <a:srgbClr val="00B0F0"/>
                </a:solidFill>
              </a:rPr>
              <a:t>8.1% of patients reported postoperative hoarseness, </a:t>
            </a:r>
            <a:r>
              <a:rPr lang="en-US" i="1" dirty="0" smtClean="0">
                <a:solidFill>
                  <a:srgbClr val="00B0F0"/>
                </a:solidFill>
              </a:rPr>
              <a:t>4.7 %</a:t>
            </a:r>
          </a:p>
          <a:p>
            <a:r>
              <a:rPr lang="en-US" i="1" dirty="0" smtClean="0">
                <a:solidFill>
                  <a:srgbClr val="00B0F0"/>
                </a:solidFill>
              </a:rPr>
              <a:t>permanent hoarseness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474"/>
            <a:ext cx="9144000" cy="811658"/>
          </a:xfrm>
        </p:spPr>
        <p:txBody>
          <a:bodyPr>
            <a:normAutofit/>
          </a:bodyPr>
          <a:lstStyle/>
          <a:p>
            <a:pPr algn="ctr"/>
            <a:r>
              <a:rPr lang="vi-VN" sz="2800" b="1" dirty="0" smtClean="0"/>
              <a:t>CONCLUSION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14" y="1550700"/>
            <a:ext cx="8574374" cy="4715190"/>
          </a:xfrm>
        </p:spPr>
        <p:txBody>
          <a:bodyPr>
            <a:normAutofit/>
          </a:bodyPr>
          <a:lstStyle/>
          <a:p>
            <a:pPr marL="274320" indent="0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vi-VN" sz="2400" dirty="0" smtClean="0">
                <a:effectLst/>
              </a:rPr>
              <a:t> </a:t>
            </a:r>
            <a:r>
              <a:rPr lang="en-US" sz="2400" dirty="0" smtClean="0">
                <a:effectLst/>
              </a:rPr>
              <a:t>Using the ultrasonic surgical knife in thyroid cancer surgery is safe and effective. </a:t>
            </a:r>
          </a:p>
          <a:p>
            <a:pPr marL="274320" indent="0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vi-VN" sz="2400" dirty="0" smtClean="0">
                <a:effectLst/>
              </a:rPr>
              <a:t> </a:t>
            </a:r>
            <a:r>
              <a:rPr lang="en-US" sz="2400" dirty="0" smtClean="0">
                <a:effectLst/>
              </a:rPr>
              <a:t>Reducing the complications during and after operation.</a:t>
            </a:r>
          </a:p>
          <a:p>
            <a:pPr marL="800100" indent="-457200">
              <a:lnSpc>
                <a:spcPct val="150000"/>
              </a:lnSpc>
              <a:spcBef>
                <a:spcPts val="0"/>
              </a:spcBef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7" y="207818"/>
            <a:ext cx="8229600" cy="854439"/>
          </a:xfrm>
        </p:spPr>
        <p:txBody>
          <a:bodyPr/>
          <a:lstStyle/>
          <a:p>
            <a:r>
              <a:rPr lang="en-US" sz="2800" b="1" dirty="0" smtClean="0"/>
              <a:t>RECOMMENDATIONS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13" y="854439"/>
            <a:ext cx="8664315" cy="5499581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+mj-lt"/>
              </a:rPr>
              <a:t>Cancer screening tests are necessary to find cancer early.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+mj-lt"/>
              </a:rPr>
              <a:t>Fine needle aspiration </a:t>
            </a:r>
            <a:r>
              <a:rPr lang="en-US" sz="2000" dirty="0" smtClean="0">
                <a:latin typeface="+mj-lt"/>
              </a:rPr>
              <a:t>cytology under ultrasound guidance.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+mj-lt"/>
              </a:rPr>
              <a:t>Immediate biopsy and Histopathological biopsy become regularly in thyroidectomy, especially in thyroid cancer surgery.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+mj-lt"/>
              </a:rPr>
              <a:t>Patients after thyroid surgery need to be controlled and to have check-up examinations.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837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65" y="123134"/>
            <a:ext cx="8229600" cy="709448"/>
          </a:xfrm>
        </p:spPr>
        <p:txBody>
          <a:bodyPr/>
          <a:lstStyle/>
          <a:p>
            <a:r>
              <a:rPr lang="en-US" sz="2800" dirty="0" smtClean="0"/>
              <a:t>ILLUSTRATIVE IMAGES</a:t>
            </a:r>
            <a:endParaRPr lang="en-US" sz="2800" dirty="0"/>
          </a:p>
        </p:txBody>
      </p:sp>
      <p:pic>
        <p:nvPicPr>
          <p:cNvPr id="6146" name="Picture 2" descr="E:\Ngoại 11\Ngoai 11\noisoiTG\Ky thuat mo TG\k giap\DSC0157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1" t="16554" r="29204" b="13576"/>
          <a:stretch/>
        </p:blipFill>
        <p:spPr bwMode="auto">
          <a:xfrm>
            <a:off x="359673" y="1127466"/>
            <a:ext cx="2522072" cy="221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Ngoại 11\Ngoai 11\noisoiTG\Ky thuat mo TG\k giap\DSC0157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3" t="5642" r="4402" b="3056"/>
          <a:stretch/>
        </p:blipFill>
        <p:spPr bwMode="auto">
          <a:xfrm>
            <a:off x="3173339" y="1155176"/>
            <a:ext cx="2586531" cy="219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Ngoại 11\Ngoai 11\noisoiTG\Ky thuat mo TG\k giap\DSC0157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4" t="4337" r="6645" b="5349"/>
          <a:stretch/>
        </p:blipFill>
        <p:spPr bwMode="auto">
          <a:xfrm>
            <a:off x="414902" y="4210247"/>
            <a:ext cx="2508407" cy="215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Ngoại 11\Ngoai 11\noisoiTG\Ky thuat mo TG\k giap\DSC0158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7"/>
          <a:stretch/>
        </p:blipFill>
        <p:spPr bwMode="auto">
          <a:xfrm>
            <a:off x="3163134" y="4231350"/>
            <a:ext cx="2618013" cy="212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E:\Ngoại 11\Ngoai 11\noisoiTG\Ky thuat mo TG\k giap\DSC016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49" y="4197927"/>
            <a:ext cx="2800235" cy="216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\Desktop\15326157_1839067029668114_9018775384145375532_o.jpg"/>
          <p:cNvPicPr>
            <a:picLocks noChangeAspect="1" noChangeArrowheads="1"/>
          </p:cNvPicPr>
          <p:nvPr/>
        </p:nvPicPr>
        <p:blipFill rotWithShape="1">
          <a:blip r:embed="rId8" cstate="print"/>
          <a:srcRect l="38833" t="48926" r="40681" b="22760"/>
          <a:stretch/>
        </p:blipFill>
        <p:spPr bwMode="auto">
          <a:xfrm>
            <a:off x="6005949" y="1136072"/>
            <a:ext cx="2724424" cy="224443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435005" y="3449136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Exposing the thyroid gland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83161" y="3449136"/>
            <a:ext cx="2569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Torsion of thyroid gland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7093" y="6442225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Cutting the thyroid gland</a:t>
            </a:r>
          </a:p>
        </p:txBody>
      </p:sp>
      <p:sp>
        <p:nvSpPr>
          <p:cNvPr id="6" name="Rectangle 5"/>
          <p:cNvSpPr/>
          <p:nvPr/>
        </p:nvSpPr>
        <p:spPr>
          <a:xfrm>
            <a:off x="3032230" y="6456107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Recurrent laryngeal nerve</a:t>
            </a:r>
          </a:p>
        </p:txBody>
      </p:sp>
      <p:sp>
        <p:nvSpPr>
          <p:cNvPr id="7" name="Rectangle 6"/>
          <p:cNvSpPr/>
          <p:nvPr/>
        </p:nvSpPr>
        <p:spPr>
          <a:xfrm>
            <a:off x="5973341" y="6442225"/>
            <a:ext cx="3057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Post-operative thyroid gland</a:t>
            </a:r>
          </a:p>
        </p:txBody>
      </p:sp>
    </p:spTree>
    <p:extLst>
      <p:ext uri="{BB962C8B-B14F-4D97-AF65-F5344CB8AC3E}">
        <p14:creationId xmlns:p14="http://schemas.microsoft.com/office/powerpoint/2010/main" val="183425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15200" cy="89941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/>
              <a:t>INTRODUCTION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1210614"/>
            <a:ext cx="5592724" cy="5647386"/>
          </a:xfrm>
        </p:spPr>
        <p:txBody>
          <a:bodyPr>
            <a:normAutofit fontScale="55000" lnSpcReduction="20000"/>
          </a:bodyPr>
          <a:lstStyle/>
          <a:p>
            <a:pPr indent="182880" algn="just">
              <a:lnSpc>
                <a:spcPct val="150000"/>
              </a:lnSpc>
              <a:spcBef>
                <a:spcPts val="1200"/>
              </a:spcBef>
            </a:pPr>
            <a:r>
              <a:rPr lang="en-US" b="1" dirty="0" smtClean="0">
                <a:latin typeface="+mj-lt"/>
              </a:rPr>
              <a:t> </a:t>
            </a:r>
            <a:r>
              <a:rPr lang="en-US" b="1" dirty="0">
                <a:latin typeface="+mj-lt"/>
              </a:rPr>
              <a:t>Thyroid cancer accounts for approximately 1 percent of all </a:t>
            </a:r>
            <a:r>
              <a:rPr lang="en-US" b="1" dirty="0" smtClean="0">
                <a:latin typeface="+mj-lt"/>
              </a:rPr>
              <a:t>malignances.</a:t>
            </a:r>
          </a:p>
          <a:p>
            <a:pPr indent="182880" algn="just">
              <a:lnSpc>
                <a:spcPct val="150000"/>
              </a:lnSpc>
              <a:spcBef>
                <a:spcPts val="1200"/>
              </a:spcBef>
            </a:pPr>
            <a:r>
              <a:rPr lang="en-US" b="1" dirty="0">
                <a:latin typeface="+mj-lt"/>
              </a:rPr>
              <a:t> Total thyroidectomy accompanying lymph node removal is the main surgery in surgical treatment of thyroid cancer</a:t>
            </a:r>
          </a:p>
          <a:p>
            <a:pPr indent="182880" algn="just">
              <a:lnSpc>
                <a:spcPct val="150000"/>
              </a:lnSpc>
              <a:spcBef>
                <a:spcPts val="1200"/>
              </a:spcBef>
            </a:pPr>
            <a:r>
              <a:rPr lang="en-US" b="1" dirty="0">
                <a:latin typeface="+mj-lt"/>
              </a:rPr>
              <a:t> T</a:t>
            </a:r>
            <a:r>
              <a:rPr lang="en-US" b="1" dirty="0" smtClean="0">
                <a:latin typeface="+mj-lt"/>
              </a:rPr>
              <a:t>hyroid surgery using ultrasonic surgical knife is a advanced surgical method.</a:t>
            </a:r>
            <a:endParaRPr lang="vi-VN" b="1" dirty="0" smtClean="0">
              <a:latin typeface="+mj-lt"/>
            </a:endParaRPr>
          </a:p>
          <a:p>
            <a:pPr indent="182880" algn="just">
              <a:lnSpc>
                <a:spcPct val="150000"/>
              </a:lnSpc>
              <a:spcBef>
                <a:spcPts val="1200"/>
              </a:spcBef>
            </a:pPr>
            <a:r>
              <a:rPr lang="en-US" b="1" dirty="0" smtClean="0">
                <a:latin typeface="+mj-lt"/>
              </a:rPr>
              <a:t> Ultrasonic surgical knife has some advantageous application in operation: decreasing the temperature of cutting and burning, avoiding the foreign body granuloma to suture materials, etc…</a:t>
            </a:r>
            <a:endParaRPr lang="vi-VN" b="1" dirty="0" smtClean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904" y="1126005"/>
            <a:ext cx="2776096" cy="21970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76" y="3447778"/>
            <a:ext cx="2776096" cy="321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5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428" y="982932"/>
            <a:ext cx="8087933" cy="4710112"/>
          </a:xfrm>
        </p:spPr>
        <p:txBody>
          <a:bodyPr/>
          <a:lstStyle/>
          <a:p>
            <a:pPr marL="0" indent="0">
              <a:buNone/>
            </a:pPr>
            <a:endParaRPr lang="vi-VN" sz="2400" dirty="0" smtClean="0"/>
          </a:p>
          <a:p>
            <a:pPr marL="0" indent="0">
              <a:buNone/>
            </a:pPr>
            <a:r>
              <a:rPr lang="vi-VN" sz="2400" b="1" dirty="0" smtClean="0"/>
              <a:t>Object: </a:t>
            </a:r>
          </a:p>
          <a:p>
            <a:pPr marL="0" indent="0">
              <a:buNone/>
            </a:pPr>
            <a:endParaRPr lang="vi-VN" sz="24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b="1" i="1" dirty="0" smtClean="0">
                <a:solidFill>
                  <a:srgbClr val="FFC000"/>
                </a:solidFill>
                <a:effectLst/>
              </a:rPr>
              <a:t>The initial results of thyroidectomy using ultrasound surgical knife in Viet-Czech friendship hospital</a:t>
            </a:r>
            <a:endParaRPr lang="vi-VN" sz="2400" i="1" dirty="0" smtClean="0">
              <a:solidFill>
                <a:srgbClr val="FFC000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vi-VN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8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4361"/>
          </a:xfrm>
        </p:spPr>
        <p:txBody>
          <a:bodyPr/>
          <a:lstStyle/>
          <a:p>
            <a:r>
              <a:rPr lang="en-US" sz="2800" b="1" dirty="0" smtClean="0">
                <a:effectLst/>
              </a:rPr>
              <a:t>SUBJECTS AND METHODS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9470"/>
            <a:ext cx="9144000" cy="6048530"/>
          </a:xfrm>
        </p:spPr>
        <p:txBody>
          <a:bodyPr/>
          <a:lstStyle/>
          <a:p>
            <a:pPr marL="18288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100" b="1" dirty="0" smtClean="0">
                <a:solidFill>
                  <a:schemeClr val="tx2"/>
                </a:solidFill>
              </a:rPr>
              <a:t> </a:t>
            </a:r>
          </a:p>
          <a:p>
            <a:pPr marL="18288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sz="2100" b="1" dirty="0">
              <a:solidFill>
                <a:schemeClr val="tx2"/>
              </a:solidFill>
            </a:endParaRPr>
          </a:p>
          <a:p>
            <a:pPr marL="18288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vi-VN" sz="2000" b="1" dirty="0" smtClean="0">
                <a:solidFill>
                  <a:schemeClr val="tx2"/>
                </a:solidFill>
              </a:rPr>
              <a:t>1. Subjects</a:t>
            </a:r>
            <a:endParaRPr lang="vi-VN" sz="2000" b="1" dirty="0">
              <a:solidFill>
                <a:schemeClr val="tx2"/>
              </a:solidFill>
            </a:endParaRPr>
          </a:p>
          <a:p>
            <a:pPr marL="18288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FFC000"/>
                </a:solidFill>
              </a:rPr>
              <a:t>    31 patients were thyroid cancer operated by ultrasonic surgical knife.</a:t>
            </a:r>
          </a:p>
          <a:p>
            <a:pPr marL="18288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vi-VN" sz="2000" b="1" dirty="0" smtClean="0">
                <a:solidFill>
                  <a:schemeClr val="tx2"/>
                </a:solidFill>
              </a:rPr>
              <a:t>2. Place of research</a:t>
            </a:r>
          </a:p>
          <a:p>
            <a:pPr marL="18288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FFC000"/>
                </a:solidFill>
              </a:rPr>
              <a:t>    At </a:t>
            </a:r>
            <a:r>
              <a:rPr lang="en-US" sz="2000" b="1" dirty="0">
                <a:solidFill>
                  <a:srgbClr val="FFC000"/>
                </a:solidFill>
                <a:effectLst/>
              </a:rPr>
              <a:t>Department </a:t>
            </a:r>
            <a:r>
              <a:rPr lang="en-US" sz="2000" b="1" dirty="0" smtClean="0">
                <a:solidFill>
                  <a:srgbClr val="FFC000"/>
                </a:solidFill>
                <a:effectLst/>
              </a:rPr>
              <a:t>11 </a:t>
            </a:r>
            <a:r>
              <a:rPr lang="en-US" sz="2000" b="1" dirty="0" smtClean="0">
                <a:solidFill>
                  <a:srgbClr val="FFC000"/>
                </a:solidFill>
              </a:rPr>
              <a:t>in </a:t>
            </a:r>
            <a:r>
              <a:rPr lang="en-US" sz="2000" b="1" dirty="0">
                <a:solidFill>
                  <a:srgbClr val="FFC000"/>
                </a:solidFill>
              </a:rPr>
              <a:t>Hai </a:t>
            </a:r>
            <a:r>
              <a:rPr lang="en-US" sz="2000" b="1" dirty="0" err="1">
                <a:solidFill>
                  <a:srgbClr val="FFC000"/>
                </a:solidFill>
              </a:rPr>
              <a:t>Phong</a:t>
            </a:r>
            <a:r>
              <a:rPr lang="en-US" sz="2000" b="1" dirty="0">
                <a:solidFill>
                  <a:srgbClr val="FFC000"/>
                </a:solidFill>
              </a:rPr>
              <a:t> Viet-Czech Friendship </a:t>
            </a:r>
            <a:r>
              <a:rPr lang="en-US" sz="2000" b="1" dirty="0" smtClean="0">
                <a:solidFill>
                  <a:srgbClr val="FFC000"/>
                </a:solidFill>
              </a:rPr>
              <a:t>Hospital.</a:t>
            </a:r>
          </a:p>
          <a:p>
            <a:pPr marL="18288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Duration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</a:t>
            </a:r>
          </a:p>
          <a:p>
            <a:pPr marL="18288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From 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2016 to August </a:t>
            </a:r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2017.</a:t>
            </a:r>
            <a:endParaRPr 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963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8835775" cy="1094283"/>
          </a:xfrm>
        </p:spPr>
        <p:txBody>
          <a:bodyPr>
            <a:normAutofit/>
          </a:bodyPr>
          <a:lstStyle/>
          <a:p>
            <a:r>
              <a:rPr lang="vi-VN" sz="2800" b="1" dirty="0" smtClean="0"/>
              <a:t>SUBJECTS AND METHODS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84" y="901522"/>
            <a:ext cx="8718697" cy="567938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2"/>
                </a:solidFill>
                <a:effectLst/>
              </a:rPr>
              <a:t>2. Methods</a:t>
            </a:r>
            <a:endParaRPr lang="en-GB" dirty="0">
              <a:solidFill>
                <a:schemeClr val="tx2"/>
              </a:solidFill>
              <a:effectLst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dirty="0" smtClean="0">
                <a:effectLst/>
              </a:rPr>
              <a:t>- Non-control </a:t>
            </a:r>
            <a:r>
              <a:rPr lang="en-US" dirty="0">
                <a:effectLst/>
              </a:rPr>
              <a:t>interventional study using the assessing pre-or postoperative efficiency model. </a:t>
            </a:r>
            <a:endParaRPr lang="vi-VN" dirty="0" smtClean="0">
              <a:effectLst/>
            </a:endParaRP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i="1" dirty="0">
                <a:solidFill>
                  <a:schemeClr val="tx2"/>
                </a:solidFill>
                <a:effectLst/>
              </a:rPr>
              <a:t> </a:t>
            </a:r>
            <a:r>
              <a:rPr lang="en-US" i="1" dirty="0" smtClean="0">
                <a:solidFill>
                  <a:schemeClr val="tx2"/>
                </a:solidFill>
                <a:effectLst/>
              </a:rPr>
              <a:t>Physical </a:t>
            </a:r>
            <a:r>
              <a:rPr lang="en-US" i="1" dirty="0">
                <a:solidFill>
                  <a:schemeClr val="tx2"/>
                </a:solidFill>
                <a:effectLst/>
              </a:rPr>
              <a:t>examination: determining location, size, density, invasiveness of tumors, metastatic lymph nodes</a:t>
            </a:r>
            <a:r>
              <a:rPr lang="en-US" i="1" dirty="0" smtClean="0">
                <a:solidFill>
                  <a:schemeClr val="tx2"/>
                </a:solidFill>
                <a:effectLst/>
              </a:rPr>
              <a:t>.</a:t>
            </a: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i="1" dirty="0" smtClean="0">
                <a:solidFill>
                  <a:schemeClr val="tx2"/>
                </a:solidFill>
                <a:effectLst/>
              </a:rPr>
              <a:t> Clinical examination: </a:t>
            </a: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dirty="0">
                <a:effectLst/>
                <a:latin typeface="+mj-lt"/>
              </a:rPr>
              <a:t>+ </a:t>
            </a:r>
            <a:r>
              <a:rPr lang="en-US" dirty="0" smtClean="0">
                <a:effectLst/>
              </a:rPr>
              <a:t>Ultrasound scan, computerized tomography evaluates </a:t>
            </a:r>
            <a:r>
              <a:rPr lang="en-US" dirty="0" smtClean="0">
                <a:effectLst/>
                <a:latin typeface="+mj-lt"/>
              </a:rPr>
              <a:t>location, </a:t>
            </a:r>
            <a:r>
              <a:rPr lang="en-US" dirty="0">
                <a:effectLst/>
                <a:latin typeface="+mj-lt"/>
              </a:rPr>
              <a:t>size, boundary, density, invasiveness: trachea, muscle, blood </a:t>
            </a:r>
            <a:r>
              <a:rPr lang="en-US" dirty="0" smtClean="0">
                <a:effectLst/>
              </a:rPr>
              <a:t>vessels.</a:t>
            </a: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dirty="0">
                <a:effectLst/>
              </a:rPr>
              <a:t>+ </a:t>
            </a:r>
            <a:r>
              <a:rPr lang="en-US" dirty="0" smtClean="0">
                <a:effectLst/>
              </a:rPr>
              <a:t> Fine </a:t>
            </a:r>
            <a:r>
              <a:rPr lang="en-US" dirty="0">
                <a:effectLst/>
              </a:rPr>
              <a:t>needle aspiration biopsy and thyroid hormone </a:t>
            </a:r>
            <a:r>
              <a:rPr lang="en-US" dirty="0" smtClean="0">
                <a:effectLst/>
              </a:rPr>
              <a:t>test</a:t>
            </a: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dirty="0">
                <a:effectLst/>
              </a:rPr>
              <a:t>+ </a:t>
            </a:r>
            <a:r>
              <a:rPr lang="en-US" dirty="0" smtClean="0">
                <a:effectLst/>
              </a:rPr>
              <a:t>Devices</a:t>
            </a:r>
            <a:r>
              <a:rPr lang="en-US" dirty="0">
                <a:effectLst/>
              </a:rPr>
              <a:t>: </a:t>
            </a:r>
            <a:r>
              <a:rPr lang="en-US" dirty="0" smtClean="0">
                <a:effectLst/>
              </a:rPr>
              <a:t>the open surgery </a:t>
            </a:r>
            <a:r>
              <a:rPr lang="en-US" dirty="0">
                <a:effectLst/>
              </a:rPr>
              <a:t>instruments and ultrasonic surgical knife </a:t>
            </a:r>
            <a:r>
              <a:rPr lang="en-US" dirty="0" smtClean="0">
                <a:effectLst/>
              </a:rPr>
              <a:t>made </a:t>
            </a:r>
            <a:r>
              <a:rPr lang="en-US" dirty="0">
                <a:effectLst/>
              </a:rPr>
              <a:t>by Johnson &amp; Johnson (Focus-harmonic scalpel).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5058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914398"/>
          </a:xfrm>
        </p:spPr>
        <p:txBody>
          <a:bodyPr>
            <a:normAutofit/>
          </a:bodyPr>
          <a:lstStyle/>
          <a:p>
            <a:r>
              <a:rPr lang="vi-VN" sz="2800" b="1" dirty="0" smtClean="0"/>
              <a:t>SUBJECTS AND METHODS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9488" y="1708878"/>
            <a:ext cx="5805377" cy="5006715"/>
          </a:xfrm>
        </p:spPr>
        <p:txBody>
          <a:bodyPr>
            <a:normAutofit/>
          </a:bodyPr>
          <a:lstStyle/>
          <a:p>
            <a:pPr marL="91440" lv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vi-VN" sz="2000" b="1" dirty="0" smtClean="0">
                <a:solidFill>
                  <a:srgbClr val="FF0000"/>
                </a:solidFill>
              </a:rPr>
              <a:t>Mechanism of ultrasonic surgical knife</a:t>
            </a:r>
            <a:endParaRPr lang="vi-VN" sz="2000" b="1" dirty="0" smtClean="0">
              <a:solidFill>
                <a:srgbClr val="FF0000"/>
              </a:solidFill>
              <a:effectLst/>
            </a:endParaRPr>
          </a:p>
          <a:p>
            <a:pPr marL="9144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vi-VN" sz="2000" dirty="0" smtClean="0">
                <a:solidFill>
                  <a:schemeClr val="tx2"/>
                </a:solidFill>
                <a:effectLst/>
              </a:rPr>
              <a:t>+ </a:t>
            </a:r>
            <a:r>
              <a:rPr lang="en-US" sz="2000" dirty="0" smtClean="0">
                <a:solidFill>
                  <a:schemeClr val="tx2"/>
                </a:solidFill>
                <a:effectLst/>
              </a:rPr>
              <a:t>Forming the coagulants </a:t>
            </a:r>
            <a:r>
              <a:rPr lang="en-US" sz="2000" dirty="0">
                <a:solidFill>
                  <a:schemeClr val="tx2"/>
                </a:solidFill>
                <a:effectLst/>
              </a:rPr>
              <a:t>between the two </a:t>
            </a:r>
            <a:r>
              <a:rPr lang="en-US" sz="2000" dirty="0" smtClean="0">
                <a:solidFill>
                  <a:schemeClr val="tx2"/>
                </a:solidFill>
                <a:effectLst/>
              </a:rPr>
              <a:t>clamps, does not spread 2 sides which maintains  temperature of tissue &lt;100</a:t>
            </a:r>
            <a:r>
              <a:rPr lang="en-US" sz="2000" baseline="30000" dirty="0" smtClean="0">
                <a:solidFill>
                  <a:schemeClr val="tx2"/>
                </a:solidFill>
                <a:effectLst/>
              </a:rPr>
              <a:t>0</a:t>
            </a:r>
            <a:r>
              <a:rPr lang="en-US" sz="2000" dirty="0" smtClean="0">
                <a:solidFill>
                  <a:schemeClr val="tx2"/>
                </a:solidFill>
                <a:effectLst/>
              </a:rPr>
              <a:t>C</a:t>
            </a:r>
            <a:endParaRPr lang="en-US" sz="2000" dirty="0" smtClean="0">
              <a:effectLst/>
            </a:endParaRPr>
          </a:p>
          <a:p>
            <a:pPr marL="9144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/>
              <a:t>Advantages:</a:t>
            </a:r>
            <a:endParaRPr lang="en-US" sz="2000" dirty="0"/>
          </a:p>
          <a:p>
            <a:pPr marL="9144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vi-VN" sz="2000" dirty="0" smtClean="0"/>
              <a:t>- </a:t>
            </a:r>
            <a:r>
              <a:rPr lang="en-US" sz="2000" dirty="0" smtClean="0">
                <a:solidFill>
                  <a:schemeClr val="tx2"/>
                </a:solidFill>
                <a:effectLst/>
              </a:rPr>
              <a:t>Ability of </a:t>
            </a:r>
            <a:r>
              <a:rPr lang="en-US" sz="2000" dirty="0">
                <a:solidFill>
                  <a:schemeClr val="tx2"/>
                </a:solidFill>
                <a:effectLst/>
              </a:rPr>
              <a:t>hemostasis and cutting at </a:t>
            </a:r>
            <a:r>
              <a:rPr lang="en-US" sz="2000" dirty="0" smtClean="0">
                <a:solidFill>
                  <a:schemeClr val="tx2"/>
                </a:solidFill>
                <a:effectLst/>
              </a:rPr>
              <a:t>same </a:t>
            </a:r>
            <a:r>
              <a:rPr lang="en-US" sz="2000" dirty="0">
                <a:solidFill>
                  <a:schemeClr val="tx2"/>
                </a:solidFill>
                <a:effectLst/>
              </a:rPr>
              <a:t>time</a:t>
            </a:r>
            <a:r>
              <a:rPr lang="vi-VN" sz="2000" dirty="0" smtClean="0"/>
              <a:t>.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dirty="0"/>
              <a:t>- </a:t>
            </a:r>
            <a:r>
              <a:rPr lang="en-US" sz="2000" dirty="0" smtClean="0"/>
              <a:t>Injury of tissues under surgical incisions is minimum.</a:t>
            </a:r>
            <a:r>
              <a:rPr lang="vi-VN" sz="2000" dirty="0"/>
              <a:t> </a:t>
            </a:r>
            <a:endParaRPr lang="en-US" sz="2000" dirty="0"/>
          </a:p>
        </p:txBody>
      </p:sp>
      <p:pic>
        <p:nvPicPr>
          <p:cNvPr id="3" name="c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1741" y="1708879"/>
            <a:ext cx="3052259" cy="219515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62265" y="3661636"/>
            <a:ext cx="1738357" cy="307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8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753"/>
            <a:ext cx="9144000" cy="677579"/>
          </a:xfrm>
        </p:spPr>
        <p:txBody>
          <a:bodyPr>
            <a:normAutofit/>
          </a:bodyPr>
          <a:lstStyle/>
          <a:p>
            <a:r>
              <a:rPr lang="vi-VN" sz="2800" b="1" dirty="0" smtClean="0"/>
              <a:t>SUBJECTS </a:t>
            </a:r>
            <a:r>
              <a:rPr lang="vi-VN" sz="2800" b="1" dirty="0"/>
              <a:t>AND METHODS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8289"/>
            <a:ext cx="6152547" cy="5346225"/>
          </a:xfrm>
        </p:spPr>
        <p:txBody>
          <a:bodyPr>
            <a:normAutofit/>
          </a:bodyPr>
          <a:lstStyle/>
          <a:p>
            <a:pPr marL="18288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vi-VN" sz="2200" b="1" dirty="0" smtClean="0">
                <a:solidFill>
                  <a:schemeClr val="tx2"/>
                </a:solidFill>
              </a:rPr>
              <a:t>Surgical procedures</a:t>
            </a:r>
          </a:p>
          <a:p>
            <a:pPr marL="18288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vi-VN" sz="2200" dirty="0" smtClean="0"/>
              <a:t>- Incising the skin over Kocher’s line</a:t>
            </a:r>
            <a:endParaRPr lang="en-US" sz="2200" dirty="0" smtClean="0"/>
          </a:p>
          <a:p>
            <a:pPr marL="18288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vi-VN" sz="2200" dirty="0" smtClean="0"/>
              <a:t>- </a:t>
            </a:r>
            <a:r>
              <a:rPr lang="en-US" sz="2200" dirty="0" smtClean="0"/>
              <a:t>Exposing </a:t>
            </a:r>
            <a:r>
              <a:rPr lang="en-US" sz="2200" dirty="0"/>
              <a:t>the thyroid gland</a:t>
            </a:r>
          </a:p>
          <a:p>
            <a:pPr marL="18288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FFC000"/>
                </a:solidFill>
              </a:rPr>
              <a:t>From </a:t>
            </a:r>
            <a:r>
              <a:rPr lang="en-US" sz="2200" b="1" dirty="0">
                <a:solidFill>
                  <a:srgbClr val="FFC000"/>
                </a:solidFill>
              </a:rPr>
              <a:t>this step onwards, using the ultrasonic surgery knife</a:t>
            </a:r>
          </a:p>
          <a:p>
            <a:pPr marL="18288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vi-VN" sz="2200" dirty="0" smtClean="0"/>
              <a:t>- </a:t>
            </a:r>
            <a:r>
              <a:rPr lang="en-US" sz="2200" dirty="0" smtClean="0"/>
              <a:t>Releasing </a:t>
            </a:r>
            <a:r>
              <a:rPr lang="en-US" sz="2200" dirty="0"/>
              <a:t>the </a:t>
            </a:r>
            <a:r>
              <a:rPr lang="en-US" sz="2200" dirty="0" smtClean="0"/>
              <a:t>superior and inferior </a:t>
            </a:r>
            <a:r>
              <a:rPr lang="en-US" sz="2200" dirty="0"/>
              <a:t>pole.</a:t>
            </a:r>
            <a:endParaRPr lang="en-US" sz="2200" dirty="0" smtClean="0"/>
          </a:p>
          <a:p>
            <a:pPr marL="18288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vi-VN" sz="2200" dirty="0" smtClean="0"/>
              <a:t>- Cutting </a:t>
            </a:r>
            <a:r>
              <a:rPr lang="vi-VN" sz="2200" dirty="0"/>
              <a:t>the thyroid isthmus</a:t>
            </a:r>
            <a:r>
              <a:rPr lang="en-US" sz="2200" dirty="0" smtClean="0"/>
              <a:t>.</a:t>
            </a:r>
          </a:p>
          <a:p>
            <a:pPr marL="18288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200" dirty="0" smtClean="0"/>
              <a:t>- Removing invading </a:t>
            </a:r>
            <a:r>
              <a:rPr lang="en-US" sz="2200" dirty="0"/>
              <a:t>cancerous tissue </a:t>
            </a:r>
            <a:r>
              <a:rPr lang="en-US" sz="2200" dirty="0" smtClean="0"/>
              <a:t>or the whole thyroid lobes.</a:t>
            </a:r>
          </a:p>
          <a:p>
            <a:pPr marL="18288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200" dirty="0" smtClean="0"/>
              <a:t>- Removing </a:t>
            </a:r>
            <a:r>
              <a:rPr lang="en-US" sz="2200" dirty="0"/>
              <a:t>the lymph nodes.</a:t>
            </a:r>
            <a:endParaRPr lang="en-US" sz="2200" dirty="0" smtClean="0"/>
          </a:p>
          <a:p>
            <a:pPr marL="91440" indent="182880">
              <a:lnSpc>
                <a:spcPct val="150000"/>
              </a:lnSpc>
              <a:spcBef>
                <a:spcPts val="0"/>
              </a:spcBef>
              <a:buNone/>
            </a:pPr>
            <a:endParaRPr lang="en-US" sz="3100" dirty="0" smtClean="0"/>
          </a:p>
        </p:txBody>
      </p:sp>
      <p:pic>
        <p:nvPicPr>
          <p:cNvPr id="5" name="Picture 3" descr="C:\Users\ADMIN\Desktop\15326157_1839067029668114_9018775384145375532_o.jpg"/>
          <p:cNvPicPr>
            <a:picLocks noChangeAspect="1" noChangeArrowheads="1"/>
          </p:cNvPicPr>
          <p:nvPr/>
        </p:nvPicPr>
        <p:blipFill rotWithShape="1">
          <a:blip r:embed="rId2" cstate="print"/>
          <a:srcRect l="35779" t="38953" r="38853" b="19287"/>
          <a:stretch/>
        </p:blipFill>
        <p:spPr bwMode="auto">
          <a:xfrm>
            <a:off x="6358270" y="906302"/>
            <a:ext cx="2498651" cy="2676867"/>
          </a:xfrm>
          <a:prstGeom prst="rect">
            <a:avLst/>
          </a:prstGeom>
          <a:noFill/>
        </p:spPr>
      </p:pic>
      <p:pic>
        <p:nvPicPr>
          <p:cNvPr id="6" name="Picture 4" descr="C:\Documents and Settings\User\My Documents\My Pictures\Picture\Picture 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030" y="3697467"/>
            <a:ext cx="2294485" cy="26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55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132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RESULTS AND DISCUSSION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08028"/>
            <a:ext cx="9144000" cy="1247802"/>
          </a:xfrm>
        </p:spPr>
        <p:txBody>
          <a:bodyPr>
            <a:norm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000" b="1" i="1" dirty="0" smtClean="0"/>
          </a:p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i="1" dirty="0" smtClean="0">
                <a:effectLst/>
              </a:rPr>
              <a:t>Tran Ngoc </a:t>
            </a:r>
            <a:r>
              <a:rPr lang="en-US" sz="2000" i="1" dirty="0" err="1" smtClean="0">
                <a:effectLst/>
              </a:rPr>
              <a:t>Lương</a:t>
            </a:r>
            <a:r>
              <a:rPr lang="en-US" sz="2000" i="1" dirty="0" smtClean="0">
                <a:effectLst/>
              </a:rPr>
              <a:t> (2012)</a:t>
            </a:r>
            <a:r>
              <a:rPr lang="en-US" sz="2000" dirty="0" smtClean="0">
                <a:effectLst/>
              </a:rPr>
              <a:t>: Female accounts for 93.3%; Male: 6.7%</a:t>
            </a:r>
            <a:endParaRPr lang="en-US" sz="2000" dirty="0">
              <a:effectLst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17103" y="1271214"/>
            <a:ext cx="50274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latin typeface="+mj-lt"/>
                <a:ea typeface="Calibri" pitchFamily="34" charset="0"/>
                <a:cs typeface="Times New Roman" pitchFamily="18" charset="0"/>
              </a:rPr>
              <a:t>Table </a:t>
            </a:r>
            <a:r>
              <a:rPr lang="en-US" sz="2000" b="1" i="1" dirty="0">
                <a:latin typeface="+mj-lt"/>
                <a:ea typeface="Calibri" pitchFamily="34" charset="0"/>
                <a:cs typeface="Times New Roman" pitchFamily="18" charset="0"/>
              </a:rPr>
              <a:t>1: Gender distribution of </a:t>
            </a:r>
            <a:r>
              <a:rPr lang="en-US" sz="2000" b="1" i="1" dirty="0" smtClean="0">
                <a:latin typeface="+mj-lt"/>
                <a:ea typeface="Calibri" pitchFamily="34" charset="0"/>
                <a:cs typeface="Times New Roman" pitchFamily="18" charset="0"/>
              </a:rPr>
              <a:t>patients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383389728"/>
              </p:ext>
            </p:extLst>
          </p:nvPr>
        </p:nvGraphicFramePr>
        <p:xfrm>
          <a:off x="1167619" y="1977549"/>
          <a:ext cx="6668086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" y="599607"/>
            <a:ext cx="9144000" cy="389744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RESULTS </a:t>
            </a:r>
            <a:r>
              <a:rPr lang="en-US" sz="2800" b="1" dirty="0"/>
              <a:t>AND DISCUSSION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81272"/>
            <a:ext cx="9144000" cy="1034322"/>
          </a:xfrm>
        </p:spPr>
        <p:txBody>
          <a:bodyPr/>
          <a:lstStyle/>
          <a:p>
            <a:pPr marL="6858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000" b="1" i="1" dirty="0" smtClean="0">
                <a:solidFill>
                  <a:srgbClr val="FFC000"/>
                </a:solidFill>
              </a:rPr>
              <a:t>Tran Ngoc Luong (2012)</a:t>
            </a:r>
          </a:p>
          <a:p>
            <a:pPr marL="6858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Left lobe: 30%             Right lobe: 30%                 Both lobes: 33.3%</a:t>
            </a: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54832" y="809469"/>
            <a:ext cx="7578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latin typeface="+mj-lt"/>
                <a:ea typeface="Calibri" pitchFamily="34" charset="0"/>
                <a:cs typeface="Times New Roman" pitchFamily="18" charset="0"/>
              </a:rPr>
              <a:t>Table 2:  Distribution of thyroid cancer nodule’s location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744150155"/>
              </p:ext>
            </p:extLst>
          </p:nvPr>
        </p:nvGraphicFramePr>
        <p:xfrm>
          <a:off x="0" y="1496157"/>
          <a:ext cx="9144000" cy="4185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9489</TotalTime>
  <Words>965</Words>
  <Application>Microsoft Office PowerPoint</Application>
  <PresentationFormat>On-screen Show (4:3)</PresentationFormat>
  <Paragraphs>206</Paragraphs>
  <Slides>17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Theme2</vt:lpstr>
      <vt:lpstr>THE INITIAL RESULTS OF THYROIDECTOMY  USING ULTRASOUND SURGICAL KNIFE  IN VIET-CZECH FRIENDSHIP HOSPITAL</vt:lpstr>
      <vt:lpstr>INTRODUCTION</vt:lpstr>
      <vt:lpstr>PowerPoint Presentation</vt:lpstr>
      <vt:lpstr>SUBJECTS AND METHODS</vt:lpstr>
      <vt:lpstr>SUBJECTS AND METHODS</vt:lpstr>
      <vt:lpstr>SUBJECTS AND METHODS</vt:lpstr>
      <vt:lpstr>SUBJECTS AND METHODS</vt:lpstr>
      <vt:lpstr>RESULTS AND DISCUSSION </vt:lpstr>
      <vt:lpstr>RESULTS AND DISCUSSION  </vt:lpstr>
      <vt:lpstr>RESULTS AND DISCUSSION </vt:lpstr>
      <vt:lpstr>RESULTS AND DISCUSSION </vt:lpstr>
      <vt:lpstr>RESULTS AND DISCUSSION   </vt:lpstr>
      <vt:lpstr>RESULTS AND DISCUSSION</vt:lpstr>
      <vt:lpstr> </vt:lpstr>
      <vt:lpstr>CONCLUSION</vt:lpstr>
      <vt:lpstr>RECOMMENDATIONS</vt:lpstr>
      <vt:lpstr>ILLUSTRATIVE IMAGES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TRỰC NGÀY 03/08/2015</dc:title>
  <dc:creator>phamminhduc</dc:creator>
  <cp:lastModifiedBy>Vu Dong Hoang Hanh</cp:lastModifiedBy>
  <cp:revision>1144</cp:revision>
  <cp:lastPrinted>2016-12-14T02:12:53Z</cp:lastPrinted>
  <dcterms:created xsi:type="dcterms:W3CDTF">2015-08-02T14:06:33Z</dcterms:created>
  <dcterms:modified xsi:type="dcterms:W3CDTF">2017-10-24T23:18:49Z</dcterms:modified>
</cp:coreProperties>
</file>