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9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87" r:id="rId4"/>
    <p:sldId id="336" r:id="rId5"/>
    <p:sldId id="290" r:id="rId6"/>
    <p:sldId id="291" r:id="rId7"/>
    <p:sldId id="292" r:id="rId8"/>
    <p:sldId id="297" r:id="rId9"/>
    <p:sldId id="339" r:id="rId10"/>
    <p:sldId id="337" r:id="rId11"/>
    <p:sldId id="338" r:id="rId12"/>
    <p:sldId id="300" r:id="rId13"/>
    <p:sldId id="301" r:id="rId14"/>
    <p:sldId id="340" r:id="rId15"/>
    <p:sldId id="305" r:id="rId16"/>
    <p:sldId id="344" r:id="rId17"/>
    <p:sldId id="345" r:id="rId18"/>
    <p:sldId id="310" r:id="rId19"/>
    <p:sldId id="346" r:id="rId20"/>
    <p:sldId id="313" r:id="rId21"/>
    <p:sldId id="347" r:id="rId22"/>
    <p:sldId id="316" r:id="rId23"/>
    <p:sldId id="348" r:id="rId24"/>
    <p:sldId id="332" r:id="rId25"/>
    <p:sldId id="326" r:id="rId26"/>
    <p:sldId id="333" r:id="rId27"/>
    <p:sldId id="334" r:id="rId28"/>
    <p:sldId id="321" r:id="rId29"/>
    <p:sldId id="322" r:id="rId30"/>
    <p:sldId id="324" r:id="rId31"/>
    <p:sldId id="329" r:id="rId32"/>
    <p:sldId id="330" r:id="rId33"/>
    <p:sldId id="331" r:id="rId34"/>
    <p:sldId id="341" r:id="rId35"/>
    <p:sldId id="343" r:id="rId36"/>
    <p:sldId id="335" r:id="rId37"/>
    <p:sldId id="342" r:id="rId38"/>
    <p:sldId id="284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961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66,7</a:t>
                    </a:r>
                    <a:r>
                      <a:rPr lang="en-US" dirty="0" smtClean="0"/>
                      <a:t>% (92</a:t>
                    </a:r>
                    <a:r>
                      <a:rPr lang="en-US" baseline="0" dirty="0" smtClean="0"/>
                      <a:t> BN)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041857375508846E-2"/>
                  <c:y val="-5.0362584168964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33,3</a:t>
                    </a:r>
                    <a:r>
                      <a:rPr lang="en-US" dirty="0" smtClean="0"/>
                      <a:t>%(46 BN)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Sheet2!$E$27:$E$28</c:f>
              <c:strCache>
                <c:ptCount val="2"/>
                <c:pt idx="0">
                  <c:v>nam</c:v>
                </c:pt>
                <c:pt idx="1">
                  <c:v>nữ</c:v>
                </c:pt>
              </c:strCache>
            </c:strRef>
          </c:cat>
          <c:val>
            <c:numRef>
              <c:f>Sheet2!$F$27:$F$28</c:f>
              <c:numCache>
                <c:formatCode>General</c:formatCode>
                <c:ptCount val="2"/>
                <c:pt idx="0">
                  <c:v>66.669999999999987</c:v>
                </c:pt>
                <c:pt idx="1">
                  <c:v>33.33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8383012364418878"/>
          <c:y val="0.41130978419364655"/>
          <c:w val="0.10240051318886344"/>
          <c:h val="0.2190470982793831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</c:spPr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4.166666666666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4E-2"/>
                  <c:y val="-5.092592592592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10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Sheet1!$J$7:$J$9</c:f>
              <c:strCache>
                <c:ptCount val="3"/>
                <c:pt idx="0">
                  <c:v>&lt;3 tháng</c:v>
                </c:pt>
                <c:pt idx="1">
                  <c:v>3-6 tháng</c:v>
                </c:pt>
                <c:pt idx="2">
                  <c:v>&gt;6 tháng</c:v>
                </c:pt>
              </c:strCache>
            </c:strRef>
          </c:cat>
          <c:val>
            <c:numRef>
              <c:f>Sheet1!$K$7:$K$9</c:f>
              <c:numCache>
                <c:formatCode>0.0%</c:formatCode>
                <c:ptCount val="3"/>
                <c:pt idx="0">
                  <c:v>0.47099999999999997</c:v>
                </c:pt>
                <c:pt idx="1">
                  <c:v>0.40600000000000003</c:v>
                </c:pt>
                <c:pt idx="2">
                  <c:v>0.123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17957792"/>
        <c:axId val="-1317960512"/>
        <c:axId val="0"/>
      </c:bar3DChart>
      <c:catAx>
        <c:axId val="-131795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17960512"/>
        <c:crosses val="autoZero"/>
        <c:auto val="1"/>
        <c:lblAlgn val="ctr"/>
        <c:lblOffset val="100"/>
        <c:noMultiLvlLbl val="0"/>
      </c:catAx>
      <c:valAx>
        <c:axId val="-13179605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-131795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414258188824663E-2"/>
                  <c:y val="-2.211166005290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83301220295438E-2"/>
                  <c:y val="-2.653399206348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121387283236993E-2"/>
                  <c:y val="-2.2111660052900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276172125883108E-2"/>
                  <c:y val="-8.844664021160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14258188824663E-2"/>
                  <c:y val="-2.211166005290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Sheet3!$J$10:$J$14</c:f>
              <c:strCache>
                <c:ptCount val="5"/>
                <c:pt idx="0">
                  <c:v>Loét</c:v>
                </c:pt>
                <c:pt idx="1">
                  <c:v>Sùi</c:v>
                </c:pt>
                <c:pt idx="2">
                  <c:v>Loét sùi</c:v>
                </c:pt>
                <c:pt idx="3">
                  <c:v>Loét thâm nhiễm</c:v>
                </c:pt>
                <c:pt idx="4">
                  <c:v>Thâm nhiễm</c:v>
                </c:pt>
              </c:strCache>
            </c:strRef>
          </c:cat>
          <c:val>
            <c:numRef>
              <c:f>Sheet3!$K$10:$K$14</c:f>
              <c:numCache>
                <c:formatCode>0.0%</c:formatCode>
                <c:ptCount val="5"/>
                <c:pt idx="0">
                  <c:v>0.312</c:v>
                </c:pt>
                <c:pt idx="1">
                  <c:v>5.0999999999999997E-2</c:v>
                </c:pt>
                <c:pt idx="2">
                  <c:v>0.38400000000000001</c:v>
                </c:pt>
                <c:pt idx="3">
                  <c:v>0.152</c:v>
                </c:pt>
                <c:pt idx="4">
                  <c:v>0.10100000000000001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17956704"/>
        <c:axId val="-1317951808"/>
        <c:axId val="0"/>
      </c:bar3DChart>
      <c:catAx>
        <c:axId val="-13179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17951808"/>
        <c:crosses val="autoZero"/>
        <c:auto val="1"/>
        <c:lblAlgn val="ctr"/>
        <c:lblOffset val="100"/>
        <c:noMultiLvlLbl val="0"/>
      </c:catAx>
      <c:valAx>
        <c:axId val="-13179518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-13179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3">
            <a:lumMod val="20000"/>
            <a:lumOff val="80000"/>
          </a:schemeClr>
        </a:solidFill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7121455323702517E-2"/>
                  <c:y val="-8.51973535256975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020019176569772E-2"/>
                  <c:y val="-0.418336093969356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205457463885228E-3"/>
                  <c:y val="-0.123535676251331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261637239165335E-2"/>
                  <c:y val="-8.51970181043663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[Book1]Sheet1!$G$7:$G$10</c:f>
              <c:strCache>
                <c:ptCount val="4"/>
                <c:pt idx="0">
                  <c:v>1 mảnh</c:v>
                </c:pt>
                <c:pt idx="1">
                  <c:v>2 mảnh</c:v>
                </c:pt>
                <c:pt idx="2">
                  <c:v>3 mảnh</c:v>
                </c:pt>
                <c:pt idx="3">
                  <c:v>4 mảnh</c:v>
                </c:pt>
              </c:strCache>
            </c:strRef>
          </c:cat>
          <c:val>
            <c:numRef>
              <c:f>[Book1]Sheet1!$H$7:$H$10</c:f>
              <c:numCache>
                <c:formatCode>0.00%</c:formatCode>
                <c:ptCount val="4"/>
                <c:pt idx="0">
                  <c:v>1.4E-2</c:v>
                </c:pt>
                <c:pt idx="1">
                  <c:v>0.84799999999999998</c:v>
                </c:pt>
                <c:pt idx="2">
                  <c:v>0.13100000000000001</c:v>
                </c:pt>
                <c:pt idx="3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17950176"/>
        <c:axId val="-1317953440"/>
        <c:axId val="0"/>
      </c:bar3DChart>
      <c:catAx>
        <c:axId val="-131795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17953440"/>
        <c:crosses val="autoZero"/>
        <c:auto val="1"/>
        <c:lblAlgn val="ctr"/>
        <c:lblOffset val="100"/>
        <c:noMultiLvlLbl val="0"/>
      </c:catAx>
      <c:valAx>
        <c:axId val="-13179534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-131795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0455264018772723E-2"/>
                  <c:y val="2.17783087282080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98,6%(136 BN)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1,4%(2BN)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[Book1]Sheet1!$I$5:$I$6</c:f>
              <c:strCache>
                <c:ptCount val="2"/>
                <c:pt idx="0">
                  <c:v>Dương tính</c:v>
                </c:pt>
                <c:pt idx="1">
                  <c:v>Âm tính</c:v>
                </c:pt>
              </c:strCache>
            </c:strRef>
          </c:cat>
          <c:val>
            <c:numRef>
              <c:f>[Book1]Sheet1!$J$5:$J$6</c:f>
              <c:numCache>
                <c:formatCode>General</c:formatCode>
                <c:ptCount val="2"/>
                <c:pt idx="0">
                  <c:v>98.6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450258325916477"/>
          <c:y val="0.54452984478405198"/>
          <c:w val="0.16979123257225159"/>
          <c:h val="0.231574674977890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366AA-615B-44CA-8D36-B8FD13816940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B822-3586-4F71-B6BE-FD5359986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2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11640E-37AB-4477-9311-096E19937A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AB822-3586-4F71-B6BE-FD53599864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AB822-3586-4F71-B6BE-FD53599864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23E84-7BAC-40AA-8860-44E9A6E3571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5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3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F26D-9F2F-4DA0-BCE6-6C676403CA9B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B06B-C615-4027-8FC1-A9E67A27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512184" cy="33575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EVALUTE THE RESULT OF THE ENDOSCOPE AND IMPRINT CYTOLOGY TESTING IN GASTRIC CANCER IN NATIONAL CANCER HOSPITAL</a:t>
            </a:r>
            <a:endParaRPr lang="vi-V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800100" y="4500570"/>
            <a:ext cx="8343900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PhD. Le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.Pham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Phuong               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M.S.Bui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Tien Dung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cs typeface="Arial" charset="0"/>
              </a:rPr>
              <a:t>				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cs typeface="Arial" charset="0"/>
              </a:rPr>
              <a:t>                           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3505200" cy="685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000" b="1" cap="small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r="35266" b="66731"/>
          <a:stretch>
            <a:fillRect/>
          </a:stretch>
        </p:blipFill>
        <p:spPr bwMode="auto">
          <a:xfrm>
            <a:off x="4000496" y="0"/>
            <a:ext cx="1377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9" descr="data:image/jpeg;base64,/9j/4AAQSkZJRgABAQAAAQABAAD/2wCEAAkGBhMSEBUUEBQVFRMUFhgaFxgYFxkfHxodGBgcHBgdHhoYHCkeGhwjGhocIC8gJScpLSwsGR4xNTAqNScrLCkBCQoKDgwOGg8PGiwlHyQsLCktLy8sLC4sMiwtLC8sKiwsLCotLCwsLzQsLywsLCosLCwsLCwsLCwsLCwwLCwsLP/AABEIAOEA4QMBIgACEQEDEQH/xAAcAAACAwEBAQEAAAAAAAAAAAAABwQFBgMCAQj/xABPEAACAQIEAwQFBggKCgIDAAABAgMEEQAFEiEGMUEHEyJRFDJhcYEjQlJykaFigpKisbLB0SQzNDU2Q1Nzs8IVF2ODk7TS4fDxFiVUo8P/xAAaAQACAwEBAAAAAAAAAAAAAAAABAIDBQEG/8QANhEAAQMCBAIIBAYCAwAAAAAAAQACAxEhBBIxQVHwBRMiMmFxgaEjkcHRFFJyseHxFTMkNEL/2gAMAwEAAhEDEQA/AHjgwYMCEYMGDAhGDBgwIRgx8JxhuJu1qlp7pT/wiT8E+AH2v1/Fv7xjlVdFBJMcrBVbonGazrtDoaa4eYO4HqR+I+648IPvIwoq3iLMs0kKJ3jg/wBVECEA/Csfvc4v8k7FJnsauVYh9BPE3xY+EfC+OVrotMYCGEVxL/Qc/RSsz7cDuKant5NI3s+ivt/COM3VdpuZVBtHJp5eGGPf7d2+/DQyzsyy+AXMIkI+dKdX3Hwj7MaGMwwlI1CRl76FUAX0i5sALbDfBQo/FYSP/VFXz5KRYp86nOq1cfbeRR+kDHkdn2audRgkve92kS9/O5e9/bh40ua95NOgU6YNILebkFmUDrZChv8AhezFVDxuhiMjQzRqYHnj1aPlEjUM2kq5s1iNmtz9+OUCsHSE3/iNu3v6hKR+zrNb3MDk+fexk/r3x9OV51DYha0aeWlnYC3sViMPGfN1WSFCDecMQdrLoTUb7+WKvL+KleexDiCYgU8jRlVdgDqAa+4YC6kgX3tfbBQIHSUzhUsaR688fklHF2gZpTG0kknMbTR87dPEoI+BGNDlnbhILCpp1YdWjYqee50tcHbpce/DRjr4ZVksyMsbskl+SsvrA6ttr4qM07PaCe+unRWPzo/AfzLA/EY7Qqs4vDPtLDTy5Cj5L2n0NRYd73Tk20yjT+dun341UcgYAqQQeRHI/HCpzrsR5mjn/ElH+dR+lcZVZczyhxfvIlvyPiib9KfZY4Kkao/BYef/AK778Dz91+gsGFzwz2xwy2SsXuX+mLlD/mT43Htww4Z1dQyMGVhcEG4IPIgjmMdBqs2bDyQmjxRe8GDBjqoRgwYMCEYMGDAhGDBgwIRgwYMCEYMGDAhGKniLieCii7yoe30VFizfVW+/v5DqcVnG3HsVBGQLPUMPBH5X+c1uS/eenmFNlWTVuc1Jd2JGweVh4UHRVA2v5KPefPESVpYXBZ29bKcrB7+S7cRccVmZydzCrLGxssMdyW+sR63n5D78abhXsaG0mYNc/wBih/Wcc/cv2423D/DNLl0YWOwZyFMjkapGPIX/AEKNsec3z1dNTFJL6K8agpIWG4YeB1238YKlNztbqMFOKYfjSR1WGGVvHfhzuu0uZ0dAFh8MQC6tCRsdK8tTBFOkX+c3kcc56+WoqO6pZVjjSOOR5Aocv3hbQqXOkLZSS2/MW88VXC+fq9S7yju2qkjFmBGmWEFZIjq3BsVkUHcq5PnjllNFLFUVElCFkjilaLuy2kMhCyWRrEBopXkAB2s5XbSMFUr1QaTXvU1OlebXrxVrxHl8b1dIZ0WSNjLEVfdQzLrRtJ2v8my3t87FPUxilq1RTaCnmgkUE7RLUrLBItzyTXpYDkNR6Y0M1BNVQWqAKdxIjx92wdk0EEEll0liQQQARY9cQZK/L6RZFqKhJHl/jjKyu77WAZFGygbBQoA3254kGlxsFWJmxto4+FPXXhoSFMysj0+sCm4K07G3RirqR79KIfiMZemyljlDTSSM5SjnjiTSAEBUq3Ld28IFz0vtvj5Q9pWXUiskIZlLswEUAQAHkDqI1EDbUeePD9ttOPVp5re9B+gnFow8h2VP4xjD2Tw9hT3UniTIXRkWOWomd6asCiR9Vj3IA07CxN7YsMyzmnmhpUp3RvlIZbKR8nHARI7MB6lgmixtu1sUqdt0HzqeUe5kP7RiTTdqeWNrDxvH3oIkvCp1XFjq0Eltj1wHDyDZdGOY4DNqOef5USnjKIsL7f6QSmlb6xl1VP8A+or9mLqmImjinqquaCSr8UCpIUVA1jGoW2h20lb6wbkkDyxKps8yyqkhdJoi8OruwW0ka10sNLWvt0x7pOF5EMMffq9JA4eNCh1+EERoXDWZVJBHhv4RviotLdQmfxLJBWtDr/A14NVtmeZ9z3I06jLKsY3ta4JLcugUm2CtzCHTMr2fuo9UqW1EKQSLr1uFO2Kbi2eUVFIsKanvMy3B0Kwj0BnPRVEjN5nTYbnGZq5lkRaeJ5BHLLHaUqwNZI8iiWTWBbu0UEhQd7L81RflVGLDh4aedf45AKk8S9kME47yhIhci4Q37tr/AHp8Lj2Yw2X53X5NP3bqwW9zE+6OOpQjYfWX4+WHdWZmUqIYgARKJWYk20rGoN/tZR8ccqyipcwp7OEmiYmzA3sQbEqw5EHqMcpwTEOOe1uWcZmH582UXhTjanr0+SOmQDxRNbUPMj6S36j42xoMInirgepyuUVFM7NErXWVfWjPQOBtbpfkeRte2N5wD2kpWBYaghKkbeSyW6jybzX7PIAPFRxOCGXroDVvuFusGDBiSy0YMGDAhGDBgwIRgwYMCEYy3HvGyUEPhINQ4+TTy/CbyUfedvO1nxPxDHRUzTSdNlX6TEHSvxtz6AE4SuSZRUZzXs8pspIaVwNkXkqr7bCwHsJN97xJWlgsK19ZZbMb7+C98IcIT5rUNLOzd1qvLKebH6K36268lHwGHC2Y0dAqQD5MKtwiI7FVv6zaFJAJ+c3M33x9q6uHL6ZFjiYxoUTRHYlQ5sGIJGxbrzJOKuLPoY6qSoDXp5ljSVrEGCSPUAJVI1RqwbmQLEb2vfALKc8z8UakHINAOdafYLznpqHhMsDJVwF0mj02Dp3bh/AV8Mq2Ui2zb825YsM3oxULT1dKElkhIePlZ0fZ1Bb1SV3B6Mo9uOXDk0Zq6kUjK9MVjclCCizMW7wKRtcqFZgORN/nYh8TcZ0uVoY4lDTMWYRKdgXOosx+YCSTYc+g64mxheaBKSyiKnh+xFwf4VxmOU0ytLNU6O7kVRKsmnuyUvpchh69jpv5AeQxhMx7VoaZWiy9O8XUdDMoSNAfmoiAFlBud7c+Zwv+IOJ6itfXUOSB6qDZV9y/tNz7cVWNKPCNF33WXJi3uGUaK7znjOsqr99O+k/MU6V/JW1/jfFJgwYcAAsEoSTqjBgxYZFR95ML8l8R+HL78VTzNgidK7QCqg9wa0uKr8GLXiOkCTXHJxf49f3/ABxVYjhZ24iFsrdCKrjHh7Q4IxbZRxVV0p+QndR9G91/Ja4xU4MXkA2KmCRomrkfbGjju8wiFmFi6C6kHY6ozvbztf3Y3kKQ1Xo8sEitFC5ZQliCe7ZFH4OkMTa2PzdiwybPp6STvKeQo3XyYeTKdmGE5MI1122TUeJc3VPaXJPS6p5KlGEMQMUcZJAl3DO7geshYKAp2Ogkg3GOObh5apEonEUlMp7yQ3MaqwusLRggMW2Y8iii/UYh8G9pMVaBFLaGpIsB81z5oT1/BP349ZnlyoYqFmeKmmDGSe/inlY7xlx6jOfESfW2VeoxmvYWGhWtBKJDUHQWG3jbfy3PgpdHxik9o+6aQsh1hRdWGk3ZA9jLExBUPa3K/MYXnH/Z41L/AAqjDCHZmT50J53Fvm3/ACfdvhltVimWGKUek1QDCIRxqH0Xtc3IWMW0hmuqk8h0xMy7OFmZ4ZYmilVQWjk0m6NcagVJV15g2Ox2OIUqmYp3Yd2eIdne+o4/zRZjs14+9LTuKhh6Sg2J/rFHX6w6j4+dt5hHcf8ABz5dULU0lxCXBUj+qcG4X6vlf3H2s3gTi9a+n1GwmjsJVHQnkR7GsfsI6YAdl3GYdhaMRD3Tr4FaTBgwYkstGDBgwIRj4Tbnj7jC9rXE3o9J3KG0tRdfcg9c/G4X4nyxw2V0ERmkDG7pf8a5/JmlesNP4o1bu4VHziT4nPsNr78lHvw3+GeHFoaQQwgFwLsx21uRuSQLgX2HkAMYrsc4V0oayUeJ7rD7F5M34xFh7AfPGlzmkheuC1w1QvEop9RITvAzd4Odu8I0EE72BtyOODitTGSNJGHj7rfc8/VR/QJKXvXrVWpiqgPSXVTqi8NtOnm1Oo5W8S7kg3JHDLclQiaWYzyzRFe7qYiSzw6fku7KbP4bh1s12uTe64uKBWpatacOzwyxu8auxZojGVBGo+IxkOLXuQRa9jtT8fcXJl0AgpQqzyXKhQAIwxJZ7Da5JNh53PTE2MLzlCRlxHVtqd6aWt5baUpofSpjcf8AaGtIDTUenv8A5zAC0V/ZyL+zp18sJuWZmYs5LMxJJJuSTzJJ5nHx3JJLEkk3JO5JPMk9TjzjaiiEYoFgySF5qUYMGDFqrRgwYMCFY5TlizahqKstiNrgj/3+nE/KqdqefTINpBpDDlfmPdiHksEgPexANpNmW+5B9/8A5ti/mnjmRkBs1vVOzAjlsd73x5LpTEyCV8ROaJwoeLDx4+N7HQLPnecxbq0+yr85gaeYJGP4seJugJ6f9sV2a5UIVXxana/SwAH388aCmmSGNVZvGRcgbsWO52G5N8UedwyMe9kGlSQqqTvbfoPt+OI9F4iTrWQA5Ym1A4vPhXxvbQWK5A92YN0aPdVODBgx69aKMGDBgQvoNtxzGG12e9pPe6aauIL3Ajlb5xHqq34d+TdffzUmDFckbZBQqbHlhqF+g2qPRKqrmnRu7dEdZQLgLEljEfotquyj52vzx5nWtaJ6h5kpbIWWLu1bSoGq0sjbk+ejTboTzxm+A+KlzCnagrGPeaCFe+7qPb/aLsfaBfocW2bZfUu3dSymZEAZy8YigAG4MpU6pyLX7tSq/StjFkYY3ZSt6CRsoDrV3rew4bciiusrofScvVKrU6zpqYPzAk8Srew3UEDVzuL4T6NNkmZ73ZBz/wBrEx/W2+DL5YZHCteEYvLJNNPVFSkfMpCNkdkFlhVrl+mxA8RBv77TeFPTKQvGLzwXZPNh89PiBce0DzxWbp3DyiGUxydx2vDnaq1tLVLIivGQyOoZSOoIuDjrhW9jPFOpWo5Dut3i9x9ZfgTq+J8sNLHQarPxMBgkLDyEYMGDHUuvhOEHnU75tm+hD4Gfu0I6RoTdvs1P8cNjtEzr0bL5mBAdx3ae99j8Quo/DGK7EsjuZqphy+ST42Zz9mkfE4ibmi2MD8CF+IOug81us6paKKGOOodIVVCkR7zQVGnSSm/rAW3ttjLxU0rvFS+kF45dREkhSeCZEFwFWS7d7e10D2AViNrWus7Wpppp6mOFanvERIrX1xbWVdBHiQyNqYgg78tto9AlNNWoIVBBjMlTH3bIFljZO6cxsAY5NWrfmQDe9sCqiJayta2rxoaV9PXU/NTVggyqkknkWLWBYmNWGvf5NBrdmFzba9uZwic2zSSpmeaY3eQ3Ps8gPYBsPdjb9sHEne1ApkPycG726yEf5VNvexwvca+FiyNzHUrAxMzpH3KMGDDN7JsooZklEtpKggqY3GwjO10879W5jYbczfI/I3Ml2NzGiWWDGw484AehfvI7vTMdm6oT81/2N19/PKUtK0sixxjU7sFUDqSbAY614cMwQWlpoVywYbFH2Ip3Q76oYSkb6FGkHy8W7e/bC94n4bkoagwy2OwKsOTKeRHlyII6EYiyZjzRpXXRuaKleMgzARSWY2V9j7D0P/nnjQZnlHpAAjAMhICG4F7m1r8rYzeSZHNVzCKBdTnn5KOrMegH/m+G2+UUOT0QNR8rKTcb+J3HRBfwqPu5m5xh9IYAnEtxMDqPtbjyLeISzsK57usaaUWJy/IjTFlkA71WYMQb2sbWB8sUPEOYiRwqm6p18yef7sNTL6agzikcIvdTE6nsfGjnrv66E39h9hGyp4i4cmopjFOtjzVh6rjzU/s5jBgcARinYid1X3oOHIsgYQsf1rjWuiq8GO1FRvLIkcY1O7BVHmTyw06XsRTu/lal+9I30KNIPx3I9txjcfK2PvFMtY52iU2DFpxJw9JRVDQy2JABVhyZTyI+wi3Qg4tOCOBZK+S5ulOp8cnn+Cl+be3kPsBkXtDc1bLgaSaLL4MNXtRyGgp6WJUAinQWiVRcut/Fr625nWd7+dzhVY5HIJG5guvZkNF1pKp4pFkjYq6MGUjoRyw+KCuXN8tFpDFqIWcIASCpBdBfkGFvPY+/CCxs+y3iT0atEbn5Kosjexv6tvtOn8b2YpxMWdtdwrcPKY3ghbvI8uRoYpZJpYEq2+SSJytyylkMswBeSVlF/E1r+EDGpySOdVdKg69DkRyG15EsCpYLtqFyp2F9N7b4pa3KoKWSPuYjNUSO/o8byHRF86RlBusSC9yQC12AHQCVU19ZTBZagwSRalWRY0dWQOwUMCztrAJFxYbXPsxkLdl+LpvpXX0/a+pSs4so2yrNxNCLIW72MdLNcSJ97D3MMPGkqVkjV0N1dQykdQRcYxHbBknfUPfAeOnbV+I1lf8Ayn8XB2PZ331CYmPip20/iNuv7R8BjgsaJjEf8jCtm3b2T9OfFbzBgwYkshKbtwzXengB2AaRht9VfaNtX2+zGt4Tp1osoiLo7Wj1usalmJkNzZV3NtQHsA9mFrx9J6XnfdDlrihG3tGr3+Jm+FsMriMSRVEDo+pNSnuO+SMkIrjwB2CuCzITffw2vY2xDdbkzKQRQ8e0efVVWX18sn819+APmSzwug98bO8ye4FcaaXM5aeiknrFiEsaMWEZYqbeqAWF9ztb24zGaZirx1DVVM4qC5FKHgYEAhVjHfRD6V2PjvvbEftXzfRQJAA6l5dB13uyw7kgkkspbSQSd8WxNzvDVn4w5Y81OfPf5JR1NQ0js7m7uxZj5ljc/ecdcty6SeVYoRqkc2UXAubX5nbkMRsX/AT2zOl/vQPtBH7cbjjRpIXnhcr1mHAFfCpaSnfSBclSrWA89BJxSUda8UiyRMUdDdWHMHDlk4xliz00sjXp5BGqggeBmjBBB57tsQfPC27QMq9HzGdALKza1A5WkGrb43HwxTFI5xo4aiqtewNu3jRNLgvjmLMYjBUBRPpIdCPDIttyoP3r092Mvm/B3+i66GsjBejSUF+piB2N+pUXuD7LHoSt4J2Rg6MVZSCrA2II5EHDp4D7QkrV9Hq9IntbcDTMLb7ctVua9eY8hTJGYquZodQrGvElna7Lb0tUkiB42DIwuGU3BHvGFTxtTHNcySGjsywJpkl+YpZrncc7crDmb+RxJzrskkNSBRymOllJMilj8n52W/jB6A8uu2LrOM6pMkpRDTqDKRdUvux5a5COn6bWHLahgDDVhqTp4eascS4UdYL7PUUeRUmlBrmfkNtcrDqT81B9g5C55p3PM9mq5jLO2pjyHRR0VR0H/s45ZpmstTK0s7F3bmT9wA6AdBiJh6KLJc3KVfJmsNFMyrNpaaVZYGKOvI+Y6gjqD1GHLlebUmeUpinULMouy38SHlrjJ5j/ANH2o7HehrpIZFkhYpIhurDmP3j2dcdliD7ix4oZJltstYuTSZPmcD1I1QiS6yAbMpBBNujKDcr7Nr4eNPUo6B0YMjC4YEEEedxjE8N8UU2cU5pqtVE1vEnLVb58Z5gjy5j2jFNlvZDItUyyzE0Q3AViDJf5rKNh7T16c9kpKP8A9hoR7pllW9y4Kn55w6M3zBWU2pKddDyD+sbUSyIeoGwLcgb2ucW3FXFtPlVOsUKr3mm0UQ5KPpNbkt/ixv7SOPGnHEOWxCCmVDPpARAPDGvQsB9y9fdhI1lY8sjSSsXdzdmPMnE4ojJTN3RooveGVpqumZ5nJUStLOxeRzuT9wA6AdBiyyrgitqVDw07lDyY2UH3FyL/AAxF4byz0isgh6PIoP1Qbt+aDhr5/wAYSrm9NRQMEiDxiUADxahfT7AFtsLc8MSPLeywbV9FSxoddyUecZNLSymKoXTIACRcHY8t1JGIYPltjXdq73zSX2JGPzAf24yGLWOzNBKg4UcQnnBnizUFPmBJ76nRiVBHjNu7kQ35KzaTfpYHFq2VVJQyVFc8bAEkRJEsSbX/AKxGZgPMsL+zGJ7G5Y5UqKeVFfSNS6lB8Mo0yrv0OlbjriyzXJ2i0B0TxG0NO01RVMxHLTEzJHYcyWuq9TjGmZkeQt3COErAK38gf39T6rRZC81ZRt6UE0Tx2WykEhlIY2J9U7Feu+/TC47JKtqfMpKd9taujA/TiJt7z6wt7fZhqcOpOsZFXKjzE6tKhQI1OwXbny9bzvbCmz0+icRBxcKZ432HSUDXz87sMUnZaOFpJ10NrioppZPDBj5gxJYqRuRKZ+I7t0qZm/4Ye36owyeLjTFlE1VFFIq7RyiORWBPzon36c1Kn24WvZWdeb6jcnTM2/O5/bvh492L3sL+fX7cRGi2ukX9XM0cGj68arCcNSU7VCIkDI17iWlM6wNp3s6nSFv5EMD54yvbTW6qyKPpHDf4uxv9yjDnwg+1SbVms34IjX8wH9uHMGPiLDxsvWCv1qsli24Re1fSn/bx/rDFTifkEmmrp28poj+euNR2hWYNVqu1N2hzfvF5hIXX3r/3XFh2x0wc0tUnqyxlb+6zp9zH7McO2qG1bE30obfku378T80HpXDUT82pyt/92xjP5pwo00EbvRMEXePVK7HWkYiRCNiHWxHvGOWOlN66/WX9Iw6Usv1LhY9q3BEsrGsgu+lAJIwNwFvZl8+e459RhnYyVdx6lPmRpaiyxsiFJOgZr3D+QNtm6dfMYsJcHVatKQNIo5IPGj4R4HnzAsYyqRobNI17X8gBuxtv7PPG37Q+zPXqqaFfHzkiHzvNkH0vNevTfnZdjtfG1CYlIEkcjl162Y3VreVtvxcPvxFY8zP6SjYu3lcsPxV2XT0cRmV1mjX17KVZR56STce0HbGLx+kuLcxjhop3mI09262PziykBR5kk2wruz3s0NRpnqwRBsUQ7GX2nqE+9vdzjFiOwXPXZIu0A1dOyXhSZqhKxhphQMFuN5CylfD+CL+t8B1s5MZFON4mzGKhpgpUaxIw9VdCMQiW22IFzyFre7XYTnc5zquH9JmIBooF+ZuIWJrKgk3Pfy8/rnFfifn/APK6j+/l/XbEDGu3QLPOq3nY5l2uuaU8oYifi50j7tWOHDtX6TxAsv0qiRh9VVbT+aBi87PR6Nk9bVHYsHC/iJZfz2OM/wBksN80jP0I5D+bp/zYWcal7uAorwKZR6qL2lvfNaj2FB9ka4zGNBx/JfM6o/7W32Ko/ZjP4Yj7g8gqX94rZ9klZozNV6SxyIfgNY/Vxu8yyUS1tQYjuoXv5Z5pQihl1LGiRMl1CkMdTBRq6nCv4El05lSn/aqPyrr+3DvzHhOOZ5GaSZRMoWVEk0q9l07gC+67HfkBjNxo7YPgtTo+XIDU05Ci5DF6LOKd4adTKjMksCFdfd21K6sSQwDAg6iDvytuvu2mLRXQyrzMI+2N2t+kYcHoSakYqC0YIVjuQCADY+2wv7sKvt0j8dK34Mo+9DhI6LX6PkzYpp4g190wP9LP/wCAYMJH0o/2q/nfuwY5mTP+MHH2Vv2UMf8ASx1G5KTXJ6m4Jxt+1fiSppIYvRiUEjMHkABtYDStyLC++/4OMbwmTFxEytteaoX8oOR+zDrkjDCzAEHoRcfYcdGiqx0jWYlkjm1GUGnzWb7O85nqqBJakePUwDWtrUHZrDbzG3O2FJ2mD/7Wo96f4a4/QCgDYdOmER2swac0kP00jb83T/lw7g+/6Lz+NcH1cBQV0WOx3oWtLGfJ0P2MMcMWWS5BUVT2pomkK2uRaw8rsbAfbjUJAF1ni+i3/bhT+KlfzEq/YUP7cdey9fSMrrKU+bAf72Ow/OU4ve0zhWethhFOFLxuSQWA2Zd9z7QMQezHhGroppjUKojkRbWcHxK22w9jHGcHt6ilbj7pvKetrSyTZHnz646U3rr9Zf0jDYzfg3KKSR5K2ZizsziPVawYk2CRjVYX5k4gR8S5DH6lIzW6mK/3u98NdfmHZaSqOqpqQm3hF9r/APOZ/uo/82GJSdrGXPzkeM/hxsPvUEYquI+EKbNpDPSVaGTQFKizL4b2uBZl5/8AbCUFYn1eKJmWj20aqLs77SjDppqxrw8o5D/V+SseqeR+b7uWj414FZ2NZlrGOptdhG2nvAeoIOzfc3v3ws+IOCKujuZo7x/2ieJPiea/EDDN7G66SSidXYsI5dKX+aulTYey5OLpQG/FjPmq4yXdh6g8H8FVFUUqc2eSQLvFDISfxnU8h+Dbfr5Y4do/aPbVS0Tb+rLKvToUQjr0LdOQ9mx7Qql48sqGjYqwQAEGxF3UHfpsSMJDIeE6qsP8HiJW9i52QfjHb4C5xyICT4j9BtsuyVZ2G7q07LP51g90n+E2H7ha8N8Bw5ZKlVWVaK6hrLsq+JSp3bxNsegGLys7Vcuj5StIfwI2P3kAffiuf4r6sFVOLsNo6ySef/yuo/v5f12xAw0ajizIpWJkpGuxJLd0ASSbk3V788dKPhLJa42pJnjk+hqN/b4JRc/A4bE2UdppCX6upsQvXESei8Nwxcml7sH3uTK36MVPYtBeulb6MB/Odf3HGv7TOF6msjgjpVUrGWLXcLbwhVtf2XxH7MODKiiedqlVXWqKtmDcixPLl0wuJG9S69yrsh6wWsEr+MHvmFUf9vL9zEfsxT40PGeQ1MNTLJPEyJLNIVbYg6mJG4JF7dDvjPYeYQWiiVdqVccHD/7Gl/v4/wBYYd/H2bzU1BJLTD5QaRe19AJszW9g+HXCa7PafXmdMB0k1fkqzfsx+hiPPGfje8PJPYJwacxFRXRYHsm4mqquOYVJMixldEhAFy19S3AANrA+y/uxTdujb0o9kv8Akw1YolUWUADyAsPsGFB23SaqqnjHMRMfy3sP1cIHRb2Ce2XGh7W0F7eiyHcJ9Bvyh+7Bh0//ABtP7FP+GP3YMcypz/JN4e6XHEg9F4hEhvpM8Ul+Wz2DfD1h8MbviXL5Q0kkk2iC4tqnmN72sqwwCO5vsF1sTjK9t+WESwTj5ytGTvzU6l35cmNvccaCerp6g0VTVsyxSU7EOZXRFlGm6+EgKzAvuTc6LYFS8544pBwIPG3D5FTOCsneCRpJikZmW0cJVFkIG+pzqZtVr+DU1he5vyyfbdQ2np5ejxsh96Ncfc5+zF1S5aIYJMwhBj0ylkQIADTq4ViwZdZLR6pNRN9xbE/tYyvvsuMi7mFlkFvo+q33Nf4YZwzssgWP0g3NV1a/cJF4dXDOVTjIkWhKpUTDXrJtbW+5vY76AAMJXE+jz+phAEU8yAcgsjAD4XtjUljLwAFjxuDTdMP/AOM5+BtVE/7+/wB7Ljwcg4g/t2P++T92LbhTN6qtyacJK5q0LhXBAYkaXUX9oOnGXMHEA61X5Sn9uFgXEkHLZXGlARVZniXIqmmlArB8pIC99YYtvYkkE7388VGNTm2Q5tUENUw1MhUWBZb2B92Kx+Eq0c6Wf/hN+7DbXilyEuWmtgVU49wzsjBkYqw5MpII9xG+PksRVirAhgSCCLEEcwR0OPOLFFNqkziap4cqXncu4DrqNrkAra9uZ354ldif8kn/AL//APmuKnIP6M1X1pP0pi17Ej/BZ/77/IuM6QUY+nFONPbb5LQdpX81VP1V/wARcZXIczkp+GmlhbTIrPpawNtU1jz25E41XaV/NVT9Vf8AEXGLpP6LSfWb/mBiEQrGP1BSf3z5JbVdY8rl5XZ3PNmJJ+0444MfQMaiRXzFhkeTTVUwjpheSxYeILbTbe5O3PHZOE608qWf/hP+7E/K+HM0gfXTwVEb2I1BbGx5jf3Yrc8UsQpBprcLUpkHEFv49h750/ccexw3n5G9SR/vx+xcVYi4gP8A+X+Uoxq6qvq6PInkqZHFWzWBYgsuuQBRfcbLv8cKOJFKZbpgAHipa5JVHKKmHMWWWQLIUYNqNlXUlyQNw4PwthGXxZVfEtXLfvKiZgeYMjW+wG2K3DMUZZWu6pkeHUot32OUOvMC/SKJj8XIUfdqxsuL8zpWSodFmFVGGjSVVnUa12HykfhIUm5BPQ4idj9AIaKapfYSMd7E+CIHyFz4i3LyxbcOZXeEGlzAmQktLoKSRl3Ys3ybjUm5OwK4zMU7NIVr4ABjM5r7+9AVY8PpGWvBXPUIB4kMkcnPkSdPeDfzOFvxoPSuII4RchWgj2F7W8bG3s1E/DDOyCYt3zSmBnjcxtJHGyX0AFg2onkT0JF7+WFn2eKazOpaki6qZZL77azpQe/SeR6A+WFitTC9h0kv5W+504JzXwY+4MSWMsp2m5L6Tl0lhd4flV/E9Ye26FvjbGb7Kc3aTL5oFkRHgbUrOupVRzqJ06hexD9eowzZEDAgi4IsR5g88JDKXOU52Y32hZihvy7uQ3jPt0nTf3NiJ1WthD12HfDuO0Prz4rbdylT6q1GYk/Plbuqce0AAKw9qo59uLThGUTUTU0zK7QaqeXS2oMALKQet4yN/MHqDjjn1L8oFnaWqaQt3VLHaNNK2uZCDuouLs7WJIsu9sdstolpHM9VJBB3qpEsUYCRjSx0C7byP4iL2Gx5Y6LFUyEPjp8ufnoAPNInOsqamqJIH5xuVv5j5p+K2PxxCw2O2Thi6rWRjdbJLbyv4G+BOk+9fLCnxuRSZ2grzkjcrqK3yLiyqowwppNAcgsNKm5Gw9YHF3H2t5iObxn3xL+y2MbgxIxsdcgLge4aFb2LtmrRzSBvxGH6Hxvez/jKWuimknREETADRq38Opr6ifZhC4bfBp9H4eqJeridh9ndr94wrPEwNsLk0V8UjiblKqtqDJK7nm7s35TE/txxwWwYdSyZ2Qf0ZqvrSfpTFp2Jfyao/vh+ouKvIP6M1X1pP0piz7Ev5NUf3w/UGM6TuP8ANNs7zfJaHtL/AJqqfqr/AIiYxlJ/RaT6zf8AMDGz7S/5qqfqr/iJjGUn9FpPrN/zAxCLuD9QUpO8f0pYYL4MGNRJJ9cR8XyU2WQ1UKo5cRXDXtZ0vfY+dsYOXtnrTySBfxWP6Xxer/COF/MxR/4Mv/SMKTCUETCDUaFMyyOFKHZbOTtczA8niHuiH7ScVGd8aVdWgjqJdSBg2kIq7gED1RfqcUeDDIiYLgBUF7jqUY7UlK0siRxi7uwVR5ljYY44ZHY/w1rlaslHgiusd+rkeJvcqm3vb2YJHhjS5DG5nUW+eiaCmioqOZYqhYrpdNQIjKhybghQzNzI5nYG2M2KKapqu6k7oTpGXczU+mRSGCqElgkQup3OtTYWFwCbCbxV6TT1RnicfLgQppQuRZWYAxesbHU2qNvehtgyI+k+hxrEBHSks0wcOCUXSFV9nVmY3dWVTZSCCDjCJqbr08TeqjzNpSmtqi3Ip6+C68VyjLsndAflHBQG5N3mJLtdiWPNmuSTtiD2L5P3dI85G872H1Y7gdfpFvsxRdqWYNWV8NDBvoIB/vJLc/YqW912w1sqy5YII4U9WNFUfAc/jz+OODVTmJiwoae885j5bKXgwYMSWSjC57Y+Gu9p1qUF3g2f2xk/5W39zNhjY8TQq6lXAZWBDA8iCLEH2EY4bq/DzGGQPGyXvBeY+n0qS9+0NVSIYpHAQ6ozYgsHBBB0g36FWx1lpY5Y5HXeJkKy11XuSh2IhjNhY32ICr5BsY6VJMjzW4BNO9/x4mO49rpt8R5NhiSZStZUMZ9U9LLCGpmB8EdxZthykNwyyG5tcC2neIWpO0RuztPYNx9R9aE08CvfDFcJ4GpKkMxVCB3qlTNASVSTSd7kbN1vvtcYTfGHC70NS0TXKHxRN9Jf+ocj/wBxhurnDzSCCheKSaCPxVMwHisQGVNNtWp1Ad18K+02GJWcZPHmtFpkHdygXG6sYpOoJU2I6EdR5Hk1h5urN9Fj4yDN2gKeHPFfnzBiZm+Uy00zQzrpdDv5EdCD1U9DiHjYBrcLGRhtcQ/wfhqGPkZFhH5bd4fuBwp0TUQB1Nvt2w0u2GqVaakgjIIBJ2IOyIFHL62KJbvYPGvyVsdmuKVeDBgwwqkzsg/ozVfWk/SmLPsR/k1R/fD9QYrMg/ozVfWk/SmLLsR/k9R/fD9QYzpO4/zTbO83yWi7S/5qqfqp/iJjGUn9FpPrN/zAxs+0v+aqn6qf4iYxlJ/RaT6zf8wMQi7g/UFKTvH9KWGDBgxqJJNrstPf5VV0/M3kH/Ej2+8HClwyexTMAs1RGxADRo25t6jEdfr4wed03d1MyC1llkAtysGNvuwvHaRw8irX3Y0qFgwY70VE80ixxKXdzZVHU/8AnXphhVKXw7kMlZUJDFzb1m6Ko9Zj7vvNh1w9DSiBqWhgCLCySF9a6tSR6Qy2OxZzJcnyDbYqMloKfJqWzsjVUouwLBS9j6qltlRb7E2BJ3Ivt1rspWrHpOXyMkqvqaMkqVkAs2zA9zLp2NwVcesCLMMfEzdYaDQLZweHyDO+1d9q7KdNwq0EqTUbA92GCQTMxjAe2ru23aJja3zha4sAcSs7zmOipJKp41SRlW6+G7SWsill9ax2v5A4hZNTzVfdyVM10he4jEPdkyJsDIdbBtJ3Gjwk2NzbGD4wzSTN8xSkpTeGNiNXQkbSSG3zVGw8/wAbCq0YoTNJleaht3G+nDxU7sjyB5p5MwnNzqcIT8529dvcASPifLDZxEynLEp4EhiFkjWw/aT5km5PtOJeOgUSmKn6+Qv20HkjBgwY6lkYMGDAhZ/jbhRK+mMZsJF8UTeTW5E/RPI/A9Bhc8C8Qdw75ZmQKxMxUaiRoYndCQfUfoQbb+TYc2ML2k8ACsj76nUekoPd3ij5p/CHQ/DytEjdaWExDcvUS906HgeKsM2yyOesgpSqpFFC0llGksCwj7sEWIjsLsBz8A5YrKmuhizCNMuhRpEjkR1iCorEldKsyjSBHYsWsdOpV5tbGf4L4qhqQlFmqK0kZ0wySDe/LQx5hul/ncjvz0a8KiOeFELJLZ5J5orxqkViqwoB4QuuxC7kaGYm5uRXOj6k5JCbA+R1vzeqm5zkEGb0oYgxyqWVWIGqN1Yq6NbZhqBBF/aMJTPuH5qOUxVC6T80j1WHmp6j7x1wzZ89jVHNNO0C04/gkIveoJ8TSuH/AIyJzfxX2GtyQbW0PplPmMfc1cDJrXvIxJYakJCrIjA3U3K7GzDULjfDUGJMdjosvFYE99o554L8/wCC2N1xX2VVFMS9NeeHnYDxqPao9b3r9gxhiMarHteKtKx3NLTQr5gwYMTUVeUfF80dDJRqI+6kLaiQdXitex1W6eWLTgjtA/0fHInc973jhr69NrLa3qnGPwYrMbSCCNVIPcDVMHiXtX9LpZaf0fR3gA1d5e1mDctI8sZuPjCZaA0QEfcsSSbHVu+vnqtz9mKLBgbExooB4rpkcTUlGDBgxYoItgwY2HCvZlU1dnkBggPzmHiYfgod/ibD34i54YKuK61pcaBZvKsolqZRFAhd26DoPMnkAPM4c3DXD1LlCK07qaiSwaT6IJ6DmsYNgWPW17bASMnNPRBocvppZ9Fu+ePRztexd2XW9iDpXlccr4pc0p45FcpGsorpR3U8gAeCa+kxyl/EqrY6V96W3F8qfEl9m6LYwuBoayc/a1/HZS+JqWpgnlkRg61S90C6gixuFiPIKwLHu2uFYnS+9mPHKcqWefTTVU+kU6rJJZVkjIbT3MllAJK6iARqjK3BsbG6rOG6nuXpYnialkGkGXVrhU81W1xIB83UQV23NsQePuPEoEMUGlqpxfp4Li2t/NrAWB57E7c1Fpxvc+kcd3H9rXNufEKr7RuLEpYRl9CNLlQraP6tCNlFvnsPjY35kYu+zbgr0GAvKB6RLbVyOgDkgP3m3M28hil7M+BWB9NrQWlc6ow+5F9zIwPzj0vy587WZmAcVDFStjZ+HjNfzHifsjBgwYksxGDBgwIRgwYMCEYMGDAhYTj7s1SsDTU9kqQNxsFkt5+Tfhfb5jNcNcelVagzhX0eoXfUGA+jJbcqR87y53G+HBjN8X8CwV6+PwTKLLKo3HsI+cPZ9hGIkcFpQYtpaIp7t2O4XriGjE6KhIShEZeWRGA1KouqLbknziRsQoHU4yNFSSVUkclTHLVxxoqzAlLhnGpEEYChgilWe2+srz0WFHT5jmGRyd1Ove0rHYEko3noYjwN5qR8OuNzwlm1JUM8lDKyM4ZnpXItrO+vSbkb8yhsb774NUw6N8DKtu3Yj3ruD9hwXrL8/WkpJZJXeRBPMtOpbU5WIldIZtyAUdtTHZeZsMcKzK8uzMgTRPBUsARqUxyG4vsfVl2F/ncumK2pyEQRU0NZKEefwSS3skUaeMxozDTrkk03J9bxdABiXXd4amKSWXvVo54YxJpCgmc/KEhTpuI3iFxYbtsMSa5zTUJeSCKSu9a39h7677rM5z2MVCXNLIkq/RbwN/0n7RjG5jwxVQfx1PKgHXSSPyluPvw26dqiWWGSOpliaq76Yg6WRIEAEXybiwJ1R3II5tidw1xc70s0tXp+RCsCikakeMOnhJPiYECwPMjDbMY8a3WfJ0darTzWn7+KQd8GH/lVVFWqHny/SjBj3jiBh4SQQbHWDcH5uIZoMoajFYaaIQkc+7sfW0W0r11YvGNbuEs7ASA08aevCyRlsF8OpoMqUMy5ezKrlNQp/CWEnd2DMbHx7YsIcyo4WVfQu4kLxjS0UanS7hA4ZSQyhioNjcXGA41uwXR0fKkrl/D9TP8AxEEr+0IbflHb78a/KOxyqk3qXSBeovrb7B4R+Vjez8QVRpjVosSU3hdVIZpDFqF3JuFUmO7BbG22+KSvzh56IxVptKjMSy7LMkbNHUCw2EiIXbR1srD2UPxrjoKJmPoyup3pz/as+HeE8upo5JacLVSQg3csrkMq6tIt4VPuF98EnGE79xNTqvdtaOaCSwZZHAaP5Qcg4NlYjSbry1XFjwbUzPFaVYEjivEVS9zJG2liRYKqta4UX2Yb4o8u4Sklpy3ekumumMbAKhiikZAupV1awAHWTfS1rCxOFHOc65KciiijLg6ljTjrXmvuouVZulJVyGMMkVrywsLPGl9yV84WN7i4aJ9ie7xpMmokqfS2ZL0tS66QwI12jCvIBzAYgWOxOnV1Bx0zSqpaWOKbMHjaaJbLIVs7HTZtKi53B3A236YwGacZ1ubSGmy5GjiPrG9mKnq7jZF9g3PmeWI6JhrHYjtNFBu4m1j7n+le8adpawfwagPez7JrF2CHlYc+8k+3fnc7Y4cC9mZDCrzG7zMdYjbexO4ZyebddPTa++wuuCuzaGhtI5EtRb1rbJfmEH3aufu5Y2WCnFVS4lkTTFh/V25+wRgwYMSWajBgwYEIwYMGBCMGDBgQjBgwYEIwYMGBC5VVKkiFJFV0bYqwBB94OFtxD2OjV3uXSGNxuEZja/TRIPEp99/eMM7BjhFUxBiZIDVh+yTcXHtfQnuM0g76Mi3ygALD2PYpIPff340kHEWV19M9Mkopu9YMVYBDq1BjYnwkm1tjjd1NIkilZEV1PNWAIPwOMTnXY/RzXMOqBiNgpul/arb/AGEY5Qp5uIw8hq4Fh1q3SvkrfM8lkIqXg0lpKZYIADbQPFqNztzYHb6AxWyZK6Vcg0EUsSQy3ts7QRlY0HnZgHPtVPPGWPZ1mtGf4DU6l8lcpe3nG90v8T8MB4zzul/lFPrAIF2hPlt44iFP34FY2AkfCe13sdtvRaLhqeKPL5DHUvI8dIWkiZwRG2gliFKhl8Vxztiqq6Vlp56UghIIHqfZ4qUKg/4xlb8TEZe2xhdaijG4sR3hHPzDpyxJ/wBdNMwIkpHsw0sLxm432N7XG529pxyoVnUYlri7Jqa6jnipErWo6q9UPBLUstORFe8dQ0l7/wAYfV1f9sTOMqhKsqaVhN6NHLK7R+IC2kompdizMt9I38N/LFM3a1Q6iy0J1m9zaIE353PPcY8/67QAFgowPId4P1UTBULgw+IzBwjuKnUDXVaqieSOn9ClpppF0mJJEC6GiPhVizMNBCGxU9Rte+OmWcJs9NJDWBSJRGx0nxLKIwkjKbbXKhwfwmv7cb/rAzip2pqXTuBdYXa1+V2c6R7yMfP/AIdnVZ/K5zGh5hpNuf8AZxbE233+0Y7VQMDm1zva3c3qa+AWjrJcqoWVqiUSzIE8OoudaIqB+6U6FchR4iBy54ocx7VqqqfucrgYE8mI1P79I8Ke8k4tcm7F6aPeod5j5DwL16A6j069MbrL8sigQJBGkaDooA/9n2nBQqp02GZe8h8bD5fRLPJeyieok77NZWJPzA+pj7GfcKPYv3YZeWZTFTxiOBFjQdAOvmTzJ9p3xLwY6BRJz4qSfvG3AaIwYMGOpZGDBgwIRgwYMCEYMGDAhGDBgwIRgwYMCEYMGDAhGDBgwIRgwYMCEY+YMGBCpM39c/D9GEe/ryfVb9YYMGIOXoOjO6fRcx6sfvf9mHJw5/Fw/Vj/AEDBgwNVnSPcHqtWcfcGDE15tGDBgwIRgwYMCEYMGDAhGDBgwIRgwYMCEYMGDA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9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b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1534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studies in Viet Nam and foreign</a:t>
            </a:r>
          </a:p>
          <a:p>
            <a:pPr marL="0" lvl="1" algn="l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Viet Nam: </a:t>
            </a:r>
          </a:p>
          <a:p>
            <a:pPr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Duong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(1996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Studied 96 patients, sensitivity 92,7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Foreign countries: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Young JA (1980):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Studied 329 patients (61 cancer patients) sensitivity 98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Vijayanarasima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 (2014):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Specificity 97,14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Stomach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100% duodenum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Sharma P (2015):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Sensitivity 96,8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positive 98,3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nl-NL" altLang="en-US" sz="3200" b="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</a:rPr>
              <a:t>OBJECTIVES AND RESEARCH METHODS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68760"/>
            <a:ext cx="8712967" cy="5328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RESEARCH SUBJECTS</a:t>
            </a:r>
          </a:p>
          <a:p>
            <a:pPr marL="0" indent="682625" algn="just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205 patients (138 cancer patients and 67 normal patients)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426017"/>
            <a:ext cx="3744416" cy="40934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1000" indent="-381000" algn="ctr">
              <a:defRPr/>
            </a:pPr>
            <a:r>
              <a:rPr lang="en-US" sz="2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Standard selection</a:t>
            </a:r>
          </a:p>
          <a:p>
            <a:pPr marL="381000" indent="-381000">
              <a:buFont typeface="Wingdings" pitchFamily="2" charset="2"/>
              <a:buChar char="Ø"/>
              <a:defRPr/>
            </a:pPr>
            <a:endParaRPr lang="en-US" sz="2200" i="1" dirty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81000" indent="-381000"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Have suspected symptoms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81000" indent="-381000"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Biopsy for cytology and histopathology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81000" indent="-381000"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Diagnostic by pathology</a:t>
            </a:r>
          </a:p>
          <a:p>
            <a:pPr marL="381000" indent="-381000"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Do not have other cancers</a:t>
            </a:r>
          </a:p>
          <a:p>
            <a:pPr marL="381000" indent="-381000"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and chronic diseases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Full profile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81000" indent="-381000"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Agree to participate in research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2426017"/>
            <a:ext cx="4458333" cy="4188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1000" indent="-381000" algn="ctr">
              <a:defRPr/>
            </a:pPr>
            <a:r>
              <a:rPr lang="en-US" sz="2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Exclusion criteria</a:t>
            </a:r>
          </a:p>
          <a:p>
            <a:pPr marL="381000" indent="-381000" algn="ctr">
              <a:defRPr/>
            </a:pPr>
            <a:endParaRPr lang="en-US" sz="2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Not enough on the above criteria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81000" indent="-381000"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Other diseases threaten death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81000" indent="-381000"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Stomach cancer recurrence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81000" indent="-381000"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Other cancers</a:t>
            </a:r>
          </a:p>
          <a:p>
            <a:pPr marL="381000" indent="-381000"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Incomplete records</a:t>
            </a:r>
          </a:p>
          <a:p>
            <a:pPr marL="381000" indent="-381000"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sz="2200" i="1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Do not agree to participate in research</a:t>
            </a:r>
            <a:endParaRPr lang="en-US" sz="2200" i="1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966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001000" cy="649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altLang="en-US" sz="28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OBJECTIVES AND RESEARCH METHODS</a:t>
            </a:r>
            <a:endParaRPr lang="zh-CN" altLang="en-US" sz="2800" b="1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73238"/>
            <a:ext cx="8229600" cy="4896122"/>
          </a:xfrm>
        </p:spPr>
        <p:txBody>
          <a:bodyPr/>
          <a:lstStyle/>
          <a:p>
            <a:pPr marL="381000" indent="-381000" algn="just">
              <a:buFont typeface="Wingdings" pitchFamily="2" charset="2"/>
              <a:buNone/>
            </a:pPr>
            <a:endParaRPr lang="nl-NL" sz="2800" b="1" dirty="0" smtClean="0">
              <a:latin typeface="Times New Roman" pitchFamily="18" charset="0"/>
              <a:ea typeface="黑体" pitchFamily="49" charset="-122"/>
            </a:endParaRPr>
          </a:p>
          <a:p>
            <a:pPr marL="381000" indent="-381000" algn="just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</a:t>
            </a:r>
            <a:endParaRPr lang="zh-CN" altLang="en-US" sz="2800" dirty="0" smtClean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95536" y="1054594"/>
            <a:ext cx="83581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00CC"/>
                </a:solidFill>
              </a:rPr>
              <a:t>         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METHODS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Research location:  </a:t>
            </a:r>
            <a:r>
              <a:rPr lang="en-US" sz="24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Nation Cancer Hospital</a:t>
            </a:r>
            <a:endParaRPr lang="en-US" sz="2400" b="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nl-NL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Study time :  </a:t>
            </a:r>
            <a:r>
              <a:rPr lang="nl-NL" sz="2400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From 0</a:t>
            </a:r>
            <a:r>
              <a:rPr lang="nl-NL" sz="2400" b="0" dirty="0" smtClean="0">
                <a:solidFill>
                  <a:srgbClr val="0C04A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1/08/2015 to 31/8/2016</a:t>
            </a:r>
            <a:endParaRPr lang="nl-NL" sz="2400" b="0" dirty="0">
              <a:solidFill>
                <a:srgbClr val="0C04A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defRPr/>
            </a:pPr>
            <a:endParaRPr lang="nl-NL" sz="24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esearch design: </a:t>
            </a:r>
            <a:r>
              <a:rPr lang="en-US" sz="24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Descriptive research</a:t>
            </a:r>
            <a:endParaRPr lang="en-US" sz="2400" b="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en-US" sz="24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: According to research sample</a:t>
            </a:r>
            <a:endParaRPr lang="en-US" sz="24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Research ethics:  </a:t>
            </a:r>
            <a:r>
              <a:rPr lang="en-US" sz="24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Has been agreed by the authorities</a:t>
            </a:r>
            <a:endParaRPr lang="en-US" sz="24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The information obtained is only for research purposes</a:t>
            </a:r>
            <a:endParaRPr lang="en-US" sz="24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b="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7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001000" cy="649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OBJECTIVES AND RESEARCH METHODS</a:t>
            </a:r>
            <a:endParaRPr lang="zh-CN" altLang="en-US" sz="2800" b="1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980728"/>
            <a:ext cx="8293894" cy="5400600"/>
          </a:xfrm>
        </p:spPr>
        <p:txBody>
          <a:bodyPr>
            <a:normAutofit fontScale="25000" lnSpcReduction="20000"/>
          </a:bodyPr>
          <a:lstStyle/>
          <a:p>
            <a:pPr marL="381000" indent="-381000" algn="just">
              <a:buFont typeface="Wingdings" pitchFamily="2" charset="2"/>
              <a:buNone/>
            </a:pPr>
            <a:endParaRPr lang="nl-NL" sz="28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Study sample size:</a:t>
            </a:r>
            <a:endParaRPr lang="en-US" sz="9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Z</a:t>
            </a:r>
            <a:r>
              <a:rPr lang="vi-VN" sz="8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(1- </a:t>
            </a:r>
            <a:r>
              <a:rPr lang="el-GR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/2) .p.(1-p)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n =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vi-VN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US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n is the expected sample size; 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en-US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positive rate 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cytology /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Patology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research of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Shama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  in 2015: 0,968 [77]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vi-VN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vi-VN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Approximate deviation. 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choose </a:t>
            </a:r>
            <a:r>
              <a:rPr lang="vi-VN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vi-VN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0,034 </a:t>
            </a:r>
            <a:endParaRPr lang="en-US" sz="8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Z: </a:t>
            </a:r>
            <a:r>
              <a:rPr lang="en-US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Wrong type with level 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1-</a:t>
            </a:r>
            <a:r>
              <a:rPr lang="el-GR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/2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 Z (1- </a:t>
            </a:r>
            <a:r>
              <a:rPr lang="el-GR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/2) =1,96 ; p=0,968 ; </a:t>
            </a:r>
            <a:r>
              <a:rPr lang="vi-VN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vi-VN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0,034 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n = 103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US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collected 205 patients, including 138 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patients stomach cancer</a:t>
            </a:r>
            <a:endParaRPr lang="en-US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>
              <a:buFont typeface="Wingdings" pitchFamily="2" charset="2"/>
              <a:buNone/>
            </a:pPr>
            <a:endParaRPr lang="zh-CN" altLang="en-US" sz="80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533400" y="1371600"/>
            <a:ext cx="8358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CC"/>
                </a:solidFill>
              </a:rPr>
              <a:t>  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b="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23728" y="23488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8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07504" y="22385"/>
            <a:ext cx="8001000" cy="9723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OBJECTIVES AND RESEARCH METHODS</a:t>
            </a:r>
            <a:endParaRPr lang="zh-CN" altLang="en-US" sz="2800" b="1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231101" y="841119"/>
            <a:ext cx="8629403" cy="5304264"/>
          </a:xfrm>
        </p:spPr>
        <p:txBody>
          <a:bodyPr/>
          <a:lstStyle/>
          <a:p>
            <a:pPr marL="381000" indent="-381000" algn="just">
              <a:buFont typeface="Wingdings" pitchFamily="2" charset="2"/>
              <a:buNone/>
            </a:pPr>
            <a:endParaRPr lang="nl-NL" sz="2800" b="1" dirty="0" smtClean="0">
              <a:latin typeface="Times New Roman" pitchFamily="18" charset="0"/>
              <a:ea typeface="黑体" pitchFamily="49" charset="-122"/>
            </a:endParaRPr>
          </a:p>
          <a:p>
            <a:pPr marL="381000" indent="-381000" algn="just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</a:t>
            </a:r>
            <a:endParaRPr lang="zh-CN" altLang="en-US" sz="2800" dirty="0" smtClean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79512" y="836712"/>
            <a:ext cx="88569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</a:rPr>
              <a:t>   </a:t>
            </a:r>
            <a:r>
              <a:rPr lang="en-US" sz="2400" dirty="0" smtClean="0">
                <a:solidFill>
                  <a:srgbClr val="0000CC"/>
                </a:solidFill>
              </a:rPr>
              <a:t>    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</a:p>
          <a:p>
            <a:pPr>
              <a:defRPr/>
            </a:pPr>
            <a:endParaRPr lang="en-US" sz="220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Clinical examination: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Patients undergoing clinical examination will record clinical symptoms according to clinical samples.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Gastroscopy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Flexoscope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for Olympus,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Exera III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CLV-190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, Exera II CLV180 và CV150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have narrow light, in functional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probes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Cancer Hospital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Imprint Cytology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 by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S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Cibas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Ducatman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(2012).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Histopathology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Conclusions and classification of pathology according to WHO 2000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38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1835696" y="4221088"/>
            <a:ext cx="5586413" cy="5147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vi-VN" sz="20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 1</a:t>
            </a:r>
            <a:r>
              <a:rPr lang="nl-NL" sz="20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 </a:t>
            </a:r>
            <a:r>
              <a:rPr lang="nl-NL" sz="2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Distributed by age group</a:t>
            </a:r>
            <a:endParaRPr lang="en-US" sz="20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" name="组合 32"/>
          <p:cNvGrpSpPr>
            <a:grpSpLocks/>
          </p:cNvGrpSpPr>
          <p:nvPr/>
        </p:nvGrpSpPr>
        <p:grpSpPr bwMode="auto">
          <a:xfrm>
            <a:off x="4419600" y="0"/>
            <a:ext cx="660400" cy="657225"/>
            <a:chOff x="2049138" y="1825971"/>
            <a:chExt cx="660400" cy="65722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049138" y="1825971"/>
              <a:ext cx="660400" cy="657225"/>
              <a:chOff x="997" y="1736"/>
              <a:chExt cx="416" cy="414"/>
            </a:xfrm>
          </p:grpSpPr>
          <p:sp>
            <p:nvSpPr>
              <p:cNvPr id="15391" name="Oval 35"/>
              <p:cNvSpPr>
                <a:spLocks noChangeArrowheads="1"/>
              </p:cNvSpPr>
              <p:nvPr/>
            </p:nvSpPr>
            <p:spPr bwMode="gray">
              <a:xfrm>
                <a:off x="997" y="1738"/>
                <a:ext cx="416" cy="412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rgbClr val="F8F8F8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pic>
            <p:nvPicPr>
              <p:cNvPr id="15392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032" y="1736"/>
                <a:ext cx="344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90" name="Text Box 40"/>
            <p:cNvSpPr txBox="1">
              <a:spLocks noChangeArrowheads="1"/>
            </p:cNvSpPr>
            <p:nvPr/>
          </p:nvSpPr>
          <p:spPr bwMode="gray">
            <a:xfrm>
              <a:off x="2098351" y="1924396"/>
              <a:ext cx="5715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13" name="Rectangle 3"/>
          <p:cNvSpPr txBox="1">
            <a:spLocks/>
          </p:cNvSpPr>
          <p:nvPr/>
        </p:nvSpPr>
        <p:spPr bwMode="auto">
          <a:xfrm>
            <a:off x="2699792" y="4869160"/>
            <a:ext cx="62137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nl-NL" sz="2000" b="0" i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nl-NL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Average age</a:t>
            </a:r>
            <a:r>
              <a:rPr lang="nl-NL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: 59</a:t>
            </a:r>
            <a:r>
              <a:rPr lang="vi-VN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nl-NL" sz="2000" b="0" i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vi-VN" sz="200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The youngest age</a:t>
            </a:r>
            <a:r>
              <a:rPr lang="nl-NL" sz="200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: 26</a:t>
            </a:r>
            <a:endParaRPr lang="nl-NL" sz="2000" b="0" i="1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vi-VN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The oldest</a:t>
            </a:r>
            <a:r>
              <a:rPr lang="nl-NL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: 92 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nl-NL" sz="2000" b="0" i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nl-NL" sz="2000" b="0" i="1" dirty="0">
              <a:solidFill>
                <a:srgbClr val="0033CC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5105400" y="-169277"/>
            <a:ext cx="4038600" cy="13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</a:t>
            </a:r>
            <a:r>
              <a:rPr lang="nl-NL" sz="22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2977"/>
              </p:ext>
            </p:extLst>
          </p:nvPr>
        </p:nvGraphicFramePr>
        <p:xfrm>
          <a:off x="107504" y="4770528"/>
          <a:ext cx="3240360" cy="194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1025782"/>
              </a:tblGrid>
              <a:tr h="770384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Author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age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  <a:tr h="39102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N.T.Vượng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02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Đ.T.Quyết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024">
                <a:tc>
                  <a:txBody>
                    <a:bodyPr/>
                    <a:lstStyle/>
                    <a:p>
                      <a:r>
                        <a:rPr lang="en-US" i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B.T.Dũng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vi-VN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64496"/>
              </p:ext>
            </p:extLst>
          </p:nvPr>
        </p:nvGraphicFramePr>
        <p:xfrm>
          <a:off x="251520" y="1046392"/>
          <a:ext cx="8568951" cy="30306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02737"/>
                <a:gridCol w="3199574"/>
                <a:gridCol w="2666640"/>
              </a:tblGrid>
              <a:tr h="57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lang="en-US" sz="22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2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2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&lt;40</a:t>
                      </a:r>
                      <a:endParaRPr lang="en-US" sz="18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vi-VN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40-60</a:t>
                      </a:r>
                      <a:endParaRPr lang="en-US" sz="18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r>
                        <a:rPr lang="vi-VN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&gt;60</a:t>
                      </a:r>
                      <a:endParaRPr lang="en-US" sz="18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r>
                        <a:rPr lang="vi-VN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542925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09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000500" y="5029200"/>
            <a:ext cx="5143500" cy="571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l-NL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Chart 1: Distribution by sex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" name="组合 32"/>
          <p:cNvGrpSpPr>
            <a:grpSpLocks/>
          </p:cNvGrpSpPr>
          <p:nvPr/>
        </p:nvGrpSpPr>
        <p:grpSpPr bwMode="auto">
          <a:xfrm>
            <a:off x="4572000" y="0"/>
            <a:ext cx="660400" cy="657225"/>
            <a:chOff x="2049138" y="1825971"/>
            <a:chExt cx="660400" cy="65722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049138" y="1825971"/>
              <a:ext cx="660400" cy="657225"/>
              <a:chOff x="997" y="1736"/>
              <a:chExt cx="416" cy="414"/>
            </a:xfrm>
          </p:grpSpPr>
          <p:sp>
            <p:nvSpPr>
              <p:cNvPr id="16418" name="Oval 35"/>
              <p:cNvSpPr>
                <a:spLocks noChangeArrowheads="1"/>
              </p:cNvSpPr>
              <p:nvPr/>
            </p:nvSpPr>
            <p:spPr bwMode="gray">
              <a:xfrm>
                <a:off x="997" y="1738"/>
                <a:ext cx="416" cy="412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rgbClr val="F8F8F8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pic>
            <p:nvPicPr>
              <p:cNvPr id="16419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032" y="1736"/>
                <a:ext cx="344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417" name="Text Box 40"/>
            <p:cNvSpPr txBox="1">
              <a:spLocks noChangeArrowheads="1"/>
            </p:cNvSpPr>
            <p:nvPr/>
          </p:nvSpPr>
          <p:spPr bwMode="gray">
            <a:xfrm>
              <a:off x="2098351" y="1924396"/>
              <a:ext cx="5715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5248276" y="-198403"/>
            <a:ext cx="4019550" cy="150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20847"/>
              </p:ext>
            </p:extLst>
          </p:nvPr>
        </p:nvGraphicFramePr>
        <p:xfrm>
          <a:off x="107504" y="4614958"/>
          <a:ext cx="3131840" cy="190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998240"/>
              </a:tblGrid>
              <a:tr h="6290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Author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Men</a:t>
                      </a:r>
                      <a:r>
                        <a:rPr lang="nl-NL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vi-VN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woman</a:t>
                      </a:r>
                      <a:endParaRPr lang="en-US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  <a:tr h="375895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B.A.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Tuyết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(2003)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1,78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07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Globocan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2012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1,97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895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T.Dũng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(2016)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1315194" y="546100"/>
          <a:ext cx="7289253" cy="453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898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9144000" cy="64293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Chart 2. Time from first symptom to hospitalization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" name="组合 32"/>
          <p:cNvGrpSpPr>
            <a:grpSpLocks/>
          </p:cNvGrpSpPr>
          <p:nvPr/>
        </p:nvGrpSpPr>
        <p:grpSpPr bwMode="auto">
          <a:xfrm>
            <a:off x="4495800" y="0"/>
            <a:ext cx="660400" cy="657225"/>
            <a:chOff x="2049138" y="1825971"/>
            <a:chExt cx="660400" cy="65722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049138" y="1825971"/>
              <a:ext cx="660400" cy="657225"/>
              <a:chOff x="997" y="1736"/>
              <a:chExt cx="416" cy="414"/>
            </a:xfrm>
          </p:grpSpPr>
          <p:sp>
            <p:nvSpPr>
              <p:cNvPr id="18475" name="Oval 35"/>
              <p:cNvSpPr>
                <a:spLocks noChangeArrowheads="1"/>
              </p:cNvSpPr>
              <p:nvPr/>
            </p:nvSpPr>
            <p:spPr bwMode="gray">
              <a:xfrm>
                <a:off x="997" y="1738"/>
                <a:ext cx="416" cy="412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rgbClr val="F8F8F8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pic>
            <p:nvPicPr>
              <p:cNvPr id="18476" name="Picture 36" descr="cir_lighteffect0"/>
              <p:cNvPicPr>
                <a:picLocks noChangeAspect="1" noChangeArrowheads="1"/>
              </p:cNvPicPr>
              <p:nvPr/>
            </p:nvPicPr>
            <p:blipFill>
              <a:blip r:embed="rId2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032" y="1736"/>
                <a:ext cx="344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74" name="Text Box 40"/>
            <p:cNvSpPr txBox="1">
              <a:spLocks noChangeArrowheads="1"/>
            </p:cNvSpPr>
            <p:nvPr/>
          </p:nvSpPr>
          <p:spPr bwMode="gray">
            <a:xfrm>
              <a:off x="2098351" y="1924396"/>
              <a:ext cx="5715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18466" name="Rectangle 10"/>
          <p:cNvSpPr>
            <a:spLocks noChangeArrowheads="1"/>
          </p:cNvSpPr>
          <p:nvPr/>
        </p:nvSpPr>
        <p:spPr bwMode="auto">
          <a:xfrm>
            <a:off x="5181600" y="-169277"/>
            <a:ext cx="3962400" cy="13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69" name="TextBox 16"/>
          <p:cNvSpPr txBox="1">
            <a:spLocks noChangeArrowheads="1"/>
          </p:cNvSpPr>
          <p:nvPr/>
        </p:nvSpPr>
        <p:spPr bwMode="auto">
          <a:xfrm>
            <a:off x="6215105" y="3585865"/>
            <a:ext cx="947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87,7%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471" name="Rectangle 20"/>
          <p:cNvSpPr>
            <a:spLocks noChangeArrowheads="1"/>
          </p:cNvSpPr>
          <p:nvPr/>
        </p:nvSpPr>
        <p:spPr bwMode="auto">
          <a:xfrm>
            <a:off x="5796136" y="4149080"/>
            <a:ext cx="3347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dirty="0" smtClean="0"/>
          </a:p>
          <a:p>
            <a:r>
              <a:rPr lang="nl-NL" sz="1600" dirty="0" smtClean="0"/>
              <a:t> </a:t>
            </a:r>
            <a:endParaRPr lang="en-US" sz="1600" dirty="0"/>
          </a:p>
        </p:txBody>
      </p:sp>
      <p:sp>
        <p:nvSpPr>
          <p:cNvPr id="23" name="Oval Callout 22"/>
          <p:cNvSpPr/>
          <p:nvPr/>
        </p:nvSpPr>
        <p:spPr>
          <a:xfrm>
            <a:off x="5940152" y="1735088"/>
            <a:ext cx="3024336" cy="169218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patients are admitted to the hospital six months prior to the onset of the first episode</a:t>
            </a:r>
          </a:p>
        </p:txBody>
      </p:sp>
      <p:sp>
        <p:nvSpPr>
          <p:cNvPr id="17" name="Oval 16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1257" y="4724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vi-VN" kern="0" dirty="0" smtClean="0">
                <a:latin typeface="Times New Roman" pitchFamily="18" charset="0"/>
                <a:cs typeface="Calibri" pitchFamily="34" charset="0"/>
              </a:rPr>
              <a:t>Average </a:t>
            </a:r>
            <a:r>
              <a:rPr lang="vi-VN" kern="0" dirty="0">
                <a:latin typeface="Times New Roman" pitchFamily="18" charset="0"/>
                <a:cs typeface="Calibri" pitchFamily="34" charset="0"/>
              </a:rPr>
              <a:t>time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: 4,0 </a:t>
            </a:r>
            <a:r>
              <a:rPr lang="vi-VN" kern="0" dirty="0" smtClean="0">
                <a:latin typeface="Times New Roman" pitchFamily="18" charset="0"/>
                <a:cs typeface="Calibri" pitchFamily="34" charset="0"/>
              </a:rPr>
              <a:t>months</a:t>
            </a:r>
            <a:endParaRPr lang="en-US" kern="0" dirty="0">
              <a:latin typeface="Times New Roman" pitchFamily="18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Lê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Thành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Trung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: 4,6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Trịnh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Hồng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Sơn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: 6,0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Nguyễn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Khánh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Calibri" pitchFamily="34" charset="0"/>
              </a:rPr>
              <a:t>Toàn</a:t>
            </a:r>
            <a:r>
              <a:rPr lang="en-US" kern="0" dirty="0" smtClean="0">
                <a:latin typeface="Times New Roman" pitchFamily="18" charset="0"/>
                <a:cs typeface="Calibri" pitchFamily="34" charset="0"/>
              </a:rPr>
              <a:t>: 5,4 </a:t>
            </a:r>
            <a:endParaRPr lang="en-US" kern="0" dirty="0">
              <a:latin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395536" y="1571327"/>
          <a:ext cx="5457553" cy="48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85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5157192"/>
            <a:ext cx="5472608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 3. Position </a:t>
            </a:r>
            <a:r>
              <a:rPr lang="nl-NL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of injury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42875" y="550068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0" i="1">
              <a:solidFill>
                <a:schemeClr val="tx1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81600" y="-169277"/>
            <a:ext cx="4500563" cy="13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58940"/>
              </p:ext>
            </p:extLst>
          </p:nvPr>
        </p:nvGraphicFramePr>
        <p:xfrm>
          <a:off x="6012160" y="4846320"/>
          <a:ext cx="2734965" cy="193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53"/>
                <a:gridCol w="934412"/>
              </a:tblGrid>
              <a:tr h="838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Researcher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Polyric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canal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  <a:tr h="33542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T.T.Bách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66,4%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42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N.T.Vượng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75,6%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423">
                <a:tc>
                  <a:txBody>
                    <a:bodyPr/>
                    <a:lstStyle/>
                    <a:p>
                      <a:r>
                        <a:rPr lang="en-US" i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B.T.Dũng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18555"/>
              </p:ext>
            </p:extLst>
          </p:nvPr>
        </p:nvGraphicFramePr>
        <p:xfrm>
          <a:off x="408095" y="764704"/>
          <a:ext cx="8339030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596"/>
                <a:gridCol w="2347855"/>
                <a:gridCol w="2311579"/>
              </a:tblGrid>
              <a:tr h="506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Position of injury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Proportion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  <a:tr h="440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  <a:tr h="440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Rugae</a:t>
                      </a:r>
                      <a:r>
                        <a:rPr lang="en-US" sz="16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 mucosa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  <a:tr h="440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Fundus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  <a:tr h="440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Polyric</a:t>
                      </a:r>
                      <a:r>
                        <a:rPr lang="en-US" sz="16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canal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 marL="64520" marR="64520" marT="0" marB="0" anchor="ctr"/>
                </a:tc>
              </a:tr>
              <a:tr h="440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  <a:tr h="440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Serosa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  <a:tr h="440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Pylorus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  <a:tr h="36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Duodenum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20" marR="645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547664" y="4846818"/>
            <a:ext cx="6247681" cy="5006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Chart 3. Image of lesions through endoscopy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42875" y="550068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0" i="1">
              <a:solidFill>
                <a:schemeClr val="tx1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81600" y="-169277"/>
            <a:ext cx="4500563" cy="13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2222" y="5358080"/>
            <a:ext cx="5668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Most were ulcer consisting of 69,6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% (31,2+38,4)</a:t>
            </a:r>
            <a:endParaRPr lang="en-US" sz="2000" kern="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Nguyễn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Thị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Quỹ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: 61%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Bùi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ánh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Tuyết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: 65,6%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Ngô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Quang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Dương</a:t>
            </a:r>
            <a:r>
              <a:rPr lang="en-US" sz="2000" kern="0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: 69,1% </a:t>
            </a:r>
            <a:endParaRPr lang="en-US" sz="2000" kern="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67544" y="908720"/>
          <a:ext cx="8064896" cy="388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564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810000" y="2625415"/>
            <a:ext cx="5334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Rank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fourth in Vietnam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lung cancer, </a:t>
            </a:r>
            <a:endParaRPr lang="en-US" sz="20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liver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cancer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cancer with </a:t>
            </a:r>
          </a:p>
          <a:p>
            <a:pPr algn="ctr"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14,000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cases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Globocan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2012)</a:t>
            </a:r>
            <a:endParaRPr lang="en-US" sz="2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796140" y="4387581"/>
            <a:ext cx="5334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were discovered at a late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hat lead to </a:t>
            </a:r>
            <a:r>
              <a:rPr lang="en-US" sz="20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uneffective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poor prognosis</a:t>
            </a:r>
            <a:endParaRPr lang="en-US" sz="2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667001" y="3158814"/>
            <a:ext cx="1143000" cy="3962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2590800" y="1714485"/>
            <a:ext cx="1205340" cy="10287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-152400" y="1503230"/>
            <a:ext cx="3505200" cy="4103687"/>
          </a:xfrm>
          <a:prstGeom prst="irregularSeal1">
            <a:avLst/>
          </a:prstGeom>
          <a:solidFill>
            <a:srgbClr val="8064A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GASTRIC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CANCER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810000" y="1142985"/>
            <a:ext cx="5334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fifth most </a:t>
            </a:r>
            <a:r>
              <a:rPr lang="en-US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common type of </a:t>
            </a:r>
            <a:r>
              <a:rPr lang="en-US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cancer </a:t>
            </a:r>
            <a:endParaRPr lang="en-US" sz="22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  </a:t>
            </a:r>
          </a:p>
          <a:p>
            <a:pPr algn="ctr"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Globocan</a:t>
            </a:r>
            <a:r>
              <a:rPr lang="en-US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2012)</a:t>
            </a:r>
            <a:endParaRPr lang="nl-NL" sz="2200" kern="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2576940" y="3973830"/>
            <a:ext cx="1219200" cy="90905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" name="Oval 10"/>
          <p:cNvSpPr/>
          <p:nvPr/>
        </p:nvSpPr>
        <p:spPr>
          <a:xfrm>
            <a:off x="2819400" y="54592"/>
            <a:ext cx="3200400" cy="990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OPENING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089696" y="4705719"/>
            <a:ext cx="5472608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nl-NL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iopsy </a:t>
            </a:r>
            <a:r>
              <a:rPr lang="nl-NL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location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tumor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42875" y="550068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0" i="1">
              <a:solidFill>
                <a:schemeClr val="tx1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81600" y="-30777"/>
            <a:ext cx="4500563" cy="110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688" y="5157192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kern="0" dirty="0">
                <a:latin typeface="Times New Roman" pitchFamily="18" charset="0"/>
                <a:cs typeface="Calibri" pitchFamily="34" charset="0"/>
              </a:rPr>
              <a:t>M</a:t>
            </a:r>
            <a:r>
              <a:rPr lang="en-US" sz="2000" kern="0" dirty="0" err="1" smtClean="0">
                <a:latin typeface="Times New Roman" pitchFamily="18" charset="0"/>
                <a:cs typeface="Calibri" pitchFamily="34" charset="0"/>
              </a:rPr>
              <a:t>ultiple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 diseases </a:t>
            </a:r>
            <a:r>
              <a:rPr lang="en-US" sz="2000" kern="0" dirty="0">
                <a:latin typeface="Times New Roman" pitchFamily="18" charset="0"/>
                <a:cs typeface="Calibri" pitchFamily="34" charset="0"/>
              </a:rPr>
              <a:t>were </a:t>
            </a:r>
            <a:r>
              <a:rPr lang="vi-VN" sz="2000" kern="0" dirty="0" smtClean="0">
                <a:latin typeface="Times New Roman" pitchFamily="18" charset="0"/>
                <a:cs typeface="Calibri" pitchFamily="34" charset="0"/>
              </a:rPr>
              <a:t>biops</a:t>
            </a:r>
            <a:r>
              <a:rPr lang="en-US" sz="2000" kern="0" dirty="0" err="1" smtClean="0">
                <a:latin typeface="Times New Roman" pitchFamily="18" charset="0"/>
                <a:cs typeface="Calibri" pitchFamily="34" charset="0"/>
              </a:rPr>
              <a:t>ied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>
                <a:latin typeface="Times New Roman" pitchFamily="18" charset="0"/>
                <a:cs typeface="Calibri" pitchFamily="34" charset="0"/>
              </a:rPr>
              <a:t>at 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the ulcer’s sides </a:t>
            </a:r>
            <a:r>
              <a:rPr lang="vi-VN" sz="2000" kern="0" dirty="0" smtClean="0">
                <a:latin typeface="Times New Roman" pitchFamily="18" charset="0"/>
                <a:cs typeface="Calibri" pitchFamily="34" charset="0"/>
              </a:rPr>
              <a:t>: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71,7%</a:t>
            </a:r>
            <a:endParaRPr lang="en-US" sz="2000" kern="0" dirty="0">
              <a:latin typeface="Times New Roman" pitchFamily="18" charset="0"/>
              <a:cs typeface="Calibri" pitchFamily="34" charset="0"/>
            </a:endParaRPr>
          </a:p>
          <a:p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vi-VN" sz="2000" kern="0" dirty="0" smtClean="0">
                <a:latin typeface="Times New Roman" pitchFamily="18" charset="0"/>
                <a:cs typeface="Calibri" pitchFamily="34" charset="0"/>
              </a:rPr>
              <a:t>Diem Dang Thanh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: 65%  </a:t>
            </a:r>
          </a:p>
          <a:p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vi-VN" sz="2000" kern="0" dirty="0" smtClean="0">
                <a:latin typeface="Times New Roman" pitchFamily="18" charset="0"/>
                <a:cs typeface="Calibri" pitchFamily="34" charset="0"/>
              </a:rPr>
              <a:t>Bui Anh Tuyet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: 83</a:t>
            </a:r>
            <a:r>
              <a:rPr lang="vi-VN" sz="2000" kern="0" dirty="0" smtClean="0">
                <a:latin typeface="Times New Roman" pitchFamily="18" charset="0"/>
                <a:cs typeface="Calibri" pitchFamily="34" charset="0"/>
              </a:rPr>
              <a:t>.</a:t>
            </a:r>
            <a:r>
              <a:rPr lang="en-US" sz="2000" kern="0" dirty="0" smtClean="0">
                <a:latin typeface="Times New Roman" pitchFamily="18" charset="0"/>
                <a:cs typeface="Calibri" pitchFamily="34" charset="0"/>
              </a:rPr>
              <a:t>3%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Hatfield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biopsy in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boundary damage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to result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(+)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kern="0" dirty="0" smtClean="0">
              <a:latin typeface="Times New Roman" pitchFamily="18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kern="0" dirty="0" smtClean="0">
              <a:latin typeface="Times New Roman" pitchFamily="18" charset="0"/>
              <a:cs typeface="Calibri" pitchFamily="34" charset="0"/>
            </a:endParaRPr>
          </a:p>
          <a:p>
            <a:endParaRPr lang="en-US" sz="2000" kern="0" dirty="0">
              <a:latin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30651"/>
              </p:ext>
            </p:extLst>
          </p:nvPr>
        </p:nvGraphicFramePr>
        <p:xfrm>
          <a:off x="709085" y="908720"/>
          <a:ext cx="8038040" cy="3784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811"/>
                <a:gridCol w="2678811"/>
                <a:gridCol w="2680418"/>
              </a:tblGrid>
              <a:tr h="618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Biopsy location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Patients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Tỷ lệ (%)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18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Bottom of ulcer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18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to the ulcer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18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Ulcer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126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Bottom of ulcer and next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the ulcer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99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651484" y="4725144"/>
            <a:ext cx="5688632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Chart</a:t>
            </a:r>
            <a:r>
              <a:rPr lang="en-US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4. Number of biopsy pieces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42875" y="550068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0" i="1">
              <a:solidFill>
                <a:schemeClr val="tx1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81600" y="-169277"/>
            <a:ext cx="4500563" cy="13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39967"/>
              </p:ext>
            </p:extLst>
          </p:nvPr>
        </p:nvGraphicFramePr>
        <p:xfrm>
          <a:off x="289496" y="5157192"/>
          <a:ext cx="4536504" cy="1585602"/>
        </p:xfrm>
        <a:graphic>
          <a:graphicData uri="http://schemas.openxmlformats.org/drawingml/2006/table">
            <a:tbl>
              <a:tblPr/>
              <a:tblGrid>
                <a:gridCol w="1186160"/>
                <a:gridCol w="1080120"/>
                <a:gridCol w="1046088"/>
                <a:gridCol w="1224136"/>
              </a:tblGrid>
              <a:tr h="3987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Author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pieces-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 %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N.Q.Dương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5 –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14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B.A.Tuyết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66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B.T.Dũng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–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86,2%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3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131961" y="836712"/>
          <a:ext cx="860425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5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195736" y="1064238"/>
            <a:ext cx="5688632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nl-NL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 Endoscopic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result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395536" y="5229200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0" i="1">
              <a:solidFill>
                <a:schemeClr val="tx1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81600" y="-169277"/>
            <a:ext cx="4500563" cy="13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nl-NL" sz="22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sz="2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51160"/>
              </p:ext>
            </p:extLst>
          </p:nvPr>
        </p:nvGraphicFramePr>
        <p:xfrm>
          <a:off x="175320" y="1700808"/>
          <a:ext cx="8640960" cy="3168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8537"/>
                <a:gridCol w="2846902"/>
                <a:gridCol w="2575521"/>
              </a:tblGrid>
              <a:tr h="613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Endoscopic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result</a:t>
                      </a:r>
                      <a:r>
                        <a:rPr lang="vi-VN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Patients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vi-VN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134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vi-VN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134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uspect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134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14697"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vi-VN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51881"/>
              </p:ext>
            </p:extLst>
          </p:nvPr>
        </p:nvGraphicFramePr>
        <p:xfrm>
          <a:off x="179512" y="4958207"/>
          <a:ext cx="3452192" cy="159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435968"/>
              </a:tblGrid>
              <a:tr h="122312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Author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  <a:tr h="50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Shirakabe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(1983)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42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Đ.T.Quyết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(2010)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/>
                </a:tc>
              </a:tr>
              <a:tr h="335423">
                <a:tc>
                  <a:txBody>
                    <a:bodyPr/>
                    <a:lstStyle/>
                    <a:p>
                      <a:r>
                        <a:rPr lang="en-US" i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B.T.Dũng</a:t>
                      </a:r>
                      <a:r>
                        <a:rPr lang="en-US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(2016)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vi-VN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57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115616" y="4797152"/>
            <a:ext cx="6984776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Chart</a:t>
            </a:r>
            <a:r>
              <a:rPr lang="en-US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5: Cells on the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gastric cancer</a:t>
            </a:r>
            <a:r>
              <a:rPr lang="en-US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group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93675" y="5373216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0" i="1">
              <a:solidFill>
                <a:schemeClr val="tx1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81600" y="30778"/>
            <a:ext cx="4500563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nl-NL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and endoscopic characteristics</a:t>
            </a:r>
            <a:endParaRPr lang="en-US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3528" y="5892328"/>
          <a:ext cx="3397762" cy="8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690"/>
                <a:gridCol w="1206072"/>
              </a:tblGrid>
              <a:tr h="42452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N.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Q.Dương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(1996)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92,7%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52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B.T.Dũng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(2016)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571501" y="764704"/>
          <a:ext cx="8286948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95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654051"/>
            <a:ext cx="8568952" cy="68671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nl-NL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Compare the result of the test imprint cytology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and pathylogy 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71313" y="0"/>
            <a:ext cx="4500563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en-US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EVALUATION OF TEST RESULTS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altLang="zh-CN" sz="1800" b="0" dirty="0" smtClean="0">
                <a:solidFill>
                  <a:schemeClr val="tx1"/>
                </a:solidFill>
                <a:latin typeface="Arial" charset="0"/>
              </a:rPr>
              <a:t>l</a:t>
            </a:r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and dicussion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14641"/>
              </p:ext>
            </p:extLst>
          </p:nvPr>
        </p:nvGraphicFramePr>
        <p:xfrm>
          <a:off x="440498" y="4797152"/>
          <a:ext cx="3483430" cy="2007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32"/>
                <a:gridCol w="1468198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Researches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Sensitivity</a:t>
                      </a:r>
                      <a:r>
                        <a:rPr lang="vi-VN" sz="2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vi-VN" sz="2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  <a:tr h="3378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Young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(1980)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29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Shama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 (2015)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85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B.T.Dũng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(2016)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00005" y="4797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76669"/>
              </p:ext>
            </p:extLst>
          </p:nvPr>
        </p:nvGraphicFramePr>
        <p:xfrm>
          <a:off x="395536" y="1484784"/>
          <a:ext cx="8424935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6055"/>
                <a:gridCol w="1829896"/>
                <a:gridCol w="1738906"/>
                <a:gridCol w="1540078"/>
              </a:tblGrid>
              <a:tr h="10860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Pathylogy 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Imprint</a:t>
                      </a:r>
                      <a:r>
                        <a:rPr lang="vi-VN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cytology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0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0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0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95936" y="4653136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vi-VN" dirty="0" smtClean="0"/>
              <a:t>Sensitivity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136/(136+2) × 100% = 98,6%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pecificity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67/(67+0) × 100% = 100%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Correctly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[(136+67)/138] × 100% = 99,02%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Positive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orecast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value = 136/(136 + 0) × 100%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=100%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Kappa = 0,99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556792"/>
            <a:ext cx="3240360" cy="93610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2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195736" y="832079"/>
            <a:ext cx="5544616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 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7. </a:t>
            </a:r>
            <a:r>
              <a:rPr lang="en-US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Morphology </a:t>
            </a:r>
            <a:r>
              <a:rPr 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of cancer cells</a:t>
            </a:r>
          </a:p>
          <a:p>
            <a:pPr>
              <a:buFont typeface="Wingdings" pitchFamily="2" charset="2"/>
              <a:buNone/>
            </a:pPr>
            <a:endParaRPr lang="en-US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43500" y="29671"/>
            <a:ext cx="4500563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en-US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EVALUATION </a:t>
            </a:r>
            <a:r>
              <a:rPr lang="en-US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OF TEST RESULTS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3980" y="58828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Philip M and Takeda: 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Single cells in comon</a:t>
            </a:r>
            <a:endParaRPr lang="en-US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58148"/>
              </p:ext>
            </p:extLst>
          </p:nvPr>
        </p:nvGraphicFramePr>
        <p:xfrm>
          <a:off x="323528" y="1340766"/>
          <a:ext cx="8352926" cy="410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9952"/>
                <a:gridCol w="2421014"/>
                <a:gridCol w="2421960"/>
              </a:tblGrid>
              <a:tr h="71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characteristic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23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Overproduction</a:t>
                      </a:r>
                      <a:r>
                        <a:rPr lang="vi-VN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of cells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95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Multiple cells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39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ingle cell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95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egenerative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protoplasm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80,1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95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bnormal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cells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048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187624" y="832079"/>
            <a:ext cx="7344816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 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8. </a:t>
            </a:r>
            <a:r>
              <a:rPr 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Characteristics of cancer cell nuclei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559672" y="110654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365758" y="139229"/>
            <a:ext cx="3778242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en-US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EVALUATION OF TEST RESULTS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121766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and dicussion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4312"/>
              </p:ext>
            </p:extLst>
          </p:nvPr>
        </p:nvGraphicFramePr>
        <p:xfrm>
          <a:off x="366714" y="1412776"/>
          <a:ext cx="8453758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2321"/>
                <a:gridCol w="2450240"/>
                <a:gridCol w="2451197"/>
              </a:tblGrid>
              <a:tr h="964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Characteristics</a:t>
                      </a:r>
                      <a:r>
                        <a:rPr lang="vi-VN" sz="1800" b="1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of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cell</a:t>
                      </a:r>
                      <a:r>
                        <a:rPr lang="vi-VN" sz="1800" b="1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nuclei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vi-VN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49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</a:t>
                      </a:r>
                      <a:r>
                        <a:rPr lang="vi-VN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membrane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r>
                        <a:rPr lang="vi-VN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49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protoplasm</a:t>
                      </a:r>
                      <a:r>
                        <a:rPr lang="vi-VN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frozen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49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Kernel polymorphism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49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cell nucleus shapes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68475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1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187624" y="832079"/>
            <a:ext cx="7344816" cy="42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 </a:t>
            </a:r>
            <a:r>
              <a:rPr lang="nl-NL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9. </a:t>
            </a:r>
            <a:r>
              <a:rPr lang="vi-V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Other characteristics of cancer cells</a:t>
            </a:r>
            <a:endParaRPr 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214937" y="70266"/>
            <a:ext cx="4500563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en-US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EVALUATION OF TEST RESULTS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2644" y="5733256"/>
            <a:ext cx="682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Wang HH </a:t>
            </a:r>
            <a:r>
              <a:rPr lang="en-US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: after evaluation of cell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morphology 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and cell 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, do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n’t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forget </a:t>
            </a:r>
            <a:r>
              <a:rPr lang="en-US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to ignore the background of the template for necrosis, bleeding.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68475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22686"/>
              </p:ext>
            </p:extLst>
          </p:nvPr>
        </p:nvGraphicFramePr>
        <p:xfrm>
          <a:off x="395537" y="1346610"/>
          <a:ext cx="8352928" cy="4242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9952"/>
                <a:gridCol w="2421015"/>
                <a:gridCol w="2421961"/>
              </a:tblGrid>
              <a:tr h="848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vi-VN" sz="1800" b="1" dirty="0" smtClean="0"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C</a:t>
                      </a:r>
                      <a:r>
                        <a:rPr lang="vi-VN" sz="1800" b="1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haracteristics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vi-VN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background of necrosis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vi-VN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background of bleeding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Inflammatory cells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3594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429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07318" y="953290"/>
            <a:ext cx="8176964" cy="5314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nl-NL" sz="28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</a:t>
            </a:r>
            <a:r>
              <a:rPr lang="vi-VN" sz="28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</a:t>
            </a:r>
            <a:r>
              <a:rPr lang="nl-NL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nl-NL" sz="28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</a:t>
            </a:r>
            <a:r>
              <a:rPr lang="vi-VN" sz="28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 </a:t>
            </a:r>
            <a:r>
              <a:rPr lang="nl-NL" sz="28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Histopathological </a:t>
            </a:r>
            <a:r>
              <a:rPr lang="nl-NL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diagnosis</a:t>
            </a: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09309" y="132275"/>
            <a:ext cx="3765486" cy="12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en-US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EVALUATION OF TEST RESULTS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dirty="0">
              <a:latin typeface="Arial" charset="0"/>
            </a:endParaRPr>
          </a:p>
          <a:p>
            <a:endParaRPr lang="en-US" altLang="zh-C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50320"/>
              </p:ext>
            </p:extLst>
          </p:nvPr>
        </p:nvGraphicFramePr>
        <p:xfrm>
          <a:off x="571499" y="1628799"/>
          <a:ext cx="7977867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373"/>
                <a:gridCol w="2880320"/>
                <a:gridCol w="2249174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iagnosis</a:t>
                      </a:r>
                      <a:endParaRPr lang="en-US" sz="2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vi-VN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otal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1500" y="1484784"/>
            <a:ext cx="9167813" cy="219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9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559446" y="953290"/>
            <a:ext cx="6108898" cy="5314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nl-NL" sz="2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</a:t>
            </a:r>
            <a:r>
              <a:rPr lang="vi-VN" sz="2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Table</a:t>
            </a:r>
            <a:r>
              <a:rPr lang="nl-NL" sz="2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11. </a:t>
            </a:r>
            <a:r>
              <a:rPr lang="nl-NL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Histopathological diagnosis</a:t>
            </a:r>
            <a:endParaRPr lang="en-US" sz="2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182662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387337" y="78352"/>
            <a:ext cx="3649159" cy="10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vi-VN" sz="22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Evaluation of the test result</a:t>
            </a:r>
            <a:r>
              <a:rPr lang="nl-NL" sz="22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116632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1500" y="1484784"/>
            <a:ext cx="9167813" cy="219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50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52292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Have 2  negative patients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in the first biopsy</a:t>
            </a:r>
            <a:r>
              <a:rPr lang="vi-VN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gastroscopy </a:t>
            </a:r>
            <a:r>
              <a:rPr lang="en-US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is positive, 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postive imprint cytology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second biopsy was positive in both tests. </a:t>
            </a:r>
            <a:r>
              <a:rPr lang="vi-VN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We take the second result that is the final result.</a:t>
            </a:r>
            <a:endParaRPr lang="en-US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MM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Hossain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(2013) reported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false-negative case to 2 times of histopathological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examination, second imprint cytology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postive</a:t>
            </a:r>
            <a:endParaRPr lang="en-US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59630"/>
              </p:ext>
            </p:extLst>
          </p:nvPr>
        </p:nvGraphicFramePr>
        <p:xfrm>
          <a:off x="282481" y="1668549"/>
          <a:ext cx="8570926" cy="338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3527"/>
                <a:gridCol w="2824978"/>
                <a:gridCol w="2552421"/>
              </a:tblGrid>
              <a:tr h="655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</a:t>
                      </a:r>
                      <a:r>
                        <a:rPr lang="vi-VN" sz="20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result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5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5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63426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9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792727" y="2587762"/>
            <a:ext cx="5334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Observing and evaluating tumors</a:t>
            </a:r>
            <a:endParaRPr kumimoji="0" lang="nl-NL" sz="2400" i="0" u="none" strike="noStrike" kern="0" cap="none" spc="0" normalizeH="0" baseline="0" noProof="0" dirty="0" smtClean="0">
              <a:ln>
                <a:noFill/>
              </a:ln>
              <a:solidFill>
                <a:srgbClr val="0C04A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10000" y="4214818"/>
            <a:ext cx="5334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Tumor biopsy for testing cytology and</a:t>
            </a:r>
          </a:p>
          <a:p>
            <a:pPr lvl="0"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histopathology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C04A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483768" y="3158814"/>
            <a:ext cx="1326233" cy="198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2339752" y="1714484"/>
            <a:ext cx="1456388" cy="11384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810000" y="1142985"/>
            <a:ext cx="5334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the method of 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accurate 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2339752" y="3813043"/>
            <a:ext cx="1470248" cy="8970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" name="Oval 10"/>
          <p:cNvSpPr/>
          <p:nvPr/>
        </p:nvSpPr>
        <p:spPr>
          <a:xfrm>
            <a:off x="2819400" y="54592"/>
            <a:ext cx="3200400" cy="990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OPENING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796140" y="5507195"/>
            <a:ext cx="5334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Histopathology 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considered as 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gold </a:t>
            </a:r>
            <a:endParaRPr lang="en-US" sz="20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C04A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979712" y="3933056"/>
            <a:ext cx="1813015" cy="18667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0" y="1752600"/>
            <a:ext cx="3047999" cy="3240087"/>
          </a:xfrm>
          <a:prstGeom prst="irregularSeal1">
            <a:avLst/>
          </a:prstGeom>
          <a:solidFill>
            <a:srgbClr val="66FF33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 sz="2800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astroscopy</a:t>
            </a:r>
            <a:endParaRPr lang="en-US" sz="2800" b="1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sz="28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Biopsy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07318" y="953290"/>
            <a:ext cx="8176964" cy="5314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nl-NL" sz="26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Table 13. </a:t>
            </a:r>
            <a:r>
              <a:rPr lang="nl-NL" sz="26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Differentiation of cancer cells</a:t>
            </a:r>
            <a:endParaRPr lang="en-US" sz="26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558" name="Oval 35"/>
          <p:cNvSpPr>
            <a:spLocks noChangeArrowheads="1"/>
          </p:cNvSpPr>
          <p:nvPr/>
        </p:nvSpPr>
        <p:spPr bwMode="gray">
          <a:xfrm>
            <a:off x="4495800" y="0"/>
            <a:ext cx="660400" cy="65405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71313" y="138499"/>
            <a:ext cx="4500563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r>
              <a:rPr lang="en-US" b="1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EVALUATION OF TEST RESULTS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zh-CN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20528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1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1500" y="1484784"/>
            <a:ext cx="9167813" cy="219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50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408360"/>
            <a:ext cx="7094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Adachi( 2000): </a:t>
            </a:r>
            <a:r>
              <a:rPr lang="en-US" sz="20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0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differentiation has the highest rate of lymph node metastases</a:t>
            </a:r>
            <a:endParaRPr lang="en-US" sz="20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11282"/>
              </p:ext>
            </p:extLst>
          </p:nvPr>
        </p:nvGraphicFramePr>
        <p:xfrm>
          <a:off x="251520" y="1536553"/>
          <a:ext cx="8712967" cy="3269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1801"/>
                <a:gridCol w="1714711"/>
                <a:gridCol w="1716455"/>
              </a:tblGrid>
              <a:tr h="653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pathology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BN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Low-grade epithelial carcinoma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 epithelial carcinoma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2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grade epithelial carcinoma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Total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58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412875"/>
            <a:ext cx="8229600" cy="4310063"/>
          </a:xfrm>
        </p:spPr>
        <p:txBody>
          <a:bodyPr/>
          <a:lstStyle/>
          <a:p>
            <a:pPr marL="381000" indent="-381000" algn="just"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</a:t>
            </a:r>
            <a:endParaRPr lang="zh-CN" altLang="en-US" sz="2800" smtClean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6600" y="0"/>
            <a:ext cx="312420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CONCLUDE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228600" y="733246"/>
            <a:ext cx="8610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endoscopic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algn="just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Mean age was 59.3 years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Men are twice as infected as women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Symptoms of epigastric 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pain 84,8%, </a:t>
            </a:r>
            <a:r>
              <a:rPr lang="nl-NL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loss 50%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90.6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patients had a history of chronic gastritis</a:t>
            </a:r>
            <a:endParaRPr lang="nl-NL" sz="280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83% of lesions are found in the </a:t>
            </a:r>
            <a:r>
              <a:rPr lang="en-US" sz="2800" dirty="0" err="1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polyric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canal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69,6% </a:t>
            </a:r>
            <a:r>
              <a:rPr lang="nl-NL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are ulcers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71,7% multiple diseases ưere biopsy at the coast </a:t>
            </a:r>
            <a:r>
              <a:rPr lang="nl-NL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drive Stomachoscopy correct 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diagnosis 86,9%</a:t>
            </a:r>
          </a:p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Oval 35"/>
          <p:cNvSpPr>
            <a:spLocks noChangeArrowheads="1"/>
          </p:cNvSpPr>
          <p:nvPr/>
        </p:nvSpPr>
        <p:spPr bwMode="gray">
          <a:xfrm>
            <a:off x="457200" y="685800"/>
            <a:ext cx="762000" cy="76200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TextBox 22"/>
          <p:cNvSpPr txBox="1">
            <a:spLocks noChangeArrowheads="1"/>
          </p:cNvSpPr>
          <p:nvPr/>
        </p:nvSpPr>
        <p:spPr bwMode="auto">
          <a:xfrm>
            <a:off x="2428875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57200" y="838200"/>
            <a:ext cx="836327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Evaluation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of test results</a:t>
            </a:r>
            <a:endParaRPr lang="en-US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Imprint cytology has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sensitivity of 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98,6%,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99.02% accuracy compared with 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histopathology biopsy</a:t>
            </a:r>
            <a:endParaRPr lang="en-US" sz="280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94,8% cancer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cells have naked bodies</a:t>
            </a:r>
            <a:endParaRPr lang="en-US" sz="28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Imprint cytology 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a significant supportive measure for histopathology</a:t>
            </a:r>
            <a:endParaRPr lang="nl-NL" sz="28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Combining three endoscopic, imprint cytology and histopathology</a:t>
            </a:r>
            <a:r>
              <a:rPr lang="nl-NL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improves the diagnostic value</a:t>
            </a:r>
            <a:endParaRPr lang="en-US" sz="2800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Oval 35"/>
          <p:cNvSpPr>
            <a:spLocks noChangeArrowheads="1"/>
          </p:cNvSpPr>
          <p:nvPr/>
        </p:nvSpPr>
        <p:spPr bwMode="gray">
          <a:xfrm>
            <a:off x="685800" y="762000"/>
            <a:ext cx="714375" cy="639831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0"/>
            <a:ext cx="31432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CONCLUDE</a:t>
            </a:r>
          </a:p>
        </p:txBody>
      </p:sp>
    </p:spTree>
    <p:extLst>
      <p:ext uri="{BB962C8B-B14F-4D97-AF65-F5344CB8AC3E}">
        <p14:creationId xmlns:p14="http://schemas.microsoft.com/office/powerpoint/2010/main" val="34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lnSpcReduction="10000"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Biopsy for high value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for gastric cancer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commonly used for medical routes for the early diagnosis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gastric cancer.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Imprint cytology should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performed along with endoscopic and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histopathologic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biopsies.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baseline medical facilities have not yet pathology, endoscopic biopsies and imprint cytology are valuable in the diagnosis of early gastric cancer screening.</a:t>
            </a:r>
            <a:endParaRPr lang="nl-NL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594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FF709"/>
                </a:solidFill>
                <a:latin typeface="Times New Roman" pitchFamily="18" charset="0"/>
                <a:cs typeface="Times New Roman" pitchFamily="18" charset="0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2872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19185" y="260648"/>
            <a:ext cx="836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ILLUSTRATING IMAGES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026" name="Picture 13" descr="Description: C:\Users\BVMT\Downloads\File160509_091759_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274" r="6293" b="2771"/>
          <a:stretch>
            <a:fillRect/>
          </a:stretch>
        </p:blipFill>
        <p:spPr bwMode="auto">
          <a:xfrm>
            <a:off x="4576805" y="1337866"/>
            <a:ext cx="4184126" cy="43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10457" y="5806426"/>
            <a:ext cx="42437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Picture 2. 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Gastric cancer ulcers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  <a:r>
              <a:rPr kumimoji="0" lang="vi-V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(BN Ngô Đức T, 62T Mã KB: 15416285)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 descr="C:\Users\BVMT\Downloads\Zalo_636093724833428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7866"/>
            <a:ext cx="4032448" cy="43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512" y="586798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Picture 1. Olympus camera pictures of 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Japan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 bmk="_Toc463085403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sz="1600" b="1" i="1" dirty="0" err="1" smtClean="0" bmk="_Toc463085403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Exera</a:t>
            </a:r>
            <a:r>
              <a:rPr lang="en-US" sz="1600" b="1" i="1" dirty="0" smtClean="0" bmk="_Toc463085403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III CLV 190)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19185" y="247001"/>
            <a:ext cx="836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ILLUSTRATING IMAGES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97600" y="5610193"/>
            <a:ext cx="296671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14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Picture 4. Image of imprint cytology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 Tr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</a:t>
            </a:r>
            <a:r>
              <a:rPr kumimoji="0" lang="vi-V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 Nho B 61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</a:t>
            </a:r>
            <a:r>
              <a:rPr kumimoji="0" lang="vi-V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Code</a:t>
            </a:r>
            <a:r>
              <a:rPr kumimoji="0" lang="vi-V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15860422)</a:t>
            </a:r>
            <a:endParaRPr kumimoji="0" lang="vi-VN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vi-VN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5" descr="Description: C:\Users\BVMT\Desktop\ẢNH IN\File160506_112325_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0" y="1196752"/>
            <a:ext cx="4216620" cy="42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6406" y="5543654"/>
            <a:ext cx="27856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Picture </a:t>
            </a:r>
            <a:r>
              <a:rPr lang="en-US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en-US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iece </a:t>
            </a:r>
            <a:r>
              <a:rPr lang="en-US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biopsy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Tran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 61Y, Code: 15860422)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VMT\Desktop\WP_20160913_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57" y="1196752"/>
            <a:ext cx="3852333" cy="42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19185" y="260648"/>
            <a:ext cx="8363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ILLUSTRATING IMAGES</a:t>
            </a:r>
            <a:endParaRPr lang="vi-VN" sz="3200" dirty="0">
              <a:solidFill>
                <a:srgbClr val="FF0000"/>
              </a:solidFill>
            </a:endParaRPr>
          </a:p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BVMT\Downloads\LAN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1534017"/>
            <a:ext cx="4567051" cy="36575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3825" y="5210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Photo 5. Benign gastric cell</a:t>
            </a:r>
            <a:r>
              <a:rPr lang="en-US" b="1" i="1" dirty="0" smtClean="0"/>
              <a:t>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Standing in a honeycomb, rounded, still poles, no abnormalities in the nucleus.</a:t>
            </a:r>
          </a:p>
          <a:p>
            <a:r>
              <a:rPr lang="en-US" i="1" dirty="0" smtClean="0"/>
              <a:t>      </a:t>
            </a:r>
            <a:r>
              <a:rPr lang="vi-VN" i="1" dirty="0" smtClean="0">
                <a:latin typeface="+mj-lt"/>
              </a:rPr>
              <a:t>( Nguy</a:t>
            </a:r>
            <a:r>
              <a:rPr lang="en-US" i="1" dirty="0" smtClean="0">
                <a:latin typeface="+mj-lt"/>
              </a:rPr>
              <a:t>e</a:t>
            </a:r>
            <a:r>
              <a:rPr lang="vi-VN" i="1" dirty="0" smtClean="0">
                <a:latin typeface="+mj-lt"/>
              </a:rPr>
              <a:t>n C</a:t>
            </a:r>
            <a:r>
              <a:rPr lang="en-US" i="1" dirty="0" smtClean="0">
                <a:latin typeface="+mj-lt"/>
              </a:rPr>
              <a:t>o</a:t>
            </a:r>
            <a:r>
              <a:rPr lang="vi-VN" i="1" dirty="0" smtClean="0">
                <a:latin typeface="+mj-lt"/>
              </a:rPr>
              <a:t>ng </a:t>
            </a:r>
            <a:r>
              <a:rPr lang="vi-VN" i="1" dirty="0">
                <a:latin typeface="+mj-lt"/>
              </a:rPr>
              <a:t>P, </a:t>
            </a:r>
            <a:r>
              <a:rPr lang="vi-VN" i="1" dirty="0" smtClean="0">
                <a:latin typeface="+mj-lt"/>
              </a:rPr>
              <a:t>60</a:t>
            </a:r>
            <a:r>
              <a:rPr lang="en-US" i="1" dirty="0" smtClean="0">
                <a:latin typeface="+mj-lt"/>
              </a:rPr>
              <a:t>Y Code</a:t>
            </a:r>
            <a:r>
              <a:rPr lang="vi-VN" i="1" dirty="0" smtClean="0">
                <a:latin typeface="+mj-lt"/>
              </a:rPr>
              <a:t>:15415416</a:t>
            </a:r>
            <a:r>
              <a:rPr lang="vi-VN" i="1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pic>
        <p:nvPicPr>
          <p:cNvPr id="7" name="Picture 6" descr="Description: C:\Users\BVMT\AppData\Local\Temp\Rar$DIa0.648\VẺ, NHÂN CH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36" y="1597205"/>
            <a:ext cx="3760922" cy="32305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0178" y="51915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i="1" dirty="0"/>
              <a:t>Photo 6: Epithelial cell </a:t>
            </a:r>
            <a:r>
              <a:rPr lang="vi-VN" b="1" i="1" dirty="0" smtClean="0"/>
              <a:t>carcinoma</a:t>
            </a:r>
            <a:endParaRPr lang="en-US" b="1" i="1" dirty="0" smtClean="0"/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Multiple forms, alone, split cell nucleus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i="1" dirty="0" smtClean="0">
                <a:latin typeface="+mj-lt"/>
              </a:rPr>
              <a:t>( L</a:t>
            </a:r>
            <a:r>
              <a:rPr lang="en-US" i="1" dirty="0" smtClean="0">
                <a:latin typeface="+mj-lt"/>
              </a:rPr>
              <a:t>u</a:t>
            </a:r>
            <a:r>
              <a:rPr lang="vi-VN" i="1" dirty="0" smtClean="0">
                <a:latin typeface="+mj-lt"/>
              </a:rPr>
              <a:t>u Th</a:t>
            </a:r>
            <a:r>
              <a:rPr lang="en-US" i="1" dirty="0" err="1" smtClean="0">
                <a:latin typeface="+mj-lt"/>
              </a:rPr>
              <a:t>i</a:t>
            </a:r>
            <a:r>
              <a:rPr lang="vi-VN" i="1" dirty="0" smtClean="0">
                <a:latin typeface="+mj-lt"/>
              </a:rPr>
              <a:t> </a:t>
            </a:r>
            <a:r>
              <a:rPr lang="vi-VN" i="1" dirty="0">
                <a:latin typeface="+mj-lt"/>
              </a:rPr>
              <a:t>N</a:t>
            </a:r>
            <a:r>
              <a:rPr lang="en-US" i="1" dirty="0">
                <a:latin typeface="+mj-lt"/>
              </a:rPr>
              <a:t>,</a:t>
            </a:r>
            <a:r>
              <a:rPr lang="vi-VN" i="1" dirty="0">
                <a:latin typeface="+mj-lt"/>
              </a:rPr>
              <a:t> </a:t>
            </a:r>
            <a:r>
              <a:rPr lang="vi-VN" i="1" dirty="0" smtClean="0">
                <a:latin typeface="+mj-lt"/>
              </a:rPr>
              <a:t>80</a:t>
            </a:r>
            <a:r>
              <a:rPr lang="en-US" i="1" dirty="0" smtClean="0">
                <a:latin typeface="+mj-lt"/>
              </a:rPr>
              <a:t>Y</a:t>
            </a:r>
            <a:r>
              <a:rPr lang="vi-VN" i="1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Code</a:t>
            </a:r>
            <a:r>
              <a:rPr lang="vi-VN" i="1" dirty="0" smtClean="0">
                <a:latin typeface="+mj-lt"/>
              </a:rPr>
              <a:t>: </a:t>
            </a:r>
            <a:r>
              <a:rPr lang="vi-VN" i="1" dirty="0">
                <a:latin typeface="+mj-lt"/>
              </a:rPr>
              <a:t>15415493)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4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19185" y="260648"/>
            <a:ext cx="836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ILLUSTRATING IMAGES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2050" name="Picture 48" descr="Description: C:\Users\BVMT\AppData\Local\Temp\Rar$DIa0.039\MÔ LÀ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1" y="1341796"/>
            <a:ext cx="3960441" cy="40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7471" y="5522749"/>
            <a:ext cx="38831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 bmk="_Toc463085407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Picture</a:t>
            </a:r>
            <a:r>
              <a:rPr kumimoji="0" lang="en-US" b="1" i="1" u="none" strike="noStrike" cap="none" normalizeH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5</a:t>
            </a:r>
            <a:r>
              <a:rPr kumimoji="0" lang="vi-VN" b="1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b="1" i="1" dirty="0" bmk="_Toc463085407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Pathology negative</a:t>
            </a:r>
            <a:endParaRPr kumimoji="0" lang="en-US" b="1" i="1" u="none" strike="noStrike" cap="none" normalizeH="0" baseline="0" dirty="0" smtClean="0" bmk="_Toc463085407">
              <a:ln>
                <a:noFill/>
              </a:ln>
              <a:solidFill>
                <a:srgbClr val="000000"/>
              </a:solidFill>
              <a:effectLst/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 bmk="_Toc463085407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Also </a:t>
            </a:r>
            <a:r>
              <a:rPr lang="en-US" b="1" i="1" dirty="0" bmk="_Toc463085407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linear </a:t>
            </a:r>
            <a:r>
              <a:rPr lang="en-US" b="1" i="1" dirty="0" smtClean="0" bmk="_Toc463085407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structure</a:t>
            </a:r>
            <a:endParaRPr kumimoji="0" lang="en-US" b="1" i="0" u="none" strike="noStrike" cap="none" normalizeH="0" baseline="0" dirty="0" smtClean="0" bmk="_Toc463085407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(L</a:t>
            </a:r>
            <a:r>
              <a:rPr kumimoji="0" lang="en-US" b="0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vi-VN" b="0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Th</a:t>
            </a:r>
            <a:r>
              <a:rPr kumimoji="0" lang="en-US" b="0" i="1" u="none" strike="noStrike" cap="none" normalizeH="0" baseline="0" dirty="0" err="1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vi-VN" b="0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H, 45T, </a:t>
            </a:r>
            <a:r>
              <a:rPr kumimoji="0" lang="en-US" b="0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Code</a:t>
            </a:r>
            <a:r>
              <a:rPr kumimoji="0" lang="vi-VN" b="0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83671)</a:t>
            </a:r>
            <a:r>
              <a:rPr kumimoji="0" lang="vi-VN" b="0" i="1" u="none" strike="noStrike" cap="none" normalizeH="0" baseline="0" dirty="0" smtClean="0" bmk="_Toc463085407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39907" y="5241395"/>
            <a:ext cx="389613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Photo 6. Gastric carcinoma</a:t>
            </a:r>
            <a:endParaRPr kumimoji="0" lang="en-US" b="1" i="1" u="none" strike="noStrike" cap="none" normalizeH="0" baseline="0" dirty="0" smtClean="0" bmk="_Toc463085408">
              <a:ln>
                <a:noFill/>
              </a:ln>
              <a:solidFill>
                <a:srgbClr val="000000"/>
              </a:solidFill>
              <a:effectLst/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 bmk="_Toc463085408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Cells </a:t>
            </a:r>
            <a:r>
              <a:rPr lang="en-US" i="1" dirty="0" bmk="_Toc463085408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break down glandular structures, </a:t>
            </a:r>
            <a:endParaRPr lang="en-US" i="1" dirty="0" smtClean="0" bmk="_Toc463085408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 bmk="_Toc463085408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polymorphisms, </a:t>
            </a:r>
            <a:r>
              <a:rPr lang="en-US" i="1" dirty="0" err="1" bmk="_Toc463085408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cromatin</a:t>
            </a:r>
            <a:r>
              <a:rPr lang="en-US" i="1" dirty="0" bmk="_Toc463085408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raw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</a:t>
            </a:r>
            <a:r>
              <a:rPr kumimoji="0" lang="vi-V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 Đinh V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</a:t>
            </a:r>
            <a:r>
              <a:rPr kumimoji="0" lang="vi-V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 B, 60T,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Code</a:t>
            </a:r>
            <a:r>
              <a:rPr kumimoji="0" lang="vi-V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85560)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BVMT\Downloads\kd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26" y="1341796"/>
            <a:ext cx="3912052" cy="40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0500" y="5934670"/>
            <a:ext cx="93345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very much !</a:t>
            </a:r>
            <a:endParaRPr lang="en-US" sz="5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9338" y="6380632"/>
            <a:ext cx="2133600" cy="365125"/>
          </a:xfrm>
        </p:spPr>
        <p:txBody>
          <a:bodyPr/>
          <a:lstStyle/>
          <a:p>
            <a:pPr>
              <a:defRPr/>
            </a:pPr>
            <a:fld id="{F1089FE1-E387-4CD8-81BF-0FED4DEA58D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3796" name="Picture 6" descr="C:\Users\DELL\Desktop\hinh-hoa-dep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334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441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954016" y="3293339"/>
            <a:ext cx="5010472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Fast results, low cost and high accuracy</a:t>
            </a:r>
            <a:endParaRPr kumimoji="0" lang="nl-NL" sz="2400" i="0" u="none" strike="noStrike" kern="0" cap="none" spc="0" normalizeH="0" baseline="0" noProof="0" dirty="0" smtClean="0">
              <a:ln>
                <a:noFill/>
              </a:ln>
              <a:solidFill>
                <a:srgbClr val="0C04A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3928" y="4814664"/>
            <a:ext cx="504056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 many researches have been carried out </a:t>
            </a:r>
            <a:endParaRPr lang="en-US" sz="20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39548" y="3645024"/>
            <a:ext cx="1414469" cy="1390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1979712" y="2141568"/>
            <a:ext cx="1960444" cy="8553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954016" y="1704971"/>
            <a:ext cx="5010472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ECE"/>
              </a:gs>
              <a:gs pos="50000">
                <a:sysClr val="window" lastClr="FFFFFF"/>
              </a:gs>
              <a:gs pos="100000">
                <a:srgbClr val="F6FECE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endParaRPr lang="en-US" sz="2000" kern="0" dirty="0" smtClean="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lvl="0"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Take the cell on the surface of the tumor, </a:t>
            </a:r>
          </a:p>
          <a:p>
            <a:pPr lvl="0"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Simple, easy to do at the medical line</a:t>
            </a:r>
          </a:p>
          <a:p>
            <a:pPr lvl="0">
              <a:defRPr/>
            </a:pPr>
            <a:endParaRPr lang="en-US" sz="2000" kern="0" dirty="0" smtClean="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2267744" y="4360139"/>
            <a:ext cx="1656184" cy="9498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" name="Oval 10"/>
          <p:cNvSpPr/>
          <p:nvPr/>
        </p:nvSpPr>
        <p:spPr>
          <a:xfrm>
            <a:off x="2819400" y="54592"/>
            <a:ext cx="3200400" cy="990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000" b="1" kern="0" dirty="0" smtClean="0"/>
          </a:p>
          <a:p>
            <a:pPr algn="ctr">
              <a:defRPr/>
            </a:pPr>
            <a:r>
              <a:rPr lang="en-US" sz="3000" b="1" kern="0" dirty="0" smtClean="0"/>
              <a:t>OPENING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107504" y="2564904"/>
            <a:ext cx="2836168" cy="2362587"/>
          </a:xfrm>
          <a:prstGeom prst="star7">
            <a:avLst/>
          </a:prstGeom>
          <a:solidFill>
            <a:srgbClr val="81F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Imprint cytology</a:t>
            </a:r>
            <a:endParaRPr lang="en-US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457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419225"/>
            <a:ext cx="4800600" cy="3698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992813"/>
            <a:ext cx="3505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Arial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114800" y="949325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371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048000" y="1905000"/>
            <a:ext cx="533400" cy="457200"/>
          </a:xfrm>
          <a:prstGeom prst="flowChartConnector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1.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2971800" y="4114800"/>
            <a:ext cx="533400" cy="4572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2.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695700" y="1058862"/>
            <a:ext cx="5410200" cy="1912938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7CCA62"/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Commentary on some clinical and endoscopic characteristics of patients with gastric cancer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3657600" y="3501502"/>
            <a:ext cx="5448300" cy="1827736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A5C249"/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Evaluation of imprint cytology and histopathology results in the diagnosis of gastric cancer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-554" y="1981200"/>
            <a:ext cx="2509598" cy="2286000"/>
            <a:chOff x="1788" y="326"/>
            <a:chExt cx="2475" cy="2828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1788" y="326"/>
              <a:ext cx="2475" cy="2828"/>
              <a:chOff x="1759" y="-73"/>
              <a:chExt cx="2523" cy="2884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1995" y="1058"/>
                <a:ext cx="1904" cy="9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gray">
              <a:xfrm rot="16200000">
                <a:off x="1579" y="107"/>
                <a:ext cx="2884" cy="25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20" name="Oval 14"/>
            <p:cNvSpPr>
              <a:spLocks noChangeArrowheads="1"/>
            </p:cNvSpPr>
            <p:nvPr/>
          </p:nvSpPr>
          <p:spPr bwMode="gray">
            <a:xfrm rot="16200000">
              <a:off x="1942" y="963"/>
              <a:ext cx="1988" cy="15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lvl="0" algn="ctr"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 </a:t>
              </a:r>
              <a:r>
                <a:rPr lang="en-US" sz="2000" b="1" kern="0" dirty="0" smtClean="0">
                  <a:solidFill>
                    <a:schemeClr val="bg1"/>
                  </a:solidFill>
                  <a:latin typeface="Century Schoolbook"/>
                </a:rPr>
                <a:t>RESEARCH</a:t>
              </a:r>
            </a:p>
            <a:p>
              <a:pPr lvl="0" algn="ctr"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entury Schoolbook"/>
                </a:rPr>
                <a:t>TARGET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3" name="Freeform 7"/>
          <p:cNvSpPr>
            <a:spLocks/>
          </p:cNvSpPr>
          <p:nvPr/>
        </p:nvSpPr>
        <p:spPr bwMode="gray">
          <a:xfrm rot="10800000">
            <a:off x="2057401" y="173037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 rot="14176848">
            <a:off x="2134149" y="322372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4572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2967335"/>
            <a:ext cx="78867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992813"/>
            <a:ext cx="350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9635" y="2967038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0799" y="187040"/>
            <a:ext cx="3886201" cy="88106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371600" y="487680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65163" y="2551262"/>
            <a:ext cx="5449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0388" algn="l"/>
              </a:tabLst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1" descr="N-258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10760" r="3764" b="29741"/>
          <a:stretch>
            <a:fillRect/>
          </a:stretch>
        </p:blipFill>
        <p:spPr bwMode="auto">
          <a:xfrm>
            <a:off x="3581400" y="2348880"/>
            <a:ext cx="4951040" cy="38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81000" y="1219200"/>
            <a:ext cx="49863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Stomach </a:t>
            </a:r>
            <a:r>
              <a:rPr lang="en-US" sz="2800" b="1" dirty="0" err="1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Anatony</a:t>
            </a:r>
            <a:r>
              <a:rPr lang="en-US" sz="2400" b="1" dirty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utside </a:t>
            </a:r>
            <a:r>
              <a:rPr lang="en-US" sz="2400" b="1" i="1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the stomach</a:t>
            </a:r>
            <a:endParaRPr lang="en-US" sz="2400" b="1" i="1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41629"/>
            <a:ext cx="2805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Cardia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Fundus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Pyloric Antrum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Pylorus</a:t>
            </a:r>
            <a:endParaRPr lang="en-US" sz="2800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457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419225"/>
            <a:ext cx="4800600" cy="3698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2967335"/>
            <a:ext cx="78867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Arial" charset="0"/>
              </a:rPr>
              <a:t> </a:t>
            </a:r>
            <a:endParaRPr lang="en-US" sz="24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992813"/>
            <a:ext cx="3505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Arial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114800" y="949325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371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31913" y="3060700"/>
          <a:ext cx="5718175" cy="274638"/>
        </p:xfrm>
        <a:graphic>
          <a:graphicData uri="http://schemas.openxmlformats.org/drawingml/2006/table">
            <a:tbl>
              <a:tblPr firstRow="1" firstCol="1" bandRow="1"/>
              <a:tblGrid>
                <a:gridCol w="1599108"/>
                <a:gridCol w="4119067"/>
              </a:tblGrid>
              <a:tr h="27463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65163" y="2597150"/>
            <a:ext cx="54498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0388" algn="l"/>
              </a:tabLst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857364"/>
            <a:ext cx="4952999" cy="37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201" y="1828799"/>
            <a:ext cx="39623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2400" b="1" i="1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 image of the stomach</a:t>
            </a:r>
            <a:endParaRPr lang="en-US" sz="2400" b="1" i="1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The stomach consists of four layers :</a:t>
            </a:r>
            <a:endParaRPr lang="en-US" sz="2400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Mocosa</a:t>
            </a:r>
            <a:endParaRPr lang="en-US" sz="2400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Submocosa</a:t>
            </a:r>
            <a:endParaRPr lang="en-US" sz="2400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Muscularis</a:t>
            </a:r>
            <a:endParaRPr lang="en-US" sz="2400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Serosa</a:t>
            </a:r>
            <a:r>
              <a:rPr lang="en-US" sz="2400" dirty="0" smtClean="0">
                <a:solidFill>
                  <a:srgbClr val="1106E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1106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90799" y="187040"/>
            <a:ext cx="3886201" cy="88106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28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68579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b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287072" cy="5638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Symptom of Gastric cancer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Clinical :</a:t>
            </a:r>
          </a:p>
          <a:p>
            <a:pPr algn="l"/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* Early stage: Symptoms are poor, not specific</a:t>
            </a:r>
          </a:p>
          <a:p>
            <a:pPr algn="l"/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-Pain in fundus area is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transient or continuous</a:t>
            </a:r>
          </a:p>
          <a:p>
            <a:pPr algn="l"/>
            <a:r>
              <a:rPr lang="en-US" dirty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    - Tired,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appetite loss,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nausea, </a:t>
            </a:r>
            <a:r>
              <a:rPr lang="en-US" dirty="0" err="1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vomid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, weight loss</a:t>
            </a:r>
          </a:p>
          <a:p>
            <a:pPr algn="l"/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* Late stage : - Anemia, exhausted</a:t>
            </a:r>
          </a:p>
          <a:p>
            <a:pPr algn="l"/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                    -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Indigestion,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Feel the tumor</a:t>
            </a:r>
          </a:p>
          <a:p>
            <a:pPr algn="l"/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                    - Lymph nodes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Subclinical 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Image Analysis: </a:t>
            </a: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Evaluating stage of the disease</a:t>
            </a:r>
            <a:endParaRPr lang="en-US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Blood tests, tumor marker</a:t>
            </a:r>
          </a:p>
          <a:p>
            <a:pPr algn="l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b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9036496" cy="59268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Subclinical :</a:t>
            </a:r>
          </a:p>
          <a:p>
            <a:pPr algn="l"/>
            <a:r>
              <a:rPr lang="en-US" sz="28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gastroscopy</a:t>
            </a:r>
            <a:r>
              <a:rPr lang="en-US" sz="28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/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+ Advantage: Popular at the grassroots level, Easy to do, high precision </a:t>
            </a:r>
          </a:p>
          <a:p>
            <a:pPr algn="l"/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+ Disadvantages: Has false rates and false positives</a:t>
            </a:r>
          </a:p>
          <a:p>
            <a:pPr algn="l"/>
            <a:endParaRPr lang="en-US" sz="28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* Imprint Cytology: </a:t>
            </a:r>
          </a:p>
          <a:p>
            <a:pPr algn="l"/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+ Advantage: Easy to do, cheap, high sensitivity, accuracy, fast results</a:t>
            </a:r>
          </a:p>
          <a:p>
            <a:pPr algn="l"/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+ Disadvantages: Can not classify the histology</a:t>
            </a:r>
          </a:p>
          <a:p>
            <a:pPr algn="l"/>
            <a:endParaRPr lang="en-US" sz="2800" dirty="0" smtClean="0">
              <a:solidFill>
                <a:srgbClr val="0C0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Pathylogy</a:t>
            </a:r>
            <a:r>
              <a:rPr lang="en-US" sz="2800" b="1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considered as a 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gold </a:t>
            </a:r>
            <a:r>
              <a:rPr lang="en-US" sz="2800" dirty="0" smtClean="0">
                <a:solidFill>
                  <a:srgbClr val="0C04AC"/>
                </a:solidFill>
                <a:latin typeface="Times New Roman" pitchFamily="18" charset="0"/>
                <a:cs typeface="Times New Roman" pitchFamily="18" charset="0"/>
              </a:rPr>
              <a:t>standard with 5-7 day lead time.</a:t>
            </a:r>
            <a:endParaRPr lang="en-US" sz="2800" dirty="0" smtClean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395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5&quot;/&gt;&lt;/object&gt;&lt;object type=&quot;3&quot; unique_id=&quot;10005&quot;&gt;&lt;property id=&quot;20148&quot; value=&quot;5&quot;/&gt;&lt;property id=&quot;20300&quot; value=&quot;Slide 3&quot;/&gt;&lt;property id=&quot;20307&quot; value=&quot;287&quot;/&gt;&lt;/object&gt;&lt;object type=&quot;3&quot; unique_id=&quot;10006&quot;&gt;&lt;property id=&quot;20148&quot; value=&quot;5&quot;/&gt;&lt;property id=&quot;20300&quot; value=&quot;Slide 4&quot;/&gt;&lt;property id=&quot;20307&quot; value=&quot;336&quot;/&gt;&lt;/object&gt;&lt;object type=&quot;3&quot; unique_id=&quot;10007&quot;&gt;&lt;property id=&quot;20148&quot; value=&quot;5&quot;/&gt;&lt;property id=&quot;20300&quot; value=&quot;Slide 5&quot;/&gt;&lt;property id=&quot;20307&quot; value=&quot;290&quot;/&gt;&lt;/object&gt;&lt;object type=&quot;3&quot; unique_id=&quot;10008&quot;&gt;&lt;property id=&quot;20148&quot; value=&quot;5&quot;/&gt;&lt;property id=&quot;20300&quot; value=&quot;Slide 6&quot;/&gt;&lt;property id=&quot;20307&quot; value=&quot;291&quot;/&gt;&lt;/object&gt;&lt;object type=&quot;3&quot; unique_id=&quot;10009&quot;&gt;&lt;property id=&quot;20148&quot; value=&quot;5&quot;/&gt;&lt;property id=&quot;20300&quot; value=&quot;Slide 7&quot;/&gt;&lt;property id=&quot;20307&quot; value=&quot;292&quot;/&gt;&lt;/object&gt;&lt;object type=&quot;3&quot; unique_id=&quot;10010&quot;&gt;&lt;property id=&quot;20148&quot; value=&quot;5&quot;/&gt;&lt;property id=&quot;20300&quot; value=&quot;Slide 8 - &amp;quot;OVERVIEW &amp;quot;&quot;/&gt;&lt;property id=&quot;20307&quot; value=&quot;297&quot;/&gt;&lt;/object&gt;&lt;object type=&quot;3&quot; unique_id=&quot;10011&quot;&gt;&lt;property id=&quot;20148&quot; value=&quot;5&quot;/&gt;&lt;property id=&quot;20300&quot; value=&quot;Slide 9 - &amp;quot; OVERVIEW &amp;quot;&quot;/&gt;&lt;property id=&quot;20307&quot; value=&quot;339&quot;/&gt;&lt;/object&gt;&lt;object type=&quot;3&quot; unique_id=&quot;10012&quot;&gt;&lt;property id=&quot;20148&quot; value=&quot;5&quot;/&gt;&lt;property id=&quot;20300&quot; value=&quot;Slide 10 - &amp;quot; OVERVIEW &amp;quot;&quot;/&gt;&lt;property id=&quot;20307&quot; value=&quot;337&quot;/&gt;&lt;/object&gt;&lt;object type=&quot;3&quot; unique_id=&quot;10013&quot;&gt;&lt;property id=&quot;20148&quot; value=&quot;5&quot;/&gt;&lt;property id=&quot;20300&quot; value=&quot;Slide 11 - &amp;quot;OBJECTIVES AND RESEARCH METHODS&amp;quot;&quot;/&gt;&lt;property id=&quot;20307&quot; value=&quot;338&quot;/&gt;&lt;/object&gt;&lt;object type=&quot;3&quot; unique_id=&quot;10014&quot;&gt;&lt;property id=&quot;20148&quot; value=&quot;5&quot;/&gt;&lt;property id=&quot;20300&quot; value=&quot;Slide 12 - &amp;quot;OBJECTIVES AND RESEARCH METHODS&amp;quot;&quot;/&gt;&lt;property id=&quot;20307&quot; value=&quot;300&quot;/&gt;&lt;/object&gt;&lt;object type=&quot;3&quot; unique_id=&quot;10015&quot;&gt;&lt;property id=&quot;20148&quot; value=&quot;5&quot;/&gt;&lt;property id=&quot;20300&quot; value=&quot;Slide 13 - &amp;quot;OBJECTIVES AND RESEARCH METHODS&amp;quot;&quot;/&gt;&lt;property id=&quot;20307&quot; value=&quot;301&quot;/&gt;&lt;/object&gt;&lt;object type=&quot;3&quot; unique_id=&quot;10016&quot;&gt;&lt;property id=&quot;20148&quot; value=&quot;5&quot;/&gt;&lt;property id=&quot;20300&quot; value=&quot;Slide 14 - &amp;quot;OBJECTIVES AND RESEARCH METHODS&amp;quot;&quot;/&gt;&lt;property id=&quot;20307&quot; value=&quot;340&quot;/&gt;&lt;/object&gt;&lt;object type=&quot;3&quot; unique_id=&quot;10017&quot;&gt;&lt;property id=&quot;20148&quot; value=&quot;5&quot;/&gt;&lt;property id=&quot;20300&quot; value=&quot;Slide 15&quot;/&gt;&lt;property id=&quot;20307&quot; value=&quot;305&quot;/&gt;&lt;/object&gt;&lt;object type=&quot;3&quot; unique_id=&quot;10020&quot;&gt;&lt;property id=&quot;20148&quot; value=&quot;5&quot;/&gt;&lt;property id=&quot;20300&quot; value=&quot;Slide 18&quot;/&gt;&lt;property id=&quot;20307&quot; value=&quot;310&quot;/&gt;&lt;/object&gt;&lt;object type=&quot;3&quot; unique_id=&quot;10022&quot;&gt;&lt;property id=&quot;20148&quot; value=&quot;5&quot;/&gt;&lt;property id=&quot;20300&quot; value=&quot;Slide 20&quot;/&gt;&lt;property id=&quot;20307&quot; value=&quot;313&quot;/&gt;&lt;/object&gt;&lt;object type=&quot;3&quot; unique_id=&quot;10024&quot;&gt;&lt;property id=&quot;20148&quot; value=&quot;5&quot;/&gt;&lt;property id=&quot;20300&quot; value=&quot;Slide 22&quot;/&gt;&lt;property id=&quot;20307&quot; value=&quot;316&quot;/&gt;&lt;/object&gt;&lt;object type=&quot;3&quot; unique_id=&quot;10026&quot;&gt;&lt;property id=&quot;20148&quot; value=&quot;5&quot;/&gt;&lt;property id=&quot;20300&quot; value=&quot;Slide 24&quot;/&gt;&lt;property id=&quot;20307&quot; value=&quot;332&quot;/&gt;&lt;/object&gt;&lt;object type=&quot;3&quot; unique_id=&quot;10027&quot;&gt;&lt;property id=&quot;20148&quot; value=&quot;5&quot;/&gt;&lt;property id=&quot;20300&quot; value=&quot;Slide 25&quot;/&gt;&lt;property id=&quot;20307&quot; value=&quot;326&quot;/&gt;&lt;/object&gt;&lt;object type=&quot;3&quot; unique_id=&quot;10028&quot;&gt;&lt;property id=&quot;20148&quot; value=&quot;5&quot;/&gt;&lt;property id=&quot;20300&quot; value=&quot;Slide 26&quot;/&gt;&lt;property id=&quot;20307&quot; value=&quot;333&quot;/&gt;&lt;/object&gt;&lt;object type=&quot;3&quot; unique_id=&quot;10029&quot;&gt;&lt;property id=&quot;20148&quot; value=&quot;5&quot;/&gt;&lt;property id=&quot;20300&quot; value=&quot;Slide 27&quot;/&gt;&lt;property id=&quot;20307&quot; value=&quot;334&quot;/&gt;&lt;/object&gt;&lt;object type=&quot;3&quot; unique_id=&quot;10030&quot;&gt;&lt;property id=&quot;20148&quot; value=&quot;5&quot;/&gt;&lt;property id=&quot;20300&quot; value=&quot;Slide 28&quot;/&gt;&lt;property id=&quot;20307&quot; value=&quot;321&quot;/&gt;&lt;/object&gt;&lt;object type=&quot;3&quot; unique_id=&quot;10031&quot;&gt;&lt;property id=&quot;20148&quot; value=&quot;5&quot;/&gt;&lt;property id=&quot;20300&quot; value=&quot;Slide 29&quot;/&gt;&lt;property id=&quot;20307&quot; value=&quot;322&quot;/&gt;&lt;/object&gt;&lt;object type=&quot;3&quot; unique_id=&quot;10032&quot;&gt;&lt;property id=&quot;20148&quot; value=&quot;5&quot;/&gt;&lt;property id=&quot;20300&quot; value=&quot;Slide 30&quot;/&gt;&lt;property id=&quot;20307&quot; value=&quot;324&quot;/&gt;&lt;/object&gt;&lt;object type=&quot;3&quot; unique_id=&quot;10033&quot;&gt;&lt;property id=&quot;20148&quot; value=&quot;5&quot;/&gt;&lt;property id=&quot;20300&quot; value=&quot;Slide 31&quot;/&gt;&lt;property id=&quot;20307&quot; value=&quot;329&quot;/&gt;&lt;/object&gt;&lt;object type=&quot;3&quot; unique_id=&quot;10034&quot;&gt;&lt;property id=&quot;20148&quot; value=&quot;5&quot;/&gt;&lt;property id=&quot;20300&quot; value=&quot;Slide 32&quot;/&gt;&lt;property id=&quot;20307&quot; value=&quot;330&quot;/&gt;&lt;/object&gt;&lt;object type=&quot;3&quot; unique_id=&quot;10035&quot;&gt;&lt;property id=&quot;20148&quot; value=&quot;5&quot;/&gt;&lt;property id=&quot;20300&quot; value=&quot;Slide 33 - &amp;quot;REQUEST&amp;quot;&quot;/&gt;&lt;property id=&quot;20307&quot; value=&quot;331&quot;/&gt;&lt;/object&gt;&lt;object type=&quot;3&quot; unique_id=&quot;10036&quot;&gt;&lt;property id=&quot;20148&quot; value=&quot;5&quot;/&gt;&lt;property id=&quot;20300&quot; value=&quot;Slide 34&quot;/&gt;&lt;property id=&quot;20307&quot; value=&quot;341&quot;/&gt;&lt;/object&gt;&lt;object type=&quot;3&quot; unique_id=&quot;10037&quot;&gt;&lt;property id=&quot;20148&quot; value=&quot;5&quot;/&gt;&lt;property id=&quot;20300&quot; value=&quot;Slide 35&quot;/&gt;&lt;property id=&quot;20307&quot; value=&quot;343&quot;/&gt;&lt;/object&gt;&lt;object type=&quot;3&quot; unique_id=&quot;10038&quot;&gt;&lt;property id=&quot;20148&quot; value=&quot;5&quot;/&gt;&lt;property id=&quot;20300&quot; value=&quot;Slide 36&quot;/&gt;&lt;property id=&quot;20307&quot; value=&quot;335&quot;/&gt;&lt;/object&gt;&lt;object type=&quot;3&quot; unique_id=&quot;10039&quot;&gt;&lt;property id=&quot;20148&quot; value=&quot;5&quot;/&gt;&lt;property id=&quot;20300&quot; value=&quot;Slide 37&quot;/&gt;&lt;property id=&quot;20307&quot; value=&quot;342&quot;/&gt;&lt;/object&gt;&lt;object type=&quot;3&quot; unique_id=&quot;10040&quot;&gt;&lt;property id=&quot;20148&quot; value=&quot;5&quot;/&gt;&lt;property id=&quot;20300&quot; value=&quot;Slide 38&quot;/&gt;&lt;property id=&quot;20307&quot; value=&quot;284&quot;/&gt;&lt;/object&gt;&lt;object type=&quot;3&quot; unique_id=&quot;10796&quot;&gt;&lt;property id=&quot;20148&quot; value=&quot;5&quot;/&gt;&lt;property id=&quot;20300&quot; value=&quot;Slide 16&quot;/&gt;&lt;property id=&quot;20307&quot; value=&quot;344&quot;/&gt;&lt;/object&gt;&lt;object type=&quot;3&quot; unique_id=&quot;10797&quot;&gt;&lt;property id=&quot;20148&quot; value=&quot;5&quot;/&gt;&lt;property id=&quot;20300&quot; value=&quot;Slide 17&quot;/&gt;&lt;property id=&quot;20307&quot; value=&quot;345&quot;/&gt;&lt;/object&gt;&lt;object type=&quot;3&quot; unique_id=&quot;10798&quot;&gt;&lt;property id=&quot;20148&quot; value=&quot;5&quot;/&gt;&lt;property id=&quot;20300&quot; value=&quot;Slide 19&quot;/&gt;&lt;property id=&quot;20307&quot; value=&quot;346&quot;/&gt;&lt;/object&gt;&lt;object type=&quot;3&quot; unique_id=&quot;10799&quot;&gt;&lt;property id=&quot;20148&quot; value=&quot;5&quot;/&gt;&lt;property id=&quot;20300&quot; value=&quot;Slide 21&quot;/&gt;&lt;property id=&quot;20307&quot; value=&quot;347&quot;/&gt;&lt;/object&gt;&lt;object type=&quot;3&quot; unique_id=&quot;10800&quot;&gt;&lt;property id=&quot;20148&quot; value=&quot;5&quot;/&gt;&lt;property id=&quot;20300&quot; value=&quot;Slide 23&quot;/&gt;&lt;property id=&quot;20307&quot; value=&quot;348&quot;/&gt;&lt;/object&gt;&lt;/object&gt;&lt;object type=&quot;8&quot; unique_id=&quot;100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7116</TotalTime>
  <Words>2091</Words>
  <Application>Microsoft Office PowerPoint</Application>
  <PresentationFormat>On-screen Show (4:3)</PresentationFormat>
  <Paragraphs>571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 Unicode MS</vt:lpstr>
      <vt:lpstr>MS Mincho</vt:lpstr>
      <vt:lpstr>黑体</vt:lpstr>
      <vt:lpstr>宋体</vt:lpstr>
      <vt:lpstr>Arial</vt:lpstr>
      <vt:lpstr>Calibri</vt:lpstr>
      <vt:lpstr>Century Schoolbook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</vt:lpstr>
      <vt:lpstr> OVERVIEW </vt:lpstr>
      <vt:lpstr> OVERVIEW </vt:lpstr>
      <vt:lpstr>OBJECTIVES AND RESEARCH METHODS</vt:lpstr>
      <vt:lpstr>OBJECTIVES AND RESEARCH METHODS</vt:lpstr>
      <vt:lpstr>OBJECTIVES AND RESEARCH METHODS</vt:lpstr>
      <vt:lpstr>OBJECTIVES AND RESEARCH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BVMT</dc:creator>
  <cp:lastModifiedBy>liencheryl</cp:lastModifiedBy>
  <cp:revision>297</cp:revision>
  <dcterms:created xsi:type="dcterms:W3CDTF">2016-09-17T03:57:41Z</dcterms:created>
  <dcterms:modified xsi:type="dcterms:W3CDTF">2017-11-05T13:12:04Z</dcterms:modified>
</cp:coreProperties>
</file>