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648" r:id="rId1"/>
  </p:sldMasterIdLst>
  <p:notesMasterIdLst>
    <p:notesMasterId r:id="rId18"/>
  </p:notesMasterIdLst>
  <p:handoutMasterIdLst>
    <p:handoutMasterId r:id="rId19"/>
  </p:handoutMasterIdLst>
  <p:sldIdLst>
    <p:sldId id="257" r:id="rId2"/>
    <p:sldId id="258" r:id="rId3"/>
    <p:sldId id="259" r:id="rId4"/>
    <p:sldId id="260" r:id="rId5"/>
    <p:sldId id="269" r:id="rId6"/>
    <p:sldId id="261" r:id="rId7"/>
    <p:sldId id="283" r:id="rId8"/>
    <p:sldId id="275" r:id="rId9"/>
    <p:sldId id="262" r:id="rId10"/>
    <p:sldId id="285" r:id="rId11"/>
    <p:sldId id="273" r:id="rId12"/>
    <p:sldId id="278" r:id="rId13"/>
    <p:sldId id="265" r:id="rId14"/>
    <p:sldId id="266" r:id="rId15"/>
    <p:sldId id="267" r:id="rId16"/>
    <p:sldId id="284" r:id="rId17"/>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00"/>
    <a:srgbClr val="C5C5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63" autoAdjust="0"/>
    <p:restoredTop sz="63016" autoAdjust="0"/>
  </p:normalViewPr>
  <p:slideViewPr>
    <p:cSldViewPr snapToGrid="0">
      <p:cViewPr varScale="1">
        <p:scale>
          <a:sx n="43" d="100"/>
          <a:sy n="43" d="100"/>
        </p:scale>
        <p:origin x="1614" y="48"/>
      </p:cViewPr>
      <p:guideLst>
        <p:guide orient="horz" pos="2160"/>
        <p:guide pos="3840"/>
      </p:guideLst>
    </p:cSldViewPr>
  </p:slideViewPr>
  <p:outlineViewPr>
    <p:cViewPr>
      <p:scale>
        <a:sx n="33" d="100"/>
        <a:sy n="33" d="100"/>
      </p:scale>
      <p:origin x="0" y="-420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75C923-147D-4E7B-A74C-7F4C1AB9AB9D}" type="doc">
      <dgm:prSet loTypeId="urn:microsoft.com/office/officeart/2005/8/layout/process1" loCatId="process" qsTypeId="urn:microsoft.com/office/officeart/2005/8/quickstyle/simple1" qsCatId="simple" csTypeId="urn:microsoft.com/office/officeart/2005/8/colors/accent6_2" csCatId="accent6" phldr="1"/>
      <dgm:spPr/>
    </dgm:pt>
    <dgm:pt modelId="{AE34128D-DAB0-44CC-B003-3502FA435CCD}">
      <dgm:prSet phldrT="[Text]"/>
      <dgm:spPr>
        <a:solidFill>
          <a:schemeClr val="accent4">
            <a:lumMod val="40000"/>
            <a:lumOff val="60000"/>
          </a:schemeClr>
        </a:solidFill>
      </dgm:spPr>
      <dgm:t>
        <a:bodyPr/>
        <a:lstStyle/>
        <a:p>
          <a:r>
            <a:rPr lang="en-US" b="0" cap="none" spc="0" dirty="0" smtClean="0">
              <a:ln w="0"/>
              <a:solidFill>
                <a:schemeClr val="tx1"/>
              </a:solidFill>
              <a:effectLst>
                <a:outerShdw blurRad="38100" dist="19050" dir="2700000" algn="tl" rotWithShape="0">
                  <a:schemeClr val="dk1">
                    <a:alpha val="40000"/>
                  </a:schemeClr>
                </a:outerShdw>
              </a:effectLst>
            </a:rPr>
            <a:t>Translation into Vietnamese by two persons</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64B90F66-F6DA-49D4-BD15-9C5D66C6DADB}" type="parTrans" cxnId="{9C3F1FBB-CACB-47C3-B898-FCD933A2A062}">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86486706-8301-4320-9E59-433920109226}" type="sibTrans" cxnId="{9C3F1FBB-CACB-47C3-B898-FCD933A2A062}">
      <dgm:prSet/>
      <dgm:spPr>
        <a:solidFill>
          <a:srgbClr val="FF0000"/>
        </a:solidFill>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63040D87-7402-4B74-916A-F3A64946BB6A}">
      <dgm:prSet phldrT="[Text]"/>
      <dgm:spPr>
        <a:solidFill>
          <a:schemeClr val="accent4">
            <a:lumMod val="40000"/>
            <a:lumOff val="60000"/>
          </a:schemeClr>
        </a:solidFill>
      </dgm:spPr>
      <dgm:t>
        <a:bodyPr/>
        <a:lstStyle/>
        <a:p>
          <a:r>
            <a:rPr lang="en-US" b="0" cap="none" spc="0" dirty="0" smtClean="0">
              <a:ln w="0"/>
              <a:solidFill>
                <a:schemeClr val="tx1"/>
              </a:solidFill>
              <a:effectLst>
                <a:outerShdw blurRad="38100" dist="19050" dir="2700000" algn="tl" rotWithShape="0">
                  <a:schemeClr val="dk1">
                    <a:alpha val="40000"/>
                  </a:schemeClr>
                </a:outerShdw>
              </a:effectLst>
            </a:rPr>
            <a:t>Production of a consensus version</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4738B4D6-87D1-4233-8DB5-A1B1E9A0C7A1}" type="parTrans" cxnId="{0D0D21AC-FB87-4354-AD07-4A7055B3163D}">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E6FFAC68-2619-4F3D-B898-8475E4753C90}" type="sibTrans" cxnId="{0D0D21AC-FB87-4354-AD07-4A7055B3163D}">
      <dgm:prSet/>
      <dgm:spPr>
        <a:solidFill>
          <a:srgbClr val="FF0000"/>
        </a:solidFill>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18C4EDFC-0D48-4DCC-A44D-CD1263A6905A}">
      <dgm:prSet phldrT="[Text]"/>
      <dgm:spPr>
        <a:solidFill>
          <a:schemeClr val="accent4">
            <a:lumMod val="40000"/>
            <a:lumOff val="60000"/>
          </a:schemeClr>
        </a:solidFill>
      </dgm:spPr>
      <dgm:t>
        <a:bodyPr/>
        <a:lstStyle/>
        <a:p>
          <a:r>
            <a:rPr lang="en-US" b="0" cap="none" spc="0" dirty="0" smtClean="0">
              <a:ln w="0"/>
              <a:solidFill>
                <a:schemeClr val="tx1"/>
              </a:solidFill>
              <a:effectLst>
                <a:outerShdw blurRad="38100" dist="19050" dir="2700000" algn="tl" rotWithShape="0">
                  <a:schemeClr val="dk1">
                    <a:alpha val="40000"/>
                  </a:schemeClr>
                </a:outerShdw>
              </a:effectLst>
            </a:rPr>
            <a:t>Back translation into English by third person</a:t>
          </a:r>
        </a:p>
      </dgm:t>
    </dgm:pt>
    <dgm:pt modelId="{1DD5CBC6-2154-4BDB-B3BF-D9814A162066}" type="parTrans" cxnId="{5962F271-9F2C-4033-A2F0-A967037CABDD}">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071A476A-16A1-4181-BF19-BAD4E8FB37D1}" type="sibTrans" cxnId="{5962F271-9F2C-4033-A2F0-A967037CABDD}">
      <dgm:prSet/>
      <dgm:spPr>
        <a:solidFill>
          <a:srgbClr val="FF0000"/>
        </a:solidFill>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0A7D4A0B-9A5C-4043-A437-842CCE7B68AD}">
      <dgm:prSet phldrT="[Text]"/>
      <dgm:spPr>
        <a:solidFill>
          <a:schemeClr val="accent4">
            <a:lumMod val="40000"/>
            <a:lumOff val="60000"/>
          </a:schemeClr>
        </a:solidFill>
      </dgm:spPr>
      <dgm:t>
        <a:bodyPr/>
        <a:lstStyle/>
        <a:p>
          <a:r>
            <a:rPr lang="en-US" b="0" cap="none" spc="0" dirty="0" smtClean="0">
              <a:ln w="0"/>
              <a:solidFill>
                <a:schemeClr val="tx1"/>
              </a:solidFill>
              <a:effectLst>
                <a:outerShdw blurRad="38100" dist="19050" dir="2700000" algn="tl" rotWithShape="0">
                  <a:schemeClr val="dk1">
                    <a:alpha val="40000"/>
                  </a:schemeClr>
                </a:outerShdw>
              </a:effectLst>
            </a:rPr>
            <a:t>Production of consensus on a final version in Vietnamese</a:t>
          </a:r>
        </a:p>
      </dgm:t>
    </dgm:pt>
    <dgm:pt modelId="{CE8DA4D4-4D2D-4181-B916-B1E2710DC5C2}" type="parTrans" cxnId="{4D9966A7-4221-4979-BF3E-A1E81411DB6F}">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B975A990-7E81-429F-BE39-D0252AC96F34}" type="sibTrans" cxnId="{4D9966A7-4221-4979-BF3E-A1E81411DB6F}">
      <dgm:prSet/>
      <dgm:spPr>
        <a:solidFill>
          <a:srgbClr val="FF0000"/>
        </a:solidFill>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2F5FE44F-B531-4AB7-9224-F3A907C76754}">
      <dgm:prSet phldrT="[Text]"/>
      <dgm:spPr>
        <a:solidFill>
          <a:schemeClr val="accent4">
            <a:lumMod val="40000"/>
            <a:lumOff val="60000"/>
          </a:schemeClr>
        </a:solidFill>
      </dgm:spPr>
      <dgm:t>
        <a:bodyPr/>
        <a:lstStyle/>
        <a:p>
          <a:r>
            <a:rPr lang="en-US" b="0" cap="none" spc="0" dirty="0" smtClean="0">
              <a:ln w="0"/>
              <a:solidFill>
                <a:schemeClr val="tx1"/>
              </a:solidFill>
              <a:effectLst>
                <a:outerShdw blurRad="38100" dist="19050" dir="2700000" algn="tl" rotWithShape="0">
                  <a:schemeClr val="dk1">
                    <a:alpha val="40000"/>
                  </a:schemeClr>
                </a:outerShdw>
              </a:effectLst>
            </a:rPr>
            <a:t>Pre-test on 5 HCV patients</a:t>
          </a:r>
        </a:p>
      </dgm:t>
    </dgm:pt>
    <dgm:pt modelId="{AD32EDF8-CD96-4586-949A-684BE6582171}" type="parTrans" cxnId="{A30FBB75-549A-4E86-8C64-8191EB4FF31B}">
      <dgm:prSet/>
      <dgm:spPr/>
      <dgm:t>
        <a:bodyPr/>
        <a:lstStyle/>
        <a:p>
          <a:endParaRPr lang="en-US"/>
        </a:p>
      </dgm:t>
    </dgm:pt>
    <dgm:pt modelId="{7FE757AD-40E0-4963-91DF-612287B74EFB}" type="sibTrans" cxnId="{A30FBB75-549A-4E86-8C64-8191EB4FF31B}">
      <dgm:prSet/>
      <dgm:spPr/>
      <dgm:t>
        <a:bodyPr/>
        <a:lstStyle/>
        <a:p>
          <a:endParaRPr lang="en-US"/>
        </a:p>
      </dgm:t>
    </dgm:pt>
    <dgm:pt modelId="{B793B059-FC0A-42BC-939E-8FCA5ACAA57C}" type="pres">
      <dgm:prSet presAssocID="{0975C923-147D-4E7B-A74C-7F4C1AB9AB9D}" presName="Name0" presStyleCnt="0">
        <dgm:presLayoutVars>
          <dgm:dir/>
          <dgm:resizeHandles val="exact"/>
        </dgm:presLayoutVars>
      </dgm:prSet>
      <dgm:spPr/>
    </dgm:pt>
    <dgm:pt modelId="{5760C929-7464-4AA0-B009-C1C97BAABFC3}" type="pres">
      <dgm:prSet presAssocID="{AE34128D-DAB0-44CC-B003-3502FA435CCD}" presName="node" presStyleLbl="node1" presStyleIdx="0" presStyleCnt="5" custLinFactNeighborY="-2493">
        <dgm:presLayoutVars>
          <dgm:bulletEnabled val="1"/>
        </dgm:presLayoutVars>
      </dgm:prSet>
      <dgm:spPr/>
      <dgm:t>
        <a:bodyPr/>
        <a:lstStyle/>
        <a:p>
          <a:endParaRPr lang="en-US"/>
        </a:p>
      </dgm:t>
    </dgm:pt>
    <dgm:pt modelId="{E4220795-B66C-4901-BBBC-B25AE9124A5C}" type="pres">
      <dgm:prSet presAssocID="{86486706-8301-4320-9E59-433920109226}" presName="sibTrans" presStyleLbl="sibTrans2D1" presStyleIdx="0" presStyleCnt="4"/>
      <dgm:spPr/>
      <dgm:t>
        <a:bodyPr/>
        <a:lstStyle/>
        <a:p>
          <a:endParaRPr lang="en-US"/>
        </a:p>
      </dgm:t>
    </dgm:pt>
    <dgm:pt modelId="{C837FCCD-366D-4DF6-93F6-0451ADF42323}" type="pres">
      <dgm:prSet presAssocID="{86486706-8301-4320-9E59-433920109226}" presName="connectorText" presStyleLbl="sibTrans2D1" presStyleIdx="0" presStyleCnt="4"/>
      <dgm:spPr/>
      <dgm:t>
        <a:bodyPr/>
        <a:lstStyle/>
        <a:p>
          <a:endParaRPr lang="en-US"/>
        </a:p>
      </dgm:t>
    </dgm:pt>
    <dgm:pt modelId="{315EF924-A742-42D5-AD86-A92DC3131131}" type="pres">
      <dgm:prSet presAssocID="{63040D87-7402-4B74-916A-F3A64946BB6A}" presName="node" presStyleLbl="node1" presStyleIdx="1" presStyleCnt="5">
        <dgm:presLayoutVars>
          <dgm:bulletEnabled val="1"/>
        </dgm:presLayoutVars>
      </dgm:prSet>
      <dgm:spPr/>
      <dgm:t>
        <a:bodyPr/>
        <a:lstStyle/>
        <a:p>
          <a:endParaRPr lang="en-US"/>
        </a:p>
      </dgm:t>
    </dgm:pt>
    <dgm:pt modelId="{06BCD393-FD15-48E7-9CE9-8EDDC96E250D}" type="pres">
      <dgm:prSet presAssocID="{E6FFAC68-2619-4F3D-B898-8475E4753C90}" presName="sibTrans" presStyleLbl="sibTrans2D1" presStyleIdx="1" presStyleCnt="4"/>
      <dgm:spPr/>
      <dgm:t>
        <a:bodyPr/>
        <a:lstStyle/>
        <a:p>
          <a:endParaRPr lang="en-US"/>
        </a:p>
      </dgm:t>
    </dgm:pt>
    <dgm:pt modelId="{6F69788A-15EE-4EAF-AB9F-3855DAE676AA}" type="pres">
      <dgm:prSet presAssocID="{E6FFAC68-2619-4F3D-B898-8475E4753C90}" presName="connectorText" presStyleLbl="sibTrans2D1" presStyleIdx="1" presStyleCnt="4"/>
      <dgm:spPr/>
      <dgm:t>
        <a:bodyPr/>
        <a:lstStyle/>
        <a:p>
          <a:endParaRPr lang="en-US"/>
        </a:p>
      </dgm:t>
    </dgm:pt>
    <dgm:pt modelId="{E4E79A78-EE98-490C-8BC4-3E01196DBCA4}" type="pres">
      <dgm:prSet presAssocID="{18C4EDFC-0D48-4DCC-A44D-CD1263A6905A}" presName="node" presStyleLbl="node1" presStyleIdx="2" presStyleCnt="5">
        <dgm:presLayoutVars>
          <dgm:bulletEnabled val="1"/>
        </dgm:presLayoutVars>
      </dgm:prSet>
      <dgm:spPr/>
      <dgm:t>
        <a:bodyPr/>
        <a:lstStyle/>
        <a:p>
          <a:endParaRPr lang="en-US"/>
        </a:p>
      </dgm:t>
    </dgm:pt>
    <dgm:pt modelId="{13AB5726-56A1-44CA-AE2C-8EA3FEE87A92}" type="pres">
      <dgm:prSet presAssocID="{071A476A-16A1-4181-BF19-BAD4E8FB37D1}" presName="sibTrans" presStyleLbl="sibTrans2D1" presStyleIdx="2" presStyleCnt="4"/>
      <dgm:spPr/>
      <dgm:t>
        <a:bodyPr/>
        <a:lstStyle/>
        <a:p>
          <a:endParaRPr lang="en-US"/>
        </a:p>
      </dgm:t>
    </dgm:pt>
    <dgm:pt modelId="{FAE4528D-7F23-4E17-8A77-91D04FE89B66}" type="pres">
      <dgm:prSet presAssocID="{071A476A-16A1-4181-BF19-BAD4E8FB37D1}" presName="connectorText" presStyleLbl="sibTrans2D1" presStyleIdx="2" presStyleCnt="4"/>
      <dgm:spPr/>
      <dgm:t>
        <a:bodyPr/>
        <a:lstStyle/>
        <a:p>
          <a:endParaRPr lang="en-US"/>
        </a:p>
      </dgm:t>
    </dgm:pt>
    <dgm:pt modelId="{1AD52B83-800F-463A-9288-356A7ED71635}" type="pres">
      <dgm:prSet presAssocID="{0A7D4A0B-9A5C-4043-A437-842CCE7B68AD}" presName="node" presStyleLbl="node1" presStyleIdx="3" presStyleCnt="5">
        <dgm:presLayoutVars>
          <dgm:bulletEnabled val="1"/>
        </dgm:presLayoutVars>
      </dgm:prSet>
      <dgm:spPr/>
      <dgm:t>
        <a:bodyPr/>
        <a:lstStyle/>
        <a:p>
          <a:endParaRPr lang="en-US"/>
        </a:p>
      </dgm:t>
    </dgm:pt>
    <dgm:pt modelId="{621684EB-ED9A-4D9B-A3A3-55BE6F755A0E}" type="pres">
      <dgm:prSet presAssocID="{B975A990-7E81-429F-BE39-D0252AC96F34}" presName="sibTrans" presStyleLbl="sibTrans2D1" presStyleIdx="3" presStyleCnt="4"/>
      <dgm:spPr/>
      <dgm:t>
        <a:bodyPr/>
        <a:lstStyle/>
        <a:p>
          <a:endParaRPr lang="en-US"/>
        </a:p>
      </dgm:t>
    </dgm:pt>
    <dgm:pt modelId="{2A662DDF-B9A5-40F6-9102-5DB44718DEA8}" type="pres">
      <dgm:prSet presAssocID="{B975A990-7E81-429F-BE39-D0252AC96F34}" presName="connectorText" presStyleLbl="sibTrans2D1" presStyleIdx="3" presStyleCnt="4"/>
      <dgm:spPr/>
      <dgm:t>
        <a:bodyPr/>
        <a:lstStyle/>
        <a:p>
          <a:endParaRPr lang="en-US"/>
        </a:p>
      </dgm:t>
    </dgm:pt>
    <dgm:pt modelId="{CF452450-40C3-4A43-B5E9-7887B7D0BE7F}" type="pres">
      <dgm:prSet presAssocID="{2F5FE44F-B531-4AB7-9224-F3A907C76754}" presName="node" presStyleLbl="node1" presStyleIdx="4" presStyleCnt="5">
        <dgm:presLayoutVars>
          <dgm:bulletEnabled val="1"/>
        </dgm:presLayoutVars>
      </dgm:prSet>
      <dgm:spPr/>
      <dgm:t>
        <a:bodyPr/>
        <a:lstStyle/>
        <a:p>
          <a:endParaRPr lang="en-US"/>
        </a:p>
      </dgm:t>
    </dgm:pt>
  </dgm:ptLst>
  <dgm:cxnLst>
    <dgm:cxn modelId="{4D9966A7-4221-4979-BF3E-A1E81411DB6F}" srcId="{0975C923-147D-4E7B-A74C-7F4C1AB9AB9D}" destId="{0A7D4A0B-9A5C-4043-A437-842CCE7B68AD}" srcOrd="3" destOrd="0" parTransId="{CE8DA4D4-4D2D-4181-B916-B1E2710DC5C2}" sibTransId="{B975A990-7E81-429F-BE39-D0252AC96F34}"/>
    <dgm:cxn modelId="{A30FBB75-549A-4E86-8C64-8191EB4FF31B}" srcId="{0975C923-147D-4E7B-A74C-7F4C1AB9AB9D}" destId="{2F5FE44F-B531-4AB7-9224-F3A907C76754}" srcOrd="4" destOrd="0" parTransId="{AD32EDF8-CD96-4586-949A-684BE6582171}" sibTransId="{7FE757AD-40E0-4963-91DF-612287B74EFB}"/>
    <dgm:cxn modelId="{72FEBFEF-FD2C-4F1E-BC5F-915D1FC0DEC5}" type="presOf" srcId="{AE34128D-DAB0-44CC-B003-3502FA435CCD}" destId="{5760C929-7464-4AA0-B009-C1C97BAABFC3}" srcOrd="0" destOrd="0" presId="urn:microsoft.com/office/officeart/2005/8/layout/process1"/>
    <dgm:cxn modelId="{FC3C3F3A-B9EE-49C0-A16F-3B777C1A5BF7}" type="presOf" srcId="{86486706-8301-4320-9E59-433920109226}" destId="{C837FCCD-366D-4DF6-93F6-0451ADF42323}" srcOrd="1" destOrd="0" presId="urn:microsoft.com/office/officeart/2005/8/layout/process1"/>
    <dgm:cxn modelId="{5CA79FDE-F17C-4A56-9748-114FA1BB2213}" type="presOf" srcId="{E6FFAC68-2619-4F3D-B898-8475E4753C90}" destId="{6F69788A-15EE-4EAF-AB9F-3855DAE676AA}" srcOrd="1" destOrd="0" presId="urn:microsoft.com/office/officeart/2005/8/layout/process1"/>
    <dgm:cxn modelId="{7A51D9C2-B679-483C-921D-C952FD418F36}" type="presOf" srcId="{B975A990-7E81-429F-BE39-D0252AC96F34}" destId="{2A662DDF-B9A5-40F6-9102-5DB44718DEA8}" srcOrd="1" destOrd="0" presId="urn:microsoft.com/office/officeart/2005/8/layout/process1"/>
    <dgm:cxn modelId="{0D0D21AC-FB87-4354-AD07-4A7055B3163D}" srcId="{0975C923-147D-4E7B-A74C-7F4C1AB9AB9D}" destId="{63040D87-7402-4B74-916A-F3A64946BB6A}" srcOrd="1" destOrd="0" parTransId="{4738B4D6-87D1-4233-8DB5-A1B1E9A0C7A1}" sibTransId="{E6FFAC68-2619-4F3D-B898-8475E4753C90}"/>
    <dgm:cxn modelId="{88940256-DE3D-4827-B1A3-52666E9952CC}" type="presOf" srcId="{E6FFAC68-2619-4F3D-B898-8475E4753C90}" destId="{06BCD393-FD15-48E7-9CE9-8EDDC96E250D}" srcOrd="0" destOrd="0" presId="urn:microsoft.com/office/officeart/2005/8/layout/process1"/>
    <dgm:cxn modelId="{0F95FF8A-64B1-4D06-A55F-F61E1EF2D01D}" type="presOf" srcId="{63040D87-7402-4B74-916A-F3A64946BB6A}" destId="{315EF924-A742-42D5-AD86-A92DC3131131}" srcOrd="0" destOrd="0" presId="urn:microsoft.com/office/officeart/2005/8/layout/process1"/>
    <dgm:cxn modelId="{273BFC7F-061E-4EFE-B19F-D2319DB370A8}" type="presOf" srcId="{2F5FE44F-B531-4AB7-9224-F3A907C76754}" destId="{CF452450-40C3-4A43-B5E9-7887B7D0BE7F}" srcOrd="0" destOrd="0" presId="urn:microsoft.com/office/officeart/2005/8/layout/process1"/>
    <dgm:cxn modelId="{63D174FE-FE0F-4A57-A724-608ECDA0932F}" type="presOf" srcId="{071A476A-16A1-4181-BF19-BAD4E8FB37D1}" destId="{13AB5726-56A1-44CA-AE2C-8EA3FEE87A92}" srcOrd="0" destOrd="0" presId="urn:microsoft.com/office/officeart/2005/8/layout/process1"/>
    <dgm:cxn modelId="{EC5CAF01-6FE1-45B4-99C1-55DEE048CE95}" type="presOf" srcId="{B975A990-7E81-429F-BE39-D0252AC96F34}" destId="{621684EB-ED9A-4D9B-A3A3-55BE6F755A0E}" srcOrd="0" destOrd="0" presId="urn:microsoft.com/office/officeart/2005/8/layout/process1"/>
    <dgm:cxn modelId="{5233733F-C0CB-45B2-97C7-49142E88A9D0}" type="presOf" srcId="{0975C923-147D-4E7B-A74C-7F4C1AB9AB9D}" destId="{B793B059-FC0A-42BC-939E-8FCA5ACAA57C}" srcOrd="0" destOrd="0" presId="urn:microsoft.com/office/officeart/2005/8/layout/process1"/>
    <dgm:cxn modelId="{07F1F6AA-65BB-4370-BB9E-75F5E0732826}" type="presOf" srcId="{86486706-8301-4320-9E59-433920109226}" destId="{E4220795-B66C-4901-BBBC-B25AE9124A5C}" srcOrd="0" destOrd="0" presId="urn:microsoft.com/office/officeart/2005/8/layout/process1"/>
    <dgm:cxn modelId="{B9FDAB98-9D93-4C01-9AB3-8305C9C32C3F}" type="presOf" srcId="{071A476A-16A1-4181-BF19-BAD4E8FB37D1}" destId="{FAE4528D-7F23-4E17-8A77-91D04FE89B66}" srcOrd="1" destOrd="0" presId="urn:microsoft.com/office/officeart/2005/8/layout/process1"/>
    <dgm:cxn modelId="{9C3F1FBB-CACB-47C3-B898-FCD933A2A062}" srcId="{0975C923-147D-4E7B-A74C-7F4C1AB9AB9D}" destId="{AE34128D-DAB0-44CC-B003-3502FA435CCD}" srcOrd="0" destOrd="0" parTransId="{64B90F66-F6DA-49D4-BD15-9C5D66C6DADB}" sibTransId="{86486706-8301-4320-9E59-433920109226}"/>
    <dgm:cxn modelId="{C335D65A-9A57-4C72-AA8A-AD426992CAA3}" type="presOf" srcId="{0A7D4A0B-9A5C-4043-A437-842CCE7B68AD}" destId="{1AD52B83-800F-463A-9288-356A7ED71635}" srcOrd="0" destOrd="0" presId="urn:microsoft.com/office/officeart/2005/8/layout/process1"/>
    <dgm:cxn modelId="{DE2BFAA1-8DE2-4CD0-A594-E059CEAAA96D}" type="presOf" srcId="{18C4EDFC-0D48-4DCC-A44D-CD1263A6905A}" destId="{E4E79A78-EE98-490C-8BC4-3E01196DBCA4}" srcOrd="0" destOrd="0" presId="urn:microsoft.com/office/officeart/2005/8/layout/process1"/>
    <dgm:cxn modelId="{5962F271-9F2C-4033-A2F0-A967037CABDD}" srcId="{0975C923-147D-4E7B-A74C-7F4C1AB9AB9D}" destId="{18C4EDFC-0D48-4DCC-A44D-CD1263A6905A}" srcOrd="2" destOrd="0" parTransId="{1DD5CBC6-2154-4BDB-B3BF-D9814A162066}" sibTransId="{071A476A-16A1-4181-BF19-BAD4E8FB37D1}"/>
    <dgm:cxn modelId="{195FDE65-558D-4828-AE18-A9F4F5793216}" type="presParOf" srcId="{B793B059-FC0A-42BC-939E-8FCA5ACAA57C}" destId="{5760C929-7464-4AA0-B009-C1C97BAABFC3}" srcOrd="0" destOrd="0" presId="urn:microsoft.com/office/officeart/2005/8/layout/process1"/>
    <dgm:cxn modelId="{310BB08C-F991-4D91-88F1-89004E136419}" type="presParOf" srcId="{B793B059-FC0A-42BC-939E-8FCA5ACAA57C}" destId="{E4220795-B66C-4901-BBBC-B25AE9124A5C}" srcOrd="1" destOrd="0" presId="urn:microsoft.com/office/officeart/2005/8/layout/process1"/>
    <dgm:cxn modelId="{B5EE901A-08C3-40D8-88AE-DD59A80B8570}" type="presParOf" srcId="{E4220795-B66C-4901-BBBC-B25AE9124A5C}" destId="{C837FCCD-366D-4DF6-93F6-0451ADF42323}" srcOrd="0" destOrd="0" presId="urn:microsoft.com/office/officeart/2005/8/layout/process1"/>
    <dgm:cxn modelId="{E8CD326D-91CB-4F8B-ACE0-61B6A7D788CA}" type="presParOf" srcId="{B793B059-FC0A-42BC-939E-8FCA5ACAA57C}" destId="{315EF924-A742-42D5-AD86-A92DC3131131}" srcOrd="2" destOrd="0" presId="urn:microsoft.com/office/officeart/2005/8/layout/process1"/>
    <dgm:cxn modelId="{7DBFC697-AFCE-4148-BC61-3A907899F46B}" type="presParOf" srcId="{B793B059-FC0A-42BC-939E-8FCA5ACAA57C}" destId="{06BCD393-FD15-48E7-9CE9-8EDDC96E250D}" srcOrd="3" destOrd="0" presId="urn:microsoft.com/office/officeart/2005/8/layout/process1"/>
    <dgm:cxn modelId="{B86577C9-727A-4239-88AA-61B6E8FF8AA4}" type="presParOf" srcId="{06BCD393-FD15-48E7-9CE9-8EDDC96E250D}" destId="{6F69788A-15EE-4EAF-AB9F-3855DAE676AA}" srcOrd="0" destOrd="0" presId="urn:microsoft.com/office/officeart/2005/8/layout/process1"/>
    <dgm:cxn modelId="{E6F9F9BB-35A7-4780-938D-5DBDFFA9BEA5}" type="presParOf" srcId="{B793B059-FC0A-42BC-939E-8FCA5ACAA57C}" destId="{E4E79A78-EE98-490C-8BC4-3E01196DBCA4}" srcOrd="4" destOrd="0" presId="urn:microsoft.com/office/officeart/2005/8/layout/process1"/>
    <dgm:cxn modelId="{048E183F-94DA-43A3-AD07-A710C7A4D7B9}" type="presParOf" srcId="{B793B059-FC0A-42BC-939E-8FCA5ACAA57C}" destId="{13AB5726-56A1-44CA-AE2C-8EA3FEE87A92}" srcOrd="5" destOrd="0" presId="urn:microsoft.com/office/officeart/2005/8/layout/process1"/>
    <dgm:cxn modelId="{7BB017E8-A50B-49CE-B270-087852822948}" type="presParOf" srcId="{13AB5726-56A1-44CA-AE2C-8EA3FEE87A92}" destId="{FAE4528D-7F23-4E17-8A77-91D04FE89B66}" srcOrd="0" destOrd="0" presId="urn:microsoft.com/office/officeart/2005/8/layout/process1"/>
    <dgm:cxn modelId="{AE9D9089-95BD-43BA-85ED-570A3DED51DA}" type="presParOf" srcId="{B793B059-FC0A-42BC-939E-8FCA5ACAA57C}" destId="{1AD52B83-800F-463A-9288-356A7ED71635}" srcOrd="6" destOrd="0" presId="urn:microsoft.com/office/officeart/2005/8/layout/process1"/>
    <dgm:cxn modelId="{4587F0D9-BC12-4A6E-8B85-52FFE6EF9856}" type="presParOf" srcId="{B793B059-FC0A-42BC-939E-8FCA5ACAA57C}" destId="{621684EB-ED9A-4D9B-A3A3-55BE6F755A0E}" srcOrd="7" destOrd="0" presId="urn:microsoft.com/office/officeart/2005/8/layout/process1"/>
    <dgm:cxn modelId="{EF14941E-F4A5-425B-B311-074AAC190C0A}" type="presParOf" srcId="{621684EB-ED9A-4D9B-A3A3-55BE6F755A0E}" destId="{2A662DDF-B9A5-40F6-9102-5DB44718DEA8}" srcOrd="0" destOrd="0" presId="urn:microsoft.com/office/officeart/2005/8/layout/process1"/>
    <dgm:cxn modelId="{86980B41-BFFF-49AB-9CBB-6877F68326DB}" type="presParOf" srcId="{B793B059-FC0A-42BC-939E-8FCA5ACAA57C}" destId="{CF452450-40C3-4A43-B5E9-7887B7D0BE7F}" srcOrd="8" destOrd="0" presId="urn:microsoft.com/office/officeart/2005/8/layout/process1"/>
  </dgm:cxnLst>
  <dgm:bg>
    <a:noFill/>
    <a:effectLst>
      <a:outerShdw blurRad="50800" dist="50800" dir="5400000" algn="ctr" rotWithShape="0">
        <a:schemeClr val="tx1"/>
      </a:outerShdw>
    </a:effect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60C929-7464-4AA0-B009-C1C97BAABFC3}">
      <dsp:nvSpPr>
        <dsp:cNvPr id="0" name=""/>
        <dsp:cNvSpPr/>
      </dsp:nvSpPr>
      <dsp:spPr>
        <a:xfrm>
          <a:off x="4392" y="0"/>
          <a:ext cx="1361777" cy="1420526"/>
        </a:xfrm>
        <a:prstGeom prst="roundRect">
          <a:avLst>
            <a:gd name="adj" fmla="val 10000"/>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0" kern="1200" cap="none" spc="0" dirty="0" smtClean="0">
              <a:ln w="0"/>
              <a:solidFill>
                <a:schemeClr val="tx1"/>
              </a:solidFill>
              <a:effectLst>
                <a:outerShdw blurRad="38100" dist="19050" dir="2700000" algn="tl" rotWithShape="0">
                  <a:schemeClr val="dk1">
                    <a:alpha val="40000"/>
                  </a:schemeClr>
                </a:outerShdw>
              </a:effectLst>
            </a:rPr>
            <a:t>Translation into Vietnamese by two persons</a:t>
          </a:r>
          <a:endParaRPr lang="en-US" sz="1700" b="0" kern="1200" cap="none" spc="0" dirty="0">
            <a:ln w="0"/>
            <a:solidFill>
              <a:schemeClr val="tx1"/>
            </a:solidFill>
            <a:effectLst>
              <a:outerShdw blurRad="38100" dist="19050" dir="2700000" algn="tl" rotWithShape="0">
                <a:schemeClr val="dk1">
                  <a:alpha val="40000"/>
                </a:schemeClr>
              </a:outerShdw>
            </a:effectLst>
          </a:endParaRPr>
        </a:p>
      </dsp:txBody>
      <dsp:txXfrm>
        <a:off x="44277" y="39885"/>
        <a:ext cx="1282007" cy="1340756"/>
      </dsp:txXfrm>
    </dsp:sp>
    <dsp:sp modelId="{E4220795-B66C-4901-BBBC-B25AE9124A5C}">
      <dsp:nvSpPr>
        <dsp:cNvPr id="0" name=""/>
        <dsp:cNvSpPr/>
      </dsp:nvSpPr>
      <dsp:spPr>
        <a:xfrm>
          <a:off x="1502347" y="541402"/>
          <a:ext cx="288696" cy="337720"/>
        </a:xfrm>
        <a:prstGeom prst="rightArrow">
          <a:avLst>
            <a:gd name="adj1" fmla="val 60000"/>
            <a:gd name="adj2" fmla="val 50000"/>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0" kern="1200" cap="none" spc="0">
            <a:ln w="0"/>
            <a:solidFill>
              <a:schemeClr val="tx1"/>
            </a:solidFill>
            <a:effectLst>
              <a:outerShdw blurRad="38100" dist="19050" dir="2700000" algn="tl" rotWithShape="0">
                <a:schemeClr val="dk1">
                  <a:alpha val="40000"/>
                </a:schemeClr>
              </a:outerShdw>
            </a:effectLst>
          </a:endParaRPr>
        </a:p>
      </dsp:txBody>
      <dsp:txXfrm>
        <a:off x="1502347" y="608946"/>
        <a:ext cx="202087" cy="202632"/>
      </dsp:txXfrm>
    </dsp:sp>
    <dsp:sp modelId="{315EF924-A742-42D5-AD86-A92DC3131131}">
      <dsp:nvSpPr>
        <dsp:cNvPr id="0" name=""/>
        <dsp:cNvSpPr/>
      </dsp:nvSpPr>
      <dsp:spPr>
        <a:xfrm>
          <a:off x="1910881" y="0"/>
          <a:ext cx="1361777" cy="1420526"/>
        </a:xfrm>
        <a:prstGeom prst="roundRect">
          <a:avLst>
            <a:gd name="adj" fmla="val 10000"/>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0" kern="1200" cap="none" spc="0" dirty="0" smtClean="0">
              <a:ln w="0"/>
              <a:solidFill>
                <a:schemeClr val="tx1"/>
              </a:solidFill>
              <a:effectLst>
                <a:outerShdw blurRad="38100" dist="19050" dir="2700000" algn="tl" rotWithShape="0">
                  <a:schemeClr val="dk1">
                    <a:alpha val="40000"/>
                  </a:schemeClr>
                </a:outerShdw>
              </a:effectLst>
            </a:rPr>
            <a:t>Production of a consensus version</a:t>
          </a:r>
          <a:endParaRPr lang="en-US" sz="1700" b="0" kern="1200" cap="none" spc="0" dirty="0">
            <a:ln w="0"/>
            <a:solidFill>
              <a:schemeClr val="tx1"/>
            </a:solidFill>
            <a:effectLst>
              <a:outerShdw blurRad="38100" dist="19050" dir="2700000" algn="tl" rotWithShape="0">
                <a:schemeClr val="dk1">
                  <a:alpha val="40000"/>
                </a:schemeClr>
              </a:outerShdw>
            </a:effectLst>
          </a:endParaRPr>
        </a:p>
      </dsp:txBody>
      <dsp:txXfrm>
        <a:off x="1950766" y="39885"/>
        <a:ext cx="1282007" cy="1340756"/>
      </dsp:txXfrm>
    </dsp:sp>
    <dsp:sp modelId="{06BCD393-FD15-48E7-9CE9-8EDDC96E250D}">
      <dsp:nvSpPr>
        <dsp:cNvPr id="0" name=""/>
        <dsp:cNvSpPr/>
      </dsp:nvSpPr>
      <dsp:spPr>
        <a:xfrm>
          <a:off x="3408836" y="541402"/>
          <a:ext cx="288696" cy="337720"/>
        </a:xfrm>
        <a:prstGeom prst="rightArrow">
          <a:avLst>
            <a:gd name="adj1" fmla="val 60000"/>
            <a:gd name="adj2" fmla="val 50000"/>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0" kern="1200" cap="none" spc="0">
            <a:ln w="0"/>
            <a:solidFill>
              <a:schemeClr val="tx1"/>
            </a:solidFill>
            <a:effectLst>
              <a:outerShdw blurRad="38100" dist="19050" dir="2700000" algn="tl" rotWithShape="0">
                <a:schemeClr val="dk1">
                  <a:alpha val="40000"/>
                </a:schemeClr>
              </a:outerShdw>
            </a:effectLst>
          </a:endParaRPr>
        </a:p>
      </dsp:txBody>
      <dsp:txXfrm>
        <a:off x="3408836" y="608946"/>
        <a:ext cx="202087" cy="202632"/>
      </dsp:txXfrm>
    </dsp:sp>
    <dsp:sp modelId="{E4E79A78-EE98-490C-8BC4-3E01196DBCA4}">
      <dsp:nvSpPr>
        <dsp:cNvPr id="0" name=""/>
        <dsp:cNvSpPr/>
      </dsp:nvSpPr>
      <dsp:spPr>
        <a:xfrm>
          <a:off x="3817369" y="0"/>
          <a:ext cx="1361777" cy="1420526"/>
        </a:xfrm>
        <a:prstGeom prst="roundRect">
          <a:avLst>
            <a:gd name="adj" fmla="val 10000"/>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0" kern="1200" cap="none" spc="0" dirty="0" smtClean="0">
              <a:ln w="0"/>
              <a:solidFill>
                <a:schemeClr val="tx1"/>
              </a:solidFill>
              <a:effectLst>
                <a:outerShdw blurRad="38100" dist="19050" dir="2700000" algn="tl" rotWithShape="0">
                  <a:schemeClr val="dk1">
                    <a:alpha val="40000"/>
                  </a:schemeClr>
                </a:outerShdw>
              </a:effectLst>
            </a:rPr>
            <a:t>Back translation into English by third person</a:t>
          </a:r>
        </a:p>
      </dsp:txBody>
      <dsp:txXfrm>
        <a:off x="3857254" y="39885"/>
        <a:ext cx="1282007" cy="1340756"/>
      </dsp:txXfrm>
    </dsp:sp>
    <dsp:sp modelId="{13AB5726-56A1-44CA-AE2C-8EA3FEE87A92}">
      <dsp:nvSpPr>
        <dsp:cNvPr id="0" name=""/>
        <dsp:cNvSpPr/>
      </dsp:nvSpPr>
      <dsp:spPr>
        <a:xfrm>
          <a:off x="5315324" y="541402"/>
          <a:ext cx="288696" cy="337720"/>
        </a:xfrm>
        <a:prstGeom prst="rightArrow">
          <a:avLst>
            <a:gd name="adj1" fmla="val 60000"/>
            <a:gd name="adj2" fmla="val 50000"/>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0" kern="1200" cap="none" spc="0">
            <a:ln w="0"/>
            <a:solidFill>
              <a:schemeClr val="tx1"/>
            </a:solidFill>
            <a:effectLst>
              <a:outerShdw blurRad="38100" dist="19050" dir="2700000" algn="tl" rotWithShape="0">
                <a:schemeClr val="dk1">
                  <a:alpha val="40000"/>
                </a:schemeClr>
              </a:outerShdw>
            </a:effectLst>
          </a:endParaRPr>
        </a:p>
      </dsp:txBody>
      <dsp:txXfrm>
        <a:off x="5315324" y="608946"/>
        <a:ext cx="202087" cy="202632"/>
      </dsp:txXfrm>
    </dsp:sp>
    <dsp:sp modelId="{1AD52B83-800F-463A-9288-356A7ED71635}">
      <dsp:nvSpPr>
        <dsp:cNvPr id="0" name=""/>
        <dsp:cNvSpPr/>
      </dsp:nvSpPr>
      <dsp:spPr>
        <a:xfrm>
          <a:off x="5723857" y="0"/>
          <a:ext cx="1361777" cy="1420526"/>
        </a:xfrm>
        <a:prstGeom prst="roundRect">
          <a:avLst>
            <a:gd name="adj" fmla="val 10000"/>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0" kern="1200" cap="none" spc="0" dirty="0" smtClean="0">
              <a:ln w="0"/>
              <a:solidFill>
                <a:schemeClr val="tx1"/>
              </a:solidFill>
              <a:effectLst>
                <a:outerShdw blurRad="38100" dist="19050" dir="2700000" algn="tl" rotWithShape="0">
                  <a:schemeClr val="dk1">
                    <a:alpha val="40000"/>
                  </a:schemeClr>
                </a:outerShdw>
              </a:effectLst>
            </a:rPr>
            <a:t>Production of consensus on a final version in Vietnamese</a:t>
          </a:r>
        </a:p>
      </dsp:txBody>
      <dsp:txXfrm>
        <a:off x="5763742" y="39885"/>
        <a:ext cx="1282007" cy="1340756"/>
      </dsp:txXfrm>
    </dsp:sp>
    <dsp:sp modelId="{621684EB-ED9A-4D9B-A3A3-55BE6F755A0E}">
      <dsp:nvSpPr>
        <dsp:cNvPr id="0" name=""/>
        <dsp:cNvSpPr/>
      </dsp:nvSpPr>
      <dsp:spPr>
        <a:xfrm>
          <a:off x="7221812" y="541402"/>
          <a:ext cx="288696" cy="337720"/>
        </a:xfrm>
        <a:prstGeom prst="rightArrow">
          <a:avLst>
            <a:gd name="adj1" fmla="val 60000"/>
            <a:gd name="adj2" fmla="val 50000"/>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0" kern="1200" cap="none" spc="0">
            <a:ln w="0"/>
            <a:solidFill>
              <a:schemeClr val="tx1"/>
            </a:solidFill>
            <a:effectLst>
              <a:outerShdw blurRad="38100" dist="19050" dir="2700000" algn="tl" rotWithShape="0">
                <a:schemeClr val="dk1">
                  <a:alpha val="40000"/>
                </a:schemeClr>
              </a:outerShdw>
            </a:effectLst>
          </a:endParaRPr>
        </a:p>
      </dsp:txBody>
      <dsp:txXfrm>
        <a:off x="7221812" y="608946"/>
        <a:ext cx="202087" cy="202632"/>
      </dsp:txXfrm>
    </dsp:sp>
    <dsp:sp modelId="{CF452450-40C3-4A43-B5E9-7887B7D0BE7F}">
      <dsp:nvSpPr>
        <dsp:cNvPr id="0" name=""/>
        <dsp:cNvSpPr/>
      </dsp:nvSpPr>
      <dsp:spPr>
        <a:xfrm>
          <a:off x="7630345" y="0"/>
          <a:ext cx="1361777" cy="1420526"/>
        </a:xfrm>
        <a:prstGeom prst="roundRect">
          <a:avLst>
            <a:gd name="adj" fmla="val 10000"/>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0" kern="1200" cap="none" spc="0" dirty="0" smtClean="0">
              <a:ln w="0"/>
              <a:solidFill>
                <a:schemeClr val="tx1"/>
              </a:solidFill>
              <a:effectLst>
                <a:outerShdw blurRad="38100" dist="19050" dir="2700000" algn="tl" rotWithShape="0">
                  <a:schemeClr val="dk1">
                    <a:alpha val="40000"/>
                  </a:schemeClr>
                </a:outerShdw>
              </a:effectLst>
            </a:rPr>
            <a:t>Pre-test on 5 HCV patients</a:t>
          </a:r>
        </a:p>
      </dsp:txBody>
      <dsp:txXfrm>
        <a:off x="7670230" y="39885"/>
        <a:ext cx="1282007" cy="134075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7072"/>
          </a:xfrm>
          <a:prstGeom prst="rect">
            <a:avLst/>
          </a:prstGeom>
        </p:spPr>
        <p:txBody>
          <a:bodyPr vert="horz" lIns="93497" tIns="46749" rIns="93497" bIns="46749" rtlCol="0"/>
          <a:lstStyle>
            <a:lvl1pPr algn="r">
              <a:defRPr sz="1200"/>
            </a:lvl1pPr>
          </a:lstStyle>
          <a:p>
            <a:fld id="{1D1ED3E5-E22D-48B2-A9B2-A19779119F73}" type="datetimeFigureOut">
              <a:rPr lang="en-US" smtClean="0"/>
              <a:t>11/8/2017</a:t>
            </a:fld>
            <a:endParaRPr lang="en-US"/>
          </a:p>
        </p:txBody>
      </p:sp>
      <p:sp>
        <p:nvSpPr>
          <p:cNvPr id="4" name="Footer Placeholder 3"/>
          <p:cNvSpPr>
            <a:spLocks noGrp="1"/>
          </p:cNvSpPr>
          <p:nvPr>
            <p:ph type="ftr" sz="quarter" idx="2"/>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30"/>
            <a:ext cx="3056414" cy="467071"/>
          </a:xfrm>
          <a:prstGeom prst="rect">
            <a:avLst/>
          </a:prstGeom>
        </p:spPr>
        <p:txBody>
          <a:bodyPr vert="horz" lIns="93497" tIns="46749" rIns="93497" bIns="46749" rtlCol="0" anchor="b"/>
          <a:lstStyle>
            <a:lvl1pPr algn="r">
              <a:defRPr sz="1200"/>
            </a:lvl1pPr>
          </a:lstStyle>
          <a:p>
            <a:fld id="{561477DF-4F7A-4AA1-B217-754618791F94}" type="slidenum">
              <a:rPr lang="en-US" smtClean="0"/>
              <a:t>‹#›</a:t>
            </a:fld>
            <a:endParaRPr lang="en-US"/>
          </a:p>
        </p:txBody>
      </p:sp>
    </p:spTree>
    <p:extLst>
      <p:ext uri="{BB962C8B-B14F-4D97-AF65-F5344CB8AC3E}">
        <p14:creationId xmlns:p14="http://schemas.microsoft.com/office/powerpoint/2010/main" val="41580433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AEA5D0B9-66A1-4029-A519-6D2B71617C47}" type="datetimeFigureOut">
              <a:rPr lang="en-US" smtClean="0"/>
              <a:t>11/8/2017</a:t>
            </a:fld>
            <a:endParaRPr lang="en-US"/>
          </a:p>
        </p:txBody>
      </p:sp>
      <p:sp>
        <p:nvSpPr>
          <p:cNvPr id="4" name="Slide Image Placeholder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EB20859A-F04B-4BA9-A16B-DB14A6DCA8F0}" type="slidenum">
              <a:rPr lang="en-US" smtClean="0"/>
              <a:t>‹#›</a:t>
            </a:fld>
            <a:endParaRPr lang="en-US"/>
          </a:p>
        </p:txBody>
      </p:sp>
    </p:spTree>
    <p:extLst>
      <p:ext uri="{BB962C8B-B14F-4D97-AF65-F5344CB8AC3E}">
        <p14:creationId xmlns:p14="http://schemas.microsoft.com/office/powerpoint/2010/main" val="3101959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3425" y="1163638"/>
            <a:ext cx="5586413" cy="3141662"/>
          </a:xfrm>
        </p:spPr>
      </p:sp>
      <p:sp>
        <p:nvSpPr>
          <p:cNvPr id="3" name="Notes Placeholder 2"/>
          <p:cNvSpPr>
            <a:spLocks noGrp="1"/>
          </p:cNvSpPr>
          <p:nvPr>
            <p:ph type="body" idx="1"/>
          </p:nvPr>
        </p:nvSpPr>
        <p:spPr/>
        <p:txBody>
          <a:bodyPr/>
          <a:lstStyle/>
          <a:p>
            <a:r>
              <a:rPr lang="en-US" dirty="0" smtClean="0"/>
              <a:t>Good</a:t>
            </a:r>
            <a:r>
              <a:rPr lang="en-US" baseline="0" dirty="0" smtClean="0"/>
              <a:t> morning President of jury and other members of jury. </a:t>
            </a:r>
            <a:endParaRPr lang="en-US" baseline="0" dirty="0"/>
          </a:p>
          <a:p>
            <a:r>
              <a:rPr lang="en-US" baseline="0" dirty="0" smtClean="0"/>
              <a:t>Ladies and </a:t>
            </a:r>
            <a:r>
              <a:rPr lang="en-US" baseline="0" dirty="0" err="1" smtClean="0"/>
              <a:t>genlemans</a:t>
            </a:r>
            <a:r>
              <a:rPr lang="en-US" baseline="0" dirty="0" smtClean="0"/>
              <a:t>. My name is TRAN Xuan Duong. I am great happy to present to you my master thesis with the title: …………</a:t>
            </a:r>
          </a:p>
        </p:txBody>
      </p:sp>
      <p:sp>
        <p:nvSpPr>
          <p:cNvPr id="4" name="Slide Number Placeholder 3"/>
          <p:cNvSpPr>
            <a:spLocks noGrp="1"/>
          </p:cNvSpPr>
          <p:nvPr>
            <p:ph type="sldNum" sz="quarter" idx="10"/>
          </p:nvPr>
        </p:nvSpPr>
        <p:spPr/>
        <p:txBody>
          <a:bodyPr/>
          <a:lstStyle/>
          <a:p>
            <a:fld id="{2CA81409-5DF9-43B0-95CD-58A974FB276E}" type="slidenum">
              <a:rPr lang="th-TH" smtClean="0"/>
              <a:t>1</a:t>
            </a:fld>
            <a:endParaRPr lang="th-TH"/>
          </a:p>
        </p:txBody>
      </p:sp>
      <p:sp>
        <p:nvSpPr>
          <p:cNvPr id="5" name="Date Placeholder 4"/>
          <p:cNvSpPr>
            <a:spLocks noGrp="1"/>
          </p:cNvSpPr>
          <p:nvPr>
            <p:ph type="dt" idx="11"/>
          </p:nvPr>
        </p:nvSpPr>
        <p:spPr/>
        <p:txBody>
          <a:bodyPr/>
          <a:lstStyle/>
          <a:p>
            <a:fld id="{D1053D90-1B04-4147-9B99-A2FF89EB9F7C}" type="datetime1">
              <a:rPr lang="th-TH" smtClean="0"/>
              <a:t>08/11/60</a:t>
            </a:fld>
            <a:endParaRPr lang="th-TH"/>
          </a:p>
        </p:txBody>
      </p:sp>
    </p:spTree>
    <p:extLst>
      <p:ext uri="{BB962C8B-B14F-4D97-AF65-F5344CB8AC3E}">
        <p14:creationId xmlns:p14="http://schemas.microsoft.com/office/powerpoint/2010/main" val="40548141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smtClean="0"/>
              <a:t>This is association</a:t>
            </a:r>
            <a:r>
              <a:rPr lang="en-US" baseline="0" dirty="0" smtClean="0"/>
              <a:t> between factors and QoL scores in final model.  The first column is factors, The first row is generic and specific instruments with their dimensions. S …. </a:t>
            </a:r>
            <a:r>
              <a:rPr lang="en-US" dirty="0" smtClean="0"/>
              <a:t>Generally, 4 factors</a:t>
            </a:r>
            <a:r>
              <a:rPr lang="en-US" baseline="0" dirty="0" smtClean="0"/>
              <a:t>: 1.having an advanced liver fibrosis, 2.being female, 3.being older and 4.being diagnosed 3 ys earlier </a:t>
            </a:r>
            <a:r>
              <a:rPr lang="en-US" b="1" baseline="0" dirty="0" smtClean="0"/>
              <a:t>negatively affected </a:t>
            </a:r>
            <a:r>
              <a:rPr lang="en-US" baseline="0" dirty="0" smtClean="0"/>
              <a:t>to QoL with the difference of numbers of dimension. In contrast, 6 factors: 1.Feeling enough for healthcare needs, 2.Better education, 3.awareness about HCV outcome, 4.being treated for HCV, 5.being married and 6.treated by new drug generation </a:t>
            </a:r>
            <a:r>
              <a:rPr lang="en-US" b="1" baseline="0" dirty="0" smtClean="0"/>
              <a:t>positively affect </a:t>
            </a:r>
            <a:r>
              <a:rPr lang="en-US" baseline="0" dirty="0" smtClean="0"/>
              <a:t>to QoL with non similar number of dimension</a:t>
            </a:r>
            <a:endParaRPr lang="en-US" dirty="0"/>
          </a:p>
        </p:txBody>
      </p:sp>
      <p:sp>
        <p:nvSpPr>
          <p:cNvPr id="4" name="Espace réservé du numéro de diapositive 3"/>
          <p:cNvSpPr>
            <a:spLocks noGrp="1"/>
          </p:cNvSpPr>
          <p:nvPr>
            <p:ph type="sldNum" sz="quarter" idx="10"/>
          </p:nvPr>
        </p:nvSpPr>
        <p:spPr/>
        <p:txBody>
          <a:bodyPr/>
          <a:lstStyle/>
          <a:p>
            <a:fld id="{EB20859A-F04B-4BA9-A16B-DB14A6DCA8F0}" type="slidenum">
              <a:rPr lang="en-US" smtClean="0"/>
              <a:t>11</a:t>
            </a:fld>
            <a:endParaRPr lang="en-US"/>
          </a:p>
        </p:txBody>
      </p:sp>
    </p:spTree>
    <p:extLst>
      <p:ext uri="{BB962C8B-B14F-4D97-AF65-F5344CB8AC3E}">
        <p14:creationId xmlns:p14="http://schemas.microsoft.com/office/powerpoint/2010/main" val="4840845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result</a:t>
            </a:r>
            <a:r>
              <a:rPr lang="en-US" baseline="0" dirty="0" smtClean="0"/>
              <a:t> of this </a:t>
            </a:r>
            <a:r>
              <a:rPr lang="en-US" dirty="0" smtClean="0"/>
              <a:t>study,</a:t>
            </a:r>
            <a:r>
              <a:rPr lang="en-US" baseline="0" dirty="0" smtClean="0"/>
              <a:t> we emerged 2 susceptible factors can be targeted by public health and clinical intervention: being aware of…..and treatment by of HCV,……</a:t>
            </a:r>
            <a:endParaRPr lang="en-US" dirty="0" smtClean="0"/>
          </a:p>
          <a:p>
            <a:r>
              <a:rPr lang="en-US" dirty="0" smtClean="0"/>
              <a:t>Take these two points and discuss them….what</a:t>
            </a:r>
            <a:r>
              <a:rPr lang="en-US" baseline="0" dirty="0" smtClean="0"/>
              <a:t> does it mean in your country to increase awareness and what does it mean to provide treatment?</a:t>
            </a:r>
          </a:p>
          <a:p>
            <a:r>
              <a:rPr lang="en-US" b="1" baseline="0" dirty="0" smtClean="0">
                <a:solidFill>
                  <a:srgbClr val="FF0000"/>
                </a:solidFill>
              </a:rPr>
              <a:t>Challenge of increasing awareness of possible HCV outcomes and providing treatment lie inside economic status and Vietnamese culture. Where traditional medicine is still mainly believed. Traditional liver concept are different to liver in modern medicine.  Great number of people can not distinguish between two concepts and use traditional liver concept instead of modern concept. Many people believe that traditional medicine can cure HCV.  many healers claim this disease can treated by herbs. While HCV information is complicated, even medical staff find it difficult to understand. The price of examination, treatment and following up are still high for most Vietnamese.</a:t>
            </a:r>
            <a:endParaRPr lang="en-US" b="1" dirty="0">
              <a:solidFill>
                <a:srgbClr val="FF0000"/>
              </a:solidFill>
            </a:endParaRPr>
          </a:p>
        </p:txBody>
      </p:sp>
      <p:sp>
        <p:nvSpPr>
          <p:cNvPr id="4" name="Slide Number Placeholder 3"/>
          <p:cNvSpPr>
            <a:spLocks noGrp="1"/>
          </p:cNvSpPr>
          <p:nvPr>
            <p:ph type="sldNum" sz="quarter" idx="10"/>
          </p:nvPr>
        </p:nvSpPr>
        <p:spPr/>
        <p:txBody>
          <a:bodyPr/>
          <a:lstStyle/>
          <a:p>
            <a:fld id="{EB20859A-F04B-4BA9-A16B-DB14A6DCA8F0}" type="slidenum">
              <a:rPr lang="en-US" smtClean="0"/>
              <a:t>12</a:t>
            </a:fld>
            <a:endParaRPr lang="en-US"/>
          </a:p>
        </p:txBody>
      </p:sp>
    </p:spTree>
    <p:extLst>
      <p:ext uri="{BB962C8B-B14F-4D97-AF65-F5344CB8AC3E}">
        <p14:creationId xmlns:p14="http://schemas.microsoft.com/office/powerpoint/2010/main" val="2153943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we</a:t>
            </a:r>
            <a:r>
              <a:rPr lang="en-US" baseline="0" dirty="0" smtClean="0"/>
              <a:t> have much effort in design and conducting this research. This study still has some limitation. … </a:t>
            </a:r>
            <a:endParaRPr lang="en-US" dirty="0"/>
          </a:p>
        </p:txBody>
      </p:sp>
      <p:sp>
        <p:nvSpPr>
          <p:cNvPr id="4" name="Slide Number Placeholder 3"/>
          <p:cNvSpPr>
            <a:spLocks noGrp="1"/>
          </p:cNvSpPr>
          <p:nvPr>
            <p:ph type="sldNum" sz="quarter" idx="10"/>
          </p:nvPr>
        </p:nvSpPr>
        <p:spPr/>
        <p:txBody>
          <a:bodyPr/>
          <a:lstStyle/>
          <a:p>
            <a:fld id="{EB20859A-F04B-4BA9-A16B-DB14A6DCA8F0}" type="slidenum">
              <a:rPr lang="en-US" smtClean="0"/>
              <a:t>13</a:t>
            </a:fld>
            <a:endParaRPr lang="en-US"/>
          </a:p>
        </p:txBody>
      </p:sp>
    </p:spTree>
    <p:extLst>
      <p:ext uri="{BB962C8B-B14F-4D97-AF65-F5344CB8AC3E}">
        <p14:creationId xmlns:p14="http://schemas.microsoft.com/office/powerpoint/2010/main" val="35570530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From evidence</a:t>
            </a:r>
            <a:r>
              <a:rPr lang="en-US" b="1" baseline="0" dirty="0" smtClean="0"/>
              <a:t> in this study I </a:t>
            </a:r>
            <a:r>
              <a:rPr lang="en-US" b="1" baseline="0" dirty="0" err="1" smtClean="0"/>
              <a:t>sugest</a:t>
            </a:r>
            <a:r>
              <a:rPr lang="en-US" b="1" baseline="0" dirty="0" smtClean="0"/>
              <a:t> two recommendations: </a:t>
            </a:r>
            <a:r>
              <a:rPr lang="en-US" b="1" dirty="0" smtClean="0"/>
              <a:t>2DAAs.</a:t>
            </a:r>
            <a:r>
              <a:rPr lang="en-US" dirty="0" smtClean="0"/>
              <a:t>These drugs are highly beneficial for the patients: they are oral, have to be taken over a short period of time and have few side-effects. They are effective with a cure rate of more than 90%. </a:t>
            </a:r>
            <a:endParaRPr lang="en-US" dirty="0"/>
          </a:p>
        </p:txBody>
      </p:sp>
      <p:sp>
        <p:nvSpPr>
          <p:cNvPr id="4" name="Slide Number Placeholder 3"/>
          <p:cNvSpPr>
            <a:spLocks noGrp="1"/>
          </p:cNvSpPr>
          <p:nvPr>
            <p:ph type="sldNum" sz="quarter" idx="10"/>
          </p:nvPr>
        </p:nvSpPr>
        <p:spPr/>
        <p:txBody>
          <a:bodyPr/>
          <a:lstStyle/>
          <a:p>
            <a:fld id="{EB20859A-F04B-4BA9-A16B-DB14A6DCA8F0}" type="slidenum">
              <a:rPr lang="en-US" smtClean="0"/>
              <a:t>15</a:t>
            </a:fld>
            <a:endParaRPr lang="en-US"/>
          </a:p>
        </p:txBody>
      </p:sp>
    </p:spTree>
    <p:extLst>
      <p:ext uri="{BB962C8B-B14F-4D97-AF65-F5344CB8AC3E}">
        <p14:creationId xmlns:p14="http://schemas.microsoft.com/office/powerpoint/2010/main" val="38699868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20859A-F04B-4BA9-A16B-DB14A6DCA8F0}" type="slidenum">
              <a:rPr lang="en-US" smtClean="0"/>
              <a:t>16</a:t>
            </a:fld>
            <a:endParaRPr lang="en-US"/>
          </a:p>
        </p:txBody>
      </p:sp>
    </p:spTree>
    <p:extLst>
      <p:ext uri="{BB962C8B-B14F-4D97-AF65-F5344CB8AC3E}">
        <p14:creationId xmlns:p14="http://schemas.microsoft.com/office/powerpoint/2010/main" val="2546566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20859A-F04B-4BA9-A16B-DB14A6DCA8F0}" type="slidenum">
              <a:rPr lang="en-US" smtClean="0"/>
              <a:t>2</a:t>
            </a:fld>
            <a:endParaRPr lang="en-US"/>
          </a:p>
        </p:txBody>
      </p:sp>
    </p:spTree>
    <p:extLst>
      <p:ext uri="{BB962C8B-B14F-4D97-AF65-F5344CB8AC3E}">
        <p14:creationId xmlns:p14="http://schemas.microsoft.com/office/powerpoint/2010/main" val="1573808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smtClean="0"/>
              <a:t>The main objective</a:t>
            </a:r>
            <a:r>
              <a:rPr lang="fr-CA" baseline="0" dirty="0" smtClean="0"/>
              <a:t> </a:t>
            </a:r>
            <a:r>
              <a:rPr lang="fr-CA" baseline="0" dirty="0" err="1" smtClean="0"/>
              <a:t>is</a:t>
            </a:r>
            <a:r>
              <a:rPr lang="fr-CA" baseline="0" dirty="0" smtClean="0"/>
              <a:t> to ………….</a:t>
            </a:r>
            <a:endParaRPr lang="fr-CA" dirty="0"/>
          </a:p>
        </p:txBody>
      </p:sp>
      <p:sp>
        <p:nvSpPr>
          <p:cNvPr id="4" name="Espace réservé du numéro de diapositive 3"/>
          <p:cNvSpPr>
            <a:spLocks noGrp="1"/>
          </p:cNvSpPr>
          <p:nvPr>
            <p:ph type="sldNum" sz="quarter" idx="10"/>
          </p:nvPr>
        </p:nvSpPr>
        <p:spPr/>
        <p:txBody>
          <a:bodyPr/>
          <a:lstStyle/>
          <a:p>
            <a:fld id="{EB20859A-F04B-4BA9-A16B-DB14A6DCA8F0}" type="slidenum">
              <a:rPr lang="en-US" smtClean="0"/>
              <a:t>3</a:t>
            </a:fld>
            <a:endParaRPr lang="en-US"/>
          </a:p>
        </p:txBody>
      </p:sp>
    </p:spTree>
    <p:extLst>
      <p:ext uri="{BB962C8B-B14F-4D97-AF65-F5344CB8AC3E}">
        <p14:creationId xmlns:p14="http://schemas.microsoft.com/office/powerpoint/2010/main" val="1430543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The literature</a:t>
            </a:r>
            <a:r>
              <a:rPr lang="en-US" baseline="0" dirty="0" smtClean="0"/>
              <a:t> allow us to conceive </a:t>
            </a:r>
            <a:r>
              <a:rPr lang="en-US" baseline="0" dirty="0" err="1" smtClean="0"/>
              <a:t>QoL</a:t>
            </a:r>
            <a:r>
              <a:rPr lang="en-US" baseline="0" dirty="0" smtClean="0"/>
              <a:t> as influenced by 4 main factors…</a:t>
            </a:r>
            <a:endParaRPr lang="en-US" dirty="0"/>
          </a:p>
        </p:txBody>
      </p:sp>
      <p:sp>
        <p:nvSpPr>
          <p:cNvPr id="4" name="Espace réservé du numéro de diapositive 3"/>
          <p:cNvSpPr>
            <a:spLocks noGrp="1"/>
          </p:cNvSpPr>
          <p:nvPr>
            <p:ph type="sldNum" sz="quarter" idx="10"/>
          </p:nvPr>
        </p:nvSpPr>
        <p:spPr/>
        <p:txBody>
          <a:bodyPr/>
          <a:lstStyle/>
          <a:p>
            <a:fld id="{EB20859A-F04B-4BA9-A16B-DB14A6DCA8F0}" type="slidenum">
              <a:rPr lang="en-US" smtClean="0"/>
              <a:t>4</a:t>
            </a:fld>
            <a:endParaRPr lang="en-US"/>
          </a:p>
        </p:txBody>
      </p:sp>
    </p:spTree>
    <p:extLst>
      <p:ext uri="{BB962C8B-B14F-4D97-AF65-F5344CB8AC3E}">
        <p14:creationId xmlns:p14="http://schemas.microsoft.com/office/powerpoint/2010/main" val="1002556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design of this study is a cross sectional one. It was conducted at Hai Phong province, Viet Nam from 20 march to 2 June 2017.</a:t>
            </a:r>
          </a:p>
          <a:p>
            <a:r>
              <a:rPr lang="en-US" baseline="0" dirty="0" smtClean="0"/>
              <a:t>Population are…..with 2 criterions:……..they are more than…….and … answer questions. Sample size was counted by the rule of……….n equal five k divide p with k is……..and p is …………</a:t>
            </a:r>
            <a:r>
              <a:rPr lang="en-US" baseline="0" dirty="0" err="1" smtClean="0"/>
              <a:t>Finaly</a:t>
            </a:r>
            <a:r>
              <a:rPr lang="en-US" baseline="0" dirty="0" smtClean="0"/>
              <a:t> sample size is 98.</a:t>
            </a:r>
          </a:p>
        </p:txBody>
      </p:sp>
      <p:sp>
        <p:nvSpPr>
          <p:cNvPr id="4" name="Slide Number Placeholder 3"/>
          <p:cNvSpPr>
            <a:spLocks noGrp="1"/>
          </p:cNvSpPr>
          <p:nvPr>
            <p:ph type="sldNum" sz="quarter" idx="10"/>
          </p:nvPr>
        </p:nvSpPr>
        <p:spPr/>
        <p:txBody>
          <a:bodyPr/>
          <a:lstStyle/>
          <a:p>
            <a:fld id="{EB20859A-F04B-4BA9-A16B-DB14A6DCA8F0}" type="slidenum">
              <a:rPr lang="en-US" smtClean="0"/>
              <a:t>5</a:t>
            </a:fld>
            <a:endParaRPr lang="en-US"/>
          </a:p>
        </p:txBody>
      </p:sp>
    </p:spTree>
    <p:extLst>
      <p:ext uri="{BB962C8B-B14F-4D97-AF65-F5344CB8AC3E}">
        <p14:creationId xmlns:p14="http://schemas.microsoft.com/office/powerpoint/2010/main" val="910057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Information</a:t>
            </a:r>
            <a:r>
              <a:rPr lang="en-US" baseline="0" dirty="0" smtClean="0"/>
              <a:t> was collected by 5 questionnaires:…………. 2 QoL questionnaire are SF-36 and CLDQ. SF-36 is generic instrument ……… and CLDQ is specific instrument.</a:t>
            </a:r>
          </a:p>
          <a:p>
            <a:r>
              <a:rPr lang="en-US" baseline="0" dirty="0" smtClean="0"/>
              <a:t>3 additional questionnaires are….. </a:t>
            </a:r>
          </a:p>
          <a:p>
            <a:r>
              <a:rPr lang="en-US" baseline="0" dirty="0" smtClean="0"/>
              <a:t>With three non-validated instruments were translated into Vietnamese step by step. First 2 person translated into Vietnamese parallel. One Vietnamese version was agreed in second step. This version will be translated back English by third person. The result will be compare with </a:t>
            </a:r>
            <a:r>
              <a:rPr lang="en-US" baseline="0" dirty="0" err="1" smtClean="0"/>
              <a:t>origine</a:t>
            </a:r>
            <a:r>
              <a:rPr lang="en-US" baseline="0" dirty="0" smtClean="0"/>
              <a:t> </a:t>
            </a:r>
            <a:r>
              <a:rPr lang="en-US" baseline="0" dirty="0" err="1" smtClean="0"/>
              <a:t>verion</a:t>
            </a:r>
            <a:r>
              <a:rPr lang="en-US" baseline="0" dirty="0" smtClean="0"/>
              <a:t> and consensus final Vietnamese version. And final version was checked with 5 HCV patients.</a:t>
            </a:r>
            <a:endParaRPr lang="en-US" dirty="0"/>
          </a:p>
        </p:txBody>
      </p:sp>
      <p:sp>
        <p:nvSpPr>
          <p:cNvPr id="4" name="Slide Number Placeholder 3"/>
          <p:cNvSpPr>
            <a:spLocks noGrp="1"/>
          </p:cNvSpPr>
          <p:nvPr>
            <p:ph type="sldNum" sz="quarter" idx="10"/>
          </p:nvPr>
        </p:nvSpPr>
        <p:spPr/>
        <p:txBody>
          <a:bodyPr/>
          <a:lstStyle/>
          <a:p>
            <a:fld id="{EB20859A-F04B-4BA9-A16B-DB14A6DCA8F0}" type="slidenum">
              <a:rPr lang="en-US" smtClean="0"/>
              <a:t>6</a:t>
            </a:fld>
            <a:endParaRPr lang="en-US"/>
          </a:p>
        </p:txBody>
      </p:sp>
    </p:spTree>
    <p:extLst>
      <p:ext uri="{BB962C8B-B14F-4D97-AF65-F5344CB8AC3E}">
        <p14:creationId xmlns:p14="http://schemas.microsoft.com/office/powerpoint/2010/main" val="1767723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sng" dirty="0" smtClean="0">
                <a:latin typeface="Arial" panose="020B0604020202020204" pitchFamily="34" charset="0"/>
                <a:cs typeface="Arial" panose="020B0604020202020204" pitchFamily="34" charset="0"/>
              </a:rPr>
              <a:t>(</a:t>
            </a:r>
            <a:r>
              <a:rPr lang="en-US" sz="1200" i="1" dirty="0" smtClean="0">
                <a:latin typeface="Arial" panose="020B0604020202020204" pitchFamily="34" charset="0"/>
                <a:cs typeface="Arial" panose="020B0604020202020204" pitchFamily="34" charset="0"/>
              </a:rPr>
              <a:t>for instruments non-validated in Vietnamese and that produce scores</a:t>
            </a:r>
            <a:r>
              <a:rPr lang="en-US" sz="1200" dirty="0" smtClean="0">
                <a:latin typeface="Arial" panose="020B0604020202020204" pitchFamily="34" charset="0"/>
                <a:cs typeface="Arial" panose="020B060402020202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Questionnaires administrated in two clinics in parallel by two investigators. </a:t>
            </a:r>
          </a:p>
          <a:p>
            <a:endParaRPr lang="en-US" dirty="0"/>
          </a:p>
        </p:txBody>
      </p:sp>
      <p:sp>
        <p:nvSpPr>
          <p:cNvPr id="4" name="Slide Number Placeholder 3"/>
          <p:cNvSpPr>
            <a:spLocks noGrp="1"/>
          </p:cNvSpPr>
          <p:nvPr>
            <p:ph type="sldNum" sz="quarter" idx="10"/>
          </p:nvPr>
        </p:nvSpPr>
        <p:spPr/>
        <p:txBody>
          <a:bodyPr/>
          <a:lstStyle/>
          <a:p>
            <a:fld id="{EB20859A-F04B-4BA9-A16B-DB14A6DCA8F0}" type="slidenum">
              <a:rPr lang="en-US" smtClean="0"/>
              <a:t>7</a:t>
            </a:fld>
            <a:endParaRPr lang="en-US"/>
          </a:p>
        </p:txBody>
      </p:sp>
    </p:spTree>
    <p:extLst>
      <p:ext uri="{BB962C8B-B14F-4D97-AF65-F5344CB8AC3E}">
        <p14:creationId xmlns:p14="http://schemas.microsoft.com/office/powerpoint/2010/main" val="2599519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a:t>
            </a:r>
            <a:r>
              <a:rPr lang="en-US" baseline="0" dirty="0" smtClean="0"/>
              <a:t> see that being from 35-54, being males were the </a:t>
            </a:r>
            <a:r>
              <a:rPr lang="en-US" b="1" baseline="0" dirty="0" smtClean="0"/>
              <a:t>majority</a:t>
            </a:r>
            <a:r>
              <a:rPr lang="en-US" baseline="0" dirty="0" smtClean="0"/>
              <a:t> in the sample, most of patients had health insurance. half of participants had low education. And same proportion were not enough money for their healthcare needs. </a:t>
            </a:r>
            <a:endParaRPr lang="en-US" dirty="0"/>
          </a:p>
        </p:txBody>
      </p:sp>
      <p:sp>
        <p:nvSpPr>
          <p:cNvPr id="4" name="Slide Number Placeholder 3"/>
          <p:cNvSpPr>
            <a:spLocks noGrp="1"/>
          </p:cNvSpPr>
          <p:nvPr>
            <p:ph type="sldNum" sz="quarter" idx="10"/>
          </p:nvPr>
        </p:nvSpPr>
        <p:spPr/>
        <p:txBody>
          <a:bodyPr/>
          <a:lstStyle/>
          <a:p>
            <a:fld id="{EB20859A-F04B-4BA9-A16B-DB14A6DCA8F0}" type="slidenum">
              <a:rPr lang="en-US" smtClean="0"/>
              <a:t>9</a:t>
            </a:fld>
            <a:endParaRPr lang="en-US"/>
          </a:p>
        </p:txBody>
      </p:sp>
    </p:spTree>
    <p:extLst>
      <p:ext uri="{BB962C8B-B14F-4D97-AF65-F5344CB8AC3E}">
        <p14:creationId xmlns:p14="http://schemas.microsoft.com/office/powerpoint/2010/main" val="3562341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Half</a:t>
            </a:r>
            <a:r>
              <a:rPr lang="en-US" baseline="0" dirty="0" smtClean="0"/>
              <a:t> of participant are not know about HCV outcome and the same proportion had advanced liver fibrosis. </a:t>
            </a:r>
          </a:p>
          <a:p>
            <a:r>
              <a:rPr lang="en-US" baseline="0" dirty="0" smtClean="0"/>
              <a:t>Almost patients had health insurance</a:t>
            </a:r>
            <a:endParaRPr lang="en-US" baseline="0" dirty="0"/>
          </a:p>
          <a:p>
            <a:r>
              <a:rPr lang="en-US" baseline="0" dirty="0" smtClean="0"/>
              <a:t>40% patients were treated for HCV herein 78% treated by new drug generation</a:t>
            </a:r>
          </a:p>
          <a:p>
            <a:endParaRPr lang="en-US" baseline="0" dirty="0" smtClean="0"/>
          </a:p>
        </p:txBody>
      </p:sp>
      <p:sp>
        <p:nvSpPr>
          <p:cNvPr id="4" name="Slide Number Placeholder 3"/>
          <p:cNvSpPr>
            <a:spLocks noGrp="1"/>
          </p:cNvSpPr>
          <p:nvPr>
            <p:ph type="sldNum" sz="quarter" idx="10"/>
          </p:nvPr>
        </p:nvSpPr>
        <p:spPr/>
        <p:txBody>
          <a:bodyPr/>
          <a:lstStyle/>
          <a:p>
            <a:fld id="{EB20859A-F04B-4BA9-A16B-DB14A6DCA8F0}" type="slidenum">
              <a:rPr lang="en-US" smtClean="0"/>
              <a:t>10</a:t>
            </a:fld>
            <a:endParaRPr lang="en-US"/>
          </a:p>
        </p:txBody>
      </p:sp>
    </p:spTree>
    <p:extLst>
      <p:ext uri="{BB962C8B-B14F-4D97-AF65-F5344CB8AC3E}">
        <p14:creationId xmlns:p14="http://schemas.microsoft.com/office/powerpoint/2010/main" val="79055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D350D2-05EC-4E20-A7DC-DECD88FDEBCC}" type="datetime1">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B22F3-5942-4C70-B8BC-A02D3EE64ADA}" type="slidenum">
              <a:rPr lang="en-US" smtClean="0"/>
              <a:t>‹#›</a:t>
            </a:fld>
            <a:endParaRPr lang="en-US"/>
          </a:p>
        </p:txBody>
      </p:sp>
    </p:spTree>
    <p:extLst>
      <p:ext uri="{BB962C8B-B14F-4D97-AF65-F5344CB8AC3E}">
        <p14:creationId xmlns:p14="http://schemas.microsoft.com/office/powerpoint/2010/main" val="3162288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C8665-445A-4027-9670-6064F3DF42C7}" type="datetime1">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B22F3-5942-4C70-B8BC-A02D3EE64ADA}" type="slidenum">
              <a:rPr lang="en-US" smtClean="0"/>
              <a:t>‹#›</a:t>
            </a:fld>
            <a:endParaRPr lang="en-US"/>
          </a:p>
        </p:txBody>
      </p:sp>
    </p:spTree>
    <p:extLst>
      <p:ext uri="{BB962C8B-B14F-4D97-AF65-F5344CB8AC3E}">
        <p14:creationId xmlns:p14="http://schemas.microsoft.com/office/powerpoint/2010/main" val="4014732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95FE6-79E4-4333-BA27-A73C4EBE3D04}" type="datetime1">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B22F3-5942-4C70-B8BC-A02D3EE64ADA}" type="slidenum">
              <a:rPr lang="en-US" smtClean="0"/>
              <a:t>‹#›</a:t>
            </a:fld>
            <a:endParaRPr lang="en-US"/>
          </a:p>
        </p:txBody>
      </p:sp>
    </p:spTree>
    <p:extLst>
      <p:ext uri="{BB962C8B-B14F-4D97-AF65-F5344CB8AC3E}">
        <p14:creationId xmlns:p14="http://schemas.microsoft.com/office/powerpoint/2010/main" val="1914158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8A870D-7F5E-488A-ABED-966DFC0EB89F}" type="datetime1">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B22F3-5942-4C70-B8BC-A02D3EE64ADA}" type="slidenum">
              <a:rPr lang="en-US" smtClean="0"/>
              <a:t>‹#›</a:t>
            </a:fld>
            <a:endParaRPr lang="en-US"/>
          </a:p>
        </p:txBody>
      </p:sp>
    </p:spTree>
    <p:extLst>
      <p:ext uri="{BB962C8B-B14F-4D97-AF65-F5344CB8AC3E}">
        <p14:creationId xmlns:p14="http://schemas.microsoft.com/office/powerpoint/2010/main" val="3891157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EA5BF6-476C-44E3-BE1F-8D374138FF33}" type="datetime1">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B22F3-5942-4C70-B8BC-A02D3EE64ADA}" type="slidenum">
              <a:rPr lang="en-US" smtClean="0"/>
              <a:t>‹#›</a:t>
            </a:fld>
            <a:endParaRPr lang="en-US"/>
          </a:p>
        </p:txBody>
      </p:sp>
    </p:spTree>
    <p:extLst>
      <p:ext uri="{BB962C8B-B14F-4D97-AF65-F5344CB8AC3E}">
        <p14:creationId xmlns:p14="http://schemas.microsoft.com/office/powerpoint/2010/main" val="1416024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8FB61A-4B91-409B-994B-64F988EEBABE}" type="datetime1">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2B22F3-5942-4C70-B8BC-A02D3EE64ADA}" type="slidenum">
              <a:rPr lang="en-US" smtClean="0"/>
              <a:t>‹#›</a:t>
            </a:fld>
            <a:endParaRPr lang="en-US"/>
          </a:p>
        </p:txBody>
      </p:sp>
    </p:spTree>
    <p:extLst>
      <p:ext uri="{BB962C8B-B14F-4D97-AF65-F5344CB8AC3E}">
        <p14:creationId xmlns:p14="http://schemas.microsoft.com/office/powerpoint/2010/main" val="2169640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27260F-D531-485A-BF9F-8A1796AD160B}" type="datetime1">
              <a:rPr lang="en-US" smtClean="0"/>
              <a:t>11/8/2017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2B22F3-5942-4C70-B8BC-A02D3EE64ADA}" type="slidenum">
              <a:rPr lang="en-US" smtClean="0"/>
              <a:t>‹#›</a:t>
            </a:fld>
            <a:endParaRPr lang="en-US"/>
          </a:p>
        </p:txBody>
      </p:sp>
    </p:spTree>
    <p:extLst>
      <p:ext uri="{BB962C8B-B14F-4D97-AF65-F5344CB8AC3E}">
        <p14:creationId xmlns:p14="http://schemas.microsoft.com/office/powerpoint/2010/main" val="220638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8D801-F074-4B61-8F93-0E446BE92254}" type="datetime1">
              <a:rPr lang="en-US" smtClean="0"/>
              <a:t>11/8/2017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2B22F3-5942-4C70-B8BC-A02D3EE64ADA}" type="slidenum">
              <a:rPr lang="en-US" smtClean="0"/>
              <a:t>‹#›</a:t>
            </a:fld>
            <a:endParaRPr lang="en-US"/>
          </a:p>
        </p:txBody>
      </p:sp>
    </p:spTree>
    <p:extLst>
      <p:ext uri="{BB962C8B-B14F-4D97-AF65-F5344CB8AC3E}">
        <p14:creationId xmlns:p14="http://schemas.microsoft.com/office/powerpoint/2010/main" val="2806370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0DA29D-9EB0-4F99-82FB-AF3435FB6DAE}" type="datetime1">
              <a:rPr lang="en-US" smtClean="0"/>
              <a:t>11/8/2017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2B22F3-5942-4C70-B8BC-A02D3EE64ADA}" type="slidenum">
              <a:rPr lang="en-US" smtClean="0"/>
              <a:t>‹#›</a:t>
            </a:fld>
            <a:endParaRPr lang="en-US"/>
          </a:p>
        </p:txBody>
      </p:sp>
    </p:spTree>
    <p:extLst>
      <p:ext uri="{BB962C8B-B14F-4D97-AF65-F5344CB8AC3E}">
        <p14:creationId xmlns:p14="http://schemas.microsoft.com/office/powerpoint/2010/main" val="310280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4440A4-27C2-48B5-BE43-4A2451CD122B}" type="datetime1">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2B22F3-5942-4C70-B8BC-A02D3EE64ADA}" type="slidenum">
              <a:rPr lang="en-US" smtClean="0"/>
              <a:t>‹#›</a:t>
            </a:fld>
            <a:endParaRPr lang="en-US"/>
          </a:p>
        </p:txBody>
      </p:sp>
    </p:spTree>
    <p:extLst>
      <p:ext uri="{BB962C8B-B14F-4D97-AF65-F5344CB8AC3E}">
        <p14:creationId xmlns:p14="http://schemas.microsoft.com/office/powerpoint/2010/main" val="2627122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189B1-D65D-4C86-B1DD-1CB4DD5A07CE}" type="datetime1">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2B22F3-5942-4C70-B8BC-A02D3EE64ADA}" type="slidenum">
              <a:rPr lang="en-US" smtClean="0"/>
              <a:t>‹#›</a:t>
            </a:fld>
            <a:endParaRPr lang="en-US"/>
          </a:p>
        </p:txBody>
      </p:sp>
    </p:spTree>
    <p:extLst>
      <p:ext uri="{BB962C8B-B14F-4D97-AF65-F5344CB8AC3E}">
        <p14:creationId xmlns:p14="http://schemas.microsoft.com/office/powerpoint/2010/main" val="4275372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AD1900-CB34-4ECB-A6FB-D13D39F9E623}" type="datetime1">
              <a:rPr lang="en-US" smtClean="0"/>
              <a:t>11/8/2017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2B22F3-5942-4C70-B8BC-A02D3EE64ADA}" type="slidenum">
              <a:rPr lang="en-US" smtClean="0"/>
              <a:t>‹#›</a:t>
            </a:fld>
            <a:endParaRPr lang="en-US"/>
          </a:p>
        </p:txBody>
      </p:sp>
    </p:spTree>
    <p:extLst>
      <p:ext uri="{BB962C8B-B14F-4D97-AF65-F5344CB8AC3E}">
        <p14:creationId xmlns:p14="http://schemas.microsoft.com/office/powerpoint/2010/main" val="429634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571" y="343272"/>
            <a:ext cx="1400346" cy="1002828"/>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23488" y="237820"/>
            <a:ext cx="1738312" cy="1213732"/>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fld id="{AB68A340-31E9-469F-BFB9-577E728CEB7C}" type="slidenum">
              <a:rPr lang="th-TH" sz="2000" b="1">
                <a:solidFill>
                  <a:srgbClr val="00B0F0"/>
                </a:solidFill>
                <a:latin typeface="Arial" panose="020B0604020202020204" pitchFamily="34" charset="0"/>
              </a:rPr>
              <a:t>1</a:t>
            </a:fld>
            <a:endParaRPr lang="th-TH" sz="2000" b="1" dirty="0">
              <a:solidFill>
                <a:srgbClr val="00B0F0"/>
              </a:solidFill>
              <a:latin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411330719"/>
              </p:ext>
            </p:extLst>
          </p:nvPr>
        </p:nvGraphicFramePr>
        <p:xfrm>
          <a:off x="2824703" y="4526915"/>
          <a:ext cx="6000750" cy="2194560"/>
        </p:xfrm>
        <a:graphic>
          <a:graphicData uri="http://schemas.openxmlformats.org/drawingml/2006/table">
            <a:tbl>
              <a:tblPr>
                <a:tableStyleId>{5C22544A-7EE6-4342-B048-85BDC9FD1C3A}</a:tableStyleId>
              </a:tblPr>
              <a:tblGrid>
                <a:gridCol w="2910613">
                  <a:extLst>
                    <a:ext uri="{9D8B030D-6E8A-4147-A177-3AD203B41FA5}">
                      <a16:colId xmlns:a16="http://schemas.microsoft.com/office/drawing/2014/main" xmlns="" val="20000"/>
                    </a:ext>
                  </a:extLst>
                </a:gridCol>
                <a:gridCol w="3090137">
                  <a:extLst>
                    <a:ext uri="{9D8B030D-6E8A-4147-A177-3AD203B41FA5}">
                      <a16:colId xmlns:a16="http://schemas.microsoft.com/office/drawing/2014/main" xmlns="" val="20001"/>
                    </a:ext>
                  </a:extLst>
                </a:gridCol>
              </a:tblGrid>
              <a:tr h="395014">
                <a:tc>
                  <a:txBody>
                    <a:bodyPr/>
                    <a:lstStyle/>
                    <a:p>
                      <a:pPr marL="0" marR="0" algn="r">
                        <a:spcBef>
                          <a:spcPts val="0"/>
                        </a:spcBef>
                        <a:spcAft>
                          <a:spcPts val="0"/>
                        </a:spcAft>
                      </a:pPr>
                      <a:r>
                        <a:rPr lang="en-US" sz="2400" dirty="0">
                          <a:effectLst/>
                        </a:rPr>
                        <a:t>                            Author:</a:t>
                      </a:r>
                      <a:endParaRPr lang="en-US" sz="24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noFill/>
                  </a:tcPr>
                </a:tc>
                <a:tc>
                  <a:txBody>
                    <a:bodyPr/>
                    <a:lstStyle/>
                    <a:p>
                      <a:pPr marL="0" marR="0">
                        <a:spcBef>
                          <a:spcPts val="0"/>
                        </a:spcBef>
                        <a:spcAft>
                          <a:spcPts val="0"/>
                        </a:spcAft>
                      </a:pPr>
                      <a:r>
                        <a:rPr lang="en-US" sz="2400" b="1" dirty="0">
                          <a:effectLst/>
                        </a:rPr>
                        <a:t>Duong Xuan TRAN</a:t>
                      </a:r>
                      <a:endParaRPr lang="en-US" sz="24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noFill/>
                  </a:tcPr>
                </a:tc>
                <a:extLst>
                  <a:ext uri="{0D108BD9-81ED-4DB2-BD59-A6C34878D82A}">
                    <a16:rowId xmlns:a16="http://schemas.microsoft.com/office/drawing/2014/main" xmlns="" val="10000"/>
                  </a:ext>
                </a:extLst>
              </a:tr>
              <a:tr h="100965">
                <a:tc>
                  <a:txBody>
                    <a:bodyPr/>
                    <a:lstStyle/>
                    <a:p>
                      <a:pPr marL="0" marR="0" algn="r">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noFill/>
                  </a:tcPr>
                </a:tc>
                <a:tc>
                  <a:txBody>
                    <a:bodyPr/>
                    <a:lstStyle/>
                    <a:p>
                      <a:pPr marL="59055" marR="0">
                        <a:spcBef>
                          <a:spcPts val="0"/>
                        </a:spcBef>
                        <a:spcAft>
                          <a:spcPts val="0"/>
                        </a:spcAft>
                      </a:pPr>
                      <a:r>
                        <a:rPr lang="en-US" sz="2400" b="1" dirty="0">
                          <a:effectLst/>
                        </a:rPr>
                        <a:t> </a:t>
                      </a:r>
                      <a:endParaRPr lang="en-US" sz="24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noFill/>
                  </a:tcPr>
                </a:tc>
                <a:extLst>
                  <a:ext uri="{0D108BD9-81ED-4DB2-BD59-A6C34878D82A}">
                    <a16:rowId xmlns:a16="http://schemas.microsoft.com/office/drawing/2014/main" xmlns="" val="10001"/>
                  </a:ext>
                </a:extLst>
              </a:tr>
              <a:tr h="224790">
                <a:tc>
                  <a:txBody>
                    <a:bodyPr/>
                    <a:lstStyle/>
                    <a:p>
                      <a:pPr marL="0" marR="0" algn="r">
                        <a:spcBef>
                          <a:spcPts val="0"/>
                        </a:spcBef>
                        <a:spcAft>
                          <a:spcPts val="0"/>
                        </a:spcAft>
                      </a:pPr>
                      <a:endParaRPr lang="en-US" sz="24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noFill/>
                  </a:tcPr>
                </a:tc>
                <a:tc>
                  <a:txBody>
                    <a:bodyPr/>
                    <a:lstStyle/>
                    <a:p>
                      <a:pPr marL="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noFill/>
                  </a:tcPr>
                </a:tc>
                <a:extLst>
                  <a:ext uri="{0D108BD9-81ED-4DB2-BD59-A6C34878D82A}">
                    <a16:rowId xmlns:a16="http://schemas.microsoft.com/office/drawing/2014/main" xmlns="" val="10002"/>
                  </a:ext>
                </a:extLst>
              </a:tr>
              <a:tr h="318770">
                <a:tc>
                  <a:txBody>
                    <a:bodyPr/>
                    <a:lstStyle/>
                    <a:p>
                      <a:pPr marL="0" marR="0" algn="r">
                        <a:spcBef>
                          <a:spcPts val="0"/>
                        </a:spcBef>
                        <a:spcAft>
                          <a:spcPts val="0"/>
                        </a:spcAft>
                      </a:pPr>
                      <a:endParaRPr lang="en-US" sz="24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400" b="1" dirty="0" smtClean="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noFill/>
                  </a:tcPr>
                </a:tc>
                <a:extLst>
                  <a:ext uri="{0D108BD9-81ED-4DB2-BD59-A6C34878D82A}">
                    <a16:rowId xmlns:a16="http://schemas.microsoft.com/office/drawing/2014/main" xmlns="" val="10003"/>
                  </a:ext>
                </a:extLst>
              </a:tr>
              <a:tr h="238760">
                <a:tc>
                  <a:txBody>
                    <a:bodyPr/>
                    <a:lstStyle/>
                    <a:p>
                      <a:pPr marL="0" marR="0" algn="r">
                        <a:spcBef>
                          <a:spcPts val="0"/>
                        </a:spcBef>
                        <a:spcAft>
                          <a:spcPts val="0"/>
                        </a:spcAft>
                      </a:pPr>
                      <a:endParaRPr lang="en-US" sz="24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noFill/>
                  </a:tcPr>
                </a:tc>
                <a:tc>
                  <a:txBody>
                    <a:bodyPr/>
                    <a:lstStyle/>
                    <a:p>
                      <a:pPr marL="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noFill/>
                  </a:tcPr>
                </a:tc>
                <a:extLst>
                  <a:ext uri="{0D108BD9-81ED-4DB2-BD59-A6C34878D82A}">
                    <a16:rowId xmlns:a16="http://schemas.microsoft.com/office/drawing/2014/main" xmlns="" val="10004"/>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364155017"/>
              </p:ext>
            </p:extLst>
          </p:nvPr>
        </p:nvGraphicFramePr>
        <p:xfrm>
          <a:off x="1243013" y="2003999"/>
          <a:ext cx="10110787" cy="1463040"/>
        </p:xfrm>
        <a:graphic>
          <a:graphicData uri="http://schemas.openxmlformats.org/drawingml/2006/table">
            <a:tbl>
              <a:tblPr>
                <a:tableStyleId>{5C22544A-7EE6-4342-B048-85BDC9FD1C3A}</a:tableStyleId>
              </a:tblPr>
              <a:tblGrid>
                <a:gridCol w="10110787">
                  <a:extLst>
                    <a:ext uri="{9D8B030D-6E8A-4147-A177-3AD203B41FA5}">
                      <a16:colId xmlns:a16="http://schemas.microsoft.com/office/drawing/2014/main" xmlns="" val="20000"/>
                    </a:ext>
                  </a:extLst>
                </a:gridCol>
              </a:tblGrid>
              <a:tr h="1119690">
                <a:tc>
                  <a:txBody>
                    <a:bodyPr/>
                    <a:lstStyle/>
                    <a:p>
                      <a:pPr marL="0" marR="0" algn="ctr">
                        <a:spcBef>
                          <a:spcPts val="0"/>
                        </a:spcBef>
                        <a:spcAft>
                          <a:spcPts val="0"/>
                        </a:spcAft>
                      </a:pPr>
                      <a:r>
                        <a:rPr lang="en-US" sz="3200" b="1" dirty="0" smtClean="0">
                          <a:solidFill>
                            <a:schemeClr val="accent1">
                              <a:lumMod val="75000"/>
                            </a:schemeClr>
                          </a:solidFill>
                          <a:effectLst/>
                        </a:rPr>
                        <a:t>Factors associated with the Quality of Life of patients with chronic hepatitis C in Viet Tiep Hospital, Hai Phong City, Viet Nam</a:t>
                      </a:r>
                      <a:endParaRPr lang="en-US" sz="3200" b="1" dirty="0">
                        <a:solidFill>
                          <a:schemeClr val="accent1">
                            <a:lumMod val="75000"/>
                          </a:schemeClr>
                        </a:solidFill>
                        <a:effectLst/>
                      </a:endParaRPr>
                    </a:p>
                  </a:txBody>
                  <a:tcPr marL="68580" marR="68580" marT="0" marB="0">
                    <a:no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29803154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69" y="110294"/>
            <a:ext cx="2968576" cy="804106"/>
          </a:xfrm>
        </p:spPr>
        <p:txBody>
          <a:bodyPr>
            <a:normAutofit/>
          </a:bodyPr>
          <a:lstStyle/>
          <a:p>
            <a:r>
              <a:rPr lang="en-US" sz="4000" b="1" dirty="0" smtClean="0">
                <a:solidFill>
                  <a:schemeClr val="accent1">
                    <a:lumMod val="75000"/>
                  </a:schemeClr>
                </a:solidFill>
                <a:latin typeface="Arial Black" panose="020B0A04020102020204" pitchFamily="34" charset="0"/>
              </a:rPr>
              <a:t>Results </a:t>
            </a:r>
            <a:r>
              <a:rPr lang="en-US" sz="2700" b="1" dirty="0" smtClean="0">
                <a:solidFill>
                  <a:schemeClr val="accent1">
                    <a:lumMod val="75000"/>
                  </a:schemeClr>
                </a:solidFill>
                <a:latin typeface="Arial Black" panose="020B0A04020102020204" pitchFamily="34" charset="0"/>
              </a:rPr>
              <a:t>(2)</a:t>
            </a:r>
            <a:r>
              <a:rPr lang="en-US" sz="2800" b="1" dirty="0" smtClean="0">
                <a:latin typeface="Times New Roman" panose="02020603050405020304" pitchFamily="18" charset="0"/>
                <a:cs typeface="Times New Roman" panose="02020603050405020304" pitchFamily="18" charset="0"/>
              </a:rPr>
              <a:t> </a:t>
            </a:r>
            <a:endParaRPr lang="en-US" sz="2800" b="1" dirty="0">
              <a:latin typeface="Arial Black" panose="020B0A04020102020204" pitchFamily="34" charset="0"/>
            </a:endParaRPr>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789716897"/>
              </p:ext>
            </p:extLst>
          </p:nvPr>
        </p:nvGraphicFramePr>
        <p:xfrm>
          <a:off x="742022" y="1124262"/>
          <a:ext cx="9879767" cy="4567898"/>
        </p:xfrm>
        <a:graphic>
          <a:graphicData uri="http://schemas.openxmlformats.org/drawingml/2006/table">
            <a:tbl>
              <a:tblPr firstRow="1" firstCol="1" bandRow="1"/>
              <a:tblGrid>
                <a:gridCol w="4936107">
                  <a:extLst>
                    <a:ext uri="{9D8B030D-6E8A-4147-A177-3AD203B41FA5}">
                      <a16:colId xmlns:a16="http://schemas.microsoft.com/office/drawing/2014/main" xmlns="" val="20000"/>
                    </a:ext>
                  </a:extLst>
                </a:gridCol>
                <a:gridCol w="2425313">
                  <a:extLst>
                    <a:ext uri="{9D8B030D-6E8A-4147-A177-3AD203B41FA5}">
                      <a16:colId xmlns:a16="http://schemas.microsoft.com/office/drawing/2014/main" xmlns="" val="20001"/>
                    </a:ext>
                  </a:extLst>
                </a:gridCol>
                <a:gridCol w="1573967">
                  <a:extLst>
                    <a:ext uri="{9D8B030D-6E8A-4147-A177-3AD203B41FA5}">
                      <a16:colId xmlns:a16="http://schemas.microsoft.com/office/drawing/2014/main" xmlns="" val="20002"/>
                    </a:ext>
                  </a:extLst>
                </a:gridCol>
                <a:gridCol w="944380">
                  <a:extLst>
                    <a:ext uri="{9D8B030D-6E8A-4147-A177-3AD203B41FA5}">
                      <a16:colId xmlns:a16="http://schemas.microsoft.com/office/drawing/2014/main" xmlns="" val="20003"/>
                    </a:ext>
                  </a:extLst>
                </a:gridCol>
              </a:tblGrid>
              <a:tr h="419725">
                <a:tc gridSpan="2">
                  <a:txBody>
                    <a:bodyPr/>
                    <a:lstStyle/>
                    <a:p>
                      <a:pPr marL="0" marR="0" algn="ctr">
                        <a:lnSpc>
                          <a:spcPct val="115000"/>
                        </a:lnSpc>
                        <a:spcBef>
                          <a:spcPts val="0"/>
                        </a:spcBef>
                        <a:spcAft>
                          <a:spcPts val="0"/>
                        </a:spcAft>
                      </a:pPr>
                      <a:r>
                        <a:rPr lang="en-US" sz="2000" b="1" u="sng" dirty="0">
                          <a:effectLst/>
                          <a:latin typeface="Arial" panose="020B0604020202020204" pitchFamily="34" charset="0"/>
                          <a:ea typeface="Calibri" panose="020F0502020204030204" pitchFamily="34" charset="0"/>
                          <a:cs typeface="Arial" panose="020B0604020202020204" pitchFamily="34" charset="0"/>
                        </a:rPr>
                        <a:t>Variables</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2000" b="1" u="sng" dirty="0" err="1" smtClean="0">
                          <a:effectLst/>
                          <a:latin typeface="Arial" panose="020B0604020202020204" pitchFamily="34" charset="0"/>
                          <a:ea typeface="Calibri" panose="020F0502020204030204" pitchFamily="34" charset="0"/>
                          <a:cs typeface="Arial" panose="020B0604020202020204" pitchFamily="34" charset="0"/>
                        </a:rPr>
                        <a:t>Freq</a:t>
                      </a:r>
                      <a:r>
                        <a:rPr lang="en-US" sz="2000" b="1" u="sng" dirty="0" smtClean="0">
                          <a:effectLst/>
                          <a:latin typeface="Arial" panose="020B0604020202020204" pitchFamily="34" charset="0"/>
                          <a:ea typeface="Calibri" panose="020F0502020204030204" pitchFamily="34" charset="0"/>
                          <a:cs typeface="Arial" panose="020B0604020202020204" pitchFamily="34" charset="0"/>
                        </a:rPr>
                        <a:t> </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2000" b="1" u="sng" dirty="0" smtClean="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xmlns="" val="10000"/>
                  </a:ext>
                </a:extLst>
              </a:tr>
              <a:tr h="447045">
                <a:tc rowSpan="2">
                  <a:txBody>
                    <a:bodyPr/>
                    <a:lstStyle/>
                    <a:p>
                      <a:pPr marL="0" marR="0">
                        <a:lnSpc>
                          <a:spcPct val="115000"/>
                        </a:lnSpc>
                        <a:spcBef>
                          <a:spcPts val="0"/>
                        </a:spcBef>
                        <a:spcAft>
                          <a:spcPts val="0"/>
                        </a:spcAft>
                      </a:pPr>
                      <a:r>
                        <a:rPr lang="en-US" sz="2000" b="1" kern="1200" dirty="0" smtClean="0">
                          <a:solidFill>
                            <a:schemeClr val="tx1"/>
                          </a:solidFill>
                          <a:effectLst/>
                          <a:latin typeface="Arial" panose="020B0604020202020204" pitchFamily="34" charset="0"/>
                          <a:ea typeface="+mn-ea"/>
                          <a:cs typeface="Arial" panose="020B0604020202020204" pitchFamily="34" charset="0"/>
                        </a:rPr>
                        <a:t>Awareness of HCV outcomes </a:t>
                      </a:r>
                      <a:endParaRPr lang="en-US"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a:noFill/>
                    </a:lnR>
                    <a:lnT>
                      <a:noFill/>
                    </a:lnT>
                    <a:lnB>
                      <a:noFill/>
                    </a:lnB>
                    <a:solidFill>
                      <a:schemeClr val="accent1">
                        <a:lumMod val="40000"/>
                        <a:lumOff val="60000"/>
                      </a:schemeClr>
                    </a:solidFill>
                  </a:tcPr>
                </a:tc>
                <a:tc>
                  <a:txBody>
                    <a:bodyPr/>
                    <a:lstStyle/>
                    <a:p>
                      <a:pPr marL="0" marR="0">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Yes</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accent1">
                        <a:lumMod val="40000"/>
                        <a:lumOff val="60000"/>
                      </a:schemeClr>
                    </a:solidFill>
                  </a:tcPr>
                </a:tc>
                <a:tc>
                  <a:txBody>
                    <a:bodyPr/>
                    <a:lstStyle/>
                    <a:p>
                      <a:pPr marL="0" marR="0" algn="ctr">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72 (128)</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accent1">
                        <a:lumMod val="40000"/>
                        <a:lumOff val="60000"/>
                      </a:schemeClr>
                    </a:solidFill>
                  </a:tcPr>
                </a:tc>
                <a:tc>
                  <a:txBody>
                    <a:bodyPr/>
                    <a:lstStyle/>
                    <a:p>
                      <a:pPr marL="0" marR="0" algn="ctr">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56%</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a:noFill/>
                    </a:lnB>
                    <a:solidFill>
                      <a:schemeClr val="accent1">
                        <a:lumMod val="40000"/>
                        <a:lumOff val="60000"/>
                      </a:schemeClr>
                    </a:solidFill>
                  </a:tcPr>
                </a:tc>
                <a:extLst>
                  <a:ext uri="{0D108BD9-81ED-4DB2-BD59-A6C34878D82A}">
                    <a16:rowId xmlns:a16="http://schemas.microsoft.com/office/drawing/2014/main" xmlns="" val="10001"/>
                  </a:ext>
                </a:extLst>
              </a:tr>
              <a:tr h="447045">
                <a:tc vMerge="1">
                  <a:txBody>
                    <a:bodyPr/>
                    <a:lstStyle/>
                    <a:p>
                      <a:pPr marL="0" marR="0">
                        <a:lnSpc>
                          <a:spcPct val="115000"/>
                        </a:lnSpc>
                        <a:spcBef>
                          <a:spcPts val="0"/>
                        </a:spcBef>
                        <a:spcAft>
                          <a:spcPts val="0"/>
                        </a:spcAft>
                      </a:pPr>
                      <a:endParaRPr lang="en-US"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a:noFill/>
                    </a:lnR>
                    <a:lnT>
                      <a:noFill/>
                    </a:lnT>
                    <a:lnB>
                      <a:noFill/>
                    </a:lnB>
                    <a:solidFill>
                      <a:schemeClr val="accent1">
                        <a:lumMod val="40000"/>
                        <a:lumOff val="60000"/>
                      </a:schemeClr>
                    </a:solidFill>
                  </a:tcPr>
                </a:tc>
                <a:tc>
                  <a:txBody>
                    <a:bodyPr/>
                    <a:lstStyle/>
                    <a:p>
                      <a:pPr marL="0" marR="0">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No</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accent1">
                        <a:lumMod val="40000"/>
                        <a:lumOff val="60000"/>
                      </a:schemeClr>
                    </a:solidFill>
                  </a:tcPr>
                </a:tc>
                <a:tc>
                  <a:txBody>
                    <a:bodyPr/>
                    <a:lstStyle/>
                    <a:p>
                      <a:pPr marL="0" marR="0" algn="ctr">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56 (128)</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accent1">
                        <a:lumMod val="40000"/>
                        <a:lumOff val="60000"/>
                      </a:schemeClr>
                    </a:solidFill>
                  </a:tcPr>
                </a:tc>
                <a:tc>
                  <a:txBody>
                    <a:bodyPr/>
                    <a:lstStyle/>
                    <a:p>
                      <a:pPr marL="0" marR="0" algn="ctr">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44%</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a:noFill/>
                    </a:lnB>
                    <a:solidFill>
                      <a:schemeClr val="accent1">
                        <a:lumMod val="40000"/>
                        <a:lumOff val="60000"/>
                      </a:schemeClr>
                    </a:solidFill>
                  </a:tcPr>
                </a:tc>
              </a:tr>
              <a:tr h="464869">
                <a:tc rowSpan="2">
                  <a:txBody>
                    <a:bodyPr/>
                    <a:lstStyle/>
                    <a:p>
                      <a:pPr marL="0" marR="0">
                        <a:lnSpc>
                          <a:spcPct val="115000"/>
                        </a:lnSpc>
                        <a:spcBef>
                          <a:spcPts val="0"/>
                        </a:spcBef>
                        <a:spcAft>
                          <a:spcPts val="0"/>
                        </a:spcAft>
                      </a:pPr>
                      <a:r>
                        <a:rPr lang="en-US" sz="2000" b="1" kern="1200" dirty="0" smtClean="0">
                          <a:solidFill>
                            <a:schemeClr val="tx1"/>
                          </a:solidFill>
                          <a:effectLst/>
                          <a:latin typeface="Arial" panose="020B0604020202020204" pitchFamily="34" charset="0"/>
                          <a:ea typeface="+mn-ea"/>
                          <a:cs typeface="Arial" panose="020B0604020202020204" pitchFamily="34" charset="0"/>
                        </a:rPr>
                        <a:t>Liver fibrosis</a:t>
                      </a:r>
                      <a:endParaRPr lang="en-US"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F0-F2</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66 (128)</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52%</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xmlns="" val="10004"/>
                  </a:ext>
                </a:extLst>
              </a:tr>
              <a:tr h="464869">
                <a:tc vMerge="1">
                  <a:txBody>
                    <a:bodyPr/>
                    <a:lstStyle/>
                    <a:p>
                      <a:pPr marL="0" marR="0">
                        <a:lnSpc>
                          <a:spcPct val="115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F3-F4</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62 (128)</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48%</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a:noFill/>
                    </a:lnB>
                  </a:tcPr>
                </a:tc>
              </a:tr>
              <a:tr h="464869">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effectLst/>
                          <a:latin typeface="Arial" panose="020B0604020202020204" pitchFamily="34" charset="0"/>
                          <a:ea typeface="Calibri" panose="020F0502020204030204" pitchFamily="34" charset="0"/>
                          <a:cs typeface="Arial" panose="020B0604020202020204" pitchFamily="34" charset="0"/>
                        </a:rPr>
                        <a:t>Medical insurance</a:t>
                      </a:r>
                    </a:p>
                  </a:txBody>
                  <a:tcPr marL="68580" marR="68580" marT="0" marB="0" anchor="ctr">
                    <a:lnL w="12700" cap="flat" cmpd="sng" algn="ctr">
                      <a:solidFill>
                        <a:schemeClr val="tx1"/>
                      </a:solidFill>
                      <a:prstDash val="solid"/>
                      <a:round/>
                      <a:headEnd type="none" w="med" len="med"/>
                      <a:tailEnd type="none" w="med" len="med"/>
                    </a:lnL>
                    <a:lnR>
                      <a:noFill/>
                    </a:lnR>
                    <a:lnT>
                      <a:noFill/>
                    </a:lnT>
                    <a:lnB>
                      <a:noFill/>
                    </a:lnB>
                    <a:solidFill>
                      <a:schemeClr val="accent1">
                        <a:lumMod val="40000"/>
                        <a:lumOff val="60000"/>
                      </a:schemeClr>
                    </a:solidFill>
                  </a:tcPr>
                </a:tc>
                <a:tc>
                  <a:txBody>
                    <a:bodyPr/>
                    <a:lstStyle/>
                    <a:p>
                      <a:pPr marL="0" marR="0">
                        <a:lnSpc>
                          <a:spcPct val="115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accent1">
                        <a:lumMod val="40000"/>
                        <a:lumOff val="60000"/>
                      </a:schemeClr>
                    </a:solidFill>
                  </a:tcPr>
                </a:tc>
                <a:tc>
                  <a:txBody>
                    <a:bodyPr/>
                    <a:lstStyle/>
                    <a:p>
                      <a:pPr marL="0" marR="0" algn="ctr">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126 (128)</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accent1">
                        <a:lumMod val="40000"/>
                        <a:lumOff val="60000"/>
                      </a:schemeClr>
                    </a:solidFill>
                  </a:tcPr>
                </a:tc>
                <a:tc>
                  <a:txBody>
                    <a:bodyPr/>
                    <a:lstStyle/>
                    <a:p>
                      <a:pPr marL="0" marR="0" algn="ctr">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98%</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a:noFill/>
                    </a:lnB>
                    <a:solidFill>
                      <a:schemeClr val="accent1">
                        <a:lumMod val="40000"/>
                        <a:lumOff val="60000"/>
                      </a:schemeClr>
                    </a:solidFill>
                  </a:tcPr>
                </a:tc>
                <a:extLst>
                  <a:ext uri="{0D108BD9-81ED-4DB2-BD59-A6C34878D82A}">
                    <a16:rowId xmlns:a16="http://schemas.microsoft.com/office/drawing/2014/main" xmlns="" val="10005"/>
                  </a:ext>
                </a:extLst>
              </a:tr>
              <a:tr h="464869">
                <a:tc>
                  <a:txBody>
                    <a:bodyPr/>
                    <a:lstStyle/>
                    <a:p>
                      <a:pPr marL="0" marR="0">
                        <a:lnSpc>
                          <a:spcPct val="115000"/>
                        </a:lnSpc>
                        <a:spcBef>
                          <a:spcPts val="0"/>
                        </a:spcBef>
                        <a:spcAft>
                          <a:spcPts val="0"/>
                        </a:spcAft>
                      </a:pPr>
                      <a:r>
                        <a:rPr lang="en-US" sz="2000" b="1" dirty="0" smtClean="0">
                          <a:effectLst/>
                          <a:latin typeface="Arial" panose="020B0604020202020204" pitchFamily="34" charset="0"/>
                          <a:ea typeface="Calibri" panose="020F0502020204030204" pitchFamily="34" charset="0"/>
                          <a:cs typeface="Arial" panose="020B0604020202020204" pitchFamily="34" charset="0"/>
                        </a:rPr>
                        <a:t>Time</a:t>
                      </a:r>
                      <a:r>
                        <a:rPr lang="en-US" sz="2000" b="1" baseline="0" dirty="0" smtClean="0">
                          <a:effectLst/>
                          <a:latin typeface="Arial" panose="020B0604020202020204" pitchFamily="34" charset="0"/>
                          <a:ea typeface="Calibri" panose="020F0502020204030204" pitchFamily="34" charset="0"/>
                          <a:cs typeface="Arial" panose="020B0604020202020204" pitchFamily="34" charset="0"/>
                        </a:rPr>
                        <a:t> of diagnosis</a:t>
                      </a:r>
                      <a:endParaRPr lang="en-US"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a:noFill/>
                    </a:lnR>
                    <a:lnT>
                      <a:noFill/>
                    </a:lnT>
                    <a:lnB>
                      <a:noFill/>
                    </a:lnB>
                    <a:noFill/>
                  </a:tcPr>
                </a:tc>
                <a:tc>
                  <a:txBody>
                    <a:bodyPr/>
                    <a:lstStyle/>
                    <a:p>
                      <a:pPr marL="0" marR="0" algn="l" defTabSz="914400" rtl="0" eaLnBrk="1" latinLnBrk="0" hangingPunct="1">
                        <a:lnSpc>
                          <a:spcPct val="115000"/>
                        </a:lnSpc>
                        <a:spcBef>
                          <a:spcPts val="0"/>
                        </a:spcBef>
                        <a:spcAft>
                          <a:spcPts val="0"/>
                        </a:spcAft>
                      </a:pPr>
                      <a:r>
                        <a:rPr lang="en-US" sz="20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≤3 years ago</a:t>
                      </a:r>
                    </a:p>
                  </a:txBody>
                  <a:tcPr marL="68580" marR="68580" marT="0" marB="0" anchor="ctr">
                    <a:lnL>
                      <a:noFill/>
                    </a:lnL>
                    <a:lnR>
                      <a:noFill/>
                    </a:lnR>
                    <a:lnT>
                      <a:noFill/>
                    </a:lnT>
                    <a:lnB>
                      <a:noFill/>
                    </a:lnB>
                    <a:noFill/>
                  </a:tcPr>
                </a:tc>
                <a:tc>
                  <a:txBody>
                    <a:bodyPr/>
                    <a:lstStyle/>
                    <a:p>
                      <a:pPr marL="0" marR="0" algn="ctr">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99 (128)</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noFill/>
                  </a:tcPr>
                </a:tc>
                <a:tc>
                  <a:txBody>
                    <a:bodyPr/>
                    <a:lstStyle/>
                    <a:p>
                      <a:pPr marL="0" marR="0" algn="ctr">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77%</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a:noFill/>
                    </a:lnB>
                    <a:noFill/>
                  </a:tcPr>
                </a:tc>
                <a:extLst>
                  <a:ext uri="{0D108BD9-81ED-4DB2-BD59-A6C34878D82A}">
                    <a16:rowId xmlns:a16="http://schemas.microsoft.com/office/drawing/2014/main" xmlns="" val="10006"/>
                  </a:ext>
                </a:extLst>
              </a:tr>
              <a:tr h="464869">
                <a:tc>
                  <a:txBody>
                    <a:bodyPr/>
                    <a:lstStyle/>
                    <a:p>
                      <a:pPr marL="0" marR="0">
                        <a:lnSpc>
                          <a:spcPct val="115000"/>
                        </a:lnSpc>
                        <a:spcBef>
                          <a:spcPts val="0"/>
                        </a:spcBef>
                        <a:spcAft>
                          <a:spcPts val="0"/>
                        </a:spcAft>
                      </a:pPr>
                      <a:r>
                        <a:rPr lang="en-US" sz="2000" b="1" dirty="0" smtClean="0">
                          <a:effectLst/>
                          <a:latin typeface="Arial" panose="020B0604020202020204" pitchFamily="34" charset="0"/>
                          <a:ea typeface="Calibri" panose="020F0502020204030204" pitchFamily="34" charset="0"/>
                          <a:cs typeface="Arial" panose="020B0604020202020204" pitchFamily="34" charset="0"/>
                        </a:rPr>
                        <a:t>Treat</a:t>
                      </a:r>
                      <a:r>
                        <a:rPr lang="en-US" sz="2000" b="1" baseline="0" dirty="0" smtClean="0">
                          <a:effectLst/>
                          <a:latin typeface="Arial" panose="020B0604020202020204" pitchFamily="34" charset="0"/>
                          <a:ea typeface="Calibri" panose="020F0502020204030204" pitchFamily="34" charset="0"/>
                          <a:cs typeface="Arial" panose="020B0604020202020204" pitchFamily="34" charset="0"/>
                        </a:rPr>
                        <a:t> for HCV</a:t>
                      </a:r>
                      <a:endParaRPr lang="en-US"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a:noFill/>
                    </a:lnR>
                    <a:lnT>
                      <a:noFill/>
                    </a:lnT>
                    <a:lnB>
                      <a:noFill/>
                    </a:lnB>
                    <a:solidFill>
                      <a:schemeClr val="accent1">
                        <a:lumMod val="40000"/>
                        <a:lumOff val="60000"/>
                      </a:schemeClr>
                    </a:solidFill>
                  </a:tcPr>
                </a:tc>
                <a:tc>
                  <a:txBody>
                    <a:bodyPr/>
                    <a:lstStyle/>
                    <a:p>
                      <a:pPr marL="0" marR="0" algn="l" defTabSz="914400" rtl="0" eaLnBrk="1" latinLnBrk="0" hangingPunct="1">
                        <a:lnSpc>
                          <a:spcPct val="115000"/>
                        </a:lnSpc>
                        <a:spcBef>
                          <a:spcPts val="0"/>
                        </a:spcBef>
                        <a:spcAft>
                          <a:spcPts val="0"/>
                        </a:spcAft>
                      </a:pPr>
                      <a:endParaRPr lang="en-US" sz="20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accent1">
                        <a:lumMod val="40000"/>
                        <a:lumOff val="60000"/>
                      </a:schemeClr>
                    </a:solidFill>
                  </a:tcPr>
                </a:tc>
                <a:tc>
                  <a:txBody>
                    <a:bodyPr/>
                    <a:lstStyle/>
                    <a:p>
                      <a:pPr marL="0" marR="0" algn="ctr">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51 (128)</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accent1">
                        <a:lumMod val="40000"/>
                        <a:lumOff val="60000"/>
                      </a:schemeClr>
                    </a:solidFill>
                  </a:tcPr>
                </a:tc>
                <a:tc>
                  <a:txBody>
                    <a:bodyPr/>
                    <a:lstStyle/>
                    <a:p>
                      <a:pPr marL="0" marR="0" algn="ctr">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40%</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a:noFill/>
                    </a:lnB>
                    <a:solidFill>
                      <a:schemeClr val="accent1">
                        <a:lumMod val="40000"/>
                        <a:lumOff val="60000"/>
                      </a:schemeClr>
                    </a:solidFill>
                  </a:tcPr>
                </a:tc>
              </a:tr>
              <a:tr h="464869">
                <a:tc rowSpan="2">
                  <a:txBody>
                    <a:bodyPr/>
                    <a:lstStyle/>
                    <a:p>
                      <a:pPr marL="0" marR="0">
                        <a:lnSpc>
                          <a:spcPct val="115000"/>
                        </a:lnSpc>
                        <a:spcBef>
                          <a:spcPts val="0"/>
                        </a:spcBef>
                        <a:spcAft>
                          <a:spcPts val="0"/>
                        </a:spcAft>
                      </a:pPr>
                      <a:r>
                        <a:rPr lang="en-US" sz="2000" b="1" dirty="0" smtClean="0">
                          <a:effectLst/>
                          <a:latin typeface="Arial" panose="020B0604020202020204" pitchFamily="34" charset="0"/>
                          <a:ea typeface="Calibri" panose="020F0502020204030204" pitchFamily="34" charset="0"/>
                          <a:cs typeface="Arial" panose="020B0604020202020204" pitchFamily="34" charset="0"/>
                        </a:rPr>
                        <a:t>Anti</a:t>
                      </a:r>
                      <a:r>
                        <a:rPr lang="en-US" sz="2000" b="1" baseline="0" dirty="0" smtClean="0">
                          <a:effectLst/>
                          <a:latin typeface="Arial" panose="020B0604020202020204" pitchFamily="34" charset="0"/>
                          <a:ea typeface="Calibri" panose="020F0502020204030204" pitchFamily="34" charset="0"/>
                          <a:cs typeface="Arial" panose="020B0604020202020204" pitchFamily="34" charset="0"/>
                        </a:rPr>
                        <a:t>-HCV drugs</a:t>
                      </a:r>
                      <a:endParaRPr lang="en-US"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DAAs</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w="12700" cap="flat" cmpd="sng" algn="ctr">
                      <a:no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40 (51)</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w="12700" cap="flat" cmpd="sng" algn="ctr">
                      <a:no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78%</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noFill/>
                  </a:tcPr>
                </a:tc>
                <a:extLst>
                  <a:ext uri="{0D108BD9-81ED-4DB2-BD59-A6C34878D82A}">
                    <a16:rowId xmlns:a16="http://schemas.microsoft.com/office/drawing/2014/main" xmlns="" val="10008"/>
                  </a:ext>
                </a:extLst>
              </a:tr>
              <a:tr h="464869">
                <a:tc vMerge="1">
                  <a:txBody>
                    <a:bodyPr/>
                    <a:lstStyle/>
                    <a:p>
                      <a:pPr marL="0" marR="0">
                        <a:lnSpc>
                          <a:spcPct val="115000"/>
                        </a:lnSpc>
                        <a:spcBef>
                          <a:spcPts val="0"/>
                        </a:spcBef>
                        <a:spcAft>
                          <a:spcPts val="0"/>
                        </a:spcAft>
                      </a:pPr>
                      <a:endParaRPr lang="en-US"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Others</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11 (51)</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22%</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noFill/>
                  </a:tcPr>
                </a:tc>
              </a:tr>
            </a:tbl>
          </a:graphicData>
        </a:graphic>
      </p:graphicFrame>
      <p:sp>
        <p:nvSpPr>
          <p:cNvPr id="3" name="Slide Number Placeholder 2"/>
          <p:cNvSpPr>
            <a:spLocks noGrp="1"/>
          </p:cNvSpPr>
          <p:nvPr>
            <p:ph type="sldNum" sz="quarter" idx="12"/>
          </p:nvPr>
        </p:nvSpPr>
        <p:spPr/>
        <p:txBody>
          <a:bodyPr/>
          <a:lstStyle/>
          <a:p>
            <a:fld id="{C32B22F3-5942-4C70-B8BC-A02D3EE64ADA}" type="slidenum">
              <a:rPr lang="en-US" sz="2000" smtClean="0">
                <a:solidFill>
                  <a:srgbClr val="00B0F0"/>
                </a:solidFill>
              </a:rPr>
              <a:t>10</a:t>
            </a:fld>
            <a:endParaRPr lang="en-US" sz="2000" dirty="0">
              <a:solidFill>
                <a:srgbClr val="00B0F0"/>
              </a:solidFill>
            </a:endParaRPr>
          </a:p>
        </p:txBody>
      </p:sp>
      <p:sp>
        <p:nvSpPr>
          <p:cNvPr id="5" name="Title 1"/>
          <p:cNvSpPr txBox="1">
            <a:spLocks/>
          </p:cNvSpPr>
          <p:nvPr/>
        </p:nvSpPr>
        <p:spPr>
          <a:xfrm>
            <a:off x="4881716" y="508500"/>
            <a:ext cx="5751871" cy="80410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smtClean="0">
                <a:latin typeface="Times New Roman" panose="02020603050405020304" pitchFamily="18" charset="0"/>
                <a:cs typeface="Times New Roman" panose="02020603050405020304" pitchFamily="18" charset="0"/>
              </a:rPr>
              <a:t>Some factors of the participants </a:t>
            </a:r>
            <a:endParaRPr lang="en-US" sz="2800" b="1" dirty="0">
              <a:latin typeface="Arial Black" panose="020B0A04020102020204" pitchFamily="34" charset="0"/>
            </a:endParaRPr>
          </a:p>
        </p:txBody>
      </p:sp>
    </p:spTree>
    <p:extLst>
      <p:ext uri="{BB962C8B-B14F-4D97-AF65-F5344CB8AC3E}">
        <p14:creationId xmlns:p14="http://schemas.microsoft.com/office/powerpoint/2010/main" val="1060481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34288"/>
            <a:ext cx="2834640" cy="593520"/>
          </a:xfrm>
        </p:spPr>
        <p:txBody>
          <a:bodyPr>
            <a:normAutofit/>
          </a:bodyPr>
          <a:lstStyle/>
          <a:p>
            <a:r>
              <a:rPr lang="en-US" sz="3200" b="1" dirty="0" smtClean="0">
                <a:solidFill>
                  <a:schemeClr val="accent1">
                    <a:lumMod val="75000"/>
                  </a:schemeClr>
                </a:solidFill>
                <a:latin typeface="Arial Black" panose="020B0A04020102020204" pitchFamily="34" charset="0"/>
              </a:rPr>
              <a:t>Results </a:t>
            </a:r>
            <a:r>
              <a:rPr lang="en-US" sz="2000" b="1" dirty="0" smtClean="0">
                <a:solidFill>
                  <a:schemeClr val="accent1">
                    <a:lumMod val="75000"/>
                  </a:schemeClr>
                </a:solidFill>
                <a:latin typeface="Arial Black" panose="020B0A04020102020204" pitchFamily="34" charset="0"/>
              </a:rPr>
              <a:t>(3)</a:t>
            </a:r>
            <a:endParaRPr lang="en-US" sz="3200" b="1" dirty="0">
              <a:solidFill>
                <a:schemeClr val="accent1">
                  <a:lumMod val="75000"/>
                </a:schemeClr>
              </a:solidFill>
              <a:latin typeface="Arial Black" panose="020B0A04020102020204" pitchFamily="34" charset="0"/>
            </a:endParaRPr>
          </a:p>
        </p:txBody>
      </p:sp>
      <p:sp>
        <p:nvSpPr>
          <p:cNvPr id="5" name="Rectangle 1"/>
          <p:cNvSpPr>
            <a:spLocks noChangeArrowheads="1"/>
          </p:cNvSpPr>
          <p:nvPr/>
        </p:nvSpPr>
        <p:spPr bwMode="auto">
          <a:xfrm>
            <a:off x="3612473" y="227732"/>
            <a:ext cx="4200268" cy="500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52352" rIns="0" bIns="3808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sz="2000" b="1" dirty="0" smtClean="0" bmk="_Toc489621964">
                <a:latin typeface="Arial" panose="020B0604020202020204" pitchFamily="34" charset="0"/>
                <a:ea typeface="Times New Roman" panose="02020603050405020304" pitchFamily="18" charset="0"/>
                <a:cs typeface="Arial" panose="020B0604020202020204" pitchFamily="34" charset="0"/>
              </a:rPr>
              <a:t>Factors associated with QoL</a:t>
            </a:r>
            <a:endParaRPr kumimoji="0" lang="en-US" sz="2000" b="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090258272"/>
              </p:ext>
            </p:extLst>
          </p:nvPr>
        </p:nvGraphicFramePr>
        <p:xfrm>
          <a:off x="217543" y="842542"/>
          <a:ext cx="8361681" cy="5691461"/>
        </p:xfrm>
        <a:graphic>
          <a:graphicData uri="http://schemas.openxmlformats.org/drawingml/2006/table">
            <a:tbl>
              <a:tblPr firstRow="1" firstCol="1" bandRow="1"/>
              <a:tblGrid>
                <a:gridCol w="1974328">
                  <a:extLst>
                    <a:ext uri="{9D8B030D-6E8A-4147-A177-3AD203B41FA5}">
                      <a16:colId xmlns:a16="http://schemas.microsoft.com/office/drawing/2014/main" xmlns="" val="20000"/>
                    </a:ext>
                  </a:extLst>
                </a:gridCol>
                <a:gridCol w="228600"/>
                <a:gridCol w="766482">
                  <a:extLst>
                    <a:ext uri="{9D8B030D-6E8A-4147-A177-3AD203B41FA5}">
                      <a16:colId xmlns:a16="http://schemas.microsoft.com/office/drawing/2014/main" xmlns="" val="20001"/>
                    </a:ext>
                  </a:extLst>
                </a:gridCol>
                <a:gridCol w="255494">
                  <a:extLst>
                    <a:ext uri="{9D8B030D-6E8A-4147-A177-3AD203B41FA5}">
                      <a16:colId xmlns:a16="http://schemas.microsoft.com/office/drawing/2014/main" xmlns="" val="20012"/>
                    </a:ext>
                  </a:extLst>
                </a:gridCol>
                <a:gridCol w="510988">
                  <a:extLst>
                    <a:ext uri="{9D8B030D-6E8A-4147-A177-3AD203B41FA5}">
                      <a16:colId xmlns:a16="http://schemas.microsoft.com/office/drawing/2014/main" xmlns="" val="20002"/>
                    </a:ext>
                  </a:extLst>
                </a:gridCol>
                <a:gridCol w="578224">
                  <a:extLst>
                    <a:ext uri="{9D8B030D-6E8A-4147-A177-3AD203B41FA5}">
                      <a16:colId xmlns:a16="http://schemas.microsoft.com/office/drawing/2014/main" xmlns="" val="20003"/>
                    </a:ext>
                  </a:extLst>
                </a:gridCol>
                <a:gridCol w="457200">
                  <a:extLst>
                    <a:ext uri="{9D8B030D-6E8A-4147-A177-3AD203B41FA5}">
                      <a16:colId xmlns:a16="http://schemas.microsoft.com/office/drawing/2014/main" xmlns="" val="20004"/>
                    </a:ext>
                  </a:extLst>
                </a:gridCol>
                <a:gridCol w="537882">
                  <a:extLst>
                    <a:ext uri="{9D8B030D-6E8A-4147-A177-3AD203B41FA5}">
                      <a16:colId xmlns:a16="http://schemas.microsoft.com/office/drawing/2014/main" xmlns="" val="20005"/>
                    </a:ext>
                  </a:extLst>
                </a:gridCol>
                <a:gridCol w="524435">
                  <a:extLst>
                    <a:ext uri="{9D8B030D-6E8A-4147-A177-3AD203B41FA5}">
                      <a16:colId xmlns:a16="http://schemas.microsoft.com/office/drawing/2014/main" xmlns="" val="20006"/>
                    </a:ext>
                  </a:extLst>
                </a:gridCol>
                <a:gridCol w="537883">
                  <a:extLst>
                    <a:ext uri="{9D8B030D-6E8A-4147-A177-3AD203B41FA5}">
                      <a16:colId xmlns:a16="http://schemas.microsoft.com/office/drawing/2014/main" xmlns="" val="20007"/>
                    </a:ext>
                  </a:extLst>
                </a:gridCol>
                <a:gridCol w="443753">
                  <a:extLst>
                    <a:ext uri="{9D8B030D-6E8A-4147-A177-3AD203B41FA5}">
                      <a16:colId xmlns:a16="http://schemas.microsoft.com/office/drawing/2014/main" xmlns="" val="20008"/>
                    </a:ext>
                  </a:extLst>
                </a:gridCol>
                <a:gridCol w="537882">
                  <a:extLst>
                    <a:ext uri="{9D8B030D-6E8A-4147-A177-3AD203B41FA5}">
                      <a16:colId xmlns:a16="http://schemas.microsoft.com/office/drawing/2014/main" xmlns="" val="20009"/>
                    </a:ext>
                  </a:extLst>
                </a:gridCol>
                <a:gridCol w="457200">
                  <a:extLst>
                    <a:ext uri="{9D8B030D-6E8A-4147-A177-3AD203B41FA5}">
                      <a16:colId xmlns:a16="http://schemas.microsoft.com/office/drawing/2014/main" xmlns="" val="20010"/>
                    </a:ext>
                  </a:extLst>
                </a:gridCol>
                <a:gridCol w="551330">
                  <a:extLst>
                    <a:ext uri="{9D8B030D-6E8A-4147-A177-3AD203B41FA5}">
                      <a16:colId xmlns:a16="http://schemas.microsoft.com/office/drawing/2014/main" xmlns="" val="20011"/>
                    </a:ext>
                  </a:extLst>
                </a:gridCol>
              </a:tblGrid>
              <a:tr h="244092">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effectLst/>
                          <a:latin typeface="Arial" panose="020B0604020202020204" pitchFamily="34" charset="0"/>
                          <a:ea typeface="Calibri" panose="020F0502020204030204" pitchFamily="34" charset="0"/>
                          <a:cs typeface="Arial" panose="020B0604020202020204" pitchFamily="34" charset="0"/>
                        </a:rPr>
                        <a:t>Factors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rowSpan="1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600" dirty="0" smtClean="0">
                          <a:effectLst/>
                          <a:latin typeface="Arial" panose="020B0604020202020204" pitchFamily="34" charset="0"/>
                          <a:ea typeface="Calibri" panose="020F0502020204030204" pitchFamily="34" charset="0"/>
                          <a:cs typeface="Arial" panose="020B0604020202020204" pitchFamily="34" charset="0"/>
                        </a:rPr>
                        <a:t>CLDQ</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rowSpan="12">
                  <a:txBody>
                    <a:bodyPr/>
                    <a:lstStyle/>
                    <a:p>
                      <a:pPr marL="0" marR="0" algn="ctr">
                        <a:spcBef>
                          <a:spcPts val="0"/>
                        </a:spcBef>
                        <a:spcAft>
                          <a:spcPts val="0"/>
                        </a:spcAft>
                      </a:pPr>
                      <a:endParaRPr lang="en-US" sz="1600"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0">
                  <a:txBody>
                    <a:bodyPr/>
                    <a:lstStyle/>
                    <a:p>
                      <a:pPr marL="0" marR="0" algn="ctr">
                        <a:spcBef>
                          <a:spcPts val="0"/>
                        </a:spcBef>
                        <a:spcAft>
                          <a:spcPts val="0"/>
                        </a:spcAft>
                      </a:pPr>
                      <a:r>
                        <a:rPr lang="en-US" sz="1600" dirty="0" smtClean="0">
                          <a:effectLst/>
                          <a:latin typeface="Arial" panose="020B0604020202020204" pitchFamily="34" charset="0"/>
                          <a:ea typeface="Calibri" panose="020F0502020204030204" pitchFamily="34" charset="0"/>
                          <a:cs typeface="Arial" panose="020B0604020202020204" pitchFamily="34" charset="0"/>
                        </a:rPr>
                        <a:t>SF-36 dimensions</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hMerge="1">
                  <a:txBody>
                    <a:bodyPr/>
                    <a:lstStyle/>
                    <a:p>
                      <a:pPr marL="0" marR="0" algn="ctr">
                        <a:spcBef>
                          <a:spcPts val="0"/>
                        </a:spcBef>
                        <a:spcAft>
                          <a:spcPts val="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459210">
                <a:tc vMerge="1">
                  <a:txBody>
                    <a:bodyPr/>
                    <a:lstStyle/>
                    <a:p>
                      <a:pPr marL="0" marR="0" algn="ctr">
                        <a:spcBef>
                          <a:spcPts val="0"/>
                        </a:spcBef>
                        <a:spcAft>
                          <a:spcPts val="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600" dirty="0" smtClean="0">
                          <a:effectLst/>
                          <a:latin typeface="Arial" panose="020B0604020202020204" pitchFamily="34" charset="0"/>
                          <a:ea typeface="Calibri" panose="020F0502020204030204" pitchFamily="34" charset="0"/>
                          <a:cs typeface="Arial" panose="020B0604020202020204" pitchFamily="34" charset="0"/>
                        </a:rPr>
                        <a:t>Total score</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PCS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MCS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GH</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PF</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RP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BP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VT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SF</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RE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MH</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487680">
                <a:tc>
                  <a:txBody>
                    <a:bodyPr/>
                    <a:lstStyle/>
                    <a:p>
                      <a:pPr marL="0" marR="0">
                        <a:spcBef>
                          <a:spcPts val="0"/>
                        </a:spcBef>
                        <a:spcAft>
                          <a:spcPts val="0"/>
                        </a:spcAft>
                      </a:pPr>
                      <a:r>
                        <a:rPr lang="en-US" sz="1600" dirty="0" smtClean="0">
                          <a:solidFill>
                            <a:srgbClr val="FFFF00"/>
                          </a:solidFill>
                          <a:effectLst/>
                          <a:latin typeface="Arial" panose="020B0604020202020204" pitchFamily="34" charset="0"/>
                          <a:ea typeface="Calibri" panose="020F0502020204030204" pitchFamily="34" charset="0"/>
                          <a:cs typeface="Arial" panose="020B0604020202020204" pitchFamily="34" charset="0"/>
                        </a:rPr>
                        <a:t>Older</a:t>
                      </a:r>
                      <a:endParaRPr lang="en-US" sz="1600"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vMerge="1">
                  <a:txBody>
                    <a:bodyPr/>
                    <a:lstStyle/>
                    <a:p>
                      <a:pPr marL="0" marR="0">
                        <a:spcBef>
                          <a:spcPts val="0"/>
                        </a:spcBef>
                        <a:spcAft>
                          <a:spcPts val="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2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62912">
                <a:tc>
                  <a:txBody>
                    <a:bodyPr/>
                    <a:lstStyle/>
                    <a:p>
                      <a:pPr marL="0" marR="0">
                        <a:spcBef>
                          <a:spcPts val="0"/>
                        </a:spcBef>
                        <a:spcAft>
                          <a:spcPts val="0"/>
                        </a:spcAft>
                      </a:pPr>
                      <a:r>
                        <a:rPr lang="en-US" sz="1600" dirty="0">
                          <a:solidFill>
                            <a:srgbClr val="FFFF00"/>
                          </a:solidFill>
                          <a:effectLst/>
                          <a:latin typeface="Arial" panose="020B0604020202020204" pitchFamily="34" charset="0"/>
                          <a:ea typeface="Calibri" panose="020F0502020204030204" pitchFamily="34" charset="0"/>
                          <a:cs typeface="Arial" panose="020B0604020202020204" pitchFamily="34" charset="0"/>
                        </a:rPr>
                        <a:t>Female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vMerge="1">
                  <a:txBody>
                    <a:bodyPr/>
                    <a:lstStyle/>
                    <a:p>
                      <a:pPr marL="0" marR="0">
                        <a:spcBef>
                          <a:spcPts val="0"/>
                        </a:spcBef>
                        <a:spcAft>
                          <a:spcPts val="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vMerge="1">
                  <a:txBody>
                    <a:bodyPr/>
                    <a:lstStyle/>
                    <a:p>
                      <a:pPr marL="0" marR="0" algn="ctr">
                        <a:spcBef>
                          <a:spcPts val="0"/>
                        </a:spcBef>
                        <a:spcAft>
                          <a:spcPts val="0"/>
                        </a:spcAft>
                      </a:pP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xmlns="" val="10002"/>
                  </a:ext>
                </a:extLst>
              </a:tr>
              <a:tr h="484819">
                <a:tc>
                  <a:txBody>
                    <a:bodyPr/>
                    <a:lstStyle/>
                    <a:p>
                      <a:pPr marL="0" marR="0">
                        <a:spcBef>
                          <a:spcPts val="0"/>
                        </a:spcBef>
                        <a:spcAft>
                          <a:spcPts val="0"/>
                        </a:spcAft>
                      </a:pPr>
                      <a:r>
                        <a:rPr lang="en-US" sz="1600" dirty="0" smtClean="0">
                          <a:effectLst/>
                          <a:latin typeface="Arial" panose="020B0604020202020204" pitchFamily="34" charset="0"/>
                          <a:ea typeface="Calibri" panose="020F0502020204030204" pitchFamily="34" charset="0"/>
                          <a:cs typeface="Arial" panose="020B0604020202020204" pitchFamily="34" charset="0"/>
                        </a:rPr>
                        <a:t>Married,</a:t>
                      </a:r>
                      <a:r>
                        <a:rPr lang="en-US" sz="1600" baseline="0" dirty="0" smtClean="0">
                          <a:effectLst/>
                          <a:latin typeface="Arial" panose="020B0604020202020204" pitchFamily="34" charset="0"/>
                          <a:ea typeface="Calibri" panose="020F0502020204030204" pitchFamily="34" charset="0"/>
                          <a:cs typeface="Arial" panose="020B0604020202020204" pitchFamily="34" charset="0"/>
                        </a:rPr>
                        <a:t> cohabiting</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vMerge="1">
                  <a:txBody>
                    <a:bodyPr/>
                    <a:lstStyle/>
                    <a:p>
                      <a:pPr marL="0" marR="0">
                        <a:spcBef>
                          <a:spcPts val="0"/>
                        </a:spcBef>
                        <a:spcAft>
                          <a:spcPts val="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extLst>
                  <a:ext uri="{0D108BD9-81ED-4DB2-BD59-A6C34878D82A}">
                    <a16:rowId xmlns:a16="http://schemas.microsoft.com/office/drawing/2014/main" xmlns="" val="10003"/>
                  </a:ext>
                </a:extLst>
              </a:tr>
              <a:tr h="551052">
                <a:tc>
                  <a:txBody>
                    <a:bodyPr/>
                    <a:lstStyle/>
                    <a:p>
                      <a:pPr marL="0" marR="0">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High school and </a:t>
                      </a:r>
                      <a:r>
                        <a:rPr lang="en-US" sz="1600" dirty="0" smtClean="0">
                          <a:effectLst/>
                          <a:latin typeface="Arial" panose="020B0604020202020204" pitchFamily="34" charset="0"/>
                          <a:ea typeface="Calibri" panose="020F0502020204030204" pitchFamily="34" charset="0"/>
                          <a:cs typeface="Arial" panose="020B0604020202020204" pitchFamily="34" charset="0"/>
                        </a:rPr>
                        <a:t>higher level</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vMerge="1">
                  <a:txBody>
                    <a:bodyPr/>
                    <a:lstStyle/>
                    <a:p>
                      <a:pPr marL="0" marR="0">
                        <a:spcBef>
                          <a:spcPts val="0"/>
                        </a:spcBef>
                        <a:spcAft>
                          <a:spcPts val="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vMerge="1">
                  <a:txBody>
                    <a:bodyPr/>
                    <a:lstStyle/>
                    <a:p>
                      <a:pPr marL="0" marR="0" algn="ctr">
                        <a:spcBef>
                          <a:spcPts val="0"/>
                        </a:spcBef>
                        <a:spcAft>
                          <a:spcPts val="0"/>
                        </a:spcAft>
                      </a:pP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538992">
                <a:tc>
                  <a:txBody>
                    <a:bodyPr/>
                    <a:lstStyle/>
                    <a:p>
                      <a:pPr marL="0" marR="0">
                        <a:spcBef>
                          <a:spcPts val="0"/>
                        </a:spcBef>
                        <a:spcAft>
                          <a:spcPts val="0"/>
                        </a:spcAft>
                      </a:pPr>
                      <a:r>
                        <a:rPr lang="en-US" sz="1600" dirty="0" smtClean="0">
                          <a:effectLst/>
                          <a:latin typeface="Arial" panose="020B0604020202020204" pitchFamily="34" charset="0"/>
                          <a:ea typeface="Calibri" panose="020F0502020204030204" pitchFamily="34" charset="0"/>
                          <a:cs typeface="Arial" panose="020B0604020202020204" pitchFamily="34" charset="0"/>
                        </a:rPr>
                        <a:t>Enough money</a:t>
                      </a:r>
                      <a:r>
                        <a:rPr lang="en-US" sz="1600" baseline="0" dirty="0" smtClean="0">
                          <a:effectLst/>
                          <a:latin typeface="Arial" panose="020B0604020202020204" pitchFamily="34" charset="0"/>
                          <a:ea typeface="Calibri" panose="020F0502020204030204" pitchFamily="34" charset="0"/>
                          <a:cs typeface="Arial" panose="020B0604020202020204" pitchFamily="34" charset="0"/>
                        </a:rPr>
                        <a:t> for </a:t>
                      </a:r>
                      <a:r>
                        <a:rPr lang="en-US" sz="1600" dirty="0" smtClean="0">
                          <a:effectLst/>
                          <a:latin typeface="Arial" panose="020B0604020202020204" pitchFamily="34" charset="0"/>
                          <a:ea typeface="Calibri" panose="020F0502020204030204" pitchFamily="34" charset="0"/>
                          <a:cs typeface="Arial" panose="020B0604020202020204" pitchFamily="34" charset="0"/>
                        </a:rPr>
                        <a:t>healthcare </a:t>
                      </a:r>
                      <a:r>
                        <a:rPr lang="en-US" sz="1600" dirty="0">
                          <a:effectLst/>
                          <a:latin typeface="Arial" panose="020B0604020202020204" pitchFamily="34" charset="0"/>
                          <a:ea typeface="Calibri" panose="020F0502020204030204" pitchFamily="34" charset="0"/>
                          <a:cs typeface="Arial" panose="020B0604020202020204" pitchFamily="34" charset="0"/>
                        </a:rPr>
                        <a:t>needs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vMerge="1">
                  <a:txBody>
                    <a:bodyPr/>
                    <a:lstStyle/>
                    <a:p>
                      <a:pPr marL="0" marR="0">
                        <a:spcBef>
                          <a:spcPts val="0"/>
                        </a:spcBef>
                        <a:spcAft>
                          <a:spcPts val="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vMerge="1">
                  <a:txBody>
                    <a:bodyPr/>
                    <a:lstStyle/>
                    <a:p>
                      <a:pPr marL="0" marR="0" algn="ctr">
                        <a:spcBef>
                          <a:spcPts val="0"/>
                        </a:spcBef>
                        <a:spcAft>
                          <a:spcPts val="0"/>
                        </a:spcAft>
                      </a:pP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extLst>
                  <a:ext uri="{0D108BD9-81ED-4DB2-BD59-A6C34878D82A}">
                    <a16:rowId xmlns:a16="http://schemas.microsoft.com/office/drawing/2014/main" xmlns="" val="10005"/>
                  </a:ext>
                </a:extLst>
              </a:tr>
              <a:tr h="555467">
                <a:tc>
                  <a:txBody>
                    <a:bodyPr/>
                    <a:lstStyle/>
                    <a:p>
                      <a:pPr marL="0" marR="0">
                        <a:spcBef>
                          <a:spcPts val="0"/>
                        </a:spcBef>
                        <a:spcAft>
                          <a:spcPts val="0"/>
                        </a:spcAft>
                      </a:pPr>
                      <a:r>
                        <a:rPr lang="en-US" sz="1600" dirty="0" smtClean="0">
                          <a:solidFill>
                            <a:srgbClr val="FFFF00"/>
                          </a:solidFill>
                          <a:latin typeface="Arial" panose="020B0604020202020204" pitchFamily="34" charset="0"/>
                          <a:cs typeface="Arial" panose="020B0604020202020204" pitchFamily="34" charset="0"/>
                        </a:rPr>
                        <a:t>Advanced liver fibrosis</a:t>
                      </a:r>
                      <a:endParaRPr lang="en-US" sz="1600"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vMerge="1">
                  <a:txBody>
                    <a:bodyPr/>
                    <a:lstStyle/>
                    <a:p>
                      <a:pPr marL="0" marR="0">
                        <a:spcBef>
                          <a:spcPts val="0"/>
                        </a:spcBef>
                        <a:spcAft>
                          <a:spcPts val="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vMerge="1">
                  <a:txBody>
                    <a:bodyPr/>
                    <a:lstStyle/>
                    <a:p>
                      <a:pPr marL="0" marR="0" algn="ctr">
                        <a:spcBef>
                          <a:spcPts val="0"/>
                        </a:spcBef>
                        <a:spcAft>
                          <a:spcPts val="0"/>
                        </a:spcAft>
                      </a:pP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xmlns="" val="10006"/>
                  </a:ext>
                </a:extLst>
              </a:tr>
              <a:tr h="466275">
                <a:tc>
                  <a:txBody>
                    <a:bodyPr/>
                    <a:lstStyle/>
                    <a:p>
                      <a:pPr marL="0" marR="0">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Awareness HCV outcomes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vMerge="1">
                  <a:txBody>
                    <a:bodyPr/>
                    <a:lstStyle/>
                    <a:p>
                      <a:pPr marL="0" marR="0">
                        <a:spcBef>
                          <a:spcPts val="0"/>
                        </a:spcBef>
                        <a:spcAft>
                          <a:spcPts val="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vMerge="1">
                  <a:txBody>
                    <a:bodyPr/>
                    <a:lstStyle/>
                    <a:p>
                      <a:pPr marL="0" marR="0" algn="ctr">
                        <a:spcBef>
                          <a:spcPts val="0"/>
                        </a:spcBef>
                        <a:spcAft>
                          <a:spcPts val="0"/>
                        </a:spcAft>
                      </a:pP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466275">
                <a:tc>
                  <a:txBody>
                    <a:bodyPr/>
                    <a:lstStyle/>
                    <a:p>
                      <a:pPr marL="0" marR="0">
                        <a:spcBef>
                          <a:spcPts val="0"/>
                        </a:spcBef>
                        <a:spcAft>
                          <a:spcPts val="0"/>
                        </a:spcAft>
                      </a:pPr>
                      <a:r>
                        <a:rPr lang="en-US" sz="1600" dirty="0">
                          <a:solidFill>
                            <a:srgbClr val="FFFF00"/>
                          </a:solidFill>
                          <a:effectLst/>
                          <a:latin typeface="Arial" panose="020B0604020202020204" pitchFamily="34" charset="0"/>
                          <a:ea typeface="Calibri" panose="020F0502020204030204" pitchFamily="34" charset="0"/>
                          <a:cs typeface="Arial" panose="020B0604020202020204" pitchFamily="34" charset="0"/>
                        </a:rPr>
                        <a:t>Diagnosis </a:t>
                      </a:r>
                      <a:r>
                        <a:rPr lang="en-US" sz="1600" dirty="0" smtClean="0">
                          <a:solidFill>
                            <a:srgbClr val="FFFF00"/>
                          </a:solidFill>
                          <a:effectLst/>
                          <a:latin typeface="Arial" panose="020B0604020202020204" pitchFamily="34" charset="0"/>
                          <a:ea typeface="Calibri" panose="020F0502020204030204" pitchFamily="34" charset="0"/>
                          <a:cs typeface="Arial" panose="020B0604020202020204" pitchFamily="34" charset="0"/>
                        </a:rPr>
                        <a:t>HCV</a:t>
                      </a:r>
                    </a:p>
                    <a:p>
                      <a:pPr marL="0" marR="0">
                        <a:spcBef>
                          <a:spcPts val="0"/>
                        </a:spcBef>
                        <a:spcAft>
                          <a:spcPts val="0"/>
                        </a:spcAft>
                      </a:pPr>
                      <a:r>
                        <a:rPr lang="en-US" sz="1600" dirty="0" smtClean="0">
                          <a:solidFill>
                            <a:srgbClr val="FFFF00"/>
                          </a:solidFill>
                          <a:effectLst/>
                          <a:latin typeface="Arial" panose="020B0604020202020204" pitchFamily="34" charset="0"/>
                          <a:ea typeface="Calibri" panose="020F0502020204030204" pitchFamily="34" charset="0"/>
                          <a:cs typeface="Arial" panose="020B0604020202020204" pitchFamily="34" charset="0"/>
                        </a:rPr>
                        <a:t> </a:t>
                      </a:r>
                      <a:r>
                        <a:rPr lang="en-US" sz="1600" dirty="0">
                          <a:solidFill>
                            <a:srgbClr val="FFFF00"/>
                          </a:solidFill>
                          <a:effectLst/>
                          <a:latin typeface="Arial" panose="020B0604020202020204" pitchFamily="34" charset="0"/>
                          <a:ea typeface="Calibri" panose="020F0502020204030204" pitchFamily="34" charset="0"/>
                          <a:cs typeface="Arial" panose="020B0604020202020204" pitchFamily="34" charset="0"/>
                        </a:rPr>
                        <a:t>&gt; 3 </a:t>
                      </a:r>
                      <a:r>
                        <a:rPr lang="en-US" sz="1600" dirty="0" smtClean="0">
                          <a:solidFill>
                            <a:srgbClr val="FFFF00"/>
                          </a:solidFill>
                          <a:effectLst/>
                          <a:latin typeface="Arial" panose="020B0604020202020204" pitchFamily="34" charset="0"/>
                          <a:ea typeface="Calibri" panose="020F0502020204030204" pitchFamily="34" charset="0"/>
                          <a:cs typeface="Arial" panose="020B0604020202020204" pitchFamily="34" charset="0"/>
                        </a:rPr>
                        <a:t>years ago</a:t>
                      </a:r>
                      <a:endParaRPr lang="en-US" sz="1600"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vMerge="1">
                  <a:txBody>
                    <a:bodyPr/>
                    <a:lstStyle/>
                    <a:p>
                      <a:pPr marL="0" marR="0">
                        <a:spcBef>
                          <a:spcPts val="0"/>
                        </a:spcBef>
                        <a:spcAft>
                          <a:spcPts val="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1100" b="1">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solidFill>
                          <a:srgbClr val="FFFF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444197">
                <a:tc>
                  <a:txBody>
                    <a:bodyPr/>
                    <a:lstStyle/>
                    <a:p>
                      <a:pPr marL="0" marR="0">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Treated for HCV</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vMerge="1">
                  <a:txBody>
                    <a:bodyPr/>
                    <a:lstStyle/>
                    <a:p>
                      <a:pPr marL="0" marR="0">
                        <a:spcBef>
                          <a:spcPts val="0"/>
                        </a:spcBef>
                        <a:spcAft>
                          <a:spcPts val="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459210">
                <a:tc>
                  <a:txBody>
                    <a:bodyPr/>
                    <a:lstStyle/>
                    <a:p>
                      <a:pPr marL="0" marR="0">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Treated by </a:t>
                      </a:r>
                      <a:r>
                        <a:rPr lang="en-US" sz="1600" dirty="0" smtClean="0">
                          <a:effectLst/>
                          <a:latin typeface="Arial" panose="020B0604020202020204" pitchFamily="34" charset="0"/>
                          <a:ea typeface="Calibri" panose="020F0502020204030204" pitchFamily="34" charset="0"/>
                          <a:cs typeface="Arial" panose="020B0604020202020204" pitchFamily="34" charset="0"/>
                        </a:rPr>
                        <a:t>DAAs</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vMerge="1">
                  <a:txBody>
                    <a:bodyPr/>
                    <a:lstStyle/>
                    <a:p>
                      <a:pPr marL="0" marR="0">
                        <a:spcBef>
                          <a:spcPts val="0"/>
                        </a:spcBef>
                        <a:spcAft>
                          <a:spcPts val="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S</a:t>
                      </a: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
        <p:nvSpPr>
          <p:cNvPr id="8" name="Rectangle 7"/>
          <p:cNvSpPr/>
          <p:nvPr/>
        </p:nvSpPr>
        <p:spPr>
          <a:xfrm>
            <a:off x="8740588" y="821251"/>
            <a:ext cx="3321424" cy="56736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chemeClr val="tx1"/>
                </a:solidFill>
              </a:rPr>
              <a:t>‘S’ indicates a statistically </a:t>
            </a:r>
            <a:r>
              <a:rPr lang="en-US" sz="1600" b="1" dirty="0" smtClean="0">
                <a:solidFill>
                  <a:schemeClr val="tx1"/>
                </a:solidFill>
              </a:rPr>
              <a:t>significant</a:t>
            </a:r>
          </a:p>
          <a:p>
            <a:r>
              <a:rPr lang="en-US" sz="1600" b="1" u="sng" dirty="0" smtClean="0">
                <a:solidFill>
                  <a:srgbClr val="FF0000"/>
                </a:solidFill>
              </a:rPr>
              <a:t>Red </a:t>
            </a:r>
            <a:r>
              <a:rPr lang="en-US" sz="1600" b="1" u="sng" dirty="0">
                <a:solidFill>
                  <a:srgbClr val="FF0000"/>
                </a:solidFill>
              </a:rPr>
              <a:t>color </a:t>
            </a:r>
            <a:r>
              <a:rPr lang="en-US" sz="1600" dirty="0">
                <a:solidFill>
                  <a:schemeClr val="tx1"/>
                </a:solidFill>
              </a:rPr>
              <a:t>means statistically significant </a:t>
            </a:r>
            <a:r>
              <a:rPr lang="en-US" sz="1600" b="1" dirty="0">
                <a:solidFill>
                  <a:schemeClr val="tx1"/>
                </a:solidFill>
              </a:rPr>
              <a:t>impairment</a:t>
            </a:r>
            <a:r>
              <a:rPr lang="en-US" sz="1600" dirty="0">
                <a:solidFill>
                  <a:schemeClr val="tx1"/>
                </a:solidFill>
              </a:rPr>
              <a:t> compared to </a:t>
            </a:r>
            <a:r>
              <a:rPr lang="en-US" sz="1600" dirty="0" smtClean="0">
                <a:solidFill>
                  <a:schemeClr val="tx1"/>
                </a:solidFill>
              </a:rPr>
              <a:t>reference</a:t>
            </a:r>
          </a:p>
          <a:p>
            <a:r>
              <a:rPr lang="en-US" sz="1600" b="1" u="heavy" dirty="0" smtClean="0">
                <a:solidFill>
                  <a:srgbClr val="00FF00"/>
                </a:solidFill>
              </a:rPr>
              <a:t>Green color </a:t>
            </a:r>
            <a:r>
              <a:rPr lang="en-US" sz="1600" dirty="0" smtClean="0">
                <a:solidFill>
                  <a:schemeClr val="tx1"/>
                </a:solidFill>
              </a:rPr>
              <a:t>means statistically significant </a:t>
            </a:r>
            <a:r>
              <a:rPr lang="en-US" sz="1600" b="1" dirty="0" smtClean="0">
                <a:solidFill>
                  <a:schemeClr val="tx1"/>
                </a:solidFill>
              </a:rPr>
              <a:t>improvement</a:t>
            </a:r>
            <a:r>
              <a:rPr lang="en-US" sz="1600" dirty="0" smtClean="0">
                <a:solidFill>
                  <a:schemeClr val="tx1"/>
                </a:solidFill>
              </a:rPr>
              <a:t> compared to reference</a:t>
            </a:r>
          </a:p>
          <a:p>
            <a:endParaRPr lang="en-US" dirty="0" smtClean="0">
              <a:solidFill>
                <a:schemeClr val="tx1"/>
              </a:solidFill>
            </a:endParaRPr>
          </a:p>
          <a:p>
            <a:pPr>
              <a:lnSpc>
                <a:spcPct val="130000"/>
              </a:lnSpc>
            </a:pPr>
            <a:r>
              <a:rPr lang="en-US" sz="1400" dirty="0" smtClean="0">
                <a:solidFill>
                  <a:schemeClr val="tx1"/>
                </a:solidFill>
                <a:latin typeface="Arial" panose="020B0604020202020204" pitchFamily="34" charset="0"/>
                <a:ea typeface="Calibri" panose="020F0502020204030204" pitchFamily="34" charset="0"/>
                <a:cs typeface="Arial" panose="020B0604020202020204" pitchFamily="34" charset="0"/>
              </a:rPr>
              <a:t>CLDQ</a:t>
            </a:r>
            <a:r>
              <a:rPr lang="en-US" sz="1400" dirty="0">
                <a:solidFill>
                  <a:schemeClr val="tx1"/>
                </a:solidFill>
                <a:latin typeface="Arial" panose="020B0604020202020204" pitchFamily="34" charset="0"/>
                <a:ea typeface="Calibri" panose="020F0502020204030204" pitchFamily="34" charset="0"/>
                <a:cs typeface="Arial" panose="020B0604020202020204" pitchFamily="34" charset="0"/>
              </a:rPr>
              <a:t>: </a:t>
            </a:r>
            <a:endParaRPr lang="en-US" sz="14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a:lnSpc>
                <a:spcPct val="130000"/>
              </a:lnSpc>
            </a:pPr>
            <a:r>
              <a:rPr lang="en-US" sz="1400" dirty="0" smtClean="0">
                <a:solidFill>
                  <a:schemeClr val="tx1"/>
                </a:solidFill>
                <a:latin typeface="Arial" panose="020B0604020202020204" pitchFamily="34" charset="0"/>
                <a:ea typeface="Calibri" panose="020F0502020204030204" pitchFamily="34" charset="0"/>
                <a:cs typeface="Arial" panose="020B0604020202020204" pitchFamily="34" charset="0"/>
              </a:rPr>
              <a:t>Chronic </a:t>
            </a:r>
            <a:r>
              <a:rPr lang="en-US" sz="1400" dirty="0">
                <a:solidFill>
                  <a:schemeClr val="tx1"/>
                </a:solidFill>
                <a:latin typeface="Arial" panose="020B0604020202020204" pitchFamily="34" charset="0"/>
                <a:ea typeface="Calibri" panose="020F0502020204030204" pitchFamily="34" charset="0"/>
                <a:cs typeface="Arial" panose="020B0604020202020204" pitchFamily="34" charset="0"/>
              </a:rPr>
              <a:t>Liver Disease </a:t>
            </a:r>
            <a:r>
              <a:rPr lang="en-US" sz="1400" dirty="0" smtClean="0">
                <a:solidFill>
                  <a:schemeClr val="tx1"/>
                </a:solidFill>
                <a:latin typeface="Arial" panose="020B0604020202020204" pitchFamily="34" charset="0"/>
                <a:ea typeface="Calibri" panose="020F0502020204030204" pitchFamily="34" charset="0"/>
                <a:cs typeface="Arial" panose="020B0604020202020204" pitchFamily="34" charset="0"/>
              </a:rPr>
              <a:t>Questionnaire</a:t>
            </a:r>
          </a:p>
          <a:p>
            <a:pPr>
              <a:lnSpc>
                <a:spcPct val="130000"/>
              </a:lnSpc>
            </a:pPr>
            <a:r>
              <a:rPr lang="en-US" sz="1400" dirty="0" smtClean="0">
                <a:solidFill>
                  <a:schemeClr val="tx1"/>
                </a:solidFill>
                <a:latin typeface="Arial" panose="020B0604020202020204" pitchFamily="34" charset="0"/>
                <a:ea typeface="Calibri" panose="020F0502020204030204" pitchFamily="34" charset="0"/>
                <a:cs typeface="Arial" panose="020B0604020202020204" pitchFamily="34" charset="0"/>
              </a:rPr>
              <a:t>PCS: Physical </a:t>
            </a:r>
            <a:r>
              <a:rPr lang="en-US" sz="1400" dirty="0">
                <a:solidFill>
                  <a:schemeClr val="tx1"/>
                </a:solidFill>
                <a:latin typeface="Arial" panose="020B0604020202020204" pitchFamily="34" charset="0"/>
                <a:ea typeface="Calibri" panose="020F0502020204030204" pitchFamily="34" charset="0"/>
                <a:cs typeface="Arial" panose="020B0604020202020204" pitchFamily="34" charset="0"/>
              </a:rPr>
              <a:t>Component </a:t>
            </a:r>
            <a:r>
              <a:rPr lang="en-US" sz="1400" dirty="0" smtClean="0">
                <a:solidFill>
                  <a:schemeClr val="tx1"/>
                </a:solidFill>
                <a:latin typeface="Arial" panose="020B0604020202020204" pitchFamily="34" charset="0"/>
                <a:ea typeface="Calibri" panose="020F0502020204030204" pitchFamily="34" charset="0"/>
                <a:cs typeface="Arial" panose="020B0604020202020204" pitchFamily="34" charset="0"/>
              </a:rPr>
              <a:t>Summary</a:t>
            </a:r>
          </a:p>
          <a:p>
            <a:pPr>
              <a:lnSpc>
                <a:spcPct val="130000"/>
              </a:lnSpc>
            </a:pPr>
            <a:r>
              <a:rPr lang="en-US" sz="1400" dirty="0" smtClean="0">
                <a:solidFill>
                  <a:schemeClr val="tx1"/>
                </a:solidFill>
                <a:latin typeface="Arial" panose="020B0604020202020204" pitchFamily="34" charset="0"/>
                <a:ea typeface="Calibri" panose="020F0502020204030204" pitchFamily="34" charset="0"/>
                <a:cs typeface="Arial" panose="020B0604020202020204" pitchFamily="34" charset="0"/>
              </a:rPr>
              <a:t>MCS</a:t>
            </a:r>
            <a:r>
              <a:rPr lang="en-US" sz="1400" dirty="0">
                <a:solidFill>
                  <a:schemeClr val="tx1"/>
                </a:solidFill>
                <a:latin typeface="Arial" panose="020B0604020202020204" pitchFamily="34" charset="0"/>
                <a:ea typeface="Calibri" panose="020F0502020204030204" pitchFamily="34" charset="0"/>
                <a:cs typeface="Arial" panose="020B0604020202020204" pitchFamily="34" charset="0"/>
              </a:rPr>
              <a:t>: Mental Component </a:t>
            </a:r>
            <a:r>
              <a:rPr lang="en-US" sz="1400" dirty="0" smtClean="0">
                <a:solidFill>
                  <a:schemeClr val="tx1"/>
                </a:solidFill>
                <a:latin typeface="Arial" panose="020B0604020202020204" pitchFamily="34" charset="0"/>
                <a:ea typeface="Calibri" panose="020F0502020204030204" pitchFamily="34" charset="0"/>
                <a:cs typeface="Arial" panose="020B0604020202020204" pitchFamily="34" charset="0"/>
              </a:rPr>
              <a:t>Summary GH</a:t>
            </a:r>
            <a:r>
              <a:rPr lang="en-US" sz="1400" dirty="0">
                <a:solidFill>
                  <a:schemeClr val="tx1"/>
                </a:solidFill>
                <a:latin typeface="Arial" panose="020B0604020202020204" pitchFamily="34" charset="0"/>
                <a:ea typeface="Calibri" panose="020F0502020204030204" pitchFamily="34" charset="0"/>
                <a:cs typeface="Arial" panose="020B0604020202020204" pitchFamily="34" charset="0"/>
              </a:rPr>
              <a:t>: General </a:t>
            </a:r>
            <a:r>
              <a:rPr lang="en-US" sz="1400" dirty="0" smtClean="0">
                <a:solidFill>
                  <a:schemeClr val="tx1"/>
                </a:solidFill>
                <a:latin typeface="Arial" panose="020B0604020202020204" pitchFamily="34" charset="0"/>
                <a:ea typeface="Calibri" panose="020F0502020204030204" pitchFamily="34" charset="0"/>
                <a:cs typeface="Arial" panose="020B0604020202020204" pitchFamily="34" charset="0"/>
              </a:rPr>
              <a:t>Health</a:t>
            </a:r>
          </a:p>
          <a:p>
            <a:pPr>
              <a:lnSpc>
                <a:spcPct val="130000"/>
              </a:lnSpc>
            </a:pPr>
            <a:r>
              <a:rPr lang="en-US" sz="1400" dirty="0" smtClean="0">
                <a:solidFill>
                  <a:schemeClr val="tx1"/>
                </a:solidFill>
                <a:latin typeface="Arial" panose="020B0604020202020204" pitchFamily="34" charset="0"/>
                <a:ea typeface="Calibri" panose="020F0502020204030204" pitchFamily="34" charset="0"/>
                <a:cs typeface="Arial" panose="020B0604020202020204" pitchFamily="34" charset="0"/>
              </a:rPr>
              <a:t>PF</a:t>
            </a:r>
            <a:r>
              <a:rPr lang="en-US" sz="1400" dirty="0">
                <a:solidFill>
                  <a:schemeClr val="tx1"/>
                </a:solidFill>
                <a:latin typeface="Arial" panose="020B0604020202020204" pitchFamily="34" charset="0"/>
                <a:ea typeface="Calibri" panose="020F0502020204030204" pitchFamily="34" charset="0"/>
                <a:cs typeface="Arial" panose="020B0604020202020204" pitchFamily="34" charset="0"/>
              </a:rPr>
              <a:t>: Physical </a:t>
            </a:r>
            <a:r>
              <a:rPr lang="en-US" sz="1400" dirty="0" smtClean="0">
                <a:solidFill>
                  <a:schemeClr val="tx1"/>
                </a:solidFill>
                <a:latin typeface="Arial" panose="020B0604020202020204" pitchFamily="34" charset="0"/>
                <a:ea typeface="Calibri" panose="020F0502020204030204" pitchFamily="34" charset="0"/>
                <a:cs typeface="Arial" panose="020B0604020202020204" pitchFamily="34" charset="0"/>
              </a:rPr>
              <a:t>Function</a:t>
            </a:r>
          </a:p>
          <a:p>
            <a:pPr>
              <a:lnSpc>
                <a:spcPct val="130000"/>
              </a:lnSpc>
            </a:pPr>
            <a:r>
              <a:rPr lang="en-US" sz="1400" dirty="0" smtClean="0">
                <a:solidFill>
                  <a:schemeClr val="tx1"/>
                </a:solidFill>
                <a:latin typeface="Arial" panose="020B0604020202020204" pitchFamily="34" charset="0"/>
                <a:ea typeface="Calibri" panose="020F0502020204030204" pitchFamily="34" charset="0"/>
                <a:cs typeface="Arial" panose="020B0604020202020204" pitchFamily="34" charset="0"/>
              </a:rPr>
              <a:t>RP</a:t>
            </a:r>
            <a:r>
              <a:rPr lang="en-US" sz="1400" dirty="0">
                <a:solidFill>
                  <a:schemeClr val="tx1"/>
                </a:solidFill>
                <a:latin typeface="Arial" panose="020B0604020202020204" pitchFamily="34" charset="0"/>
                <a:ea typeface="Calibri" panose="020F0502020204030204" pitchFamily="34" charset="0"/>
                <a:cs typeface="Arial" panose="020B0604020202020204" pitchFamily="34" charset="0"/>
              </a:rPr>
              <a:t>: Role </a:t>
            </a:r>
            <a:r>
              <a:rPr lang="en-US" sz="1400" dirty="0" smtClean="0">
                <a:solidFill>
                  <a:schemeClr val="tx1"/>
                </a:solidFill>
                <a:latin typeface="Arial" panose="020B0604020202020204" pitchFamily="34" charset="0"/>
                <a:ea typeface="Calibri" panose="020F0502020204030204" pitchFamily="34" charset="0"/>
                <a:cs typeface="Arial" panose="020B0604020202020204" pitchFamily="34" charset="0"/>
              </a:rPr>
              <a:t>Physical</a:t>
            </a:r>
          </a:p>
          <a:p>
            <a:pPr>
              <a:lnSpc>
                <a:spcPct val="130000"/>
              </a:lnSpc>
            </a:pPr>
            <a:r>
              <a:rPr lang="en-US" sz="1400" dirty="0" smtClean="0">
                <a:solidFill>
                  <a:schemeClr val="tx1"/>
                </a:solidFill>
                <a:latin typeface="Arial" panose="020B0604020202020204" pitchFamily="34" charset="0"/>
                <a:ea typeface="Calibri" panose="020F0502020204030204" pitchFamily="34" charset="0"/>
                <a:cs typeface="Arial" panose="020B0604020202020204" pitchFamily="34" charset="0"/>
              </a:rPr>
              <a:t>BP</a:t>
            </a:r>
            <a:r>
              <a:rPr lang="en-US" sz="1400" dirty="0">
                <a:solidFill>
                  <a:schemeClr val="tx1"/>
                </a:solidFill>
                <a:latin typeface="Arial" panose="020B0604020202020204" pitchFamily="34" charset="0"/>
                <a:ea typeface="Calibri" panose="020F0502020204030204" pitchFamily="34" charset="0"/>
                <a:cs typeface="Arial" panose="020B0604020202020204" pitchFamily="34" charset="0"/>
              </a:rPr>
              <a:t>: Bodily </a:t>
            </a:r>
            <a:r>
              <a:rPr lang="en-US" sz="1400" dirty="0" smtClean="0">
                <a:solidFill>
                  <a:schemeClr val="tx1"/>
                </a:solidFill>
                <a:latin typeface="Arial" panose="020B0604020202020204" pitchFamily="34" charset="0"/>
                <a:ea typeface="Calibri" panose="020F0502020204030204" pitchFamily="34" charset="0"/>
                <a:cs typeface="Arial" panose="020B0604020202020204" pitchFamily="34" charset="0"/>
              </a:rPr>
              <a:t>Pain</a:t>
            </a:r>
          </a:p>
          <a:p>
            <a:pPr>
              <a:lnSpc>
                <a:spcPct val="130000"/>
              </a:lnSpc>
            </a:pPr>
            <a:r>
              <a:rPr lang="en-US" sz="1400" dirty="0" smtClean="0">
                <a:solidFill>
                  <a:schemeClr val="tx1"/>
                </a:solidFill>
                <a:latin typeface="Arial" panose="020B0604020202020204" pitchFamily="34" charset="0"/>
                <a:ea typeface="Calibri" panose="020F0502020204030204" pitchFamily="34" charset="0"/>
                <a:cs typeface="Arial" panose="020B0604020202020204" pitchFamily="34" charset="0"/>
              </a:rPr>
              <a:t>VT</a:t>
            </a:r>
            <a:r>
              <a:rPr lang="en-US" sz="14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1400" dirty="0" smtClean="0">
                <a:solidFill>
                  <a:schemeClr val="tx1"/>
                </a:solidFill>
                <a:latin typeface="Arial" panose="020B0604020202020204" pitchFamily="34" charset="0"/>
                <a:ea typeface="Calibri" panose="020F0502020204030204" pitchFamily="34" charset="0"/>
                <a:cs typeface="Arial" panose="020B0604020202020204" pitchFamily="34" charset="0"/>
              </a:rPr>
              <a:t>Vitality</a:t>
            </a:r>
          </a:p>
          <a:p>
            <a:pPr>
              <a:lnSpc>
                <a:spcPct val="130000"/>
              </a:lnSpc>
            </a:pPr>
            <a:r>
              <a:rPr lang="en-US" sz="1400" dirty="0" smtClean="0">
                <a:solidFill>
                  <a:schemeClr val="tx1"/>
                </a:solidFill>
                <a:latin typeface="Arial" panose="020B0604020202020204" pitchFamily="34" charset="0"/>
                <a:ea typeface="Calibri" panose="020F0502020204030204" pitchFamily="34" charset="0"/>
                <a:cs typeface="Arial" panose="020B0604020202020204" pitchFamily="34" charset="0"/>
              </a:rPr>
              <a:t>SF</a:t>
            </a:r>
            <a:r>
              <a:rPr lang="en-US" sz="1400" dirty="0">
                <a:solidFill>
                  <a:schemeClr val="tx1"/>
                </a:solidFill>
                <a:latin typeface="Arial" panose="020B0604020202020204" pitchFamily="34" charset="0"/>
                <a:ea typeface="Calibri" panose="020F0502020204030204" pitchFamily="34" charset="0"/>
                <a:cs typeface="Arial" panose="020B0604020202020204" pitchFamily="34" charset="0"/>
              </a:rPr>
              <a:t>: Social </a:t>
            </a:r>
            <a:r>
              <a:rPr lang="en-US" sz="1400" dirty="0" smtClean="0">
                <a:solidFill>
                  <a:schemeClr val="tx1"/>
                </a:solidFill>
                <a:latin typeface="Arial" panose="020B0604020202020204" pitchFamily="34" charset="0"/>
                <a:ea typeface="Calibri" panose="020F0502020204030204" pitchFamily="34" charset="0"/>
                <a:cs typeface="Arial" panose="020B0604020202020204" pitchFamily="34" charset="0"/>
              </a:rPr>
              <a:t>Functioning</a:t>
            </a:r>
          </a:p>
          <a:p>
            <a:pPr>
              <a:lnSpc>
                <a:spcPct val="130000"/>
              </a:lnSpc>
            </a:pPr>
            <a:r>
              <a:rPr lang="en-US" sz="1400" dirty="0" smtClean="0">
                <a:solidFill>
                  <a:schemeClr val="tx1"/>
                </a:solidFill>
                <a:latin typeface="Arial" panose="020B0604020202020204" pitchFamily="34" charset="0"/>
                <a:ea typeface="Calibri" panose="020F0502020204030204" pitchFamily="34" charset="0"/>
                <a:cs typeface="Arial" panose="020B0604020202020204" pitchFamily="34" charset="0"/>
              </a:rPr>
              <a:t>RE</a:t>
            </a:r>
            <a:r>
              <a:rPr lang="en-US" sz="1400" dirty="0">
                <a:solidFill>
                  <a:schemeClr val="tx1"/>
                </a:solidFill>
                <a:latin typeface="Arial" panose="020B0604020202020204" pitchFamily="34" charset="0"/>
                <a:ea typeface="Calibri" panose="020F0502020204030204" pitchFamily="34" charset="0"/>
                <a:cs typeface="Arial" panose="020B0604020202020204" pitchFamily="34" charset="0"/>
              </a:rPr>
              <a:t>: Role </a:t>
            </a:r>
            <a:r>
              <a:rPr lang="en-US" sz="1400" dirty="0" smtClean="0">
                <a:solidFill>
                  <a:schemeClr val="tx1"/>
                </a:solidFill>
                <a:latin typeface="Arial" panose="020B0604020202020204" pitchFamily="34" charset="0"/>
                <a:ea typeface="Calibri" panose="020F0502020204030204" pitchFamily="34" charset="0"/>
                <a:cs typeface="Arial" panose="020B0604020202020204" pitchFamily="34" charset="0"/>
              </a:rPr>
              <a:t>Emotional</a:t>
            </a:r>
          </a:p>
          <a:p>
            <a:pPr>
              <a:lnSpc>
                <a:spcPct val="130000"/>
              </a:lnSpc>
            </a:pPr>
            <a:r>
              <a:rPr lang="en-US" sz="1400" dirty="0" smtClean="0">
                <a:solidFill>
                  <a:schemeClr val="tx1"/>
                </a:solidFill>
                <a:latin typeface="Arial" panose="020B0604020202020204" pitchFamily="34" charset="0"/>
                <a:ea typeface="Calibri" panose="020F0502020204030204" pitchFamily="34" charset="0"/>
                <a:cs typeface="Arial" panose="020B0604020202020204" pitchFamily="34" charset="0"/>
              </a:rPr>
              <a:t>MH</a:t>
            </a:r>
            <a:r>
              <a:rPr lang="en-US" sz="1400" dirty="0">
                <a:solidFill>
                  <a:schemeClr val="tx1"/>
                </a:solidFill>
                <a:latin typeface="Arial" panose="020B0604020202020204" pitchFamily="34" charset="0"/>
                <a:ea typeface="Calibri" panose="020F0502020204030204" pitchFamily="34" charset="0"/>
                <a:cs typeface="Arial" panose="020B0604020202020204" pitchFamily="34" charset="0"/>
              </a:rPr>
              <a:t>: Mental Health </a:t>
            </a:r>
            <a:endParaRPr lang="en-US" sz="1400" dirty="0">
              <a:solidFill>
                <a:schemeClr val="tx1"/>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C32B22F3-5942-4C70-B8BC-A02D3EE64ADA}" type="slidenum">
              <a:rPr lang="en-US" sz="2000" smtClean="0">
                <a:solidFill>
                  <a:srgbClr val="00B0F0"/>
                </a:solidFill>
              </a:rPr>
              <a:t>11</a:t>
            </a:fld>
            <a:endParaRPr lang="en-US" sz="2000" dirty="0">
              <a:solidFill>
                <a:srgbClr val="00B0F0"/>
              </a:solidFill>
            </a:endParaRPr>
          </a:p>
        </p:txBody>
      </p:sp>
    </p:spTree>
    <p:extLst>
      <p:ext uri="{BB962C8B-B14F-4D97-AF65-F5344CB8AC3E}">
        <p14:creationId xmlns:p14="http://schemas.microsoft.com/office/powerpoint/2010/main" val="6129819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731" y="292285"/>
            <a:ext cx="10515600" cy="539645"/>
          </a:xfrm>
        </p:spPr>
        <p:txBody>
          <a:bodyPr>
            <a:normAutofit fontScale="90000"/>
          </a:bodyPr>
          <a:lstStyle/>
          <a:p>
            <a:r>
              <a:rPr lang="en-US" sz="4000" b="1" dirty="0" smtClean="0">
                <a:solidFill>
                  <a:schemeClr val="accent1">
                    <a:lumMod val="75000"/>
                  </a:schemeClr>
                </a:solidFill>
                <a:latin typeface="Arial Black" panose="020B0A04020102020204" pitchFamily="34" charset="0"/>
              </a:rPr>
              <a:t>Discussion</a:t>
            </a:r>
            <a:endParaRPr lang="en-US" sz="4000" b="1" dirty="0">
              <a:solidFill>
                <a:schemeClr val="accent1">
                  <a:lumMod val="75000"/>
                </a:schemeClr>
              </a:solidFill>
              <a:latin typeface="Arial Black" panose="020B0A04020102020204" pitchFamily="34" charset="0"/>
            </a:endParaRPr>
          </a:p>
        </p:txBody>
      </p:sp>
      <p:sp>
        <p:nvSpPr>
          <p:cNvPr id="3" name="Content Placeholder 2"/>
          <p:cNvSpPr>
            <a:spLocks noGrp="1"/>
          </p:cNvSpPr>
          <p:nvPr>
            <p:ph idx="1"/>
          </p:nvPr>
        </p:nvSpPr>
        <p:spPr>
          <a:xfrm>
            <a:off x="374754" y="943897"/>
            <a:ext cx="11347554" cy="5576824"/>
          </a:xfrm>
        </p:spPr>
        <p:txBody>
          <a:bodyPr>
            <a:normAutofit lnSpcReduction="10000"/>
          </a:bodyPr>
          <a:lstStyle/>
          <a:p>
            <a:pPr algn="just"/>
            <a:r>
              <a:rPr lang="en-US" dirty="0">
                <a:latin typeface="Arial" panose="020B0604020202020204" pitchFamily="34" charset="0"/>
                <a:cs typeface="Arial" panose="020B0604020202020204" pitchFamily="34" charset="0"/>
              </a:rPr>
              <a:t>With the historical move from </a:t>
            </a:r>
            <a:r>
              <a:rPr lang="en-US" b="1" dirty="0">
                <a:latin typeface="Arial" panose="020B0604020202020204" pitchFamily="34" charset="0"/>
                <a:cs typeface="Arial" panose="020B0604020202020204" pitchFamily="34" charset="0"/>
              </a:rPr>
              <a:t>a disease-centered model of medicine </a:t>
            </a:r>
            <a:r>
              <a:rPr lang="en-US" dirty="0">
                <a:latin typeface="Arial" panose="020B0604020202020204" pitchFamily="34" charset="0"/>
                <a:cs typeface="Arial" panose="020B0604020202020204" pitchFamily="34" charset="0"/>
              </a:rPr>
              <a:t>to</a:t>
            </a:r>
            <a:r>
              <a:rPr lang="en-US" b="1" dirty="0">
                <a:latin typeface="Arial" panose="020B0604020202020204" pitchFamily="34" charset="0"/>
                <a:cs typeface="Arial" panose="020B0604020202020204" pitchFamily="34" charset="0"/>
              </a:rPr>
              <a:t> a more biopsychosocial paradigm</a:t>
            </a:r>
            <a:r>
              <a:rPr lang="en-US" dirty="0">
                <a:latin typeface="Arial" panose="020B0604020202020204" pitchFamily="34" charset="0"/>
                <a:cs typeface="Arial" panose="020B0604020202020204" pitchFamily="34" charset="0"/>
              </a:rPr>
              <a:t>, focus of care has shifted from </a:t>
            </a:r>
            <a:r>
              <a:rPr lang="en-US" b="1" i="1" dirty="0">
                <a:latin typeface="Arial" panose="020B0604020202020204" pitchFamily="34" charset="0"/>
                <a:cs typeface="Arial" panose="020B0604020202020204" pitchFamily="34" charset="0"/>
              </a:rPr>
              <a:t>curative benefits of treatment</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to </a:t>
            </a:r>
            <a:r>
              <a:rPr lang="en-US" b="1" i="1" dirty="0">
                <a:latin typeface="Arial" panose="020B0604020202020204" pitchFamily="34" charset="0"/>
                <a:cs typeface="Arial" panose="020B0604020202020204" pitchFamily="34" charset="0"/>
              </a:rPr>
              <a:t>the experience of illness and treatment </a:t>
            </a:r>
            <a:r>
              <a:rPr lang="en-US" b="1" i="1" dirty="0">
                <a:solidFill>
                  <a:schemeClr val="accent1">
                    <a:lumMod val="75000"/>
                  </a:schemeClr>
                </a:solidFill>
                <a:latin typeface="Arial" panose="020B0604020202020204" pitchFamily="34" charset="0"/>
                <a:cs typeface="Arial" panose="020B0604020202020204" pitchFamily="34" charset="0"/>
              </a:rPr>
              <a:t>from the patient’s </a:t>
            </a:r>
            <a:r>
              <a:rPr lang="en-US" b="1" i="1" dirty="0" smtClean="0">
                <a:solidFill>
                  <a:schemeClr val="accent1">
                    <a:lumMod val="75000"/>
                  </a:schemeClr>
                </a:solidFill>
                <a:latin typeface="Arial" panose="020B0604020202020204" pitchFamily="34" charset="0"/>
                <a:cs typeface="Arial" panose="020B0604020202020204" pitchFamily="34" charset="0"/>
              </a:rPr>
              <a:t>perspective</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This new perspective is now considered the basis for the management of chronic </a:t>
            </a:r>
            <a:r>
              <a:rPr lang="en-US" dirty="0" smtClean="0">
                <a:latin typeface="Arial" panose="020B0604020202020204" pitchFamily="34" charset="0"/>
                <a:cs typeface="Arial" panose="020B0604020202020204" pitchFamily="34" charset="0"/>
              </a:rPr>
              <a:t>diseases. As a consequence, QoL has become an outcome of care as important as cure for the control of the disease.</a:t>
            </a:r>
          </a:p>
          <a:p>
            <a:pPr algn="just"/>
            <a:endParaRPr lang="en-US" sz="1400" dirty="0"/>
          </a:p>
          <a:p>
            <a:pPr algn="just">
              <a:spcBef>
                <a:spcPts val="1800"/>
              </a:spcBef>
            </a:pPr>
            <a:r>
              <a:rPr lang="en-US" dirty="0" smtClean="0">
                <a:latin typeface="Arial" panose="020B0604020202020204" pitchFamily="34" charset="0"/>
                <a:cs typeface="Arial" panose="020B0604020202020204" pitchFamily="34" charset="0"/>
              </a:rPr>
              <a:t>What factors susceptible to be targeted by public health/clinical interventions emerge from this study? </a:t>
            </a:r>
          </a:p>
          <a:p>
            <a:pPr lvl="1" algn="just">
              <a:buClr>
                <a:srgbClr val="FF0000"/>
              </a:buClr>
            </a:pPr>
            <a:r>
              <a:rPr lang="en-US" sz="2600" b="1" dirty="0" smtClean="0">
                <a:latin typeface="Arial" panose="020B0604020202020204" pitchFamily="34" charset="0"/>
                <a:cs typeface="Arial" panose="020B0604020202020204" pitchFamily="34" charset="0"/>
              </a:rPr>
              <a:t>Being aware of HCV possible outcomes has a positive effect on QoL</a:t>
            </a:r>
          </a:p>
          <a:p>
            <a:pPr lvl="1" algn="just">
              <a:buClr>
                <a:srgbClr val="FF0000"/>
              </a:buClr>
            </a:pPr>
            <a:r>
              <a:rPr lang="en-US" sz="2600" b="1" dirty="0" smtClean="0">
                <a:latin typeface="Arial" panose="020B0604020202020204" pitchFamily="34" charset="0"/>
                <a:cs typeface="Arial" panose="020B0604020202020204" pitchFamily="34" charset="0"/>
              </a:rPr>
              <a:t>Treatment of hepatitis C, particularly </a:t>
            </a:r>
            <a:r>
              <a:rPr lang="en-US" sz="2600" b="1" dirty="0">
                <a:latin typeface="Arial" panose="020B0604020202020204" pitchFamily="34" charset="0"/>
                <a:cs typeface="Arial" panose="020B0604020202020204" pitchFamily="34" charset="0"/>
              </a:rPr>
              <a:t>with new </a:t>
            </a:r>
            <a:r>
              <a:rPr lang="en-US" sz="2600" b="1" dirty="0" smtClean="0">
                <a:latin typeface="Arial" panose="020B0604020202020204" pitchFamily="34" charset="0"/>
                <a:cs typeface="Arial" panose="020B0604020202020204" pitchFamily="34" charset="0"/>
              </a:rPr>
              <a:t>generation of </a:t>
            </a:r>
            <a:r>
              <a:rPr lang="en-US" sz="2600" b="1" dirty="0">
                <a:latin typeface="Arial" panose="020B0604020202020204" pitchFamily="34" charset="0"/>
                <a:cs typeface="Arial" panose="020B0604020202020204" pitchFamily="34" charset="0"/>
              </a:rPr>
              <a:t>a</a:t>
            </a:r>
            <a:r>
              <a:rPr lang="en-US" sz="2600" b="1" dirty="0" smtClean="0">
                <a:latin typeface="Arial" panose="020B0604020202020204" pitchFamily="34" charset="0"/>
                <a:cs typeface="Arial" panose="020B0604020202020204" pitchFamily="34" charset="0"/>
              </a:rPr>
              <a:t>nti HCV drugs.</a:t>
            </a:r>
          </a:p>
        </p:txBody>
      </p:sp>
      <p:sp>
        <p:nvSpPr>
          <p:cNvPr id="4" name="Slide Number Placeholder 3"/>
          <p:cNvSpPr>
            <a:spLocks noGrp="1"/>
          </p:cNvSpPr>
          <p:nvPr>
            <p:ph type="sldNum" sz="quarter" idx="12"/>
          </p:nvPr>
        </p:nvSpPr>
        <p:spPr/>
        <p:txBody>
          <a:bodyPr/>
          <a:lstStyle/>
          <a:p>
            <a:fld id="{C32B22F3-5942-4C70-B8BC-A02D3EE64ADA}" type="slidenum">
              <a:rPr lang="en-US" sz="2000" smtClean="0">
                <a:solidFill>
                  <a:srgbClr val="00B0F0"/>
                </a:solidFill>
              </a:rPr>
              <a:t>12</a:t>
            </a:fld>
            <a:endParaRPr lang="en-US" sz="2000" dirty="0">
              <a:solidFill>
                <a:srgbClr val="00B0F0"/>
              </a:solidFill>
            </a:endParaRPr>
          </a:p>
        </p:txBody>
      </p:sp>
    </p:spTree>
    <p:extLst>
      <p:ext uri="{BB962C8B-B14F-4D97-AF65-F5344CB8AC3E}">
        <p14:creationId xmlns:p14="http://schemas.microsoft.com/office/powerpoint/2010/main" val="22851736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9494"/>
          </a:xfrm>
        </p:spPr>
        <p:txBody>
          <a:bodyPr/>
          <a:lstStyle/>
          <a:p>
            <a:r>
              <a:rPr lang="en-US" sz="4000" b="1" dirty="0" smtClean="0">
                <a:solidFill>
                  <a:schemeClr val="accent1">
                    <a:lumMod val="75000"/>
                  </a:schemeClr>
                </a:solidFill>
                <a:latin typeface="Arial Black" panose="020B0A04020102020204" pitchFamily="34" charset="0"/>
              </a:rPr>
              <a:t>Limitations &amp; strengths</a:t>
            </a:r>
            <a:endParaRPr lang="en-US" sz="4000" b="1" dirty="0">
              <a:solidFill>
                <a:schemeClr val="accent1">
                  <a:lumMod val="75000"/>
                </a:schemeClr>
              </a:solidFill>
              <a:latin typeface="Arial Black" panose="020B0A04020102020204" pitchFamily="34" charset="0"/>
            </a:endParaRPr>
          </a:p>
        </p:txBody>
      </p:sp>
      <p:sp>
        <p:nvSpPr>
          <p:cNvPr id="3" name="Content Placeholder 2"/>
          <p:cNvSpPr>
            <a:spLocks noGrp="1"/>
          </p:cNvSpPr>
          <p:nvPr>
            <p:ph idx="1"/>
          </p:nvPr>
        </p:nvSpPr>
        <p:spPr>
          <a:xfrm>
            <a:off x="353961" y="1047135"/>
            <a:ext cx="11400504" cy="5456904"/>
          </a:xfrm>
        </p:spPr>
        <p:txBody>
          <a:bodyPr>
            <a:normAutofit/>
          </a:bodyPr>
          <a:lstStyle/>
          <a:p>
            <a:pPr algn="just"/>
            <a:r>
              <a:rPr lang="en-US" dirty="0" smtClean="0">
                <a:latin typeface="Arial" panose="020B0604020202020204" pitchFamily="34" charset="0"/>
                <a:cs typeface="Arial" panose="020B0604020202020204" pitchFamily="34" charset="0"/>
              </a:rPr>
              <a:t>The sample may not be representative </a:t>
            </a:r>
            <a:r>
              <a:rPr lang="en-US" dirty="0">
                <a:latin typeface="Arial" panose="020B0604020202020204" pitchFamily="34" charset="0"/>
                <a:cs typeface="Arial" panose="020B0604020202020204" pitchFamily="34" charset="0"/>
              </a:rPr>
              <a:t>of the Vietnamese HCV population. </a:t>
            </a:r>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Our </a:t>
            </a:r>
            <a:r>
              <a:rPr lang="en-US" dirty="0">
                <a:latin typeface="Arial" panose="020B0604020202020204" pitchFamily="34" charset="0"/>
                <a:cs typeface="Arial" panose="020B0604020202020204" pitchFamily="34" charset="0"/>
              </a:rPr>
              <a:t>study was based on a conceptual framework built specifically for the study, but that could </a:t>
            </a:r>
            <a:r>
              <a:rPr lang="en-US" dirty="0" smtClean="0">
                <a:latin typeface="Arial" panose="020B0604020202020204" pitchFamily="34" charset="0"/>
                <a:cs typeface="Arial" panose="020B0604020202020204" pitchFamily="34" charset="0"/>
              </a:rPr>
              <a:t>not, </a:t>
            </a:r>
            <a:r>
              <a:rPr lang="en-US" dirty="0">
                <a:latin typeface="Arial" panose="020B0604020202020204" pitchFamily="34" charset="0"/>
                <a:cs typeface="Arial" panose="020B0604020202020204" pitchFamily="34" charset="0"/>
              </a:rPr>
              <a:t>for reasons of time, be validated. </a:t>
            </a:r>
            <a:endParaRPr lang="en-US" dirty="0" smtClean="0">
              <a:latin typeface="Arial" panose="020B0604020202020204" pitchFamily="34" charset="0"/>
              <a:cs typeface="Arial" panose="020B0604020202020204" pitchFamily="34" charset="0"/>
            </a:endParaRPr>
          </a:p>
          <a:p>
            <a:pPr lvl="1" algn="just">
              <a:buClr>
                <a:srgbClr val="FF0000"/>
              </a:buClr>
            </a:pPr>
            <a:r>
              <a:rPr lang="en-US" sz="2800" dirty="0" smtClean="0">
                <a:latin typeface="Arial" panose="020B0604020202020204" pitchFamily="34" charset="0"/>
                <a:cs typeface="Arial" panose="020B0604020202020204" pitchFamily="34" charset="0"/>
              </a:rPr>
              <a:t>Maybe not all </a:t>
            </a:r>
            <a:r>
              <a:rPr lang="en-US" sz="2800" dirty="0">
                <a:latin typeface="Arial" panose="020B0604020202020204" pitchFamily="34" charset="0"/>
                <a:cs typeface="Arial" panose="020B0604020202020204" pitchFamily="34" charset="0"/>
              </a:rPr>
              <a:t>important </a:t>
            </a:r>
            <a:r>
              <a:rPr lang="en-US" sz="2800" dirty="0" smtClean="0">
                <a:latin typeface="Arial" panose="020B0604020202020204" pitchFamily="34" charset="0"/>
                <a:cs typeface="Arial" panose="020B0604020202020204" pitchFamily="34" charset="0"/>
              </a:rPr>
              <a:t>determinants of </a:t>
            </a:r>
            <a:r>
              <a:rPr lang="en-US" sz="2800" dirty="0">
                <a:latin typeface="Arial" panose="020B0604020202020204" pitchFamily="34" charset="0"/>
                <a:cs typeface="Arial" panose="020B0604020202020204" pitchFamily="34" charset="0"/>
              </a:rPr>
              <a:t>QoL were included. </a:t>
            </a:r>
            <a:endParaRPr lang="en-US" sz="2800" dirty="0" smtClean="0">
              <a:latin typeface="Arial" panose="020B0604020202020204" pitchFamily="34" charset="0"/>
              <a:cs typeface="Arial" panose="020B0604020202020204" pitchFamily="34" charset="0"/>
            </a:endParaRPr>
          </a:p>
          <a:p>
            <a:pPr lvl="1" algn="just">
              <a:buClr>
                <a:srgbClr val="FF0000"/>
              </a:buClr>
            </a:pPr>
            <a:r>
              <a:rPr lang="en-US" sz="2800" dirty="0" smtClean="0">
                <a:latin typeface="Arial" panose="020B0604020202020204" pitchFamily="34" charset="0"/>
                <a:cs typeface="Arial" panose="020B0604020202020204" pitchFamily="34" charset="0"/>
              </a:rPr>
              <a:t>Some </a:t>
            </a:r>
            <a:r>
              <a:rPr lang="en-US" sz="2800" dirty="0">
                <a:latin typeface="Arial" panose="020B0604020202020204" pitchFamily="34" charset="0"/>
                <a:cs typeface="Arial" panose="020B0604020202020204" pitchFamily="34" charset="0"/>
              </a:rPr>
              <a:t>questions </a:t>
            </a:r>
            <a:r>
              <a:rPr lang="en-US" sz="2800" dirty="0" smtClean="0">
                <a:latin typeface="Arial" panose="020B0604020202020204" pitchFamily="34" charset="0"/>
                <a:cs typeface="Arial" panose="020B0604020202020204" pitchFamily="34" charset="0"/>
              </a:rPr>
              <a:t>might have been poorly </a:t>
            </a:r>
            <a:r>
              <a:rPr lang="en-US" sz="2800" dirty="0">
                <a:latin typeface="Arial" panose="020B0604020202020204" pitchFamily="34" charset="0"/>
                <a:cs typeface="Arial" panose="020B0604020202020204" pitchFamily="34" charset="0"/>
              </a:rPr>
              <a:t>able to capture what they were intended to measure. Here too, not enough time was available to better validate the </a:t>
            </a:r>
            <a:r>
              <a:rPr lang="en-US" sz="2800" dirty="0" smtClean="0">
                <a:latin typeface="Arial" panose="020B0604020202020204" pitchFamily="34" charset="0"/>
                <a:cs typeface="Arial" panose="020B0604020202020204" pitchFamily="34" charset="0"/>
              </a:rPr>
              <a:t>questionnaires.</a:t>
            </a:r>
          </a:p>
          <a:p>
            <a:pPr lvl="1" algn="just">
              <a:buClr>
                <a:srgbClr val="FF0000"/>
              </a:buClr>
            </a:pPr>
            <a:endParaRPr lang="en-US" sz="2800" dirty="0">
              <a:latin typeface="Arial" panose="020B0604020202020204" pitchFamily="34" charset="0"/>
              <a:cs typeface="Arial" panose="020B0604020202020204" pitchFamily="34" charset="0"/>
            </a:endParaRPr>
          </a:p>
          <a:p>
            <a:pPr algn="just"/>
            <a:r>
              <a:rPr lang="en-US" dirty="0">
                <a:latin typeface="Arial" panose="020B0604020202020204" pitchFamily="34" charset="0"/>
                <a:cs typeface="Arial" panose="020B0604020202020204" pitchFamily="34" charset="0"/>
              </a:rPr>
              <a:t>These limitations should be contrasted with the fact that we were able to </a:t>
            </a:r>
            <a:r>
              <a:rPr lang="en-US" b="1" dirty="0">
                <a:latin typeface="Arial" panose="020B0604020202020204" pitchFamily="34" charset="0"/>
                <a:cs typeface="Arial" panose="020B0604020202020204" pitchFamily="34" charset="0"/>
              </a:rPr>
              <a:t>produce satisfactory models</a:t>
            </a:r>
            <a:r>
              <a:rPr lang="en-US" dirty="0">
                <a:latin typeface="Arial" panose="020B0604020202020204" pitchFamily="34" charset="0"/>
                <a:cs typeface="Arial" panose="020B0604020202020204" pitchFamily="34" charset="0"/>
              </a:rPr>
              <a:t> of determinants of QoL and to identify some determinants. </a:t>
            </a:r>
          </a:p>
        </p:txBody>
      </p:sp>
      <p:sp>
        <p:nvSpPr>
          <p:cNvPr id="4" name="Slide Number Placeholder 3"/>
          <p:cNvSpPr>
            <a:spLocks noGrp="1"/>
          </p:cNvSpPr>
          <p:nvPr>
            <p:ph type="sldNum" sz="quarter" idx="12"/>
          </p:nvPr>
        </p:nvSpPr>
        <p:spPr/>
        <p:txBody>
          <a:bodyPr/>
          <a:lstStyle/>
          <a:p>
            <a:fld id="{C32B22F3-5942-4C70-B8BC-A02D3EE64ADA}" type="slidenum">
              <a:rPr lang="en-US" sz="2000" smtClean="0">
                <a:solidFill>
                  <a:srgbClr val="00B0F0"/>
                </a:solidFill>
              </a:rPr>
              <a:t>13</a:t>
            </a:fld>
            <a:endParaRPr lang="en-US" sz="2000" dirty="0">
              <a:solidFill>
                <a:srgbClr val="00B0F0"/>
              </a:solidFill>
            </a:endParaRPr>
          </a:p>
        </p:txBody>
      </p:sp>
    </p:spTree>
    <p:extLst>
      <p:ext uri="{BB962C8B-B14F-4D97-AF65-F5344CB8AC3E}">
        <p14:creationId xmlns:p14="http://schemas.microsoft.com/office/powerpoint/2010/main" val="9303993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3413"/>
          </a:xfrm>
        </p:spPr>
        <p:txBody>
          <a:bodyPr/>
          <a:lstStyle/>
          <a:p>
            <a:r>
              <a:rPr lang="en-US" sz="4000" b="1" dirty="0">
                <a:solidFill>
                  <a:schemeClr val="accent1">
                    <a:lumMod val="75000"/>
                  </a:schemeClr>
                </a:solidFill>
                <a:latin typeface="Arial Black" panose="020B0A04020102020204" pitchFamily="34" charset="0"/>
              </a:rPr>
              <a:t>Conclusion</a:t>
            </a:r>
          </a:p>
        </p:txBody>
      </p:sp>
      <p:sp>
        <p:nvSpPr>
          <p:cNvPr id="3" name="Content Placeholder 2"/>
          <p:cNvSpPr>
            <a:spLocks noGrp="1"/>
          </p:cNvSpPr>
          <p:nvPr>
            <p:ph idx="1"/>
          </p:nvPr>
        </p:nvSpPr>
        <p:spPr>
          <a:xfrm>
            <a:off x="838200" y="1238250"/>
            <a:ext cx="10515600" cy="5314950"/>
          </a:xfrm>
        </p:spPr>
        <p:txBody>
          <a:bodyPr>
            <a:normAutofit lnSpcReduction="10000"/>
          </a:bodyPr>
          <a:lstStyle/>
          <a:p>
            <a:pPr algn="just">
              <a:buClr>
                <a:srgbClr val="FF0000"/>
              </a:buClr>
            </a:pPr>
            <a:r>
              <a:rPr lang="en-US" dirty="0" smtClean="0">
                <a:latin typeface="Arial" panose="020B0604020202020204" pitchFamily="34" charset="0"/>
                <a:cs typeface="Arial" panose="020B0604020202020204" pitchFamily="34" charset="0"/>
              </a:rPr>
              <a:t>Addressing QoL in chronic hepatitis is  the ultimate objective of any medical intervention</a:t>
            </a:r>
          </a:p>
          <a:p>
            <a:pPr algn="just">
              <a:buClr>
                <a:srgbClr val="FF0000"/>
              </a:buClr>
            </a:pPr>
            <a:r>
              <a:rPr lang="en-US" dirty="0" smtClean="0">
                <a:latin typeface="Arial" panose="020B0604020202020204" pitchFamily="34" charset="0"/>
                <a:cs typeface="Arial" panose="020B0604020202020204" pitchFamily="34" charset="0"/>
              </a:rPr>
              <a:t>Being female, being older, having a liver in advanced fibrosis and a diagnosis done more than 3 years ago, </a:t>
            </a:r>
            <a:r>
              <a:rPr lang="en-US" b="1" dirty="0" smtClean="0">
                <a:latin typeface="Arial" panose="020B0604020202020204" pitchFamily="34" charset="0"/>
                <a:cs typeface="Arial" panose="020B0604020202020204" pitchFamily="34" charset="0"/>
              </a:rPr>
              <a:t>negatively affect </a:t>
            </a:r>
            <a:r>
              <a:rPr lang="en-US" dirty="0" smtClean="0">
                <a:latin typeface="Arial" panose="020B0604020202020204" pitchFamily="34" charset="0"/>
                <a:cs typeface="Arial" panose="020B0604020202020204" pitchFamily="34" charset="0"/>
              </a:rPr>
              <a:t>the</a:t>
            </a:r>
            <a:r>
              <a:rPr lang="en-US" b="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QoL</a:t>
            </a:r>
          </a:p>
          <a:p>
            <a:pPr algn="just">
              <a:spcAft>
                <a:spcPts val="1200"/>
              </a:spcAft>
              <a:buClr>
                <a:srgbClr val="FF0000"/>
              </a:buClr>
            </a:pPr>
            <a:r>
              <a:rPr lang="en-US" dirty="0" smtClean="0">
                <a:latin typeface="Arial" panose="020B0604020202020204" pitchFamily="34" charset="0"/>
                <a:cs typeface="Arial" panose="020B0604020202020204" pitchFamily="34" charset="0"/>
              </a:rPr>
              <a:t>Feeling of having enough money for healthcare needs, having a higher level of education, being aware about HCV outcomes, being treated for CHC, being treated by DAAs and being married/cohabiting, </a:t>
            </a:r>
            <a:r>
              <a:rPr lang="en-US" b="1" dirty="0" smtClean="0">
                <a:latin typeface="Arial" panose="020B0604020202020204" pitchFamily="34" charset="0"/>
                <a:cs typeface="Arial" panose="020B0604020202020204" pitchFamily="34" charset="0"/>
              </a:rPr>
              <a:t>positively affect </a:t>
            </a:r>
            <a:r>
              <a:rPr lang="en-US" dirty="0" smtClean="0">
                <a:latin typeface="Arial" panose="020B0604020202020204" pitchFamily="34" charset="0"/>
                <a:cs typeface="Arial" panose="020B0604020202020204" pitchFamily="34" charset="0"/>
              </a:rPr>
              <a:t>the</a:t>
            </a:r>
            <a:r>
              <a:rPr lang="en-US" b="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QoL. </a:t>
            </a:r>
          </a:p>
          <a:p>
            <a:pPr algn="just">
              <a:spcAft>
                <a:spcPts val="1200"/>
              </a:spcAft>
              <a:buClr>
                <a:srgbClr val="FF0000"/>
              </a:buClr>
            </a:pPr>
            <a:r>
              <a:rPr lang="en-US" b="1" dirty="0" smtClean="0">
                <a:latin typeface="Arial" panose="020B0604020202020204" pitchFamily="34" charset="0"/>
                <a:cs typeface="Arial" panose="020B0604020202020204" pitchFamily="34" charset="0"/>
              </a:rPr>
              <a:t>Improving the QoL </a:t>
            </a:r>
            <a:r>
              <a:rPr lang="en-US" b="1" dirty="0">
                <a:latin typeface="Arial" panose="020B0604020202020204" pitchFamily="34" charset="0"/>
                <a:cs typeface="Arial" panose="020B0604020202020204" pitchFamily="34" charset="0"/>
              </a:rPr>
              <a:t>of patients with chronic hepatitis C is </a:t>
            </a:r>
            <a:r>
              <a:rPr lang="en-US" b="1" dirty="0" smtClean="0">
                <a:latin typeface="Arial" panose="020B0604020202020204" pitchFamily="34" charset="0"/>
                <a:cs typeface="Arial" panose="020B0604020202020204" pitchFamily="34" charset="0"/>
              </a:rPr>
              <a:t>feasible </a:t>
            </a:r>
            <a:r>
              <a:rPr lang="en-US" b="1" dirty="0" smtClean="0">
                <a:latin typeface="Arial" panose="020B0604020202020204" pitchFamily="34" charset="0"/>
                <a:cs typeface="Arial" panose="020B0604020202020204" pitchFamily="34" charset="0"/>
                <a:sym typeface="Symbol"/>
              </a:rPr>
              <a:t></a:t>
            </a:r>
            <a:r>
              <a:rPr lang="en-US" b="1" dirty="0" smtClean="0">
                <a:latin typeface="Arial" panose="020B0604020202020204" pitchFamily="34" charset="0"/>
                <a:cs typeface="Arial" panose="020B0604020202020204" pitchFamily="34" charset="0"/>
              </a:rPr>
              <a:t> </a:t>
            </a:r>
            <a:r>
              <a:rPr lang="en-US" b="1" dirty="0" smtClean="0">
                <a:solidFill>
                  <a:srgbClr val="FF0000"/>
                </a:solidFill>
                <a:latin typeface="Arial" panose="020B0604020202020204" pitchFamily="34" charset="0"/>
                <a:cs typeface="Arial" panose="020B0604020202020204" pitchFamily="34" charset="0"/>
              </a:rPr>
              <a:t>making </a:t>
            </a:r>
            <a:r>
              <a:rPr lang="en-US" b="1" dirty="0">
                <a:solidFill>
                  <a:srgbClr val="FF0000"/>
                </a:solidFill>
                <a:latin typeface="Arial" panose="020B0604020202020204" pitchFamily="34" charset="0"/>
                <a:cs typeface="Arial" panose="020B0604020202020204" pitchFamily="34" charset="0"/>
              </a:rPr>
              <a:t>patients more knowledgeable about hepatitis C </a:t>
            </a:r>
            <a:r>
              <a:rPr lang="en-US" b="1" dirty="0">
                <a:latin typeface="Arial" panose="020B0604020202020204" pitchFamily="34" charset="0"/>
                <a:cs typeface="Arial" panose="020B0604020202020204" pitchFamily="34" charset="0"/>
              </a:rPr>
              <a:t>and </a:t>
            </a:r>
            <a:r>
              <a:rPr lang="en-US" b="1" dirty="0">
                <a:solidFill>
                  <a:srgbClr val="0070C0"/>
                </a:solidFill>
                <a:latin typeface="Arial" panose="020B0604020202020204" pitchFamily="34" charset="0"/>
                <a:cs typeface="Arial" panose="020B0604020202020204" pitchFamily="34" charset="0"/>
              </a:rPr>
              <a:t>prioritizing access to new </a:t>
            </a:r>
            <a:r>
              <a:rPr lang="en-US" b="1" dirty="0" smtClean="0">
                <a:solidFill>
                  <a:srgbClr val="0070C0"/>
                </a:solidFill>
                <a:latin typeface="Arial" panose="020B0604020202020204" pitchFamily="34" charset="0"/>
                <a:cs typeface="Arial" panose="020B0604020202020204" pitchFamily="34" charset="0"/>
              </a:rPr>
              <a:t>generation of </a:t>
            </a:r>
            <a:r>
              <a:rPr lang="en-US" b="1" dirty="0">
                <a:solidFill>
                  <a:srgbClr val="0070C0"/>
                </a:solidFill>
                <a:latin typeface="Arial" panose="020B0604020202020204" pitchFamily="34" charset="0"/>
                <a:cs typeface="Arial" panose="020B0604020202020204" pitchFamily="34" charset="0"/>
              </a:rPr>
              <a:t>anti-HCV drugs </a:t>
            </a:r>
            <a:r>
              <a:rPr lang="en-US" b="1" dirty="0">
                <a:latin typeface="Arial" panose="020B0604020202020204" pitchFamily="34" charset="0"/>
                <a:cs typeface="Arial" panose="020B0604020202020204" pitchFamily="34" charset="0"/>
              </a:rPr>
              <a:t>are key means for this improvement</a:t>
            </a:r>
            <a:r>
              <a:rPr lang="en-US" b="1" dirty="0" smtClean="0">
                <a:latin typeface="Arial" panose="020B0604020202020204" pitchFamily="34" charset="0"/>
                <a:cs typeface="Arial" panose="020B0604020202020204" pitchFamily="34" charset="0"/>
              </a:rPr>
              <a:t>.</a:t>
            </a: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C32B22F3-5942-4C70-B8BC-A02D3EE64ADA}" type="slidenum">
              <a:rPr lang="en-US" sz="2000" smtClean="0">
                <a:solidFill>
                  <a:srgbClr val="00B0F0"/>
                </a:solidFill>
              </a:rPr>
              <a:t>14</a:t>
            </a:fld>
            <a:endParaRPr lang="en-US" sz="2000" dirty="0">
              <a:solidFill>
                <a:srgbClr val="00B0F0"/>
              </a:solidFill>
            </a:endParaRPr>
          </a:p>
        </p:txBody>
      </p:sp>
    </p:spTree>
    <p:extLst>
      <p:ext uri="{BB962C8B-B14F-4D97-AF65-F5344CB8AC3E}">
        <p14:creationId xmlns:p14="http://schemas.microsoft.com/office/powerpoint/2010/main" val="561656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40535"/>
            <a:ext cx="10515600" cy="637765"/>
          </a:xfrm>
        </p:spPr>
        <p:txBody>
          <a:bodyPr>
            <a:normAutofit fontScale="90000"/>
          </a:bodyPr>
          <a:lstStyle/>
          <a:p>
            <a:r>
              <a:rPr lang="en-US" sz="4000" b="1" dirty="0" smtClean="0">
                <a:solidFill>
                  <a:schemeClr val="accent1">
                    <a:lumMod val="75000"/>
                  </a:schemeClr>
                </a:solidFill>
                <a:latin typeface="Arial Black" panose="020B0A04020102020204" pitchFamily="34" charset="0"/>
              </a:rPr>
              <a:t>Recommendations</a:t>
            </a:r>
            <a:endParaRPr lang="en-US" sz="4000" b="1" dirty="0">
              <a:solidFill>
                <a:schemeClr val="accent1">
                  <a:lumMod val="75000"/>
                </a:schemeClr>
              </a:solidFill>
              <a:latin typeface="Arial Black" panose="020B0A04020102020204" pitchFamily="34" charset="0"/>
            </a:endParaRPr>
          </a:p>
        </p:txBody>
      </p:sp>
      <p:sp>
        <p:nvSpPr>
          <p:cNvPr id="3" name="Content Placeholder 2"/>
          <p:cNvSpPr>
            <a:spLocks noGrp="1"/>
          </p:cNvSpPr>
          <p:nvPr>
            <p:ph idx="1"/>
          </p:nvPr>
        </p:nvSpPr>
        <p:spPr>
          <a:xfrm>
            <a:off x="624348" y="1518174"/>
            <a:ext cx="10943303" cy="4617981"/>
          </a:xfrm>
        </p:spPr>
        <p:txBody>
          <a:bodyPr>
            <a:normAutofit/>
          </a:bodyPr>
          <a:lstStyle/>
          <a:p>
            <a:pPr algn="just">
              <a:spcBef>
                <a:spcPts val="2400"/>
              </a:spcBef>
              <a:buClr>
                <a:srgbClr val="FF0000"/>
              </a:buClr>
              <a:buFont typeface="Wingdings" panose="05000000000000000000" pitchFamily="2" charset="2"/>
              <a:buChar char="Ø"/>
            </a:pPr>
            <a:r>
              <a:rPr lang="en-US" b="1" i="1" dirty="0" smtClean="0">
                <a:latin typeface="Arial" panose="020B0604020202020204" pitchFamily="34" charset="0"/>
                <a:cs typeface="Arial" panose="020B0604020202020204" pitchFamily="34" charset="0"/>
              </a:rPr>
              <a:t>Making </a:t>
            </a:r>
            <a:r>
              <a:rPr lang="en-US" b="1" i="1" dirty="0">
                <a:latin typeface="Arial" panose="020B0604020202020204" pitchFamily="34" charset="0"/>
                <a:cs typeface="Arial" panose="020B0604020202020204" pitchFamily="34" charset="0"/>
              </a:rPr>
              <a:t>patients knowledgeable </a:t>
            </a:r>
            <a:r>
              <a:rPr lang="en-US" dirty="0">
                <a:latin typeface="Arial" panose="020B0604020202020204" pitchFamily="34" charset="0"/>
                <a:cs typeface="Arial" panose="020B0604020202020204" pitchFamily="34" charset="0"/>
              </a:rPr>
              <a:t>about hepatitis should be at the </a:t>
            </a:r>
            <a:r>
              <a:rPr lang="en-US" b="1" i="1" dirty="0">
                <a:latin typeface="Arial" panose="020B0604020202020204" pitchFamily="34" charset="0"/>
                <a:cs typeface="Arial" panose="020B0604020202020204" pitchFamily="34" charset="0"/>
              </a:rPr>
              <a:t>center of the efforts</a:t>
            </a:r>
            <a:r>
              <a:rPr lang="en-US" dirty="0">
                <a:latin typeface="Arial" panose="020B0604020202020204" pitchFamily="34" charset="0"/>
                <a:cs typeface="Arial" panose="020B0604020202020204" pitchFamily="34" charset="0"/>
              </a:rPr>
              <a:t> deployed to improve their QoL. Doctors should be informed and trained on how to provide complete and sincere information about the disease to their patients. </a:t>
            </a:r>
            <a:r>
              <a:rPr lang="en-US" dirty="0" smtClean="0">
                <a:latin typeface="Arial" panose="020B0604020202020204" pitchFamily="34" charset="0"/>
                <a:cs typeface="Arial" panose="020B0604020202020204" pitchFamily="34" charset="0"/>
              </a:rPr>
              <a:t>Public health should launch information campaigns about the disease.</a:t>
            </a:r>
            <a:endParaRPr lang="en-US" dirty="0">
              <a:latin typeface="Arial" panose="020B0604020202020204" pitchFamily="34" charset="0"/>
              <a:cs typeface="Arial" panose="020B0604020202020204" pitchFamily="34" charset="0"/>
            </a:endParaRPr>
          </a:p>
          <a:p>
            <a:pPr algn="just">
              <a:spcBef>
                <a:spcPts val="2400"/>
              </a:spcBef>
              <a:buClr>
                <a:srgbClr val="FF0000"/>
              </a:buClr>
              <a:buFont typeface="Wingdings" panose="05000000000000000000" pitchFamily="2" charset="2"/>
              <a:buChar char="Ø"/>
            </a:pPr>
            <a:r>
              <a:rPr lang="en-US" dirty="0">
                <a:latin typeface="Arial" panose="020B0604020202020204" pitchFamily="34" charset="0"/>
                <a:cs typeface="Arial" panose="020B0604020202020204" pitchFamily="34" charset="0"/>
              </a:rPr>
              <a:t>The Ministry of Health might consider </a:t>
            </a:r>
            <a:r>
              <a:rPr lang="en-US" b="1" i="1" dirty="0">
                <a:latin typeface="Arial" panose="020B0604020202020204" pitchFamily="34" charset="0"/>
                <a:cs typeface="Arial" panose="020B0604020202020204" pitchFamily="34" charset="0"/>
              </a:rPr>
              <a:t>prioritizing access to new generation anti-HCV drugs (DAAs)</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effect of treatment on the QoL of the patient is the ultimate reason to support the importance of making these drugs more available to the Vietnamese population</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C32B22F3-5942-4C70-B8BC-A02D3EE64ADA}" type="slidenum">
              <a:rPr lang="en-US" sz="2000" smtClean="0">
                <a:solidFill>
                  <a:srgbClr val="00B0F0"/>
                </a:solidFill>
              </a:rPr>
              <a:t>15</a:t>
            </a:fld>
            <a:endParaRPr lang="en-US" sz="2000" dirty="0">
              <a:solidFill>
                <a:srgbClr val="00B0F0"/>
              </a:solidFill>
            </a:endParaRPr>
          </a:p>
        </p:txBody>
      </p:sp>
    </p:spTree>
    <p:extLst>
      <p:ext uri="{BB962C8B-B14F-4D97-AF65-F5344CB8AC3E}">
        <p14:creationId xmlns:p14="http://schemas.microsoft.com/office/powerpoint/2010/main" val="21768968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65" y="-2310063"/>
            <a:ext cx="17181094" cy="11454063"/>
          </a:xfrm>
          <a:prstGeom prst="rect">
            <a:avLst/>
          </a:prstGeom>
        </p:spPr>
      </p:pic>
      <p:sp>
        <p:nvSpPr>
          <p:cNvPr id="2" name="Title 1"/>
          <p:cNvSpPr>
            <a:spLocks noGrp="1"/>
          </p:cNvSpPr>
          <p:nvPr>
            <p:ph type="title"/>
          </p:nvPr>
        </p:nvSpPr>
        <p:spPr>
          <a:xfrm>
            <a:off x="1277367" y="1090696"/>
            <a:ext cx="10076433" cy="5630779"/>
          </a:xfrm>
        </p:spPr>
        <p:txBody>
          <a:bodyPr>
            <a:noAutofit/>
          </a:bodyPr>
          <a:lstStyle/>
          <a:p>
            <a:pPr algn="ctr">
              <a:lnSpc>
                <a:spcPct val="100000"/>
              </a:lnSpc>
            </a:pPr>
            <a:r>
              <a:rPr lang="en-US" sz="4800" b="1" dirty="0">
                <a:solidFill>
                  <a:schemeClr val="accent1">
                    <a:lumMod val="75000"/>
                  </a:schemeClr>
                </a:solidFill>
                <a:latin typeface="Arial Black" panose="020B0A04020102020204" pitchFamily="34" charset="0"/>
              </a:rPr>
              <a:t>Thanks </a:t>
            </a:r>
            <a:r>
              <a:rPr lang="en-US" sz="4800" b="1" dirty="0" smtClean="0">
                <a:solidFill>
                  <a:schemeClr val="accent1">
                    <a:lumMod val="75000"/>
                  </a:schemeClr>
                </a:solidFill>
                <a:latin typeface="Arial Black" panose="020B0A04020102020204" pitchFamily="34" charset="0"/>
              </a:rPr>
              <a:t>for </a:t>
            </a:r>
            <a:r>
              <a:rPr lang="en-US" sz="4800" b="1" dirty="0">
                <a:solidFill>
                  <a:schemeClr val="accent1">
                    <a:lumMod val="75000"/>
                  </a:schemeClr>
                </a:solidFill>
                <a:latin typeface="Arial Black" panose="020B0A04020102020204" pitchFamily="34" charset="0"/>
              </a:rPr>
              <a:t>your </a:t>
            </a:r>
            <a:r>
              <a:rPr lang="en-US" sz="4800" b="1" dirty="0" smtClean="0">
                <a:solidFill>
                  <a:schemeClr val="accent1">
                    <a:lumMod val="75000"/>
                  </a:schemeClr>
                </a:solidFill>
                <a:latin typeface="Arial Black" panose="020B0A04020102020204" pitchFamily="34" charset="0"/>
              </a:rPr>
              <a:t>attention</a:t>
            </a:r>
            <a:r>
              <a:rPr lang="en-US" b="1" dirty="0" smtClean="0">
                <a:solidFill>
                  <a:schemeClr val="accent1">
                    <a:lumMod val="75000"/>
                  </a:schemeClr>
                </a:solidFill>
                <a:latin typeface="Arial Black" panose="020B0A04020102020204" pitchFamily="34" charset="0"/>
              </a:rPr>
              <a:t/>
            </a:r>
            <a:br>
              <a:rPr lang="en-US" b="1" dirty="0" smtClean="0">
                <a:solidFill>
                  <a:schemeClr val="accent1">
                    <a:lumMod val="75000"/>
                  </a:schemeClr>
                </a:solidFill>
                <a:latin typeface="Arial Black" panose="020B0A04020102020204" pitchFamily="34" charset="0"/>
              </a:rPr>
            </a:br>
            <a:r>
              <a:rPr lang="en-US" b="1" dirty="0" smtClean="0">
                <a:solidFill>
                  <a:schemeClr val="accent1">
                    <a:lumMod val="75000"/>
                  </a:schemeClr>
                </a:solidFill>
                <a:latin typeface="Arial Black" panose="020B0A04020102020204" pitchFamily="34" charset="0"/>
              </a:rPr>
              <a:t>Merci </a:t>
            </a:r>
            <a:r>
              <a:rPr lang="en-US" b="1" dirty="0" smtClean="0">
                <a:solidFill>
                  <a:schemeClr val="accent1">
                    <a:lumMod val="75000"/>
                  </a:schemeClr>
                </a:solidFill>
                <a:latin typeface="Arial Black" panose="020B0A04020102020204" pitchFamily="34" charset="0"/>
              </a:rPr>
              <a:t>beaucoup</a:t>
            </a:r>
            <a:r>
              <a:rPr lang="en-US" sz="6000" b="1" dirty="0" smtClean="0">
                <a:solidFill>
                  <a:schemeClr val="accent1">
                    <a:lumMod val="75000"/>
                  </a:schemeClr>
                </a:solidFill>
                <a:latin typeface="Arial Black" panose="020B0A04020102020204" pitchFamily="34" charset="0"/>
              </a:rPr>
              <a:t/>
            </a:r>
            <a:br>
              <a:rPr lang="en-US" sz="6000" b="1" dirty="0" smtClean="0">
                <a:solidFill>
                  <a:schemeClr val="accent1">
                    <a:lumMod val="75000"/>
                  </a:schemeClr>
                </a:solidFill>
                <a:latin typeface="Arial Black" panose="020B0A04020102020204" pitchFamily="34" charset="0"/>
              </a:rPr>
            </a:br>
            <a:r>
              <a:rPr lang="he-IL" sz="6200" b="1" dirty="0">
                <a:solidFill>
                  <a:srgbClr val="0070C0"/>
                </a:solidFill>
              </a:rPr>
              <a:t>תודה רבה</a:t>
            </a:r>
            <a:r>
              <a:rPr lang="en-US" sz="6000" b="1" dirty="0" smtClean="0">
                <a:solidFill>
                  <a:schemeClr val="accent1">
                    <a:lumMod val="75000"/>
                  </a:schemeClr>
                </a:solidFill>
                <a:latin typeface="Arial Black" panose="020B0A04020102020204" pitchFamily="34" charset="0"/>
              </a:rPr>
              <a:t/>
            </a:r>
            <a:br>
              <a:rPr lang="en-US" sz="6000" b="1" dirty="0" smtClean="0">
                <a:solidFill>
                  <a:schemeClr val="accent1">
                    <a:lumMod val="75000"/>
                  </a:schemeClr>
                </a:solidFill>
                <a:latin typeface="Arial Black" panose="020B0A04020102020204" pitchFamily="34" charset="0"/>
              </a:rPr>
            </a:br>
            <a:r>
              <a:rPr lang="en-US" altLang="ja-JP" sz="5400" b="1" dirty="0" smtClean="0">
                <a:solidFill>
                  <a:schemeClr val="accent1">
                    <a:lumMod val="75000"/>
                  </a:schemeClr>
                </a:solidFill>
                <a:latin typeface="Arial" panose="020B0604020202020204" pitchFamily="34" charset="0"/>
                <a:cs typeface="Arial" panose="020B0604020202020204" pitchFamily="34" charset="0"/>
              </a:rPr>
              <a:t>CẢM </a:t>
            </a:r>
            <a:r>
              <a:rPr lang="en-US" altLang="ja-JP" sz="5400" b="1" dirty="0" smtClean="0">
                <a:solidFill>
                  <a:schemeClr val="accent1">
                    <a:lumMod val="75000"/>
                  </a:schemeClr>
                </a:solidFill>
                <a:latin typeface="Arial" panose="020B0604020202020204" pitchFamily="34" charset="0"/>
                <a:cs typeface="Arial" panose="020B0604020202020204" pitchFamily="34" charset="0"/>
              </a:rPr>
              <a:t>ƠN</a:t>
            </a:r>
            <a:r>
              <a:rPr lang="en-US" b="1" dirty="0" smtClean="0">
                <a:solidFill>
                  <a:schemeClr val="accent1">
                    <a:lumMod val="75000"/>
                  </a:schemeClr>
                </a:solidFill>
                <a:latin typeface="Arial Black" panose="020B0A04020102020204" pitchFamily="34" charset="0"/>
              </a:rPr>
              <a:t/>
            </a:r>
            <a:br>
              <a:rPr lang="en-US" b="1" dirty="0" smtClean="0">
                <a:solidFill>
                  <a:schemeClr val="accent1">
                    <a:lumMod val="75000"/>
                  </a:schemeClr>
                </a:solidFill>
                <a:latin typeface="Arial Black" panose="020B0A04020102020204" pitchFamily="34" charset="0"/>
              </a:rPr>
            </a:br>
            <a:endParaRPr lang="en-US" b="1" dirty="0">
              <a:solidFill>
                <a:schemeClr val="accent1">
                  <a:lumMod val="75000"/>
                </a:schemeClr>
              </a:solidFill>
              <a:latin typeface="Arial Black" panose="020B0A04020102020204" pitchFamily="34" charset="0"/>
            </a:endParaRPr>
          </a:p>
        </p:txBody>
      </p:sp>
      <p:sp>
        <p:nvSpPr>
          <p:cNvPr id="3" name="Slide Number Placeholder 2"/>
          <p:cNvSpPr>
            <a:spLocks noGrp="1"/>
          </p:cNvSpPr>
          <p:nvPr>
            <p:ph type="sldNum" sz="quarter" idx="12"/>
          </p:nvPr>
        </p:nvSpPr>
        <p:spPr/>
        <p:txBody>
          <a:bodyPr/>
          <a:lstStyle/>
          <a:p>
            <a:fld id="{C32B22F3-5942-4C70-B8BC-A02D3EE64ADA}" type="slidenum">
              <a:rPr lang="en-US" smtClean="0"/>
              <a:t>16</a:t>
            </a:fld>
            <a:endParaRPr lang="en-US"/>
          </a:p>
        </p:txBody>
      </p:sp>
    </p:spTree>
    <p:extLst>
      <p:ext uri="{BB962C8B-B14F-4D97-AF65-F5344CB8AC3E}">
        <p14:creationId xmlns:p14="http://schemas.microsoft.com/office/powerpoint/2010/main" val="445074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159" y="489113"/>
            <a:ext cx="10515600" cy="799998"/>
          </a:xfrm>
        </p:spPr>
        <p:txBody>
          <a:bodyPr>
            <a:normAutofit/>
          </a:bodyPr>
          <a:lstStyle/>
          <a:p>
            <a:r>
              <a:rPr lang="en-US" sz="4000" b="1" dirty="0" smtClean="0">
                <a:solidFill>
                  <a:schemeClr val="accent1">
                    <a:lumMod val="75000"/>
                  </a:schemeClr>
                </a:solidFill>
                <a:latin typeface="Arial Black" panose="020B0A04020102020204" pitchFamily="34" charset="0"/>
              </a:rPr>
              <a:t>Introduction</a:t>
            </a:r>
            <a:endParaRPr lang="en-US" sz="4000" b="1" dirty="0">
              <a:solidFill>
                <a:schemeClr val="accent1">
                  <a:lumMod val="75000"/>
                </a:schemeClr>
              </a:solidFill>
              <a:latin typeface="Arial Black" panose="020B0A04020102020204" pitchFamily="34" charset="0"/>
            </a:endParaRPr>
          </a:p>
        </p:txBody>
      </p:sp>
      <p:sp>
        <p:nvSpPr>
          <p:cNvPr id="3" name="Content Placeholder 2"/>
          <p:cNvSpPr>
            <a:spLocks noGrp="1"/>
          </p:cNvSpPr>
          <p:nvPr>
            <p:ph idx="1"/>
          </p:nvPr>
        </p:nvSpPr>
        <p:spPr>
          <a:xfrm>
            <a:off x="462117" y="1394288"/>
            <a:ext cx="10891684" cy="5144624"/>
          </a:xfrm>
        </p:spPr>
        <p:txBody>
          <a:bodyPr>
            <a:normAutofit/>
          </a:bodyPr>
          <a:lstStyle/>
          <a:p>
            <a:pPr>
              <a:buClr>
                <a:srgbClr val="FF0000"/>
              </a:buClr>
            </a:pPr>
            <a:r>
              <a:rPr lang="en-US" dirty="0">
                <a:latin typeface="Arial" panose="020B0604020202020204" pitchFamily="34" charset="0"/>
                <a:cs typeface="Arial" panose="020B0604020202020204" pitchFamily="34" charset="0"/>
              </a:rPr>
              <a:t>Chronic hepatitis C (CHC): major problem of public health, high morbidity and </a:t>
            </a:r>
            <a:r>
              <a:rPr lang="en-US" dirty="0" smtClean="0">
                <a:latin typeface="Arial" panose="020B0604020202020204" pitchFamily="34" charset="0"/>
                <a:cs typeface="Arial" panose="020B0604020202020204" pitchFamily="34" charset="0"/>
              </a:rPr>
              <a:t>mortality</a:t>
            </a:r>
          </a:p>
          <a:p>
            <a:pPr>
              <a:buClr>
                <a:srgbClr val="FF0000"/>
              </a:buClr>
            </a:pPr>
            <a:r>
              <a:rPr lang="en-US" dirty="0">
                <a:latin typeface="Arial" panose="020B0604020202020204" pitchFamily="34" charset="0"/>
                <a:cs typeface="Arial" panose="020B0604020202020204" pitchFamily="34" charset="0"/>
              </a:rPr>
              <a:t>In Viet Nam, its prevalence is estimated approximately 2-3% in general population. In IDUs in Haiphong, its prevalence is 66</a:t>
            </a:r>
            <a:r>
              <a:rPr lang="en-US" dirty="0" smtClean="0">
                <a:latin typeface="Arial" panose="020B0604020202020204" pitchFamily="34" charset="0"/>
                <a:cs typeface="Arial" panose="020B0604020202020204" pitchFamily="34" charset="0"/>
              </a:rPr>
              <a:t>%</a:t>
            </a:r>
          </a:p>
          <a:p>
            <a:pPr>
              <a:buClr>
                <a:srgbClr val="FF0000"/>
              </a:buClr>
            </a:pPr>
            <a:endParaRPr lang="en-US" sz="1000" dirty="0">
              <a:latin typeface="Arial" panose="020B0604020202020204" pitchFamily="34" charset="0"/>
              <a:cs typeface="Arial" panose="020B0604020202020204" pitchFamily="34" charset="0"/>
            </a:endParaRPr>
          </a:p>
          <a:p>
            <a:pPr>
              <a:buClr>
                <a:srgbClr val="FF0000"/>
              </a:buClr>
            </a:pPr>
            <a:r>
              <a:rPr lang="en-US" dirty="0" smtClean="0">
                <a:latin typeface="Arial" panose="020B0604020202020204" pitchFamily="34" charset="0"/>
                <a:cs typeface="Arial" panose="020B0604020202020204" pitchFamily="34" charset="0"/>
              </a:rPr>
              <a:t>CHC is a chronic disease → its management should be led by objectives related to 1) clinical status and 2) quality of life of the patient (QoL)</a:t>
            </a:r>
          </a:p>
          <a:p>
            <a:pPr>
              <a:buClr>
                <a:srgbClr val="FF0000"/>
              </a:buClr>
            </a:pPr>
            <a:endParaRPr lang="en-US" sz="900" dirty="0" smtClean="0">
              <a:latin typeface="Arial" panose="020B0604020202020204" pitchFamily="34" charset="0"/>
              <a:cs typeface="Arial" panose="020B0604020202020204" pitchFamily="34" charset="0"/>
            </a:endParaRPr>
          </a:p>
          <a:p>
            <a:pPr>
              <a:buClr>
                <a:srgbClr val="FF0000"/>
              </a:buClr>
            </a:pPr>
            <a:r>
              <a:rPr lang="en-US" dirty="0" smtClean="0">
                <a:latin typeface="Arial" panose="020B0604020202020204" pitchFamily="34" charset="0"/>
                <a:cs typeface="Arial" panose="020B0604020202020204" pitchFamily="34" charset="0"/>
              </a:rPr>
              <a:t>No study has been done up to now in Viet Nam on the QoL of people with CHC</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C32B22F3-5942-4C70-B8BC-A02D3EE64ADA}" type="slidenum">
              <a:rPr lang="en-US" sz="2000" b="1" smtClean="0">
                <a:solidFill>
                  <a:srgbClr val="00B0F0"/>
                </a:solidFill>
              </a:rPr>
              <a:t>2</a:t>
            </a:fld>
            <a:endParaRPr lang="en-US" sz="2000" b="1" dirty="0">
              <a:solidFill>
                <a:srgbClr val="00B0F0"/>
              </a:solidFill>
            </a:endParaRPr>
          </a:p>
        </p:txBody>
      </p:sp>
    </p:spTree>
    <p:extLst>
      <p:ext uri="{BB962C8B-B14F-4D97-AF65-F5344CB8AC3E}">
        <p14:creationId xmlns:p14="http://schemas.microsoft.com/office/powerpoint/2010/main" val="3051441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8140"/>
            <a:ext cx="10515600" cy="844243"/>
          </a:xfrm>
        </p:spPr>
        <p:txBody>
          <a:bodyPr>
            <a:normAutofit/>
          </a:bodyPr>
          <a:lstStyle/>
          <a:p>
            <a:pPr algn="ctr"/>
            <a:r>
              <a:rPr lang="en-US" sz="4000" b="1" dirty="0">
                <a:solidFill>
                  <a:schemeClr val="accent1">
                    <a:lumMod val="75000"/>
                  </a:schemeClr>
                </a:solidFill>
                <a:latin typeface="Arial Black" panose="020B0A04020102020204" pitchFamily="34" charset="0"/>
              </a:rPr>
              <a:t>Objectives</a:t>
            </a:r>
          </a:p>
        </p:txBody>
      </p:sp>
      <p:sp>
        <p:nvSpPr>
          <p:cNvPr id="3" name="Content Placeholder 2"/>
          <p:cNvSpPr>
            <a:spLocks noGrp="1"/>
          </p:cNvSpPr>
          <p:nvPr>
            <p:ph idx="1"/>
          </p:nvPr>
        </p:nvSpPr>
        <p:spPr>
          <a:xfrm>
            <a:off x="838200" y="2410765"/>
            <a:ext cx="10798277" cy="883212"/>
          </a:xfrm>
        </p:spPr>
        <p:txBody>
          <a:bodyPr>
            <a:normAutofit/>
          </a:bodyPr>
          <a:lstStyle/>
          <a:p>
            <a:pPr marL="0" indent="0">
              <a:buNone/>
            </a:pPr>
            <a:r>
              <a:rPr lang="en-US" dirty="0" smtClean="0">
                <a:latin typeface="Arial" panose="020B0604020202020204" pitchFamily="34" charset="0"/>
                <a:cs typeface="Arial" panose="020B0604020202020204" pitchFamily="34" charset="0"/>
              </a:rPr>
              <a:t>To evaluate the </a:t>
            </a:r>
            <a:r>
              <a:rPr lang="en-US" dirty="0">
                <a:latin typeface="Arial" panose="020B0604020202020204" pitchFamily="34" charset="0"/>
                <a:cs typeface="Arial" panose="020B0604020202020204" pitchFamily="34" charset="0"/>
              </a:rPr>
              <a:t>QoL of patients with </a:t>
            </a:r>
            <a:r>
              <a:rPr lang="en-US" dirty="0" smtClean="0">
                <a:latin typeface="Arial" panose="020B0604020202020204" pitchFamily="34" charset="0"/>
                <a:cs typeface="Arial" panose="020B0604020202020204" pitchFamily="34" charset="0"/>
              </a:rPr>
              <a:t>CHC </a:t>
            </a:r>
            <a:r>
              <a:rPr lang="en-US" dirty="0">
                <a:latin typeface="Arial" panose="020B0604020202020204" pitchFamily="34" charset="0"/>
                <a:cs typeface="Arial" panose="020B0604020202020204" pitchFamily="34" charset="0"/>
              </a:rPr>
              <a:t>and to identify </a:t>
            </a:r>
            <a:r>
              <a:rPr lang="en-US" dirty="0" smtClean="0">
                <a:latin typeface="Arial" panose="020B0604020202020204" pitchFamily="34" charset="0"/>
                <a:cs typeface="Arial" panose="020B0604020202020204" pitchFamily="34" charset="0"/>
              </a:rPr>
              <a:t>factors associated with the QoL</a:t>
            </a:r>
            <a:endParaRPr lang="en-US"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838200" y="3293977"/>
            <a:ext cx="10798276" cy="29939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b="1" u="sng" dirty="0" smtClean="0"/>
          </a:p>
        </p:txBody>
      </p:sp>
      <p:sp>
        <p:nvSpPr>
          <p:cNvPr id="5" name="Slide Number Placeholder 4"/>
          <p:cNvSpPr>
            <a:spLocks noGrp="1"/>
          </p:cNvSpPr>
          <p:nvPr>
            <p:ph type="sldNum" sz="quarter" idx="12"/>
          </p:nvPr>
        </p:nvSpPr>
        <p:spPr/>
        <p:txBody>
          <a:bodyPr/>
          <a:lstStyle/>
          <a:p>
            <a:fld id="{C32B22F3-5942-4C70-B8BC-A02D3EE64ADA}" type="slidenum">
              <a:rPr lang="en-US" sz="2000" smtClean="0">
                <a:solidFill>
                  <a:srgbClr val="00B0F0"/>
                </a:solidFill>
              </a:rPr>
              <a:t>3</a:t>
            </a:fld>
            <a:endParaRPr lang="en-US" sz="2000" dirty="0">
              <a:solidFill>
                <a:srgbClr val="00B0F0"/>
              </a:solidFill>
            </a:endParaRPr>
          </a:p>
        </p:txBody>
      </p:sp>
    </p:spTree>
    <p:extLst>
      <p:ext uri="{BB962C8B-B14F-4D97-AF65-F5344CB8AC3E}">
        <p14:creationId xmlns:p14="http://schemas.microsoft.com/office/powerpoint/2010/main" val="19217466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2719" y="247405"/>
            <a:ext cx="8389798" cy="632484"/>
          </a:xfrm>
        </p:spPr>
        <p:txBody>
          <a:bodyPr>
            <a:noAutofit/>
          </a:bodyPr>
          <a:lstStyle/>
          <a:p>
            <a:pPr algn="ctr"/>
            <a:r>
              <a:rPr lang="en-US" sz="4000" b="1" dirty="0" smtClean="0">
                <a:solidFill>
                  <a:schemeClr val="accent1">
                    <a:lumMod val="75000"/>
                  </a:schemeClr>
                </a:solidFill>
                <a:latin typeface="Arial Black" panose="020B0A04020102020204" pitchFamily="34" charset="0"/>
              </a:rPr>
              <a:t>Conceptual </a:t>
            </a:r>
            <a:r>
              <a:rPr lang="en-US" sz="4000" b="1" dirty="0">
                <a:solidFill>
                  <a:schemeClr val="accent1">
                    <a:lumMod val="75000"/>
                  </a:schemeClr>
                </a:solidFill>
                <a:latin typeface="Arial Black" panose="020B0A04020102020204" pitchFamily="34" charset="0"/>
              </a:rPr>
              <a:t>framework</a:t>
            </a:r>
          </a:p>
        </p:txBody>
      </p:sp>
      <p:grpSp>
        <p:nvGrpSpPr>
          <p:cNvPr id="4" name="Group 3"/>
          <p:cNvGrpSpPr/>
          <p:nvPr/>
        </p:nvGrpSpPr>
        <p:grpSpPr>
          <a:xfrm>
            <a:off x="1179872" y="879889"/>
            <a:ext cx="9502645" cy="5662801"/>
            <a:chOff x="-704801" y="74748"/>
            <a:chExt cx="7324448" cy="3992427"/>
          </a:xfrm>
        </p:grpSpPr>
        <p:sp>
          <p:nvSpPr>
            <p:cNvPr id="5" name="AutoShape 38"/>
            <p:cNvSpPr>
              <a:spLocks noChangeArrowheads="1"/>
            </p:cNvSpPr>
            <p:nvPr/>
          </p:nvSpPr>
          <p:spPr bwMode="auto">
            <a:xfrm>
              <a:off x="2470061" y="2072336"/>
              <a:ext cx="904875" cy="368656"/>
            </a:xfrm>
            <a:prstGeom prst="roundRect">
              <a:avLst>
                <a:gd name="adj" fmla="val 16667"/>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algn="ctr">
                <a:spcBef>
                  <a:spcPts val="600"/>
                </a:spcBef>
                <a:spcAft>
                  <a:spcPts val="600"/>
                </a:spcAft>
              </a:pPr>
              <a:r>
                <a:rPr lang="x-none" sz="2400" b="1" dirty="0" smtClean="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QoL</a:t>
              </a:r>
              <a:endParaRPr lang="en-US" sz="2400" b="1" dirty="0" smtClean="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6" name="Rectangle 5"/>
            <p:cNvSpPr>
              <a:spLocks noChangeArrowheads="1"/>
            </p:cNvSpPr>
            <p:nvPr/>
          </p:nvSpPr>
          <p:spPr bwMode="auto">
            <a:xfrm>
              <a:off x="-704801" y="85725"/>
              <a:ext cx="2647902" cy="17716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2000" b="1" u="sng" dirty="0">
                  <a:effectLst/>
                  <a:latin typeface="Arial" panose="020B0604020202020204" pitchFamily="34" charset="0"/>
                  <a:ea typeface="Calibri" panose="020F0502020204030204" pitchFamily="34" charset="0"/>
                  <a:cs typeface="Arial" panose="020B0604020202020204" pitchFamily="34" charset="0"/>
                </a:rPr>
                <a:t>Health-related factors</a:t>
              </a:r>
              <a:endParaRPr lang="en-US" sz="2000" u="sng"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Co-morbidity with non-infectious chronic disease</a:t>
              </a:r>
            </a:p>
            <a:p>
              <a:pPr marL="0" marR="0">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Liver </a:t>
              </a:r>
              <a:r>
                <a:rPr lang="en-US" sz="2000" dirty="0" smtClean="0">
                  <a:latin typeface="Arial" panose="020B0604020202020204" pitchFamily="34" charset="0"/>
                  <a:ea typeface="Calibri" panose="020F0502020204030204" pitchFamily="34" charset="0"/>
                  <a:cs typeface="Arial" panose="020B0604020202020204" pitchFamily="34" charset="0"/>
                </a:rPr>
                <a:t>fibrosis</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IDUs</a:t>
              </a:r>
            </a:p>
            <a:p>
              <a:pPr marL="0" marR="0">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Alcohol dependency</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Awareness of HCV dangers </a:t>
              </a:r>
            </a:p>
          </p:txBody>
        </p:sp>
        <p:sp>
          <p:nvSpPr>
            <p:cNvPr id="7" name="Rectangle 6"/>
            <p:cNvSpPr>
              <a:spLocks noChangeArrowheads="1"/>
            </p:cNvSpPr>
            <p:nvPr/>
          </p:nvSpPr>
          <p:spPr bwMode="auto">
            <a:xfrm>
              <a:off x="3914775" y="74748"/>
              <a:ext cx="2704872" cy="178262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2000" b="1" u="sng" dirty="0">
                  <a:effectLst/>
                  <a:latin typeface="Arial" panose="020B0604020202020204" pitchFamily="34" charset="0"/>
                  <a:ea typeface="Calibri" panose="020F0502020204030204" pitchFamily="34" charset="0"/>
                  <a:cs typeface="Arial" panose="020B0604020202020204" pitchFamily="34" charset="0"/>
                </a:rPr>
                <a:t>Socio-demographic factors</a:t>
              </a:r>
              <a:endParaRPr lang="en-US" sz="2000" u="sng"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Age</a:t>
              </a:r>
            </a:p>
            <a:p>
              <a:pPr marL="0" marR="0">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Sex</a:t>
              </a:r>
            </a:p>
            <a:p>
              <a:pPr marL="0" marR="0">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Marital status</a:t>
              </a:r>
            </a:p>
            <a:p>
              <a:pPr marL="0" marR="0">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Occupation</a:t>
              </a:r>
            </a:p>
            <a:p>
              <a:pPr marL="0" marR="0">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Income</a:t>
              </a:r>
            </a:p>
            <a:p>
              <a:pPr marL="0" marR="0">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Education level</a:t>
              </a:r>
            </a:p>
          </p:txBody>
        </p:sp>
        <p:sp>
          <p:nvSpPr>
            <p:cNvPr id="8" name="Rectangle 7"/>
            <p:cNvSpPr>
              <a:spLocks noChangeArrowheads="1"/>
            </p:cNvSpPr>
            <p:nvPr/>
          </p:nvSpPr>
          <p:spPr bwMode="auto">
            <a:xfrm>
              <a:off x="3962399" y="2733675"/>
              <a:ext cx="2657248" cy="1333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lnSpc>
                  <a:spcPct val="150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Arial" panose="020B0604020202020204" pitchFamily="34" charset="0"/>
                </a:rPr>
                <a:t> </a:t>
              </a:r>
              <a:endParaRPr lang="en-US" sz="1200" dirty="0">
                <a:effectLst/>
                <a:latin typeface="Times New Roman" panose="02020603050405020304" pitchFamily="18" charset="0"/>
                <a:ea typeface="Calibri" panose="020F0502020204030204" pitchFamily="34" charset="0"/>
                <a:cs typeface="Arial" panose="020B0604020202020204" pitchFamily="34" charset="0"/>
              </a:endParaRPr>
            </a:p>
            <a:p>
              <a:pPr marL="0" marR="0" algn="ctr">
                <a:lnSpc>
                  <a:spcPct val="150000"/>
                </a:lnSpc>
                <a:spcBef>
                  <a:spcPts val="0"/>
                </a:spcBef>
                <a:spcAft>
                  <a:spcPts val="0"/>
                </a:spcAft>
              </a:pPr>
              <a:r>
                <a:rPr lang="en-US" sz="2000" b="1" u="sng" dirty="0">
                  <a:effectLst/>
                  <a:latin typeface="Arial" panose="020B0604020202020204" pitchFamily="34" charset="0"/>
                  <a:ea typeface="Calibri" panose="020F0502020204030204" pitchFamily="34" charset="0"/>
                  <a:cs typeface="Arial" panose="020B0604020202020204" pitchFamily="34" charset="0"/>
                </a:rPr>
                <a:t>Environmental factors</a:t>
              </a:r>
              <a:endParaRPr lang="en-US" sz="2000" u="sng" dirty="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50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Social support</a:t>
              </a:r>
            </a:p>
          </p:txBody>
        </p:sp>
        <p:sp>
          <p:nvSpPr>
            <p:cNvPr id="9" name="Rectangle 8"/>
            <p:cNvSpPr>
              <a:spLocks noChangeArrowheads="1"/>
            </p:cNvSpPr>
            <p:nvPr/>
          </p:nvSpPr>
          <p:spPr bwMode="auto">
            <a:xfrm>
              <a:off x="-704801" y="2600325"/>
              <a:ext cx="2647900" cy="14478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2000" b="1" u="sng" dirty="0">
                  <a:effectLst/>
                  <a:latin typeface="Arial" panose="020B0604020202020204" pitchFamily="34" charset="0"/>
                  <a:ea typeface="Calibri" panose="020F0502020204030204" pitchFamily="34" charset="0"/>
                  <a:cs typeface="Arial" panose="020B0604020202020204" pitchFamily="34" charset="0"/>
                </a:rPr>
                <a:t>Treatment-related factors</a:t>
              </a:r>
              <a:endParaRPr lang="en-US" sz="2000" u="sng"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Medical insurance</a:t>
              </a:r>
            </a:p>
            <a:p>
              <a:pPr marL="0" marR="0">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Drugs</a:t>
              </a:r>
            </a:p>
            <a:p>
              <a:pPr marL="0" marR="0">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Viral response</a:t>
              </a:r>
            </a:p>
            <a:p>
              <a:pPr marL="0" marR="0">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Duration of </a:t>
              </a:r>
              <a:r>
                <a:rPr lang="en-US" sz="2000" dirty="0">
                  <a:latin typeface="Arial" panose="020B0604020202020204" pitchFamily="34" charset="0"/>
                  <a:ea typeface="Calibri" panose="020F0502020204030204" pitchFamily="34" charset="0"/>
                  <a:cs typeface="Arial" panose="020B0604020202020204" pitchFamily="34" charset="0"/>
                </a:rPr>
                <a:t>HCV infection</a:t>
              </a:r>
            </a:p>
          </p:txBody>
        </p:sp>
        <p:cxnSp>
          <p:nvCxnSpPr>
            <p:cNvPr id="10" name="AutoShape 43"/>
            <p:cNvCxnSpPr>
              <a:cxnSpLocks noChangeShapeType="1"/>
            </p:cNvCxnSpPr>
            <p:nvPr/>
          </p:nvCxnSpPr>
          <p:spPr bwMode="auto">
            <a:xfrm>
              <a:off x="1943100" y="1581150"/>
              <a:ext cx="538328" cy="505164"/>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 name="AutoShape 44"/>
            <p:cNvCxnSpPr>
              <a:cxnSpLocks noChangeShapeType="1"/>
            </p:cNvCxnSpPr>
            <p:nvPr/>
          </p:nvCxnSpPr>
          <p:spPr bwMode="auto">
            <a:xfrm flipH="1">
              <a:off x="3290887" y="1514815"/>
              <a:ext cx="600075" cy="57150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2" name="AutoShape 45"/>
            <p:cNvCxnSpPr>
              <a:cxnSpLocks noChangeShapeType="1"/>
            </p:cNvCxnSpPr>
            <p:nvPr/>
          </p:nvCxnSpPr>
          <p:spPr bwMode="auto">
            <a:xfrm flipH="1" flipV="1">
              <a:off x="3314698" y="2427013"/>
              <a:ext cx="647700" cy="57150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 name="AutoShape 46"/>
            <p:cNvCxnSpPr>
              <a:cxnSpLocks noChangeShapeType="1"/>
            </p:cNvCxnSpPr>
            <p:nvPr/>
          </p:nvCxnSpPr>
          <p:spPr bwMode="auto">
            <a:xfrm flipV="1">
              <a:off x="1967227" y="2440992"/>
              <a:ext cx="624622" cy="588667"/>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sp>
        <p:nvSpPr>
          <p:cNvPr id="3" name="Slide Number Placeholder 2"/>
          <p:cNvSpPr>
            <a:spLocks noGrp="1"/>
          </p:cNvSpPr>
          <p:nvPr>
            <p:ph type="sldNum" sz="quarter" idx="12"/>
          </p:nvPr>
        </p:nvSpPr>
        <p:spPr/>
        <p:txBody>
          <a:bodyPr/>
          <a:lstStyle/>
          <a:p>
            <a:fld id="{C32B22F3-5942-4C70-B8BC-A02D3EE64ADA}" type="slidenum">
              <a:rPr lang="en-US" sz="2000" smtClean="0">
                <a:solidFill>
                  <a:srgbClr val="00B0F0"/>
                </a:solidFill>
              </a:rPr>
              <a:t>4</a:t>
            </a:fld>
            <a:endParaRPr lang="en-US" sz="2000" dirty="0">
              <a:solidFill>
                <a:srgbClr val="00B0F0"/>
              </a:solidFill>
            </a:endParaRPr>
          </a:p>
        </p:txBody>
      </p:sp>
    </p:spTree>
    <p:extLst>
      <p:ext uri="{BB962C8B-B14F-4D97-AF65-F5344CB8AC3E}">
        <p14:creationId xmlns:p14="http://schemas.microsoft.com/office/powerpoint/2010/main" val="3292105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7642"/>
            <a:ext cx="10515600" cy="755752"/>
          </a:xfrm>
        </p:spPr>
        <p:txBody>
          <a:bodyPr>
            <a:normAutofit/>
          </a:bodyPr>
          <a:lstStyle/>
          <a:p>
            <a:r>
              <a:rPr lang="en-US" sz="4000" b="1" dirty="0" smtClean="0">
                <a:solidFill>
                  <a:schemeClr val="accent1">
                    <a:lumMod val="75000"/>
                  </a:schemeClr>
                </a:solidFill>
                <a:latin typeface="Arial Black" panose="020B0A04020102020204" pitchFamily="34" charset="0"/>
              </a:rPr>
              <a:t>Methodology </a:t>
            </a:r>
            <a:r>
              <a:rPr lang="en-US" sz="2800" b="1" dirty="0" smtClean="0">
                <a:solidFill>
                  <a:schemeClr val="accent1">
                    <a:lumMod val="75000"/>
                  </a:schemeClr>
                </a:solidFill>
                <a:latin typeface="Arial Black" panose="020B0A04020102020204" pitchFamily="34" charset="0"/>
              </a:rPr>
              <a:t>(1)</a:t>
            </a:r>
            <a:endParaRPr lang="en-US" sz="2800" b="1" dirty="0">
              <a:latin typeface="Arial Black" panose="020B0A04020102020204" pitchFamily="34" charset="0"/>
            </a:endParaRPr>
          </a:p>
        </p:txBody>
      </p:sp>
      <p:sp>
        <p:nvSpPr>
          <p:cNvPr id="3" name="Content Placeholder 2"/>
          <p:cNvSpPr>
            <a:spLocks noGrp="1"/>
          </p:cNvSpPr>
          <p:nvPr>
            <p:ph idx="1"/>
          </p:nvPr>
        </p:nvSpPr>
        <p:spPr>
          <a:xfrm>
            <a:off x="838200" y="1181397"/>
            <a:ext cx="10515600" cy="5530645"/>
          </a:xfrm>
        </p:spPr>
        <p:txBody>
          <a:bodyPr>
            <a:normAutofit/>
          </a:bodyPr>
          <a:lstStyle/>
          <a:p>
            <a:pPr algn="just">
              <a:buClr>
                <a:srgbClr val="FF0000"/>
              </a:buClr>
            </a:pPr>
            <a:r>
              <a:rPr lang="en-US" dirty="0" smtClean="0">
                <a:latin typeface="Arial" panose="020B0604020202020204" pitchFamily="34" charset="0"/>
                <a:cs typeface="Arial" panose="020B0604020202020204" pitchFamily="34" charset="0"/>
              </a:rPr>
              <a:t>Design: cross-sectional study</a:t>
            </a:r>
          </a:p>
          <a:p>
            <a:pPr algn="just">
              <a:spcBef>
                <a:spcPts val="1800"/>
              </a:spcBef>
              <a:buClr>
                <a:srgbClr val="FF0000"/>
              </a:buClr>
            </a:pPr>
            <a:r>
              <a:rPr lang="en-US" dirty="0" smtClean="0">
                <a:latin typeface="Arial" panose="020B0604020202020204" pitchFamily="34" charset="0"/>
                <a:cs typeface="Arial" panose="020B0604020202020204" pitchFamily="34" charset="0"/>
              </a:rPr>
              <a:t>Location: Hai Phong, Viet Nam</a:t>
            </a:r>
          </a:p>
          <a:p>
            <a:pPr algn="just">
              <a:spcBef>
                <a:spcPts val="1800"/>
              </a:spcBef>
              <a:buClr>
                <a:srgbClr val="FF0000"/>
              </a:buClr>
            </a:pPr>
            <a:r>
              <a:rPr lang="en-US" dirty="0" smtClean="0">
                <a:latin typeface="Arial" panose="020B0604020202020204" pitchFamily="34" charset="0"/>
                <a:cs typeface="Arial" panose="020B0604020202020204" pitchFamily="34" charset="0"/>
              </a:rPr>
              <a:t>Data collection period: 20 March - 02 June 2017</a:t>
            </a:r>
          </a:p>
          <a:p>
            <a:pPr algn="just">
              <a:spcBef>
                <a:spcPts val="1800"/>
              </a:spcBef>
              <a:buClr>
                <a:srgbClr val="FF0000"/>
              </a:buClr>
            </a:pPr>
            <a:r>
              <a:rPr lang="en-US" dirty="0" smtClean="0">
                <a:latin typeface="Arial" panose="020B0604020202020204" pitchFamily="34" charset="0"/>
                <a:cs typeface="Arial" panose="020B0604020202020204" pitchFamily="34" charset="0"/>
              </a:rPr>
              <a:t>Population: all patients with CHC </a:t>
            </a:r>
            <a:r>
              <a:rPr lang="en-US" dirty="0">
                <a:latin typeface="Arial" panose="020B0604020202020204" pitchFamily="34" charset="0"/>
                <a:cs typeface="Arial" panose="020B0604020202020204" pitchFamily="34" charset="0"/>
              </a:rPr>
              <a:t>who went to Viet Tiep Hospital for examination, treatment or follow-up treatment </a:t>
            </a:r>
            <a:endParaRPr lang="en-US" dirty="0" smtClean="0">
              <a:latin typeface="Arial" panose="020B0604020202020204" pitchFamily="34" charset="0"/>
              <a:cs typeface="Arial" panose="020B0604020202020204" pitchFamily="34" charset="0"/>
            </a:endParaRPr>
          </a:p>
          <a:p>
            <a:pPr lvl="1" algn="just"/>
            <a:r>
              <a:rPr lang="en-US" sz="2600" dirty="0" smtClean="0">
                <a:latin typeface="Arial" panose="020B0604020202020204" pitchFamily="34" charset="0"/>
                <a:cs typeface="Arial" panose="020B0604020202020204" pitchFamily="34" charset="0"/>
              </a:rPr>
              <a:t>&gt;18years, anti-HCV(+), virus load (+)</a:t>
            </a:r>
          </a:p>
          <a:p>
            <a:pPr lvl="1" algn="just"/>
            <a:r>
              <a:rPr lang="en-US" sz="2600" dirty="0">
                <a:latin typeface="Arial" panose="020B0604020202020204" pitchFamily="34" charset="0"/>
                <a:cs typeface="Arial" panose="020B0604020202020204" pitchFamily="34" charset="0"/>
              </a:rPr>
              <a:t>Accept to participate and able to sign ICF</a:t>
            </a:r>
          </a:p>
          <a:p>
            <a:pPr algn="just">
              <a:spcBef>
                <a:spcPts val="1800"/>
              </a:spcBef>
              <a:buClr>
                <a:srgbClr val="FF0000"/>
              </a:buClr>
            </a:pPr>
            <a:r>
              <a:rPr lang="en-US" dirty="0" smtClean="0">
                <a:latin typeface="Arial" panose="020B0604020202020204" pitchFamily="34" charset="0"/>
                <a:cs typeface="Arial" panose="020B0604020202020204" pitchFamily="34" charset="0"/>
              </a:rPr>
              <a:t>Sample size: </a:t>
            </a:r>
            <a:r>
              <a:rPr lang="en-US" dirty="0">
                <a:latin typeface="Arial" panose="020B0604020202020204" pitchFamily="34" charset="0"/>
                <a:cs typeface="Arial" panose="020B0604020202020204" pitchFamily="34" charset="0"/>
              </a:rPr>
              <a:t>rule of thumb for logistic </a:t>
            </a:r>
            <a:r>
              <a:rPr lang="en-US" dirty="0" smtClean="0">
                <a:latin typeface="Arial" panose="020B0604020202020204" pitchFamily="34" charset="0"/>
                <a:cs typeface="Arial" panose="020B0604020202020204" pitchFamily="34" charset="0"/>
              </a:rPr>
              <a:t>regressions: n=5k/p </a:t>
            </a:r>
            <a:r>
              <a:rPr lang="en-US" dirty="0" smtClean="0">
                <a:latin typeface="Arial" panose="020B0604020202020204" pitchFamily="34" charset="0"/>
                <a:cs typeface="Arial" panose="020B0604020202020204" pitchFamily="34" charset="0"/>
                <a:sym typeface="Symbol" panose="05050102010706020507" pitchFamily="18" charset="2"/>
              </a:rPr>
              <a:t> 98</a:t>
            </a:r>
            <a:endParaRPr lang="en-US" dirty="0" smtClean="0">
              <a:latin typeface="Arial" panose="020B0604020202020204" pitchFamily="34" charset="0"/>
              <a:cs typeface="Arial" panose="020B0604020202020204" pitchFamily="34" charset="0"/>
            </a:endParaRPr>
          </a:p>
          <a:p>
            <a:pPr lvl="1" algn="just"/>
            <a:r>
              <a:rPr lang="en-US" sz="2600" dirty="0" smtClean="0">
                <a:latin typeface="Arial" panose="020B0604020202020204" pitchFamily="34" charset="0"/>
                <a:cs typeface="Arial" panose="020B0604020202020204" pitchFamily="34" charset="0"/>
              </a:rPr>
              <a:t>k </a:t>
            </a:r>
            <a:r>
              <a:rPr lang="en-US" sz="2600" dirty="0">
                <a:latin typeface="Arial" panose="020B0604020202020204" pitchFamily="34" charset="0"/>
                <a:cs typeface="Arial" panose="020B0604020202020204" pitchFamily="34" charset="0"/>
              </a:rPr>
              <a:t>is the number of covariates </a:t>
            </a:r>
            <a:endParaRPr lang="en-US" sz="2600" dirty="0" smtClean="0">
              <a:latin typeface="Arial" panose="020B0604020202020204" pitchFamily="34" charset="0"/>
              <a:cs typeface="Arial" panose="020B0604020202020204" pitchFamily="34" charset="0"/>
            </a:endParaRPr>
          </a:p>
          <a:p>
            <a:pPr lvl="1" algn="just"/>
            <a:r>
              <a:rPr lang="en-US" sz="2600" dirty="0">
                <a:latin typeface="Arial" panose="020B0604020202020204" pitchFamily="34" charset="0"/>
                <a:cs typeface="Arial" panose="020B0604020202020204" pitchFamily="34" charset="0"/>
              </a:rPr>
              <a:t>p</a:t>
            </a:r>
            <a:r>
              <a:rPr lang="en-US" sz="2600" dirty="0" smtClean="0">
                <a:latin typeface="Arial" panose="020B0604020202020204" pitchFamily="34" charset="0"/>
                <a:cs typeface="Arial" panose="020B0604020202020204" pitchFamily="34" charset="0"/>
              </a:rPr>
              <a:t>: smallest </a:t>
            </a:r>
            <a:r>
              <a:rPr lang="en-US" sz="2600" dirty="0">
                <a:latin typeface="Arial" panose="020B0604020202020204" pitchFamily="34" charset="0"/>
                <a:cs typeface="Arial" panose="020B0604020202020204" pitchFamily="34" charset="0"/>
              </a:rPr>
              <a:t>proportion of one of the two dependent </a:t>
            </a:r>
            <a:r>
              <a:rPr lang="en-US" sz="2600" dirty="0" smtClean="0">
                <a:latin typeface="Arial" panose="020B0604020202020204" pitchFamily="34" charset="0"/>
                <a:cs typeface="Arial" panose="020B0604020202020204" pitchFamily="34" charset="0"/>
              </a:rPr>
              <a:t>variable categories</a:t>
            </a:r>
          </a:p>
        </p:txBody>
      </p:sp>
      <p:sp>
        <p:nvSpPr>
          <p:cNvPr id="4" name="Slide Number Placeholder 3"/>
          <p:cNvSpPr>
            <a:spLocks noGrp="1"/>
          </p:cNvSpPr>
          <p:nvPr>
            <p:ph type="sldNum" sz="quarter" idx="12"/>
          </p:nvPr>
        </p:nvSpPr>
        <p:spPr/>
        <p:txBody>
          <a:bodyPr/>
          <a:lstStyle/>
          <a:p>
            <a:fld id="{C32B22F3-5942-4C70-B8BC-A02D3EE64ADA}" type="slidenum">
              <a:rPr lang="en-US" sz="2000" smtClean="0">
                <a:solidFill>
                  <a:srgbClr val="00B0F0"/>
                </a:solidFill>
              </a:rPr>
              <a:t>5</a:t>
            </a:fld>
            <a:endParaRPr lang="en-US" sz="2000" dirty="0">
              <a:solidFill>
                <a:srgbClr val="00B0F0"/>
              </a:solidFill>
            </a:endParaRPr>
          </a:p>
        </p:txBody>
      </p:sp>
    </p:spTree>
    <p:extLst>
      <p:ext uri="{BB962C8B-B14F-4D97-AF65-F5344CB8AC3E}">
        <p14:creationId xmlns:p14="http://schemas.microsoft.com/office/powerpoint/2010/main" val="12479382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4894943" cy="755752"/>
          </a:xfrm>
        </p:spPr>
        <p:txBody>
          <a:bodyPr>
            <a:normAutofit/>
          </a:bodyPr>
          <a:lstStyle/>
          <a:p>
            <a:r>
              <a:rPr lang="en-US" sz="3200" b="1" dirty="0" smtClean="0">
                <a:solidFill>
                  <a:schemeClr val="accent1">
                    <a:lumMod val="75000"/>
                  </a:schemeClr>
                </a:solidFill>
                <a:latin typeface="Arial Black" panose="020B0A04020102020204" pitchFamily="34" charset="0"/>
              </a:rPr>
              <a:t>Methodology </a:t>
            </a:r>
            <a:r>
              <a:rPr lang="en-US" sz="2800" b="1" dirty="0" smtClean="0">
                <a:solidFill>
                  <a:schemeClr val="accent1">
                    <a:lumMod val="75000"/>
                  </a:schemeClr>
                </a:solidFill>
                <a:latin typeface="Arial Black" panose="020B0A04020102020204" pitchFamily="34" charset="0"/>
              </a:rPr>
              <a:t>(2)</a:t>
            </a:r>
            <a:endParaRPr lang="en-US" sz="2800" b="1" dirty="0">
              <a:latin typeface="Arial Black" panose="020B0A04020102020204" pitchFamily="34" charset="0"/>
            </a:endParaRPr>
          </a:p>
        </p:txBody>
      </p:sp>
      <p:sp>
        <p:nvSpPr>
          <p:cNvPr id="3" name="Content Placeholder 2"/>
          <p:cNvSpPr>
            <a:spLocks noGrp="1"/>
          </p:cNvSpPr>
          <p:nvPr>
            <p:ph idx="1"/>
          </p:nvPr>
        </p:nvSpPr>
        <p:spPr>
          <a:xfrm>
            <a:off x="264979" y="703073"/>
            <a:ext cx="11792702" cy="6018401"/>
          </a:xfrm>
        </p:spPr>
        <p:txBody>
          <a:bodyPr>
            <a:noAutofit/>
          </a:bodyPr>
          <a:lstStyle/>
          <a:p>
            <a:pPr marL="0" indent="0" algn="just">
              <a:lnSpc>
                <a:spcPct val="120000"/>
              </a:lnSpc>
              <a:buNone/>
            </a:pPr>
            <a:r>
              <a:rPr lang="en-US" sz="2500" b="1" u="sng" dirty="0" smtClean="0">
                <a:latin typeface="Arial" panose="020B0604020202020204" pitchFamily="34" charset="0"/>
                <a:cs typeface="Arial" panose="020B0604020202020204" pitchFamily="34" charset="0"/>
              </a:rPr>
              <a:t>Sources of information:</a:t>
            </a:r>
          </a:p>
          <a:p>
            <a:pPr lvl="1" algn="just">
              <a:lnSpc>
                <a:spcPct val="120000"/>
              </a:lnSpc>
              <a:buClr>
                <a:srgbClr val="FF0000"/>
              </a:buClr>
            </a:pPr>
            <a:r>
              <a:rPr lang="en-US" sz="2800" dirty="0" smtClean="0">
                <a:latin typeface="Arial" panose="020B0604020202020204" pitchFamily="34" charset="0"/>
                <a:cs typeface="Arial" panose="020B0604020202020204" pitchFamily="34" charset="0"/>
              </a:rPr>
              <a:t>2 QoL questionnaires</a:t>
            </a:r>
          </a:p>
          <a:p>
            <a:pPr lvl="2" algn="just">
              <a:lnSpc>
                <a:spcPct val="120000"/>
              </a:lnSpc>
              <a:spcBef>
                <a:spcPts val="0"/>
              </a:spcBef>
              <a:buClr>
                <a:srgbClr val="0070C0"/>
              </a:buClr>
            </a:pPr>
            <a:r>
              <a:rPr lang="en-US" sz="2600" b="1" dirty="0" smtClean="0">
                <a:latin typeface="Arial" panose="020B0604020202020204" pitchFamily="34" charset="0"/>
                <a:cs typeface="Arial" panose="020B0604020202020204" pitchFamily="34" charset="0"/>
              </a:rPr>
              <a:t>SF-36  validated in Vietnamese </a:t>
            </a:r>
            <a:r>
              <a:rPr lang="en-US" sz="2600" dirty="0" smtClean="0">
                <a:latin typeface="Arial" panose="020B0604020202020204" pitchFamily="34" charset="0"/>
                <a:cs typeface="Arial" panose="020B0604020202020204" pitchFamily="34" charset="0"/>
              </a:rPr>
              <a:t>(</a:t>
            </a:r>
            <a:r>
              <a:rPr lang="en-US" sz="2600" i="1" dirty="0" smtClean="0">
                <a:latin typeface="Arial" panose="020B0604020202020204" pitchFamily="34" charset="0"/>
                <a:cs typeface="Arial" panose="020B0604020202020204" pitchFamily="34" charset="0"/>
              </a:rPr>
              <a:t>generic instrument</a:t>
            </a:r>
            <a:r>
              <a:rPr lang="en-US" sz="260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with 8 dimensions, including 2 super-dimensions: a) Physical Component Summary and b) Mental Component Summary </a:t>
            </a:r>
          </a:p>
          <a:p>
            <a:pPr lvl="2" algn="just">
              <a:lnSpc>
                <a:spcPct val="120000"/>
              </a:lnSpc>
              <a:spcBef>
                <a:spcPts val="0"/>
              </a:spcBef>
              <a:buClr>
                <a:srgbClr val="0070C0"/>
              </a:buClr>
            </a:pPr>
            <a:r>
              <a:rPr lang="en-US" sz="2600" b="1" dirty="0" smtClean="0">
                <a:latin typeface="Arial" panose="020B0604020202020204" pitchFamily="34" charset="0"/>
                <a:cs typeface="Arial" panose="020B0604020202020204" pitchFamily="34" charset="0"/>
              </a:rPr>
              <a:t>Chronic Liver Disease Questionnaire </a:t>
            </a:r>
            <a:r>
              <a:rPr lang="en-US" sz="2600" dirty="0" smtClean="0">
                <a:latin typeface="Arial" panose="020B0604020202020204" pitchFamily="34" charset="0"/>
                <a:cs typeface="Arial" panose="020B0604020202020204" pitchFamily="34" charset="0"/>
              </a:rPr>
              <a:t>(CLDQ) (</a:t>
            </a:r>
            <a:r>
              <a:rPr lang="en-US" sz="2600" i="1" dirty="0" smtClean="0">
                <a:latin typeface="Arial" panose="020B0604020202020204" pitchFamily="34" charset="0"/>
                <a:cs typeface="Arial" panose="020B0604020202020204" pitchFamily="34" charset="0"/>
              </a:rPr>
              <a:t>specific instrument</a:t>
            </a:r>
            <a:r>
              <a:rPr lang="en-US" sz="2600" dirty="0" smtClean="0">
                <a:latin typeface="Arial" panose="020B0604020202020204" pitchFamily="34" charset="0"/>
                <a:cs typeface="Arial" panose="020B0604020202020204" pitchFamily="34" charset="0"/>
              </a:rPr>
              <a:t>)</a:t>
            </a:r>
          </a:p>
          <a:p>
            <a:pPr lvl="1" algn="just">
              <a:lnSpc>
                <a:spcPct val="120000"/>
              </a:lnSpc>
              <a:spcBef>
                <a:spcPts val="3000"/>
              </a:spcBef>
              <a:buClr>
                <a:srgbClr val="FF0000"/>
              </a:buClr>
            </a:pPr>
            <a:r>
              <a:rPr lang="en-US" sz="2800" dirty="0" smtClean="0">
                <a:latin typeface="Arial" panose="020B0604020202020204" pitchFamily="34" charset="0"/>
                <a:cs typeface="Arial" panose="020B0604020202020204" pitchFamily="34" charset="0"/>
              </a:rPr>
              <a:t>3</a:t>
            </a:r>
            <a:r>
              <a:rPr lang="en-US" sz="25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additional questionnaires </a:t>
            </a:r>
          </a:p>
          <a:p>
            <a:pPr lvl="2" algn="just">
              <a:lnSpc>
                <a:spcPct val="120000"/>
              </a:lnSpc>
              <a:spcBef>
                <a:spcPts val="0"/>
              </a:spcBef>
              <a:buClr>
                <a:srgbClr val="0070C0"/>
              </a:buClr>
            </a:pPr>
            <a:r>
              <a:rPr lang="en-US" sz="2600" b="1" dirty="0" smtClean="0">
                <a:latin typeface="Arial" panose="020B0604020202020204" pitchFamily="34" charset="0"/>
                <a:cs typeface="Arial" panose="020B0604020202020204" pitchFamily="34" charset="0"/>
              </a:rPr>
              <a:t>Alcohol dependency </a:t>
            </a:r>
            <a:r>
              <a:rPr lang="en-US"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alcohol dependency module of the </a:t>
            </a:r>
            <a:r>
              <a:rPr lang="en-US" dirty="0" smtClean="0">
                <a:latin typeface="Arial" panose="020B0604020202020204" pitchFamily="34" charset="0"/>
                <a:cs typeface="Arial" panose="020B0604020202020204" pitchFamily="34" charset="0"/>
              </a:rPr>
              <a:t>MINI-MINI </a:t>
            </a:r>
            <a:r>
              <a:rPr lang="en-US" dirty="0">
                <a:latin typeface="Arial" panose="020B0604020202020204" pitchFamily="34" charset="0"/>
                <a:cs typeface="Arial" panose="020B0604020202020204" pitchFamily="34" charset="0"/>
              </a:rPr>
              <a:t>international neuropsychiatric interview</a:t>
            </a:r>
            <a:r>
              <a:rPr lang="en-US" dirty="0" smtClean="0">
                <a:latin typeface="Arial" panose="020B0604020202020204" pitchFamily="34" charset="0"/>
                <a:cs typeface="Arial" panose="020B0604020202020204" pitchFamily="34" charset="0"/>
              </a:rPr>
              <a:t>)</a:t>
            </a:r>
          </a:p>
          <a:p>
            <a:pPr lvl="2" algn="just">
              <a:lnSpc>
                <a:spcPct val="120000"/>
              </a:lnSpc>
              <a:spcBef>
                <a:spcPts val="0"/>
              </a:spcBef>
              <a:buClr>
                <a:srgbClr val="0070C0"/>
              </a:buClr>
            </a:pPr>
            <a:r>
              <a:rPr lang="en-US" sz="2600" b="1" dirty="0" smtClean="0">
                <a:latin typeface="Arial" panose="020B0604020202020204" pitchFamily="34" charset="0"/>
                <a:cs typeface="Arial" panose="020B0604020202020204" pitchFamily="34" charset="0"/>
              </a:rPr>
              <a:t>Social support </a:t>
            </a:r>
            <a:r>
              <a:rPr lang="en-US" dirty="0" smtClean="0">
                <a:latin typeface="Arial" panose="020B0604020202020204" pitchFamily="34" charset="0"/>
                <a:cs typeface="Arial" panose="020B0604020202020204" pitchFamily="34" charset="0"/>
              </a:rPr>
              <a:t>(social support dimension of the Social </a:t>
            </a:r>
            <a:r>
              <a:rPr lang="en-US" dirty="0">
                <a:latin typeface="Arial" panose="020B0604020202020204" pitchFamily="34" charset="0"/>
                <a:cs typeface="Arial" panose="020B0604020202020204" pitchFamily="34" charset="0"/>
              </a:rPr>
              <a:t>Support Rating </a:t>
            </a:r>
            <a:r>
              <a:rPr lang="en-US" dirty="0" err="1" smtClean="0">
                <a:latin typeface="Arial" panose="020B0604020202020204" pitchFamily="34" charset="0"/>
                <a:cs typeface="Arial" panose="020B0604020202020204" pitchFamily="34" charset="0"/>
              </a:rPr>
              <a:t>Scale.SSRS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2" algn="just">
              <a:lnSpc>
                <a:spcPct val="120000"/>
              </a:lnSpc>
              <a:spcBef>
                <a:spcPts val="0"/>
              </a:spcBef>
              <a:buClr>
                <a:srgbClr val="0070C0"/>
              </a:buClr>
            </a:pPr>
            <a:r>
              <a:rPr lang="en-US" sz="2600" b="1" dirty="0" smtClean="0">
                <a:latin typeface="Arial" panose="020B0604020202020204" pitchFamily="34" charset="0"/>
                <a:cs typeface="Arial" panose="020B0604020202020204" pitchFamily="34" charset="0"/>
              </a:rPr>
              <a:t>Potential determinants of the QoL</a:t>
            </a:r>
          </a:p>
        </p:txBody>
      </p:sp>
      <p:sp>
        <p:nvSpPr>
          <p:cNvPr id="5" name="Slide Number Placeholder 4"/>
          <p:cNvSpPr>
            <a:spLocks noGrp="1"/>
          </p:cNvSpPr>
          <p:nvPr>
            <p:ph type="sldNum" sz="quarter" idx="12"/>
          </p:nvPr>
        </p:nvSpPr>
        <p:spPr/>
        <p:txBody>
          <a:bodyPr/>
          <a:lstStyle/>
          <a:p>
            <a:fld id="{C32B22F3-5942-4C70-B8BC-A02D3EE64ADA}" type="slidenum">
              <a:rPr lang="en-US" sz="2000" smtClean="0">
                <a:solidFill>
                  <a:srgbClr val="00B0F0"/>
                </a:solidFill>
              </a:rPr>
              <a:t>6</a:t>
            </a:fld>
            <a:endParaRPr lang="en-US" sz="2000" dirty="0">
              <a:solidFill>
                <a:srgbClr val="00B0F0"/>
              </a:solidFill>
            </a:endParaRPr>
          </a:p>
        </p:txBody>
      </p:sp>
    </p:spTree>
    <p:extLst>
      <p:ext uri="{BB962C8B-B14F-4D97-AF65-F5344CB8AC3E}">
        <p14:creationId xmlns:p14="http://schemas.microsoft.com/office/powerpoint/2010/main" val="17682543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171" y="145143"/>
            <a:ext cx="4485982" cy="508000"/>
          </a:xfrm>
        </p:spPr>
        <p:txBody>
          <a:bodyPr>
            <a:noAutofit/>
          </a:bodyPr>
          <a:lstStyle/>
          <a:p>
            <a:r>
              <a:rPr lang="en-US" sz="3600" b="1" dirty="0">
                <a:solidFill>
                  <a:schemeClr val="accent1">
                    <a:lumMod val="75000"/>
                  </a:schemeClr>
                </a:solidFill>
                <a:latin typeface="Arial Black" panose="020B0A04020102020204" pitchFamily="34" charset="0"/>
              </a:rPr>
              <a:t>Methodology </a:t>
            </a:r>
            <a:r>
              <a:rPr lang="en-US" sz="2800" b="1" dirty="0" smtClean="0">
                <a:solidFill>
                  <a:schemeClr val="accent1">
                    <a:lumMod val="75000"/>
                  </a:schemeClr>
                </a:solidFill>
                <a:latin typeface="Arial Black" panose="020B0A04020102020204" pitchFamily="34" charset="0"/>
              </a:rPr>
              <a:t>(3)</a:t>
            </a:r>
            <a:endParaRPr lang="fr-CA" sz="2800" dirty="0"/>
          </a:p>
        </p:txBody>
      </p:sp>
      <p:sp>
        <p:nvSpPr>
          <p:cNvPr id="3" name="Espace réservé du contenu 2"/>
          <p:cNvSpPr>
            <a:spLocks noGrp="1"/>
          </p:cNvSpPr>
          <p:nvPr>
            <p:ph idx="1"/>
          </p:nvPr>
        </p:nvSpPr>
        <p:spPr>
          <a:xfrm>
            <a:off x="469900" y="3990811"/>
            <a:ext cx="11393714" cy="3183795"/>
          </a:xfrm>
        </p:spPr>
        <p:txBody>
          <a:bodyPr>
            <a:normAutofit/>
          </a:bodyPr>
          <a:lstStyle/>
          <a:p>
            <a:pPr marL="0" indent="0">
              <a:buNone/>
            </a:pPr>
            <a:r>
              <a:rPr lang="en-US" b="1" u="sng" dirty="0" smtClean="0">
                <a:latin typeface="Arial" panose="020B0604020202020204" pitchFamily="34" charset="0"/>
                <a:cs typeface="Arial" panose="020B0604020202020204" pitchFamily="34" charset="0"/>
              </a:rPr>
              <a:t>Data collection: </a:t>
            </a:r>
            <a:r>
              <a:rPr lang="en-US" dirty="0" smtClean="0">
                <a:latin typeface="Arial" panose="020B0604020202020204" pitchFamily="34" charset="0"/>
                <a:cs typeface="Arial" panose="020B0604020202020204" pitchFamily="34" charset="0"/>
              </a:rPr>
              <a:t>138 patients were solicited </a:t>
            </a:r>
            <a:r>
              <a:rPr lang="en-US" sz="2400" dirty="0" smtClean="0">
                <a:latin typeface="Arial" panose="020B0604020202020204" pitchFamily="34" charset="0"/>
                <a:cs typeface="Arial" panose="020B0604020202020204" pitchFamily="34" charset="0"/>
              </a:rPr>
              <a:t>(total number of patients consulting during the period of collection of data)</a:t>
            </a:r>
          </a:p>
          <a:p>
            <a:pPr lvl="2">
              <a:buClr>
                <a:srgbClr val="FF0000"/>
              </a:buClr>
            </a:pPr>
            <a:r>
              <a:rPr lang="en-US" sz="2800" dirty="0" smtClean="0">
                <a:latin typeface="Arial" panose="020B0604020202020204" pitchFamily="34" charset="0"/>
                <a:cs typeface="Arial" panose="020B0604020202020204" pitchFamily="34" charset="0"/>
              </a:rPr>
              <a:t>2 refused and 8 provided inconsistent answers </a:t>
            </a:r>
            <a:r>
              <a:rPr lang="en-US" sz="2400" dirty="0" smtClean="0">
                <a:latin typeface="Arial" panose="020B0604020202020204" pitchFamily="34" charset="0"/>
                <a:cs typeface="Arial" panose="020B0604020202020204" pitchFamily="34" charset="0"/>
              </a:rPr>
              <a:t>(checked by SF-36 scoring software)</a:t>
            </a:r>
          </a:p>
          <a:p>
            <a:pPr lvl="2">
              <a:buClr>
                <a:srgbClr val="FF0000"/>
              </a:buClr>
            </a:pPr>
            <a:endParaRPr lang="en-US" sz="2800" dirty="0" smtClean="0">
              <a:latin typeface="Arial" panose="020B0604020202020204" pitchFamily="34" charset="0"/>
              <a:cs typeface="Arial" panose="020B0604020202020204" pitchFamily="34" charset="0"/>
              <a:sym typeface="Symbol" panose="05050102010706020507" pitchFamily="18" charset="2"/>
            </a:endParaRPr>
          </a:p>
          <a:p>
            <a:pPr lvl="2">
              <a:buClr>
                <a:srgbClr val="FF0000"/>
              </a:buClr>
            </a:pPr>
            <a:r>
              <a:rPr lang="en-US" sz="2800" dirty="0" smtClean="0">
                <a:latin typeface="Arial" panose="020B0604020202020204" pitchFamily="34" charset="0"/>
                <a:cs typeface="Arial" panose="020B0604020202020204" pitchFamily="34" charset="0"/>
                <a:sym typeface="Symbol" panose="05050102010706020507" pitchFamily="18" charset="2"/>
              </a:rPr>
              <a:t>Sample size = 128</a:t>
            </a:r>
            <a:endParaRPr lang="en-US" sz="2800" dirty="0" smtClean="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fld id="{C32B22F3-5942-4C70-B8BC-A02D3EE64ADA}" type="slidenum">
              <a:rPr lang="en-US" sz="2000" smtClean="0">
                <a:solidFill>
                  <a:srgbClr val="00B0F0"/>
                </a:solidFill>
              </a:rPr>
              <a:t>7</a:t>
            </a:fld>
            <a:endParaRPr lang="en-US" sz="2000" dirty="0">
              <a:solidFill>
                <a:srgbClr val="00B0F0"/>
              </a:solidFill>
            </a:endParaRPr>
          </a:p>
        </p:txBody>
      </p:sp>
      <p:sp>
        <p:nvSpPr>
          <p:cNvPr id="5" name="Content Placeholder 2"/>
          <p:cNvSpPr txBox="1">
            <a:spLocks/>
          </p:cNvSpPr>
          <p:nvPr/>
        </p:nvSpPr>
        <p:spPr>
          <a:xfrm>
            <a:off x="301171" y="653142"/>
            <a:ext cx="11731172" cy="110842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nSpc>
                <a:spcPct val="120000"/>
              </a:lnSpc>
              <a:buClr>
                <a:srgbClr val="FF0000"/>
              </a:buClr>
              <a:buNone/>
            </a:pPr>
            <a:r>
              <a:rPr lang="en-US" sz="2600" b="1" u="sng" dirty="0" smtClean="0">
                <a:latin typeface="Arial" panose="020B0604020202020204" pitchFamily="34" charset="0"/>
                <a:cs typeface="Arial" panose="020B0604020202020204" pitchFamily="34" charset="0"/>
              </a:rPr>
              <a:t>Translation process </a:t>
            </a:r>
            <a:r>
              <a:rPr lang="en-US" sz="2600" dirty="0" smtClean="0">
                <a:latin typeface="Arial" panose="020B0604020202020204" pitchFamily="34" charset="0"/>
                <a:cs typeface="Arial" panose="020B0604020202020204" pitchFamily="34" charset="0"/>
              </a:rPr>
              <a:t>: Chronic Liver Disease Questionnaire (CLDQ), Alcohol dependency and social support questionnaires</a:t>
            </a:r>
          </a:p>
        </p:txBody>
      </p:sp>
      <p:graphicFrame>
        <p:nvGraphicFramePr>
          <p:cNvPr id="6" name="Diagram 4"/>
          <p:cNvGraphicFramePr/>
          <p:nvPr>
            <p:extLst>
              <p:ext uri="{D42A27DB-BD31-4B8C-83A1-F6EECF244321}">
                <p14:modId xmlns:p14="http://schemas.microsoft.com/office/powerpoint/2010/main" val="1208562822"/>
              </p:ext>
            </p:extLst>
          </p:nvPr>
        </p:nvGraphicFramePr>
        <p:xfrm>
          <a:off x="1354683" y="1935582"/>
          <a:ext cx="8996516" cy="14205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Down Arrow 6"/>
          <p:cNvSpPr/>
          <p:nvPr/>
        </p:nvSpPr>
        <p:spPr>
          <a:xfrm>
            <a:off x="2672597" y="5582708"/>
            <a:ext cx="261257" cy="2612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6240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7642"/>
            <a:ext cx="10515600" cy="582560"/>
          </a:xfrm>
        </p:spPr>
        <p:txBody>
          <a:bodyPr>
            <a:normAutofit fontScale="90000"/>
          </a:bodyPr>
          <a:lstStyle/>
          <a:p>
            <a:r>
              <a:rPr lang="en-US" sz="4000" b="1" dirty="0" smtClean="0">
                <a:solidFill>
                  <a:schemeClr val="accent1">
                    <a:lumMod val="75000"/>
                  </a:schemeClr>
                </a:solidFill>
                <a:latin typeface="Arial Black" panose="020B0A04020102020204" pitchFamily="34" charset="0"/>
              </a:rPr>
              <a:t>Methodology </a:t>
            </a:r>
            <a:r>
              <a:rPr lang="en-US" sz="3100" b="1" dirty="0" smtClean="0">
                <a:solidFill>
                  <a:schemeClr val="accent1">
                    <a:lumMod val="75000"/>
                  </a:schemeClr>
                </a:solidFill>
                <a:latin typeface="Arial Black" panose="020B0A04020102020204" pitchFamily="34" charset="0"/>
              </a:rPr>
              <a:t>(4)</a:t>
            </a:r>
            <a:endParaRPr lang="en-US" sz="3100" b="1" dirty="0">
              <a:latin typeface="Arial Black" panose="020B0A04020102020204" pitchFamily="34" charset="0"/>
            </a:endParaRPr>
          </a:p>
        </p:txBody>
      </p:sp>
      <p:sp>
        <p:nvSpPr>
          <p:cNvPr id="3" name="Content Placeholder 2"/>
          <p:cNvSpPr>
            <a:spLocks noGrp="1"/>
          </p:cNvSpPr>
          <p:nvPr>
            <p:ph idx="1"/>
          </p:nvPr>
        </p:nvSpPr>
        <p:spPr>
          <a:xfrm>
            <a:off x="280219" y="800202"/>
            <a:ext cx="11430000" cy="5748081"/>
          </a:xfrm>
        </p:spPr>
        <p:txBody>
          <a:bodyPr>
            <a:normAutofit fontScale="92500" lnSpcReduction="20000"/>
          </a:bodyPr>
          <a:lstStyle/>
          <a:p>
            <a:pPr marL="0" indent="0" algn="just">
              <a:lnSpc>
                <a:spcPct val="114000"/>
              </a:lnSpc>
              <a:buClr>
                <a:srgbClr val="FF0000"/>
              </a:buClr>
              <a:buNone/>
            </a:pPr>
            <a:r>
              <a:rPr lang="en-US" sz="2900" b="1" dirty="0" smtClean="0">
                <a:latin typeface="Arial" panose="020B0604020202020204" pitchFamily="34" charset="0"/>
                <a:cs typeface="Arial" panose="020B0604020202020204" pitchFamily="34" charset="0"/>
              </a:rPr>
              <a:t>Data processing</a:t>
            </a:r>
          </a:p>
          <a:p>
            <a:pPr algn="just">
              <a:lnSpc>
                <a:spcPct val="114000"/>
              </a:lnSpc>
              <a:spcBef>
                <a:spcPts val="0"/>
              </a:spcBef>
              <a:buClr>
                <a:srgbClr val="FF0000"/>
              </a:buClr>
            </a:pPr>
            <a:r>
              <a:rPr lang="en-US" sz="2900" dirty="0" smtClean="0">
                <a:latin typeface="Arial" panose="020B0604020202020204" pitchFamily="34" charset="0"/>
                <a:cs typeface="Arial" panose="020B0604020202020204" pitchFamily="34" charset="0"/>
              </a:rPr>
              <a:t>SF-36 data entered in the Quality Metric </a:t>
            </a:r>
            <a:r>
              <a:rPr lang="en-US" sz="2900" dirty="0">
                <a:latin typeface="Arial" panose="020B0604020202020204" pitchFamily="34" charset="0"/>
                <a:cs typeface="Arial" panose="020B0604020202020204" pitchFamily="34" charset="0"/>
              </a:rPr>
              <a:t>Health Outcomes (TM) Scoring Software 5.0 </a:t>
            </a:r>
            <a:endParaRPr lang="en-US" sz="2900" dirty="0" smtClean="0">
              <a:latin typeface="Arial" panose="020B0604020202020204" pitchFamily="34" charset="0"/>
              <a:cs typeface="Arial" panose="020B0604020202020204" pitchFamily="34" charset="0"/>
            </a:endParaRPr>
          </a:p>
          <a:p>
            <a:pPr algn="just">
              <a:lnSpc>
                <a:spcPct val="114000"/>
              </a:lnSpc>
              <a:spcBef>
                <a:spcPts val="600"/>
              </a:spcBef>
              <a:buClr>
                <a:srgbClr val="FF0000"/>
              </a:buClr>
            </a:pPr>
            <a:r>
              <a:rPr lang="en-US" sz="2900" dirty="0" smtClean="0">
                <a:latin typeface="Arial" panose="020B0604020202020204" pitchFamily="34" charset="0"/>
                <a:cs typeface="Arial" panose="020B0604020202020204" pitchFamily="34" charset="0"/>
              </a:rPr>
              <a:t>SF-36 scores and other data then entered in Epi Data 3.1</a:t>
            </a:r>
          </a:p>
          <a:p>
            <a:pPr algn="just">
              <a:lnSpc>
                <a:spcPct val="114000"/>
              </a:lnSpc>
              <a:spcBef>
                <a:spcPts val="600"/>
              </a:spcBef>
              <a:buClr>
                <a:srgbClr val="FF0000"/>
              </a:buClr>
            </a:pPr>
            <a:r>
              <a:rPr lang="en-US" sz="2900" dirty="0" smtClean="0">
                <a:latin typeface="Arial" panose="020B0604020202020204" pitchFamily="34" charset="0"/>
                <a:cs typeface="Arial" panose="020B0604020202020204" pitchFamily="34" charset="0"/>
              </a:rPr>
              <a:t>All information treated with STATA</a:t>
            </a:r>
          </a:p>
          <a:p>
            <a:pPr marL="0" indent="0" algn="just">
              <a:lnSpc>
                <a:spcPct val="114000"/>
              </a:lnSpc>
              <a:spcBef>
                <a:spcPts val="1800"/>
              </a:spcBef>
              <a:buClr>
                <a:srgbClr val="FF0000"/>
              </a:buClr>
              <a:buNone/>
            </a:pPr>
            <a:r>
              <a:rPr lang="en-US" sz="2900" b="1" dirty="0" smtClean="0">
                <a:latin typeface="Arial" panose="020B0604020202020204" pitchFamily="34" charset="0"/>
                <a:cs typeface="Arial" panose="020B0604020202020204" pitchFamily="34" charset="0"/>
              </a:rPr>
              <a:t>Analyses</a:t>
            </a:r>
          </a:p>
          <a:p>
            <a:pPr algn="just">
              <a:lnSpc>
                <a:spcPct val="114000"/>
              </a:lnSpc>
              <a:spcBef>
                <a:spcPts val="0"/>
              </a:spcBef>
              <a:buClr>
                <a:srgbClr val="FF0000"/>
              </a:buClr>
            </a:pPr>
            <a:r>
              <a:rPr lang="en-US" sz="2900" dirty="0" smtClean="0">
                <a:latin typeface="Arial" panose="020B0604020202020204" pitchFamily="34" charset="0"/>
                <a:cs typeface="Arial" panose="020B0604020202020204" pitchFamily="34" charset="0"/>
              </a:rPr>
              <a:t>Descriptive analyses</a:t>
            </a:r>
          </a:p>
          <a:p>
            <a:pPr algn="just">
              <a:lnSpc>
                <a:spcPct val="114000"/>
              </a:lnSpc>
              <a:spcBef>
                <a:spcPts val="600"/>
              </a:spcBef>
              <a:buClr>
                <a:srgbClr val="FF0000"/>
              </a:buClr>
            </a:pPr>
            <a:r>
              <a:rPr lang="en-US" sz="2900" dirty="0" smtClean="0">
                <a:latin typeface="Arial" panose="020B0604020202020204" pitchFamily="34" charset="0"/>
                <a:cs typeface="Arial" panose="020B0604020202020204" pitchFamily="34" charset="0"/>
              </a:rPr>
              <a:t>Multivariate analyses</a:t>
            </a:r>
          </a:p>
          <a:p>
            <a:pPr lvl="1" algn="just">
              <a:lnSpc>
                <a:spcPct val="114000"/>
              </a:lnSpc>
              <a:buClr>
                <a:schemeClr val="tx1"/>
              </a:buClr>
            </a:pPr>
            <a:r>
              <a:rPr lang="en-US" sz="2500" dirty="0" smtClean="0">
                <a:latin typeface="Arial" panose="020B0604020202020204" pitchFamily="34" charset="0"/>
                <a:cs typeface="Arial" panose="020B0604020202020204" pitchFamily="34" charset="0"/>
              </a:rPr>
              <a:t>Variables with non-normal distribution were dichotomized</a:t>
            </a:r>
          </a:p>
          <a:p>
            <a:pPr lvl="1" algn="just">
              <a:lnSpc>
                <a:spcPct val="114000"/>
              </a:lnSpc>
              <a:buClr>
                <a:schemeClr val="tx1"/>
              </a:buClr>
            </a:pPr>
            <a:r>
              <a:rPr lang="en-US" sz="2500" dirty="0" smtClean="0">
                <a:latin typeface="Arial" panose="020B0604020202020204" pitchFamily="34" charset="0"/>
                <a:cs typeface="Arial" panose="020B0604020202020204" pitchFamily="34" charset="0"/>
              </a:rPr>
              <a:t>Bivariate analyses performed to identify independent variables for multiple regressions</a:t>
            </a:r>
          </a:p>
          <a:p>
            <a:pPr lvl="1" algn="just">
              <a:lnSpc>
                <a:spcPct val="114000"/>
              </a:lnSpc>
              <a:buClr>
                <a:schemeClr val="tx1"/>
              </a:buClr>
            </a:pPr>
            <a:r>
              <a:rPr lang="en-US" sz="2500" dirty="0" smtClean="0">
                <a:latin typeface="Arial" panose="020B0604020202020204" pitchFamily="34" charset="0"/>
                <a:cs typeface="Arial" panose="020B0604020202020204" pitchFamily="34" charset="0"/>
              </a:rPr>
              <a:t>Multivariate analyses: collinearity was checked out. Stepwise backward process was conducted. Final model retained independent variables with </a:t>
            </a:r>
            <a:r>
              <a:rPr lang="en-US" sz="2500" i="1" dirty="0" smtClean="0">
                <a:latin typeface="Arial" panose="020B0604020202020204" pitchFamily="34" charset="0"/>
                <a:cs typeface="Arial" panose="020B0604020202020204" pitchFamily="34" charset="0"/>
              </a:rPr>
              <a:t>p&lt;0.05</a:t>
            </a:r>
          </a:p>
        </p:txBody>
      </p:sp>
      <p:sp>
        <p:nvSpPr>
          <p:cNvPr id="5" name="Slide Number Placeholder 4"/>
          <p:cNvSpPr>
            <a:spLocks noGrp="1"/>
          </p:cNvSpPr>
          <p:nvPr>
            <p:ph type="sldNum" sz="quarter" idx="12"/>
          </p:nvPr>
        </p:nvSpPr>
        <p:spPr/>
        <p:txBody>
          <a:bodyPr/>
          <a:lstStyle/>
          <a:p>
            <a:fld id="{C32B22F3-5942-4C70-B8BC-A02D3EE64ADA}" type="slidenum">
              <a:rPr lang="en-US" sz="2000" smtClean="0">
                <a:solidFill>
                  <a:srgbClr val="00B0F0"/>
                </a:solidFill>
              </a:rPr>
              <a:t>8</a:t>
            </a:fld>
            <a:endParaRPr lang="en-US" sz="2000" dirty="0">
              <a:solidFill>
                <a:srgbClr val="00B0F0"/>
              </a:solidFill>
            </a:endParaRPr>
          </a:p>
        </p:txBody>
      </p:sp>
    </p:spTree>
    <p:extLst>
      <p:ext uri="{BB962C8B-B14F-4D97-AF65-F5344CB8AC3E}">
        <p14:creationId xmlns:p14="http://schemas.microsoft.com/office/powerpoint/2010/main" val="3488705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69" y="110294"/>
            <a:ext cx="10515600" cy="804106"/>
          </a:xfrm>
        </p:spPr>
        <p:txBody>
          <a:bodyPr>
            <a:normAutofit fontScale="90000"/>
          </a:bodyPr>
          <a:lstStyle/>
          <a:p>
            <a:r>
              <a:rPr lang="en-US" sz="4000" b="1" dirty="0" smtClean="0">
                <a:solidFill>
                  <a:schemeClr val="accent1">
                    <a:lumMod val="75000"/>
                  </a:schemeClr>
                </a:solidFill>
                <a:latin typeface="Arial Black" panose="020B0A04020102020204" pitchFamily="34" charset="0"/>
              </a:rPr>
              <a:t>Results </a:t>
            </a:r>
            <a:r>
              <a:rPr lang="en-US" sz="2700" b="1" dirty="0" smtClean="0">
                <a:solidFill>
                  <a:schemeClr val="accent1">
                    <a:lumMod val="75000"/>
                  </a:schemeClr>
                </a:solidFill>
                <a:latin typeface="Arial Black" panose="020B0A04020102020204" pitchFamily="34" charset="0"/>
              </a:rPr>
              <a:t>(1)</a:t>
            </a:r>
            <a:r>
              <a:rPr lang="en-US" sz="4000" b="1" dirty="0" smtClean="0">
                <a:solidFill>
                  <a:schemeClr val="accent1">
                    <a:lumMod val="75000"/>
                  </a:schemeClr>
                </a:solidFill>
                <a:latin typeface="Arial Black" panose="020B0A04020102020204" pitchFamily="34" charset="0"/>
              </a:rPr>
              <a:t> </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Socio-demographic characteristics of the </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participants</a:t>
            </a:r>
            <a:endParaRPr lang="en-US" sz="2800" b="1" dirty="0">
              <a:latin typeface="Arial Black" panose="020B0A04020102020204" pitchFamily="34" charset="0"/>
            </a:endParaRPr>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2764856966"/>
              </p:ext>
            </p:extLst>
          </p:nvPr>
        </p:nvGraphicFramePr>
        <p:xfrm>
          <a:off x="742022" y="1124262"/>
          <a:ext cx="9879767" cy="4725368"/>
        </p:xfrm>
        <a:graphic>
          <a:graphicData uri="http://schemas.openxmlformats.org/drawingml/2006/table">
            <a:tbl>
              <a:tblPr firstRow="1" firstCol="1" bandRow="1"/>
              <a:tblGrid>
                <a:gridCol w="2924331">
                  <a:extLst>
                    <a:ext uri="{9D8B030D-6E8A-4147-A177-3AD203B41FA5}">
                      <a16:colId xmlns:a16="http://schemas.microsoft.com/office/drawing/2014/main" xmlns="" val="20000"/>
                    </a:ext>
                  </a:extLst>
                </a:gridCol>
                <a:gridCol w="4437089">
                  <a:extLst>
                    <a:ext uri="{9D8B030D-6E8A-4147-A177-3AD203B41FA5}">
                      <a16:colId xmlns:a16="http://schemas.microsoft.com/office/drawing/2014/main" xmlns="" val="20001"/>
                    </a:ext>
                  </a:extLst>
                </a:gridCol>
                <a:gridCol w="1573967">
                  <a:extLst>
                    <a:ext uri="{9D8B030D-6E8A-4147-A177-3AD203B41FA5}">
                      <a16:colId xmlns:a16="http://schemas.microsoft.com/office/drawing/2014/main" xmlns="" val="20002"/>
                    </a:ext>
                  </a:extLst>
                </a:gridCol>
                <a:gridCol w="944380">
                  <a:extLst>
                    <a:ext uri="{9D8B030D-6E8A-4147-A177-3AD203B41FA5}">
                      <a16:colId xmlns:a16="http://schemas.microsoft.com/office/drawing/2014/main" xmlns="" val="20003"/>
                    </a:ext>
                  </a:extLst>
                </a:gridCol>
              </a:tblGrid>
              <a:tr h="419725">
                <a:tc gridSpan="2">
                  <a:txBody>
                    <a:bodyPr/>
                    <a:lstStyle/>
                    <a:p>
                      <a:pPr marL="0" marR="0" algn="ctr">
                        <a:lnSpc>
                          <a:spcPct val="115000"/>
                        </a:lnSpc>
                        <a:spcBef>
                          <a:spcPts val="0"/>
                        </a:spcBef>
                        <a:spcAft>
                          <a:spcPts val="0"/>
                        </a:spcAft>
                      </a:pPr>
                      <a:r>
                        <a:rPr lang="en-US" sz="2000" b="1" u="sng" dirty="0">
                          <a:effectLst/>
                          <a:latin typeface="Arial" panose="020B0604020202020204" pitchFamily="34" charset="0"/>
                          <a:ea typeface="Calibri" panose="020F0502020204030204" pitchFamily="34" charset="0"/>
                          <a:cs typeface="Arial" panose="020B0604020202020204" pitchFamily="34" charset="0"/>
                        </a:rPr>
                        <a:t>Variables</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2000" b="1" u="sng" dirty="0" err="1" smtClean="0">
                          <a:effectLst/>
                          <a:latin typeface="Arial" panose="020B0604020202020204" pitchFamily="34" charset="0"/>
                          <a:ea typeface="Calibri" panose="020F0502020204030204" pitchFamily="34" charset="0"/>
                          <a:cs typeface="Arial" panose="020B0604020202020204" pitchFamily="34" charset="0"/>
                        </a:rPr>
                        <a:t>Freq</a:t>
                      </a:r>
                      <a:r>
                        <a:rPr lang="en-US" sz="2000" b="1" u="sng" dirty="0" smtClean="0">
                          <a:effectLst/>
                          <a:latin typeface="Arial" panose="020B0604020202020204" pitchFamily="34" charset="0"/>
                          <a:ea typeface="Calibri" panose="020F0502020204030204" pitchFamily="34" charset="0"/>
                          <a:cs typeface="Arial" panose="020B0604020202020204" pitchFamily="34" charset="0"/>
                        </a:rPr>
                        <a:t> </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2000" b="1" u="sng" dirty="0" smtClean="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0"/>
                  </a:ext>
                </a:extLst>
              </a:tr>
              <a:tr h="464869">
                <a:tc rowSpan="3">
                  <a:txBody>
                    <a:bodyPr/>
                    <a:lstStyle/>
                    <a:p>
                      <a:pPr marL="0" marR="0">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Age</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solidFill>
                      <a:schemeClr val="accent1">
                        <a:lumMod val="40000"/>
                        <a:lumOff val="60000"/>
                      </a:schemeClr>
                    </a:solidFill>
                  </a:tcPr>
                </a:tc>
                <a:tc>
                  <a:txBody>
                    <a:bodyPr/>
                    <a:lstStyle/>
                    <a:p>
                      <a:pPr marL="0" marR="0">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25-34</a:t>
                      </a:r>
                    </a:p>
                  </a:txBody>
                  <a:tcPr marL="68580" marR="68580" marT="0" marB="0">
                    <a:lnL>
                      <a:noFill/>
                    </a:lnL>
                    <a:lnR>
                      <a:noFill/>
                    </a:lnR>
                    <a:lnT>
                      <a:noFill/>
                    </a:lnT>
                    <a:lnB>
                      <a:noFill/>
                    </a:lnB>
                    <a:solidFill>
                      <a:schemeClr val="accent1">
                        <a:lumMod val="40000"/>
                        <a:lumOff val="60000"/>
                      </a:schemeClr>
                    </a:solidFill>
                  </a:tcPr>
                </a:tc>
                <a:tc>
                  <a:txBody>
                    <a:bodyPr/>
                    <a:lstStyle/>
                    <a:p>
                      <a:pPr marL="0" marR="0" algn="ctr">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3 (128)</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accent1">
                        <a:lumMod val="40000"/>
                        <a:lumOff val="60000"/>
                      </a:schemeClr>
                    </a:solidFill>
                  </a:tcPr>
                </a:tc>
                <a:tc>
                  <a:txBody>
                    <a:bodyPr/>
                    <a:lstStyle/>
                    <a:p>
                      <a:pPr marL="0" marR="0" algn="ctr">
                        <a:lnSpc>
                          <a:spcPct val="115000"/>
                        </a:lnSpc>
                        <a:spcBef>
                          <a:spcPts val="0"/>
                        </a:spcBef>
                        <a:spcAft>
                          <a:spcPts val="0"/>
                        </a:spcAft>
                      </a:pPr>
                      <a:r>
                        <a:rPr lang="en-US" sz="2000">
                          <a:effectLst/>
                          <a:latin typeface="Arial" panose="020B0604020202020204" pitchFamily="34" charset="0"/>
                          <a:ea typeface="Calibri" panose="020F0502020204030204" pitchFamily="34" charset="0"/>
                          <a:cs typeface="Arial" panose="020B0604020202020204" pitchFamily="34" charset="0"/>
                        </a:rPr>
                        <a:t>2.4%</a:t>
                      </a: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extLst>
                  <a:ext uri="{0D108BD9-81ED-4DB2-BD59-A6C34878D82A}">
                    <a16:rowId xmlns:a16="http://schemas.microsoft.com/office/drawing/2014/main" xmlns="" val="10001"/>
                  </a:ext>
                </a:extLst>
              </a:tr>
              <a:tr h="464869">
                <a:tc vMerge="1">
                  <a:txBody>
                    <a:bodyPr/>
                    <a:lstStyle/>
                    <a:p>
                      <a:endParaRPr lang="en-US"/>
                    </a:p>
                  </a:txBody>
                  <a:tcPr/>
                </a:tc>
                <a:tc>
                  <a:txBody>
                    <a:bodyPr/>
                    <a:lstStyle/>
                    <a:p>
                      <a:pPr marL="0" marR="0">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35-54</a:t>
                      </a:r>
                    </a:p>
                  </a:txBody>
                  <a:tcPr marL="68580" marR="68580" marT="0" marB="0">
                    <a:lnL>
                      <a:noFill/>
                    </a:lnL>
                    <a:lnR>
                      <a:noFill/>
                    </a:lnR>
                    <a:lnT>
                      <a:noFill/>
                    </a:lnT>
                    <a:lnB>
                      <a:noFill/>
                    </a:lnB>
                    <a:solidFill>
                      <a:schemeClr val="accent1">
                        <a:lumMod val="40000"/>
                        <a:lumOff val="60000"/>
                      </a:schemeClr>
                    </a:solidFill>
                  </a:tcPr>
                </a:tc>
                <a:tc>
                  <a:txBody>
                    <a:bodyPr/>
                    <a:lstStyle/>
                    <a:p>
                      <a:pPr marL="0" marR="0" algn="ctr">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101 (128)</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accent1">
                        <a:lumMod val="40000"/>
                        <a:lumOff val="60000"/>
                      </a:schemeClr>
                    </a:solidFill>
                  </a:tcPr>
                </a:tc>
                <a:tc>
                  <a:txBody>
                    <a:bodyPr/>
                    <a:lstStyle/>
                    <a:p>
                      <a:pPr marL="0" marR="0" algn="ctr">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78.9%</a:t>
                      </a: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extLst>
                  <a:ext uri="{0D108BD9-81ED-4DB2-BD59-A6C34878D82A}">
                    <a16:rowId xmlns:a16="http://schemas.microsoft.com/office/drawing/2014/main" xmlns="" val="10002"/>
                  </a:ext>
                </a:extLst>
              </a:tr>
              <a:tr h="314445">
                <a:tc vMerge="1">
                  <a:txBody>
                    <a:bodyPr/>
                    <a:lstStyle/>
                    <a:p>
                      <a:endParaRPr lang="en-US"/>
                    </a:p>
                  </a:txBody>
                  <a:tcPr/>
                </a:tc>
                <a:tc>
                  <a:txBody>
                    <a:bodyPr/>
                    <a:lstStyle/>
                    <a:p>
                      <a:pPr marL="0" marR="0">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≥55</a:t>
                      </a:r>
                    </a:p>
                  </a:txBody>
                  <a:tcPr marL="68580" marR="68580" marT="0" marB="0">
                    <a:lnL>
                      <a:noFill/>
                    </a:lnL>
                    <a:lnR>
                      <a:noFill/>
                    </a:lnR>
                    <a:lnT>
                      <a:noFill/>
                    </a:lnT>
                    <a:lnB>
                      <a:noFill/>
                    </a:lnB>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2000" dirty="0" smtClean="0">
                          <a:effectLst/>
                          <a:latin typeface="Arial" panose="020B0604020202020204" pitchFamily="34" charset="0"/>
                          <a:ea typeface="Calibri" panose="020F0502020204030204" pitchFamily="34" charset="0"/>
                          <a:cs typeface="Arial" panose="020B0604020202020204" pitchFamily="34" charset="0"/>
                        </a:rPr>
                        <a:t>24 (128)</a:t>
                      </a:r>
                    </a:p>
                  </a:txBody>
                  <a:tcPr marL="68580" marR="68580" marT="0" marB="0" anchor="ctr">
                    <a:lnL>
                      <a:noFill/>
                    </a:lnL>
                    <a:lnR>
                      <a:noFill/>
                    </a:lnR>
                    <a:lnT>
                      <a:noFill/>
                    </a:lnT>
                    <a:lnB>
                      <a:noFill/>
                    </a:lnB>
                    <a:solidFill>
                      <a:schemeClr val="accent1">
                        <a:lumMod val="40000"/>
                        <a:lumOff val="60000"/>
                      </a:schemeClr>
                    </a:solidFill>
                  </a:tcPr>
                </a:tc>
                <a:tc>
                  <a:txBody>
                    <a:bodyPr/>
                    <a:lstStyle/>
                    <a:p>
                      <a:pPr marL="0" marR="0" algn="ctr">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18.7%</a:t>
                      </a: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extLst>
                  <a:ext uri="{0D108BD9-81ED-4DB2-BD59-A6C34878D82A}">
                    <a16:rowId xmlns:a16="http://schemas.microsoft.com/office/drawing/2014/main" xmlns="" val="10003"/>
                  </a:ext>
                </a:extLst>
              </a:tr>
              <a:tr h="464869">
                <a:tc>
                  <a:txBody>
                    <a:bodyPr/>
                    <a:lstStyle/>
                    <a:p>
                      <a:pPr marL="0" marR="0">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Gender</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Male</a:t>
                      </a: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105 (128)</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000">
                          <a:effectLst/>
                          <a:latin typeface="Arial" panose="020B0604020202020204" pitchFamily="34" charset="0"/>
                          <a:ea typeface="Calibri" panose="020F0502020204030204" pitchFamily="34" charset="0"/>
                          <a:cs typeface="Arial" panose="020B0604020202020204" pitchFamily="34" charset="0"/>
                        </a:rPr>
                        <a:t>82%</a:t>
                      </a: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4"/>
                  </a:ext>
                </a:extLst>
              </a:tr>
              <a:tr h="464869">
                <a:tc>
                  <a:txBody>
                    <a:bodyPr/>
                    <a:lstStyle/>
                    <a:p>
                      <a:pPr marL="0" marR="0">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Marital status</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solidFill>
                      <a:schemeClr val="accent1">
                        <a:lumMod val="40000"/>
                        <a:lumOff val="60000"/>
                      </a:schemeClr>
                    </a:solidFill>
                  </a:tcPr>
                </a:tc>
                <a:tc>
                  <a:txBody>
                    <a:bodyPr/>
                    <a:lstStyle/>
                    <a:p>
                      <a:pPr marL="0" marR="0">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Married/cohabiting</a:t>
                      </a:r>
                    </a:p>
                  </a:txBody>
                  <a:tcPr marL="68580" marR="68580" marT="0" marB="0" anchor="ctr">
                    <a:lnL>
                      <a:noFill/>
                    </a:lnL>
                    <a:lnR>
                      <a:noFill/>
                    </a:lnR>
                    <a:lnT>
                      <a:noFill/>
                    </a:lnT>
                    <a:lnB>
                      <a:noFill/>
                    </a:lnB>
                    <a:solidFill>
                      <a:schemeClr val="accent1">
                        <a:lumMod val="40000"/>
                        <a:lumOff val="60000"/>
                      </a:schemeClr>
                    </a:solidFill>
                  </a:tcPr>
                </a:tc>
                <a:tc>
                  <a:txBody>
                    <a:bodyPr/>
                    <a:lstStyle/>
                    <a:p>
                      <a:pPr marL="0" marR="0" algn="ctr">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89 (128)</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accent1">
                        <a:lumMod val="40000"/>
                        <a:lumOff val="60000"/>
                      </a:schemeClr>
                    </a:solidFill>
                  </a:tcPr>
                </a:tc>
                <a:tc>
                  <a:txBody>
                    <a:bodyPr/>
                    <a:lstStyle/>
                    <a:p>
                      <a:pPr marL="0" marR="0" algn="ctr">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69.5%</a:t>
                      </a: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extLst>
                  <a:ext uri="{0D108BD9-81ED-4DB2-BD59-A6C34878D82A}">
                    <a16:rowId xmlns:a16="http://schemas.microsoft.com/office/drawing/2014/main" xmlns="" val="10005"/>
                  </a:ext>
                </a:extLst>
              </a:tr>
              <a:tr h="464869">
                <a:tc rowSpan="2">
                  <a:txBody>
                    <a:bodyPr/>
                    <a:lstStyle/>
                    <a:p>
                      <a:pPr marL="0" marR="0">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Education</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noFill/>
                  </a:tcPr>
                </a:tc>
                <a:tc>
                  <a:txBody>
                    <a:bodyPr/>
                    <a:lstStyle/>
                    <a:p>
                      <a:pPr marL="0" marR="0">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Illiterate to secondary</a:t>
                      </a:r>
                    </a:p>
                  </a:txBody>
                  <a:tcPr marL="68580" marR="68580" marT="0" marB="0" anchor="ctr">
                    <a:lnL>
                      <a:noFill/>
                    </a:lnL>
                    <a:lnR>
                      <a:noFill/>
                    </a:lnR>
                    <a:lnT>
                      <a:noFill/>
                    </a:lnT>
                    <a:lnB>
                      <a:noFill/>
                    </a:lnB>
                    <a:noFill/>
                  </a:tcPr>
                </a:tc>
                <a:tc>
                  <a:txBody>
                    <a:bodyPr/>
                    <a:lstStyle/>
                    <a:p>
                      <a:pPr marL="0" marR="0" algn="ctr">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73(128)</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noFill/>
                  </a:tcPr>
                </a:tc>
                <a:tc>
                  <a:txBody>
                    <a:bodyPr/>
                    <a:lstStyle/>
                    <a:p>
                      <a:pPr marL="0" marR="0" algn="ctr">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57%</a:t>
                      </a: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xmlns="" val="10006"/>
                  </a:ext>
                </a:extLst>
              </a:tr>
              <a:tr h="464869">
                <a:tc vMerge="1">
                  <a:txBody>
                    <a:bodyPr/>
                    <a:lstStyle/>
                    <a:p>
                      <a:endParaRPr lang="en-US"/>
                    </a:p>
                  </a:txBody>
                  <a:tcPr/>
                </a:tc>
                <a:tc>
                  <a:txBody>
                    <a:bodyPr/>
                    <a:lstStyle/>
                    <a:p>
                      <a:pPr marL="0" marR="0">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High school and up</a:t>
                      </a:r>
                    </a:p>
                  </a:txBody>
                  <a:tcPr marL="68580" marR="68580" marT="0" marB="0" anchor="ctr">
                    <a:lnL>
                      <a:noFill/>
                    </a:lnL>
                    <a:lnR>
                      <a:noFill/>
                    </a:lnR>
                    <a:lnT>
                      <a:noFill/>
                    </a:lnT>
                    <a:lnB>
                      <a:noFill/>
                    </a:lnB>
                    <a:noFill/>
                  </a:tcPr>
                </a:tc>
                <a:tc>
                  <a:txBody>
                    <a:bodyPr/>
                    <a:lstStyle/>
                    <a:p>
                      <a:pPr marL="0" marR="0" algn="ctr">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55 (128)</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noFill/>
                  </a:tcPr>
                </a:tc>
                <a:tc>
                  <a:txBody>
                    <a:bodyPr/>
                    <a:lstStyle/>
                    <a:p>
                      <a:pPr marL="0" marR="0" algn="ctr">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43%</a:t>
                      </a: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xmlns="" val="10007"/>
                  </a:ext>
                </a:extLst>
              </a:tr>
              <a:tr h="464869">
                <a:tc rowSpan="2">
                  <a:txBody>
                    <a:bodyPr/>
                    <a:lstStyle/>
                    <a:p>
                      <a:pPr marL="0" marR="0">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Perception of economic status</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Not enough </a:t>
                      </a:r>
                      <a:r>
                        <a:rPr lang="en-US" sz="2000" dirty="0" smtClean="0">
                          <a:effectLst/>
                          <a:latin typeface="Arial" panose="020B0604020202020204" pitchFamily="34" charset="0"/>
                          <a:ea typeface="Calibri" panose="020F0502020204030204" pitchFamily="34" charset="0"/>
                          <a:cs typeface="Arial" panose="020B0604020202020204" pitchFamily="34" charset="0"/>
                        </a:rPr>
                        <a:t>money for healthcare  </a:t>
                      </a:r>
                      <a:r>
                        <a:rPr lang="en-US" sz="2000" dirty="0">
                          <a:effectLst/>
                          <a:latin typeface="Arial" panose="020B0604020202020204" pitchFamily="34" charset="0"/>
                          <a:ea typeface="Calibri" panose="020F0502020204030204" pitchFamily="34" charset="0"/>
                          <a:cs typeface="Arial" panose="020B0604020202020204" pitchFamily="34" charset="0"/>
                        </a:rPr>
                        <a:t>needs</a:t>
                      </a:r>
                    </a:p>
                  </a:txBody>
                  <a:tcPr marL="68580" marR="68580" marT="0" marB="0" anchor="ctr">
                    <a:lnL>
                      <a:noFill/>
                    </a:lnL>
                    <a:lnR>
                      <a:noFill/>
                    </a:lnR>
                    <a:lnT>
                      <a:noFill/>
                    </a:lnT>
                    <a:lnB>
                      <a:noFill/>
                    </a:lnB>
                    <a:solidFill>
                      <a:schemeClr val="accent1">
                        <a:lumMod val="40000"/>
                        <a:lumOff val="60000"/>
                      </a:schemeClr>
                    </a:solidFill>
                  </a:tcPr>
                </a:tc>
                <a:tc>
                  <a:txBody>
                    <a:bodyPr/>
                    <a:lstStyle/>
                    <a:p>
                      <a:pPr marL="0" marR="0" algn="ctr">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66 (128)</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solidFill>
                      <a:schemeClr val="accent1">
                        <a:lumMod val="40000"/>
                        <a:lumOff val="60000"/>
                      </a:schemeClr>
                    </a:solidFill>
                  </a:tcPr>
                </a:tc>
                <a:tc>
                  <a:txBody>
                    <a:bodyPr/>
                    <a:lstStyle/>
                    <a:p>
                      <a:pPr marL="0" marR="0" algn="ctr">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51.6%</a:t>
                      </a: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extLst>
                  <a:ext uri="{0D108BD9-81ED-4DB2-BD59-A6C34878D82A}">
                    <a16:rowId xmlns:a16="http://schemas.microsoft.com/office/drawing/2014/main" xmlns="" val="10008"/>
                  </a:ext>
                </a:extLst>
              </a:tr>
              <a:tr h="464869">
                <a:tc vMerge="1">
                  <a:txBody>
                    <a:bodyPr/>
                    <a:lstStyle/>
                    <a:p>
                      <a:endParaRPr lang="en-US"/>
                    </a:p>
                  </a:txBody>
                  <a:tcPr/>
                </a:tc>
                <a:tc>
                  <a:txBody>
                    <a:bodyPr/>
                    <a:lstStyle/>
                    <a:p>
                      <a:pPr marL="0" marR="0">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Enough for my health care needs</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62 (128)</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48.4%</a:t>
                      </a: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10009"/>
                  </a:ext>
                </a:extLst>
              </a:tr>
            </a:tbl>
          </a:graphicData>
        </a:graphic>
      </p:graphicFrame>
      <p:sp>
        <p:nvSpPr>
          <p:cNvPr id="3" name="Slide Number Placeholder 2"/>
          <p:cNvSpPr>
            <a:spLocks noGrp="1"/>
          </p:cNvSpPr>
          <p:nvPr>
            <p:ph type="sldNum" sz="quarter" idx="12"/>
          </p:nvPr>
        </p:nvSpPr>
        <p:spPr/>
        <p:txBody>
          <a:bodyPr/>
          <a:lstStyle/>
          <a:p>
            <a:fld id="{C32B22F3-5942-4C70-B8BC-A02D3EE64ADA}" type="slidenum">
              <a:rPr lang="en-US" sz="2000" smtClean="0">
                <a:solidFill>
                  <a:srgbClr val="00B0F0"/>
                </a:solidFill>
              </a:rPr>
              <a:t>9</a:t>
            </a:fld>
            <a:endParaRPr lang="en-US" sz="2000" dirty="0">
              <a:solidFill>
                <a:srgbClr val="00B0F0"/>
              </a:solidFill>
            </a:endParaRPr>
          </a:p>
        </p:txBody>
      </p:sp>
    </p:spTree>
    <p:extLst>
      <p:ext uri="{BB962C8B-B14F-4D97-AF65-F5344CB8AC3E}">
        <p14:creationId xmlns:p14="http://schemas.microsoft.com/office/powerpoint/2010/main" val="3303281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5881</TotalTime>
  <Words>2030</Words>
  <Application>Microsoft Office PowerPoint</Application>
  <PresentationFormat>Widescreen</PresentationFormat>
  <Paragraphs>376</Paragraphs>
  <Slides>16</Slides>
  <Notes>14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ＭＳ Ｐゴシック</vt:lpstr>
      <vt:lpstr>Arial</vt:lpstr>
      <vt:lpstr>Arial Black</vt:lpstr>
      <vt:lpstr>Calibri</vt:lpstr>
      <vt:lpstr>Calibri Light</vt:lpstr>
      <vt:lpstr>Cordia New</vt:lpstr>
      <vt:lpstr>Symbol</vt:lpstr>
      <vt:lpstr>Times New Roman</vt:lpstr>
      <vt:lpstr>Wingdings</vt:lpstr>
      <vt:lpstr>Office Theme</vt:lpstr>
      <vt:lpstr>PowerPoint Presentation</vt:lpstr>
      <vt:lpstr>Introduction</vt:lpstr>
      <vt:lpstr>Objectives</vt:lpstr>
      <vt:lpstr>Conceptual framework</vt:lpstr>
      <vt:lpstr>Methodology (1)</vt:lpstr>
      <vt:lpstr>Methodology (2)</vt:lpstr>
      <vt:lpstr>Methodology (3)</vt:lpstr>
      <vt:lpstr>Methodology (4)</vt:lpstr>
      <vt:lpstr>Results (1) Socio-demographic characteristics of the participants</vt:lpstr>
      <vt:lpstr>Results (2) </vt:lpstr>
      <vt:lpstr>Results (3)</vt:lpstr>
      <vt:lpstr>Discussion</vt:lpstr>
      <vt:lpstr>Limitations &amp; strengths</vt:lpstr>
      <vt:lpstr>Conclusion</vt:lpstr>
      <vt:lpstr>Recommendations</vt:lpstr>
      <vt:lpstr>Thanks for your attention Merci beaucoup תודה רבה CẢM ƠN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Duong</dc:creator>
  <cp:lastModifiedBy>Duong</cp:lastModifiedBy>
  <cp:revision>186</cp:revision>
  <cp:lastPrinted>2017-08-18T01:12:17Z</cp:lastPrinted>
  <dcterms:created xsi:type="dcterms:W3CDTF">2017-08-04T07:10:30Z</dcterms:created>
  <dcterms:modified xsi:type="dcterms:W3CDTF">2017-11-08T16:44:52Z</dcterms:modified>
</cp:coreProperties>
</file>