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373" r:id="rId2"/>
    <p:sldId id="374" r:id="rId3"/>
    <p:sldId id="730" r:id="rId4"/>
    <p:sldId id="732" r:id="rId5"/>
    <p:sldId id="722" r:id="rId6"/>
    <p:sldId id="731" r:id="rId7"/>
    <p:sldId id="724" r:id="rId8"/>
    <p:sldId id="705" r:id="rId9"/>
    <p:sldId id="689" r:id="rId10"/>
    <p:sldId id="709" r:id="rId11"/>
    <p:sldId id="736" r:id="rId12"/>
    <p:sldId id="737" r:id="rId13"/>
    <p:sldId id="738" r:id="rId14"/>
    <p:sldId id="740" r:id="rId15"/>
    <p:sldId id="741" r:id="rId16"/>
    <p:sldId id="742" r:id="rId17"/>
    <p:sldId id="745" r:id="rId18"/>
    <p:sldId id="746" r:id="rId19"/>
    <p:sldId id="747" r:id="rId20"/>
    <p:sldId id="750" r:id="rId21"/>
    <p:sldId id="763" r:id="rId22"/>
    <p:sldId id="761" r:id="rId23"/>
    <p:sldId id="751" r:id="rId24"/>
    <p:sldId id="752" r:id="rId25"/>
    <p:sldId id="753" r:id="rId26"/>
    <p:sldId id="754" r:id="rId27"/>
    <p:sldId id="75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.VnArialH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800000"/>
    <a:srgbClr val="009900"/>
    <a:srgbClr val="66FF33"/>
    <a:srgbClr val="9933FF"/>
    <a:srgbClr val="CC0000"/>
    <a:srgbClr val="CC00FF"/>
    <a:srgbClr val="FF00FF"/>
    <a:srgbClr val="FF9933"/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12" autoAdjust="0"/>
    <p:restoredTop sz="82975" autoAdjust="0"/>
  </p:normalViewPr>
  <p:slideViewPr>
    <p:cSldViewPr snapToGrid="0">
      <p:cViewPr>
        <p:scale>
          <a:sx n="50" d="100"/>
          <a:sy n="50" d="100"/>
        </p:scale>
        <p:origin x="-184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depthPercent val="100"/>
      <c:rAngAx val="1"/>
    </c:view3D>
    <c:floor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floor>
    <c:sideWall>
      <c:spPr>
        <a:noFill/>
        <a:ln>
          <a:solidFill>
            <a:schemeClr val="tx1"/>
          </a:solidFill>
        </a:ln>
        <a:effectLst/>
        <a:sp3d>
          <a:contourClr>
            <a:schemeClr val="tx1"/>
          </a:contourClr>
        </a:sp3d>
      </c:spPr>
    </c:sideWall>
    <c:backWall>
      <c:spPr>
        <a:noFill/>
        <a:ln>
          <a:solidFill>
            <a:schemeClr val="tx1"/>
          </a:solidFill>
        </a:ln>
        <a:effectLst/>
        <a:sp3d>
          <a:contourClr>
            <a:schemeClr val="tx1"/>
          </a:contourClr>
        </a:sp3d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92D050"/>
            </a:solidFill>
            <a:ln w="31750">
              <a:solidFill>
                <a:schemeClr val="tx1"/>
              </a:solidFill>
            </a:ln>
            <a:effectLst/>
            <a:sp3d contourW="31750">
              <a:contourClr>
                <a:schemeClr val="tx1"/>
              </a:contourClr>
            </a:sp3d>
          </c:spPr>
          <c:invertIfNegative val="1"/>
          <c:dLbls>
            <c:dLbl>
              <c:idx val="0"/>
              <c:layout>
                <c:manualLayout>
                  <c:x val="1.3409961938673973E-2"/>
                  <c:y val="-5.818346932807256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733716696339762E-2"/>
                  <c:y val="-4.848622444006063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733716696339819E-2"/>
                  <c:y val="-4.525380947738976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172414362016446E-2"/>
                  <c:y val="-2.262690473869488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91188150345212E-2"/>
                  <c:y val="-4.20213945147190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274320" tIns="91440" rIns="38100" bIns="9144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≤ 40</c:v>
                </c:pt>
                <c:pt idx="1">
                  <c:v>41 - 50</c:v>
                </c:pt>
                <c:pt idx="2">
                  <c:v>51 - 60</c:v>
                </c:pt>
                <c:pt idx="3">
                  <c:v>61 - 70</c:v>
                </c:pt>
                <c:pt idx="4">
                  <c:v>&gt; 70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16.3</c:v>
                </c:pt>
                <c:pt idx="2">
                  <c:v>30.2</c:v>
                </c:pt>
                <c:pt idx="3">
                  <c:v>34.9</c:v>
                </c:pt>
                <c:pt idx="4">
                  <c:v>16.3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10-4E20-8093-628C773AE70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31750">
                    <a:solidFill>
                      <a:schemeClr val="tx1"/>
                    </a:solidFill>
                  </a:ln>
                  <a:effectLst/>
                  <a:sp3d contourW="31750">
                    <a:contourClr>
                      <a:schemeClr val="tx1"/>
                    </a:contourClr>
                  </a:sp3d>
                </c14:spPr>
              </c14:invertSolidFillFmt>
            </c:ext>
          </c:extLst>
        </c:ser>
        <c:dLbls>
          <c:showVal val="1"/>
        </c:dLbls>
        <c:gapWidth val="100"/>
        <c:gapDepth val="100"/>
        <c:shape val="box"/>
        <c:axId val="91268608"/>
        <c:axId val="91270144"/>
        <c:axId val="0"/>
      </c:bar3DChart>
      <c:catAx>
        <c:axId val="91268608"/>
        <c:scaling>
          <c:orientation val="minMax"/>
        </c:scaling>
        <c:axPos val="b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1270144"/>
        <c:crosses val="autoZero"/>
        <c:auto val="1"/>
        <c:lblAlgn val="ctr"/>
        <c:lblOffset val="100"/>
      </c:catAx>
      <c:valAx>
        <c:axId val="91270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126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7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17274525920638278"/>
                  <c:y val="-0.226106053149606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362687530009737"/>
                  <c:y val="7.4347957191431585E-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79.099999999999994</c:v>
                </c:pt>
                <c:pt idx="1">
                  <c:v>20.9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447880235564009E-2"/>
          <c:y val="8.7730292116633746E-2"/>
          <c:w val="0.93454502129293238"/>
          <c:h val="0.738007320152728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66FF33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numFmt formatCode="0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Proximal</c:v>
                </c:pt>
                <c:pt idx="1">
                  <c:v>Middle</c:v>
                </c:pt>
                <c:pt idx="2">
                  <c:v>Distal</c:v>
                </c:pt>
                <c:pt idx="3">
                  <c:v>Diffuse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0.11600000000000002</c:v>
                </c:pt>
                <c:pt idx="1">
                  <c:v>0.41900000000000009</c:v>
                </c:pt>
                <c:pt idx="2">
                  <c:v>0.20900000000000005</c:v>
                </c:pt>
                <c:pt idx="3">
                  <c:v>0.25600000000000001</c:v>
                </c:pt>
              </c:numCache>
            </c:numRef>
          </c:val>
        </c:ser>
        <c:gapWidth val="100"/>
        <c:axId val="102750464"/>
        <c:axId val="102752256"/>
      </c:barChart>
      <c:catAx>
        <c:axId val="1027504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752256"/>
        <c:crosses val="autoZero"/>
        <c:auto val="1"/>
        <c:lblAlgn val="ctr"/>
        <c:lblOffset val="100"/>
      </c:catAx>
      <c:valAx>
        <c:axId val="102752256"/>
        <c:scaling>
          <c:orientation val="minMax"/>
          <c:max val="0.5"/>
        </c:scaling>
        <c:axPos val="l"/>
        <c:majorGridlines/>
        <c:numFmt formatCode="0%" sourceLinked="0"/>
        <c:tickLblPos val="nextTo"/>
        <c:crossAx val="102750464"/>
        <c:crosses val="autoZero"/>
        <c:crossBetween val="between"/>
        <c:majorUnit val="0.1"/>
      </c:valAx>
      <c:spPr>
        <a:noFill/>
        <a:ln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447880235564009E-2"/>
          <c:y val="8.7730292116633746E-2"/>
          <c:w val="0.93454502129293238"/>
          <c:h val="0.738007320152728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66FF33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numFmt formatCode="0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Polypoid</c:v>
                </c:pt>
                <c:pt idx="1">
                  <c:v>Fungating</c:v>
                </c:pt>
                <c:pt idx="2">
                  <c:v>Ulcerated</c:v>
                </c:pt>
                <c:pt idx="3">
                  <c:v>Diffusely infiltrative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0.27900000000000008</c:v>
                </c:pt>
                <c:pt idx="1">
                  <c:v>0.51200000000000001</c:v>
                </c:pt>
                <c:pt idx="2">
                  <c:v>9.3000000000000055E-2</c:v>
                </c:pt>
                <c:pt idx="3">
                  <c:v>0.11600000000000002</c:v>
                </c:pt>
              </c:numCache>
            </c:numRef>
          </c:val>
        </c:ser>
        <c:gapWidth val="100"/>
        <c:axId val="102423552"/>
        <c:axId val="102904576"/>
      </c:barChart>
      <c:catAx>
        <c:axId val="1024235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904576"/>
        <c:crosses val="autoZero"/>
        <c:auto val="1"/>
        <c:lblAlgn val="ctr"/>
        <c:lblOffset val="100"/>
      </c:catAx>
      <c:valAx>
        <c:axId val="102904576"/>
        <c:scaling>
          <c:orientation val="minMax"/>
          <c:max val="0.60000000000000064"/>
        </c:scaling>
        <c:axPos val="l"/>
        <c:majorGridlines/>
        <c:numFmt formatCode="0%" sourceLinked="0"/>
        <c:tickLblPos val="nextTo"/>
        <c:crossAx val="102423552"/>
        <c:crosses val="autoZero"/>
        <c:crossBetween val="between"/>
        <c:majorUnit val="0.1"/>
      </c:valAx>
      <c:spPr>
        <a:noFill/>
        <a:ln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chemeClr val="bg2">
                  <a:lumMod val="75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10967715384261204"/>
                  <c:y val="0.16701705603631259"/>
                </c:manualLayout>
              </c:layout>
              <c:showPercent val="1"/>
            </c:dLbl>
            <c:dLbl>
              <c:idx val="2"/>
              <c:layout>
                <c:manualLayout>
                  <c:x val="-8.1718008933094166E-2"/>
                  <c:y val="-0.1605316043415365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131970345812053"/>
                  <c:y val="0.13778726297826641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Signet-ring cell</c:v>
                </c:pt>
                <c:pt idx="1">
                  <c:v>Mucinous adenocarcinoma</c:v>
                </c:pt>
                <c:pt idx="2">
                  <c:v>Adenocarcinoma well differentiated</c:v>
                </c:pt>
                <c:pt idx="3">
                  <c:v>Adenocarcinoma moderately differentiated</c:v>
                </c:pt>
                <c:pt idx="4">
                  <c:v>Adenocarcinoma poorly differentiated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2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42486876640423"/>
          <c:y val="0.14371702918323331"/>
          <c:w val="0.36279735345581793"/>
          <c:h val="0.7895736424036105"/>
        </c:manualLayout>
      </c:layout>
      <c:spPr>
        <a:noFill/>
      </c:spPr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explosion val="5"/>
            <c:spPr>
              <a:solidFill>
                <a:srgbClr val="FF0000"/>
              </a:solidFill>
            </c:spPr>
          </c:dPt>
          <c:dPt>
            <c:idx val="1"/>
            <c:explosion val="9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0717185168030467"/>
                  <c:y val="0.1071329619906137"/>
                </c:manualLayout>
              </c:layout>
              <c:showPercent val="1"/>
            </c:dLbl>
            <c:dLbl>
              <c:idx val="1"/>
              <c:layout>
                <c:manualLayout>
                  <c:x val="0.20161340126601821"/>
                  <c:y val="-0.3182395872993749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Morbidity</c:v>
                </c:pt>
                <c:pt idx="1">
                  <c:v>Không biến chứng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16.3</c:v>
                </c:pt>
                <c:pt idx="1">
                  <c:v>83.7</c:v>
                </c:pt>
              </c:numCache>
            </c:numRef>
          </c:val>
        </c:ser>
      </c:pie3DChart>
    </c:plotArea>
    <c:legend>
      <c:legendPos val="b"/>
      <c:legendEntry>
        <c:idx val="1"/>
        <c:delete val="1"/>
      </c:legendEntry>
      <c:layout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2E612B1-105A-42B2-A44F-F97EA1773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76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8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12A0944-2F4F-434E-81DF-19FBB6EE5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217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688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fr-FR" dirty="0" smtClean="0"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986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Tỷ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mắc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dạ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dày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tăng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dần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tuổi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Độ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tuổi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hay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gặp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nhất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60-70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tuổi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Trung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bình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59,7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tuổi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Các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nghiên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cứu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khác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trên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TG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VN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đều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thấy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UTDD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gặp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nhiều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ở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độ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tuổi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trên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50.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471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UTDD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gặp</a:t>
            </a:r>
            <a:r>
              <a:rPr lang="en-US" baseline="0" dirty="0" smtClean="0"/>
              <a:t> ở </a:t>
            </a:r>
            <a:r>
              <a:rPr lang="en-US" baseline="0" dirty="0" err="1" smtClean="0"/>
              <a:t>nam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nữ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nữ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3,8. </a:t>
            </a:r>
            <a:r>
              <a:rPr lang="en-US" baseline="0" dirty="0" err="1" smtClean="0"/>
              <a:t>Tỷ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NC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</a:t>
            </a:r>
            <a:r>
              <a:rPr lang="en-US" baseline="0" dirty="0" smtClean="0"/>
              <a:t> 1,5-4.</a:t>
            </a:r>
          </a:p>
          <a:p>
            <a:pPr lvl="0"/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nhân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thói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nhiễm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nghiệp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743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Dấu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hiệu</a:t>
            </a:r>
            <a:r>
              <a:rPr lang="en-US" baseline="0" dirty="0" smtClean="0"/>
              <a:t> LS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UTDD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hình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Triệu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năng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gặp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bụng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chiếm</a:t>
            </a:r>
            <a:r>
              <a:rPr lang="en-US" baseline="0" dirty="0" smtClean="0"/>
              <a:t> 88,4%.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chứng</a:t>
            </a:r>
            <a:r>
              <a:rPr lang="en-US" baseline="0" dirty="0" smtClean="0"/>
              <a:t> hay </a:t>
            </a:r>
            <a:r>
              <a:rPr lang="en-US" baseline="0" dirty="0" err="1" smtClean="0"/>
              <a:t>gặp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NC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Triệu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toàn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UTDD </a:t>
            </a:r>
            <a:r>
              <a:rPr lang="en-US" baseline="0" dirty="0" err="1" smtClean="0"/>
              <a:t>chủ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gầy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chiếm</a:t>
            </a:r>
            <a:r>
              <a:rPr lang="en-US" baseline="0" dirty="0" smtClean="0"/>
              <a:t> 46,5%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thiếu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máu</a:t>
            </a:r>
            <a:r>
              <a:rPr lang="en-US" baseline="0" dirty="0" smtClean="0"/>
              <a:t> 23,3%,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chảy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tại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kém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Triệu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chứng</a:t>
            </a:r>
            <a:r>
              <a:rPr lang="en-US" baseline="0" dirty="0" smtClean="0"/>
              <a:t> HMV </a:t>
            </a:r>
            <a:r>
              <a:rPr lang="en-US" baseline="0" dirty="0" err="1" smtClean="0"/>
              <a:t>chiếm</a:t>
            </a:r>
            <a:r>
              <a:rPr lang="en-US" baseline="0" dirty="0" smtClean="0"/>
              <a:t> 16,3%, </a:t>
            </a:r>
            <a:r>
              <a:rPr lang="en-US" baseline="0" dirty="0" err="1" smtClean="0"/>
              <a:t>thấp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NC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UTDD. </a:t>
            </a:r>
            <a:r>
              <a:rPr lang="en-US" baseline="0" dirty="0" err="1" smtClean="0"/>
              <a:t>Điều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thư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462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về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UTDD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đều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thấy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tỷ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UT hang-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môn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vị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chiếm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tỷ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Trịnh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Hồng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Sơn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55,8%.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chúng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tôi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về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CTBDD do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liên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quan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đến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chỉ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định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điều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trị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có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tỷ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u ở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tâm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vị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thân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vị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hơn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Phù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hợp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với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NC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Nguyễn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Trọng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Hảo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về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CDDTB.</a:t>
            </a:r>
          </a:p>
          <a:p>
            <a:endParaRPr lang="vi-VN" sz="120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35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Hình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thái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tổn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thương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UTDD hay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gặp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nhất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là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thể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loét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</a:t>
            </a:r>
            <a:endParaRPr lang="vi-VN" sz="120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35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độ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UT TB </a:t>
            </a:r>
            <a:r>
              <a:rPr lang="en-US" baseline="0" dirty="0" err="1" smtClean="0"/>
              <a:t>nhẫn</a:t>
            </a:r>
            <a:r>
              <a:rPr lang="en-US" baseline="0" dirty="0" smtClean="0"/>
              <a:t>, UT </a:t>
            </a:r>
            <a:r>
              <a:rPr lang="en-US" baseline="0" dirty="0" err="1" smtClean="0"/>
              <a:t>tuyến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biệt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hóa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chiếm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783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BN ở </a:t>
            </a:r>
            <a:r>
              <a:rPr lang="en-US" baseline="0" dirty="0" err="1" smtClean="0"/>
              <a:t>giai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đoạn</a:t>
            </a:r>
            <a:r>
              <a:rPr lang="en-US" baseline="0" dirty="0" smtClean="0"/>
              <a:t> T4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hạch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cứu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cắt</a:t>
            </a:r>
            <a:r>
              <a:rPr lang="en-US" baseline="0" dirty="0" smtClean="0"/>
              <a:t> DD </a:t>
            </a:r>
            <a:r>
              <a:rPr lang="en-US" baseline="0" dirty="0" err="1" smtClean="0"/>
              <a:t>triệt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căn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khỏi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cứu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Do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giai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đoạn</a:t>
            </a:r>
            <a:r>
              <a:rPr lang="en-US" baseline="0" dirty="0" smtClean="0"/>
              <a:t> III </a:t>
            </a:r>
            <a:r>
              <a:rPr lang="en-US" baseline="0" dirty="0" err="1" smtClean="0"/>
              <a:t>chiếm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chủ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yếu</a:t>
            </a:r>
            <a:r>
              <a:rPr lang="en-US" baseline="0" dirty="0" smtClean="0"/>
              <a:t>: 65,1%.</a:t>
            </a:r>
          </a:p>
          <a:p>
            <a:r>
              <a:rPr lang="en-US" baseline="0" dirty="0" err="1" smtClean="0"/>
              <a:t>Phù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NC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CTBDD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367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Khái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niệm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rộng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CTBDD </a:t>
            </a:r>
            <a:r>
              <a:rPr lang="en-US" baseline="0" dirty="0" err="1" smtClean="0"/>
              <a:t>kèm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lách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đuôi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tùy</a:t>
            </a:r>
            <a:r>
              <a:rPr lang="en-US" baseline="0" dirty="0" smtClean="0"/>
              <a:t>…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điểm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, CTBDD </a:t>
            </a:r>
            <a:r>
              <a:rPr lang="en-US" baseline="0" dirty="0" err="1" smtClean="0"/>
              <a:t>thường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kèm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đuôi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tụy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Xu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 nay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tồn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rộng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khối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xâm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lấn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tạng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BN </a:t>
            </a:r>
            <a:r>
              <a:rPr lang="en-US" baseline="0" dirty="0" err="1" smtClean="0"/>
              <a:t>đều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vét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hạch</a:t>
            </a:r>
            <a:r>
              <a:rPr lang="en-US" baseline="0" dirty="0" smtClean="0"/>
              <a:t> D2,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7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vét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hạch</a:t>
            </a:r>
            <a:r>
              <a:rPr lang="en-US" baseline="0" dirty="0" smtClean="0"/>
              <a:t> D1, </a:t>
            </a:r>
            <a:r>
              <a:rPr lang="en-US" baseline="0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BN </a:t>
            </a:r>
            <a:r>
              <a:rPr lang="en-US" baseline="0" dirty="0" err="1" smtClean="0"/>
              <a:t>già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yếu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bệnh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chịu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PT </a:t>
            </a:r>
            <a:r>
              <a:rPr lang="en-US" baseline="0" dirty="0" err="1" smtClean="0"/>
              <a:t>nặng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nề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kéo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dài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Miệng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nối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Rouxeny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hơn</a:t>
            </a:r>
            <a:r>
              <a:rPr lang="en-US" baseline="0" dirty="0" smtClean="0"/>
              <a:t> Omega </a:t>
            </a:r>
            <a:r>
              <a:rPr lang="en-US" baseline="0" dirty="0" err="1" smtClean="0"/>
              <a:t>nhưng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mổ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728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713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dịch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tễ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mắc</a:t>
            </a:r>
            <a:r>
              <a:rPr lang="en-US" baseline="0" dirty="0" smtClean="0"/>
              <a:t> UTDD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giảm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nhưng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trên</a:t>
            </a:r>
            <a:r>
              <a:rPr lang="en-US" baseline="0" dirty="0" smtClean="0"/>
              <a:t> TG </a:t>
            </a:r>
            <a:r>
              <a:rPr lang="en-US" baseline="0" dirty="0" err="1" smtClean="0"/>
              <a:t>cũng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tại</a:t>
            </a:r>
            <a:r>
              <a:rPr lang="en-US" baseline="0" dirty="0" smtClean="0"/>
              <a:t> VN. </a:t>
            </a:r>
            <a:r>
              <a:rPr lang="en-US" baseline="0" dirty="0" err="1" smtClean="0"/>
              <a:t>Đặc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biệt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mắc</a:t>
            </a:r>
            <a:r>
              <a:rPr lang="en-US" baseline="0" dirty="0" smtClean="0"/>
              <a:t> UTDD 1/3 </a:t>
            </a:r>
            <a:r>
              <a:rPr lang="en-US" baseline="0" dirty="0" err="1" smtClean="0"/>
              <a:t>trên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tăng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Điều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trị</a:t>
            </a:r>
            <a:r>
              <a:rPr lang="en-US" baseline="0" dirty="0" smtClean="0"/>
              <a:t> UTDD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 PT </a:t>
            </a:r>
            <a:r>
              <a:rPr lang="en-US" baseline="0" dirty="0" err="1" smtClean="0"/>
              <a:t>triệt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trọng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nhất</a:t>
            </a:r>
            <a:r>
              <a:rPr lang="en-US" baseline="0" dirty="0" smtClean="0"/>
              <a:t>.</a:t>
            </a:r>
            <a:endParaRPr lang="vi-VN" baseline="0" dirty="0" smtClean="0"/>
          </a:p>
        </p:txBody>
      </p:sp>
    </p:spTree>
    <p:extLst>
      <p:ext uri="{BB962C8B-B14F-4D97-AF65-F5344CB8AC3E}">
        <p14:creationId xmlns:p14="http://schemas.microsoft.com/office/powerpoint/2010/main" xmlns="" val="196695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713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713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713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9535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413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baseline="0" dirty="0" smtClean="0"/>
          </a:p>
        </p:txBody>
      </p:sp>
    </p:spTree>
    <p:extLst>
      <p:ext uri="{BB962C8B-B14F-4D97-AF65-F5344CB8AC3E}">
        <p14:creationId xmlns:p14="http://schemas.microsoft.com/office/powerpoint/2010/main" xmlns="" val="196695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58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808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A0944-2F4F-434E-81DF-19FBB6EE5B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584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80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 smtClean="0"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64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732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05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8605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605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605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605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605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605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</p:grpSp>
        <p:sp>
          <p:nvSpPr>
            <p:cNvPr id="38605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.TMC-Ong Do" pitchFamily="2" charset="0"/>
              </a:endParaRPr>
            </a:p>
          </p:txBody>
        </p:sp>
        <p:sp>
          <p:nvSpPr>
            <p:cNvPr id="38605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.TMC-Ong Do" pitchFamily="2" charset="0"/>
              </a:endParaRPr>
            </a:p>
          </p:txBody>
        </p:sp>
      </p:grpSp>
      <p:sp>
        <p:nvSpPr>
          <p:cNvPr id="386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6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6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60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60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B1E79E-C9CC-49C3-8A3F-1820E576C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7A8AB1-E8B8-4E24-92B5-85C0622F42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422EC7-1BEE-41FD-8EE0-B85E948D06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A6C56-0C27-42C3-A846-054FB76A65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47A0D1-78E5-409E-9219-93A00BD427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9CAE24-8CCF-409B-8935-6144A7A122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ED4EF4-4511-46F3-A316-062DF8273D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84EFCA-EB27-4CFF-9540-79AFFC1142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9111E9-1848-402E-A7E0-5D52165109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EAA02-AE23-4DC6-9D73-7BEF51B73B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440B20-E537-4C4D-BCA5-231302F388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2D816C-76B6-4A81-8B52-D4FBD2BD4D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7BFD67-1AC0-4983-83E0-2A67E5583F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43BCC9-A6D0-411B-BD32-530773A1A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0652D-7080-4EAD-8F33-5D762912C9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42BAD-3A7E-484B-ACA1-AD517A54A9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8D5F7-A323-41A8-89C2-D7885CFF2C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43BEDF0-DDAD-4914-A9C5-D5E03616DFB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85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8502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50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50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50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50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  <p:sp>
            <p:nvSpPr>
              <p:cNvPr id="3850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.TMC-Ong Do" pitchFamily="2" charset="0"/>
                </a:endParaRPr>
              </a:p>
            </p:txBody>
          </p:sp>
        </p:grpSp>
        <p:sp>
          <p:nvSpPr>
            <p:cNvPr id="3850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.TMC-Ong Do" pitchFamily="2" charset="0"/>
              </a:endParaRPr>
            </a:p>
          </p:txBody>
        </p:sp>
        <p:sp>
          <p:nvSpPr>
            <p:cNvPr id="3850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.TMC-Ong Do" pitchFamily="2" charset="0"/>
              </a:endParaRPr>
            </a:p>
          </p:txBody>
        </p:sp>
      </p:grpSp>
      <p:sp>
        <p:nvSpPr>
          <p:cNvPr id="3850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5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5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425669" y="1660535"/>
            <a:ext cx="8541806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ASSESS THE CLINICAL, LABORATORY FEATURES AND THE EARLY OUTCOMES AFTER RADICAL TOTAL GASTRECTOMY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2" name="AutoShape 12"/>
          <p:cNvSpPr>
            <a:spLocks noChangeArrowheads="1"/>
          </p:cNvSpPr>
          <p:nvPr/>
        </p:nvSpPr>
        <p:spPr bwMode="auto">
          <a:xfrm>
            <a:off x="88262" y="0"/>
            <a:ext cx="9055738" cy="821409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152900" y="5295900"/>
            <a:ext cx="3924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Thanh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Le Van, MD.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Hanoi Oncology Hospital.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31788" y="1520825"/>
            <a:ext cx="8504237" cy="4845050"/>
          </a:xfrm>
          <a:noFill/>
        </p:spPr>
        <p:txBody>
          <a:bodyPr/>
          <a:lstStyle/>
          <a:p>
            <a:pPr>
              <a:lnSpc>
                <a:spcPct val="135000"/>
              </a:lnSpc>
              <a:buClr>
                <a:srgbClr val="FFFF00"/>
              </a:buClr>
              <a:buFont typeface="Wingdings" pitchFamily="2" charset="2"/>
              <a:buChar char="²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Data were analyzed using SPSS software (version 19.0; IBM, Inc., USA).</a:t>
            </a:r>
          </a:p>
          <a:p>
            <a:pPr>
              <a:lnSpc>
                <a:spcPct val="135000"/>
              </a:lnSpc>
              <a:buClr>
                <a:srgbClr val="FFFF00"/>
              </a:buClr>
              <a:buFont typeface="Wingdings" pitchFamily="2" charset="2"/>
              <a:buChar char="²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chi-square or Fisher exact tests were used for categorical and ordinal variables, and the independent-T test or one-way ANOVA were used for quantitative variables.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altLang="fr-FR" sz="2800" dirty="0" smtClean="0"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1243013" y="880471"/>
            <a:ext cx="6489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Statistical methods </a:t>
            </a:r>
            <a:endParaRPr lang="en-US" alt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-12700" y="11113"/>
            <a:ext cx="9156700" cy="742950"/>
            <a:chOff x="0" y="544"/>
            <a:chExt cx="5868" cy="468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44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0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pic>
        <p:nvPicPr>
          <p:cNvPr id="11" name="Picture 10" descr="logo2_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95375" cy="952500"/>
          </a:xfrm>
          <a:prstGeom prst="rect">
            <a:avLst/>
          </a:prstGeom>
        </p:spPr>
      </p:pic>
      <p:pic>
        <p:nvPicPr>
          <p:cNvPr id="12" name="Picture 11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>
            <a:off x="2879639" y="161895"/>
            <a:ext cx="3720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and method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403" y="2201912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5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0458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241" y="5183007"/>
            <a:ext cx="85841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age: 59,7 ± 9,9. </a:t>
            </a:r>
          </a:p>
          <a:p>
            <a:pPr algn="ctr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Karimi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(2014),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(2001)...</a:t>
            </a:r>
            <a:endParaRPr lang="vi-VN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456966542"/>
              </p:ext>
            </p:extLst>
          </p:nvPr>
        </p:nvGraphicFramePr>
        <p:xfrm>
          <a:off x="785885" y="1167965"/>
          <a:ext cx="7576457" cy="3928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4" y="-1"/>
            <a:ext cx="9220014" cy="771525"/>
            <a:chOff x="0" y="544"/>
            <a:chExt cx="5868" cy="468"/>
          </a:xfrm>
        </p:grpSpPr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44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9" name="Picture 13" descr="book_b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4015622" y="133350"/>
            <a:ext cx="864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</a:t>
            </a:r>
            <a:endParaRPr lang="en-US" sz="26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Picture 11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78141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6972" y="4798330"/>
            <a:ext cx="28181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M/F: 3,8</a:t>
            </a:r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9043"/>
            <a:ext cx="9144000" cy="721922"/>
            <a:chOff x="0" y="544"/>
            <a:chExt cx="5868" cy="468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44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8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graphicFrame>
        <p:nvGraphicFramePr>
          <p:cNvPr id="11" name="Chart 10"/>
          <p:cNvGraphicFramePr/>
          <p:nvPr/>
        </p:nvGraphicFramePr>
        <p:xfrm>
          <a:off x="1453943" y="870781"/>
          <a:ext cx="6668666" cy="3939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2120" y="128335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591942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472" y="0"/>
            <a:ext cx="9056728" cy="655609"/>
            <a:chOff x="0" y="544"/>
            <a:chExt cx="5868" cy="468"/>
          </a:xfrm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44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621" y="613"/>
              <a:ext cx="3213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b="1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CLINICAL FEATURES </a:t>
              </a:r>
              <a:endPara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graphicFrame>
        <p:nvGraphicFramePr>
          <p:cNvPr id="9" name="Content Placeholder 8"/>
          <p:cNvGraphicFramePr>
            <a:graphicFrameLocks noGrp="1"/>
          </p:cNvGraphicFramePr>
          <p:nvPr>
            <p:ph/>
          </p:nvPr>
        </p:nvGraphicFramePr>
        <p:xfrm>
          <a:off x="1056290" y="966398"/>
          <a:ext cx="6984123" cy="532009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351282"/>
                <a:gridCol w="1460683"/>
                <a:gridCol w="1172158"/>
              </a:tblGrid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Epigastric pain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38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88,4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H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ematemesis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14,0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1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Dysphagia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7,0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Vomiting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7,0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Anemia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23,3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Weight loss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46,5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Gastric outlet obstruction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16,3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1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  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Epigastric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itchFamily="34" charset="0"/>
                          <a:ea typeface="MS PGothic"/>
                          <a:cs typeface="Arial" pitchFamily="34" charset="0"/>
                        </a:rPr>
                        <a:t>2,3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7" name="Picture 16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39115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-76014" y="1"/>
            <a:ext cx="9220014" cy="740471"/>
            <a:chOff x="0" y="544"/>
            <a:chExt cx="5868" cy="543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15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0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graphicFrame>
        <p:nvGraphicFramePr>
          <p:cNvPr id="15" name="Chart 14"/>
          <p:cNvGraphicFramePr/>
          <p:nvPr/>
        </p:nvGraphicFramePr>
        <p:xfrm>
          <a:off x="886153" y="1234440"/>
          <a:ext cx="7758737" cy="4921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13"/>
          <p:cNvSpPr/>
          <p:nvPr/>
        </p:nvSpPr>
        <p:spPr>
          <a:xfrm>
            <a:off x="3826852" y="832455"/>
            <a:ext cx="2381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Tumor location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ogo2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095375" cy="95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2525" y="57314"/>
            <a:ext cx="3837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 GI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Endoscopy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log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88901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-76014" y="1"/>
            <a:ext cx="9220014" cy="740471"/>
            <a:chOff x="0" y="544"/>
            <a:chExt cx="5868" cy="543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15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0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sp>
        <p:nvSpPr>
          <p:cNvPr id="12" name="Rectangle 11"/>
          <p:cNvSpPr/>
          <p:nvPr/>
        </p:nvSpPr>
        <p:spPr>
          <a:xfrm>
            <a:off x="2899410" y="99860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Borrmann’s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classification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1126055" y="1785660"/>
          <a:ext cx="7382044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912525" y="57314"/>
            <a:ext cx="3799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 GI endoscopy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88901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8575"/>
            <a:ext cx="9144000" cy="748067"/>
            <a:chOff x="0" y="544"/>
            <a:chExt cx="5868" cy="534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06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8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476250" y="61341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7475" y="95250"/>
            <a:ext cx="192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0" y="1372126"/>
          <a:ext cx="9144000" cy="461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313481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5" y="1"/>
            <a:ext cx="9219796" cy="604156"/>
            <a:chOff x="0" y="544"/>
            <a:chExt cx="5955" cy="468"/>
          </a:xfrm>
        </p:grpSpPr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955" cy="44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2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.TMC-Ong D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8376" y="109877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1552" y="576954"/>
          <a:ext cx="4861068" cy="54864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733339"/>
                <a:gridCol w="1212765"/>
                <a:gridCol w="914964"/>
              </a:tblGrid>
              <a:tr h="4452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Stage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Tumor</a:t>
                      </a:r>
                      <a:endParaRPr lang="en-US" sz="2000" b="1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252"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  <a:endParaRPr lang="en-US" sz="200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390252"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9,3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390252"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  <a:endParaRPr lang="en-US" sz="200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390252"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T4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9933"/>
                          </a:solidFill>
                          <a:latin typeface="Arial" pitchFamily="34" charset="0"/>
                          <a:cs typeface="Arial" pitchFamily="34" charset="0"/>
                        </a:rPr>
                        <a:t>81,4</a:t>
                      </a:r>
                      <a:endParaRPr lang="en-US" sz="2000" dirty="0">
                        <a:solidFill>
                          <a:srgbClr val="FF993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4452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Lymph</a:t>
                      </a:r>
                      <a:r>
                        <a:rPr lang="en-US" sz="2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node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390252">
                <a:tc>
                  <a:txBody>
                    <a:bodyPr/>
                    <a:lstStyle/>
                    <a:p>
                      <a:pPr marL="24257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Không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32,6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390252">
                <a:tc>
                  <a:txBody>
                    <a:bodyPr/>
                    <a:lstStyle/>
                    <a:p>
                      <a:pPr marL="24257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67,4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4452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Metastatic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390252">
                <a:tc>
                  <a:txBody>
                    <a:bodyPr/>
                    <a:lstStyle/>
                    <a:p>
                      <a:pPr marL="281305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M0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  <a:tr h="445225">
                <a:tc>
                  <a:txBody>
                    <a:bodyPr/>
                    <a:lstStyle/>
                    <a:p>
                      <a:pPr marL="281305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M1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057" marR="58057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6240" y="6156960"/>
            <a:ext cx="3751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Stage I: 5,1%; Stage II: 29.8%;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Stage III: 65,1%.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8745" y="1623323"/>
            <a:ext cx="38152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Đoàn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Tú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(2011):  </a:t>
            </a:r>
          </a:p>
          <a:p>
            <a:r>
              <a:rPr lang="vi-VN" dirty="0" smtClean="0">
                <a:latin typeface="Arial" pitchFamily="34" charset="0"/>
                <a:cs typeface="Arial" pitchFamily="34" charset="0"/>
              </a:rPr>
              <a:t>T4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54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1% 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/c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hạch: 57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4%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(2010):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gặp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57,2%; D/c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hạch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60,4%.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236720" y="2853559"/>
            <a:ext cx="944879" cy="476071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fr-FR" sz="1600" b="0" dirty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 flipV="1">
            <a:off x="4390697" y="4237386"/>
            <a:ext cx="838200" cy="476071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fr-FR" sz="1600" b="0" dirty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 flipV="1">
            <a:off x="1528521" y="6407834"/>
            <a:ext cx="838200" cy="476071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.VnArialH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fr-FR" sz="1600" b="0" dirty="0"/>
          </a:p>
        </p:txBody>
      </p:sp>
      <p:pic>
        <p:nvPicPr>
          <p:cNvPr id="17" name="Picture 16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835572" cy="662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06113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4" y="0"/>
            <a:ext cx="9220329" cy="725213"/>
            <a:chOff x="0" y="544"/>
            <a:chExt cx="5974" cy="468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0" y="544"/>
              <a:ext cx="5974" cy="468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645" y="652"/>
              <a:ext cx="2750" cy="3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b="1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Surgery features</a:t>
              </a:r>
              <a:endParaRPr lang="en-US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5274129" y="576398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TMC-Ong Do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19199" y="1402772"/>
          <a:ext cx="6644641" cy="435623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669094"/>
                <a:gridCol w="1279329"/>
                <a:gridCol w="1696218"/>
              </a:tblGrid>
              <a:tr h="2816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Gastrectomy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   Total </a:t>
                      </a:r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gastrectomy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76,7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18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   Extent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surgery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Lymph</a:t>
                      </a:r>
                      <a:r>
                        <a:rPr lang="en-US" sz="2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node dissection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156">
                <a:tc>
                  <a:txBody>
                    <a:bodyPr/>
                    <a:lstStyle/>
                    <a:p>
                      <a:pPr marL="0" marR="0" indent="38163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D1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16,3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/>
                </a:tc>
              </a:tr>
              <a:tr h="252156">
                <a:tc>
                  <a:txBody>
                    <a:bodyPr/>
                    <a:lstStyle/>
                    <a:p>
                      <a:pPr marL="0" marR="0" indent="38163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D2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83,7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Reconstruction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type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2156">
                <a:tc>
                  <a:txBody>
                    <a:bodyPr/>
                    <a:lstStyle/>
                    <a:p>
                      <a:pPr marL="0" marR="0" indent="38163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Roux-en-Y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48,8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/>
                </a:tc>
              </a:tr>
              <a:tr h="252156">
                <a:tc>
                  <a:txBody>
                    <a:bodyPr/>
                    <a:lstStyle/>
                    <a:p>
                      <a:pPr marL="0" marR="0" indent="38163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Omega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51,2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413" marR="13413" marT="13413" marB="1341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63448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484" y="1060450"/>
            <a:ext cx="8328715" cy="57975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Globocan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2012: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1.000.000 new cases of stomach cancer.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5th most common malignancy in the world.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Treatment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150000"/>
              </a:lnSpc>
            </a:pPr>
            <a:r>
              <a:rPr lang="fr-FR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Surgery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Chemotherapy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Radiationtherapy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Immunotherapy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0" y="0"/>
            <a:ext cx="9144000" cy="749300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3500" b="1" dirty="0" smtClean="0">
                <a:solidFill>
                  <a:srgbClr val="FFFF00"/>
                </a:solidFill>
                <a:latin typeface="Times New Roman" pitchFamily="18" charset="0"/>
              </a:rPr>
              <a:t>Introduction</a:t>
            </a:r>
            <a:endParaRPr lang="en-US" sz="35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10" name="Picture 9" descr="logo2_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95375" cy="9525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4" y="1"/>
            <a:ext cx="9220014" cy="771977"/>
            <a:chOff x="0" y="544"/>
            <a:chExt cx="5868" cy="598"/>
          </a:xfrm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7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7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2745865" y="191846"/>
            <a:ext cx="44181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485775" algn="ctr">
              <a:spcBef>
                <a:spcPct val="2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Mortality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morbidity</a:t>
            </a:r>
            <a:endParaRPr lang="vi-VN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1692166" y="1077932"/>
          <a:ext cx="6217920" cy="391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22916" y="5447512"/>
            <a:ext cx="206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Mortality: 2,3%.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142366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4" y="1"/>
            <a:ext cx="9220014" cy="756486"/>
            <a:chOff x="0" y="544"/>
            <a:chExt cx="5868" cy="586"/>
          </a:xfrm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58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7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0716" y="1859050"/>
          <a:ext cx="8499267" cy="32004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121574"/>
                <a:gridCol w="1954924"/>
                <a:gridCol w="1639614"/>
                <a:gridCol w="1783155"/>
              </a:tblGrid>
              <a:tr h="377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Place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Morbidity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Mortality</a:t>
                      </a:r>
                      <a:endParaRPr lang="en-US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Phan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Minh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Ngọc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(2011)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BV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Việt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Đức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0,9%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Nguyễn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Văn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Long (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2011)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BV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Chợ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Rẫy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14,5%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Đoàn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Trọng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Tú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(2011)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BV K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18,3%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3,3%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Nguyễn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Trọng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Hảo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(2013)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ĐH Y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dược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TP HCM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This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study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BV UB HN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16,3%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2,3%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098" marR="6709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22028" y="804041"/>
            <a:ext cx="373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Other Vietnam studies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45865" y="191846"/>
            <a:ext cx="44181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485775" algn="ctr">
              <a:spcBef>
                <a:spcPct val="2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Mortality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morbidity</a:t>
            </a:r>
            <a:endParaRPr lang="vi-VN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366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4" y="1"/>
            <a:ext cx="9220014" cy="756486"/>
            <a:chOff x="0" y="544"/>
            <a:chExt cx="5868" cy="586"/>
          </a:xfrm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58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7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23778" y="1125658"/>
          <a:ext cx="6629399" cy="48768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221480"/>
                <a:gridCol w="1413245"/>
                <a:gridCol w="994674"/>
              </a:tblGrid>
              <a:tr h="598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Rò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miệng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nối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TQ -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ruột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Viêm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phúc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mạc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toàn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Viêm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tụy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cấp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7,0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Nhiểm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trùng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vết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mổ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Tắc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ruột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sớm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Viêm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phổi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  <a:tr h="568508">
                <a:tc>
                  <a:txBody>
                    <a:bodyPr/>
                    <a:lstStyle/>
                    <a:p>
                      <a:pPr marL="0" marR="0" indent="257810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Tắc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latin typeface="Arial" pitchFamily="34" charset="0"/>
                          <a:cs typeface="Arial" pitchFamily="34" charset="0"/>
                        </a:rPr>
                        <a:t>mạch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1227" marR="51227" marT="0" marB="0" anchor="ctr"/>
                </a:tc>
              </a:tr>
            </a:tbl>
          </a:graphicData>
        </a:graphic>
      </p:graphicFrame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45865" y="191846"/>
            <a:ext cx="44181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485775" algn="ctr">
              <a:spcBef>
                <a:spcPct val="2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Mortality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morbidity</a:t>
            </a:r>
            <a:endParaRPr lang="vi-VN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366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76014" y="1"/>
            <a:ext cx="9220014" cy="740995"/>
            <a:chOff x="0" y="544"/>
            <a:chExt cx="5868" cy="574"/>
          </a:xfrm>
        </p:grpSpPr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546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7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9123" y="1168841"/>
          <a:ext cx="7924797" cy="521846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821177"/>
                <a:gridCol w="1714500"/>
                <a:gridCol w="1524000"/>
                <a:gridCol w="1676400"/>
                <a:gridCol w="1188720"/>
              </a:tblGrid>
              <a:tr h="57398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factor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Comlication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complication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9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Age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&lt; 60 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0,582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≥ 60 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83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Extent</a:t>
                      </a:r>
                      <a:r>
                        <a:rPr lang="en-US" sz="2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surgery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0,192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30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Lymph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node dissection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D1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0,682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D2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30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Anastomosis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Roux-en-Y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0,226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Omega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308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Stage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0,651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3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Stage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Stage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2204" marR="6220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142366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623624" y="2455130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865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1" name="AutoShape 3"/>
          <p:cNvSpPr>
            <a:spLocks noChangeArrowheads="1"/>
          </p:cNvSpPr>
          <p:nvPr/>
        </p:nvSpPr>
        <p:spPr bwMode="auto">
          <a:xfrm>
            <a:off x="836908" y="0"/>
            <a:ext cx="8307092" cy="728420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130000"/>
              </a:lnSpc>
            </a:pPr>
            <a:endParaRPr lang="en-US" sz="35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93572" name="WordArt 4"/>
          <p:cNvSpPr>
            <a:spLocks noChangeArrowheads="1" noChangeShapeType="1" noTextEdit="1"/>
          </p:cNvSpPr>
          <p:nvPr/>
        </p:nvSpPr>
        <p:spPr bwMode="auto">
          <a:xfrm>
            <a:off x="2067339" y="122238"/>
            <a:ext cx="528761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pic>
        <p:nvPicPr>
          <p:cNvPr id="493574" name="Picture 6" descr="book_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338" cy="733425"/>
          </a:xfrm>
          <a:prstGeom prst="rect">
            <a:avLst/>
          </a:prstGeom>
          <a:noFill/>
        </p:spPr>
      </p:pic>
      <p:sp>
        <p:nvSpPr>
          <p:cNvPr id="493576" name="Rectangle 8"/>
          <p:cNvSpPr>
            <a:spLocks noChangeArrowheads="1"/>
          </p:cNvSpPr>
          <p:nvPr/>
        </p:nvSpPr>
        <p:spPr bwMode="auto">
          <a:xfrm>
            <a:off x="366713" y="3375297"/>
            <a:ext cx="8459787" cy="626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latin typeface="Arial" pitchFamily="34" charset="0"/>
              </a:rPr>
              <a:t>	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72510" y="766972"/>
            <a:ext cx="8371490" cy="45704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Clinical features: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Most of patient over 50 year olds, male/female: </a:t>
            </a: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3,8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The common symptoms include: Stomachache </a:t>
            </a: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(88,4%)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weigh loss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(46,5%)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anemia (</a:t>
            </a: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23,3%)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umor often located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at two third upper of gastric. The common type is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fungating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51,2%)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Stage III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(65,1%)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logo2_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95375" cy="853440"/>
          </a:xfrm>
          <a:prstGeom prst="rect">
            <a:avLst/>
          </a:prstGeom>
        </p:spPr>
      </p:pic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1" name="AutoShape 3"/>
          <p:cNvSpPr>
            <a:spLocks noChangeArrowheads="1"/>
          </p:cNvSpPr>
          <p:nvPr/>
        </p:nvSpPr>
        <p:spPr bwMode="auto">
          <a:xfrm>
            <a:off x="821411" y="-15499"/>
            <a:ext cx="8322589" cy="743919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130000"/>
              </a:lnSpc>
            </a:pPr>
            <a:endParaRPr lang="en-US" sz="35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93572" name="WordArt 4"/>
          <p:cNvSpPr>
            <a:spLocks noChangeArrowheads="1" noChangeShapeType="1" noTextEdit="1"/>
          </p:cNvSpPr>
          <p:nvPr/>
        </p:nvSpPr>
        <p:spPr bwMode="auto">
          <a:xfrm>
            <a:off x="2067339" y="122238"/>
            <a:ext cx="528761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pic>
        <p:nvPicPr>
          <p:cNvPr id="493574" name="Picture 6" descr="book_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338" cy="733425"/>
          </a:xfrm>
          <a:prstGeom prst="rect">
            <a:avLst/>
          </a:prstGeom>
          <a:noFill/>
        </p:spPr>
      </p:pic>
      <p:sp>
        <p:nvSpPr>
          <p:cNvPr id="493576" name="Rectangle 8"/>
          <p:cNvSpPr>
            <a:spLocks noChangeArrowheads="1"/>
          </p:cNvSpPr>
          <p:nvPr/>
        </p:nvSpPr>
        <p:spPr bwMode="auto">
          <a:xfrm>
            <a:off x="366713" y="3375297"/>
            <a:ext cx="8459787" cy="626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latin typeface="Arial" pitchFamily="34" charset="0"/>
              </a:rPr>
              <a:t>	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14854" y="950106"/>
            <a:ext cx="8529145" cy="339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Outcomes:  </a:t>
            </a:r>
          </a:p>
          <a:p>
            <a:pPr marL="457200" indent="-457200">
              <a:lnSpc>
                <a:spcPct val="150000"/>
              </a:lnSpc>
            </a:pPr>
            <a:endParaRPr lang="en-US" sz="11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Surgery</a:t>
            </a:r>
            <a:r>
              <a:rPr lang="en-US" sz="1800" b="1" smtClean="0">
                <a:latin typeface="Arial" pitchFamily="34" charset="0"/>
                <a:cs typeface="Arial" pitchFamily="34" charset="0"/>
              </a:rPr>
              <a:t>: 23,3% patients underwent extra total gastrectomy and most of patients received D2 L.N dissection. Roux‐en </a:t>
            </a:r>
            <a:r>
              <a:rPr lang="en-US" sz="1800" b="1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1800" b="1" smtClean="0">
                <a:latin typeface="Arial" pitchFamily="34" charset="0"/>
                <a:cs typeface="Arial" pitchFamily="34" charset="0"/>
              </a:rPr>
              <a:t>anastomosis equal Omega.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800" b="1" smtClean="0">
                <a:latin typeface="Arial" pitchFamily="34" charset="0"/>
                <a:cs typeface="Arial" pitchFamily="34" charset="0"/>
              </a:rPr>
              <a:t>Morbidity: </a:t>
            </a:r>
            <a:r>
              <a:rPr lang="en-US" sz="1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16,3%</a:t>
            </a:r>
            <a:r>
              <a:rPr lang="en-US" sz="1800" b="1" smtClean="0">
                <a:latin typeface="Arial" pitchFamily="34" charset="0"/>
                <a:cs typeface="Arial" pitchFamily="34" charset="0"/>
              </a:rPr>
              <a:t>; mortality: </a:t>
            </a:r>
            <a:r>
              <a:rPr lang="en-US" sz="1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2,3%</a:t>
            </a:r>
            <a:r>
              <a:rPr lang="en-US" sz="1800" b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en-US" sz="1800" b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logo2_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95375" cy="952500"/>
          </a:xfrm>
          <a:prstGeom prst="rect">
            <a:avLst/>
          </a:prstGeom>
        </p:spPr>
      </p:pic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437024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/>
          </p:nvPr>
        </p:nvSpPr>
        <p:spPr>
          <a:xfrm>
            <a:off x="441960" y="3856039"/>
            <a:ext cx="8229600" cy="2758121"/>
          </a:xfrm>
        </p:spPr>
        <p:txBody>
          <a:bodyPr/>
          <a:lstStyle/>
          <a:p>
            <a:pPr algn="ctr">
              <a:buNone/>
            </a:pPr>
            <a:r>
              <a:rPr lang="en-US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Thank you!</a:t>
            </a:r>
            <a:endParaRPr lang="en-US" sz="7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4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485" y="1060450"/>
            <a:ext cx="8123030" cy="57975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gastrectomy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fr-F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standard </a:t>
            </a:r>
            <a:r>
              <a:rPr lang="fr-FR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surgery</a:t>
            </a:r>
            <a:r>
              <a:rPr lang="fr-F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curative </a:t>
            </a:r>
            <a:r>
              <a:rPr lang="fr-FR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gastric</a:t>
            </a:r>
            <a:r>
              <a:rPr lang="fr-F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cancer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Proper for proximal gastric cancer.</a:t>
            </a:r>
          </a:p>
          <a:p>
            <a:pPr lvl="1">
              <a:lnSpc>
                <a:spcPct val="150000"/>
              </a:lnSpc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Mortality and morbidity risks of this procedure are high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Viet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Rate of total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gastrectomy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increasing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Outcomes’re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improving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0" y="-1"/>
            <a:ext cx="9144000" cy="804041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3500" b="1" dirty="0" smtClean="0">
                <a:solidFill>
                  <a:srgbClr val="FFFF00"/>
                </a:solidFill>
                <a:latin typeface="Times New Roman" pitchFamily="18" charset="0"/>
              </a:rPr>
              <a:t>Introduction</a:t>
            </a:r>
            <a:endParaRPr lang="en-US" sz="35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20591" y="2"/>
            <a:ext cx="9123409" cy="712920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3500" b="1" dirty="0" smtClean="0">
                <a:solidFill>
                  <a:srgbClr val="FFFF00"/>
                </a:solidFill>
                <a:latin typeface="Times New Roman" pitchFamily="18" charset="0"/>
              </a:rPr>
              <a:t>Overview </a:t>
            </a:r>
            <a:endParaRPr lang="en-US" sz="35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0322" y="829596"/>
            <a:ext cx="4203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Diagnosis of gastric cancer</a:t>
            </a:r>
            <a:endParaRPr lang="en-US" sz="2400" b="1" dirty="0">
              <a:latin typeface=".TMC-Ong Do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246" y="1357412"/>
            <a:ext cx="4006281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Signs and symptoms</a:t>
            </a:r>
          </a:p>
          <a:p>
            <a:pPr algn="ctr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History: upper abdominal pain, vomiting, nausea, flatulence</a:t>
            </a:r>
            <a:r>
              <a:rPr lang="en-US" sz="2400" dirty="0" smtClean="0"/>
              <a:t> 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Cachexia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Anemia.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Abdominal mass.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Lymph node.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Complications: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Haematemesis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Pyloric obstruction.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Gastric perforation.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4853940" y="1372782"/>
            <a:ext cx="4290060" cy="48936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Laborator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features</a:t>
            </a:r>
          </a:p>
          <a:p>
            <a:pPr algn="ctr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Upper GI endoscopy.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Biopsy.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Endosopic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ultrasonography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Radiology: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Barium study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Abdomen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utralsound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computer tomography.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PET CT.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Chest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Xray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Tumor marker: CEA, CA 19-9, CA 72-4.</a:t>
            </a:r>
          </a:p>
        </p:txBody>
      </p:sp>
    </p:spTree>
    <p:extLst>
      <p:ext uri="{BB962C8B-B14F-4D97-AF65-F5344CB8AC3E}">
        <p14:creationId xmlns:p14="http://schemas.microsoft.com/office/powerpoint/2010/main" xmlns="" val="893950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2920" y="1085851"/>
            <a:ext cx="8229600" cy="4631416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History of total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gastrectomy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0" y="2"/>
            <a:ext cx="9144000" cy="712920"/>
            <a:chOff x="0" y="-150"/>
            <a:chExt cx="5773" cy="628"/>
          </a:xfrm>
        </p:grpSpPr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13" y="-150"/>
              <a:ext cx="5760" cy="628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3500" b="1" dirty="0" smtClean="0">
                  <a:solidFill>
                    <a:srgbClr val="FFFF00"/>
                  </a:solidFill>
                  <a:latin typeface="Times New Roman" pitchFamily="18" charset="0"/>
                </a:rPr>
                <a:t>Overview </a:t>
              </a:r>
              <a:endParaRPr lang="en-US" sz="35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0" name="Picture 3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-150"/>
              <a:ext cx="576" cy="628"/>
            </a:xfrm>
            <a:prstGeom prst="rect">
              <a:avLst/>
            </a:prstGeom>
            <a:noFill/>
          </p:spPr>
        </p:pic>
      </p:grpSp>
      <p:pic>
        <p:nvPicPr>
          <p:cNvPr id="8" name="Picture 7" descr="200802291436_05571_0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1282" y="1844040"/>
            <a:ext cx="4792717" cy="4541520"/>
          </a:xfrm>
          <a:prstGeom prst="rect">
            <a:avLst/>
          </a:prstGeom>
        </p:spPr>
      </p:pic>
      <p:pic>
        <p:nvPicPr>
          <p:cNvPr id="12" name="Picture 11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2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331076" y="1765738"/>
            <a:ext cx="402020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1881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Theodor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Billroth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performed the first successful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gastrecstomy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1897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Geoger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Schlatter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performed the first total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gastrecstomy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(Zurich-Switzerland).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1898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Charles Brooks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Brigham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(America).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vi-VN" sz="2400" b="1" dirty="0" smtClean="0">
                <a:latin typeface="Arial" pitchFamily="34" charset="0"/>
                <a:cs typeface="Arial" pitchFamily="34" charset="0"/>
              </a:rPr>
            </a:b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30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20591" y="2"/>
            <a:ext cx="9123409" cy="835570"/>
          </a:xfrm>
          <a:prstGeom prst="roundRect">
            <a:avLst>
              <a:gd name="adj" fmla="val 16657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3500" b="1" dirty="0" smtClean="0">
                <a:solidFill>
                  <a:srgbClr val="FFFF00"/>
                </a:solidFill>
                <a:latin typeface="Times New Roman" pitchFamily="18" charset="0"/>
              </a:rPr>
              <a:t>Overview </a:t>
            </a:r>
            <a:endParaRPr lang="en-US" sz="35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485" y="1176306"/>
            <a:ext cx="2604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Lymph node</a:t>
            </a:r>
            <a:endParaRPr lang="en-US" sz="3200" b="1" dirty="0">
              <a:solidFill>
                <a:srgbClr val="FFFF00"/>
              </a:solidFill>
              <a:latin typeface=".TMC-Ong Do" pitchFamily="2" charset="0"/>
            </a:endParaRPr>
          </a:p>
        </p:txBody>
      </p:sp>
      <p:pic>
        <p:nvPicPr>
          <p:cNvPr id="8" name="Picture 7" descr="g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1080" y="2007870"/>
            <a:ext cx="7239000" cy="391802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893950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872" y="851814"/>
            <a:ext cx="5330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Complications of total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gastrectomy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11343"/>
            <a:ext cx="8229600" cy="4525963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Bleeding.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Esophagojejunal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anastomosis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leakage, bleeding, stricture.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Peritonitis, abscess.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Acute pancreatitis.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Other: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Early bowel obstruction.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Wound infection.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Pneumonia.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Deep veins thrombosis.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Death.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0" y="2"/>
            <a:ext cx="9144000" cy="712920"/>
            <a:chOff x="0" y="-150"/>
            <a:chExt cx="5773" cy="628"/>
          </a:xfrm>
        </p:grpSpPr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13" y="-150"/>
              <a:ext cx="5760" cy="628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3500" b="1" dirty="0" smtClean="0">
                  <a:solidFill>
                    <a:srgbClr val="FFFF00"/>
                  </a:solidFill>
                  <a:latin typeface="Times New Roman" pitchFamily="18" charset="0"/>
                </a:rPr>
                <a:t>Overview </a:t>
              </a:r>
              <a:endParaRPr lang="en-US" sz="35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0" name="Picture 3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-150"/>
              <a:ext cx="576" cy="628"/>
            </a:xfrm>
            <a:prstGeom prst="rect">
              <a:avLst/>
            </a:prstGeom>
            <a:noFill/>
          </p:spPr>
        </p:pic>
      </p:grpSp>
      <p:pic>
        <p:nvPicPr>
          <p:cNvPr id="8" name="Picture 7" descr="logo2_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95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530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5310" y="867101"/>
            <a:ext cx="8828690" cy="5248440"/>
          </a:xfrm>
          <a:extLst/>
        </p:spPr>
        <p:txBody>
          <a:bodyPr/>
          <a:lstStyle/>
          <a:p>
            <a:pPr>
              <a:lnSpc>
                <a:spcPct val="200000"/>
              </a:lnSpc>
              <a:spcBef>
                <a:spcPct val="0"/>
              </a:spcBef>
              <a:buClr>
                <a:srgbClr val="FFFF00"/>
              </a:buClr>
              <a:buSzPct val="85000"/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Clr>
                <a:srgbClr val="FFFF00"/>
              </a:buClr>
              <a:buSzPct val="85000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Restrospective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study of 43 gastric cancer patients underwent radical total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gastrectomy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from January  2009 to August 2016 at Hanoi Oncology Hospital.</a:t>
            </a: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-12700" y="11114"/>
            <a:ext cx="9156700" cy="823913"/>
            <a:chOff x="0" y="544"/>
            <a:chExt cx="5868" cy="519"/>
          </a:xfrm>
        </p:grpSpPr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491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11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pic>
        <p:nvPicPr>
          <p:cNvPr id="12" name="Picture 11" descr="logo2_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95375" cy="952500"/>
          </a:xfrm>
          <a:prstGeom prst="rect">
            <a:avLst/>
          </a:prstGeom>
        </p:spPr>
      </p:pic>
      <p:pic>
        <p:nvPicPr>
          <p:cNvPr id="13" name="Picture 12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103586" cy="81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2879639" y="161895"/>
            <a:ext cx="3720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and method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301893" y="583303"/>
            <a:ext cx="9049487" cy="6460435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66FF33"/>
              </a:buClr>
              <a:buSzPct val="85000"/>
              <a:buFont typeface="Wingdings" pitchFamily="2" charset="2"/>
              <a:buNone/>
            </a:pPr>
            <a:r>
              <a:rPr lang="fr-FR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3" indent="-342900" algn="just">
              <a:lnSpc>
                <a:spcPct val="150000"/>
              </a:lnSpc>
              <a:buClr>
                <a:srgbClr val="66FF33"/>
              </a:buClr>
              <a:buSzPct val="8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Clinical presentations.</a:t>
            </a:r>
            <a:endParaRPr lang="vi-VN" sz="2800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3" indent="-342900" algn="just">
              <a:lnSpc>
                <a:spcPct val="150000"/>
              </a:lnSpc>
              <a:buClr>
                <a:srgbClr val="66FF33"/>
              </a:buClr>
              <a:buSzPct val="8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Staging (AJCC 2010).</a:t>
            </a:r>
          </a:p>
          <a:p>
            <a:pPr marL="342900" lvl="3" indent="-342900" algn="just">
              <a:lnSpc>
                <a:spcPct val="150000"/>
              </a:lnSpc>
              <a:buClr>
                <a:srgbClr val="66FF33"/>
              </a:buClr>
              <a:buSzPct val="8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Surgery.</a:t>
            </a:r>
          </a:p>
          <a:p>
            <a:pPr marL="342900" lvl="3" indent="-342900" algn="just">
              <a:lnSpc>
                <a:spcPct val="150000"/>
              </a:lnSpc>
              <a:buClr>
                <a:srgbClr val="66FF33"/>
              </a:buClr>
              <a:buSzPct val="8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Mortality and morbidity. </a:t>
            </a:r>
            <a:endParaRPr lang="vi-VN" sz="2800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Clr>
                <a:srgbClr val="66FF33"/>
              </a:buClr>
              <a:buSzPct val="85000"/>
              <a:buNone/>
            </a:pPr>
            <a:endParaRPr lang="vi-VN" sz="2800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Clr>
                <a:srgbClr val="66FF33"/>
              </a:buClr>
              <a:buSzPct val="85000"/>
              <a:buNone/>
            </a:pPr>
            <a:endParaRPr lang="fr-FR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rgbClr val="66FF33"/>
              </a:buClr>
              <a:buSzPct val="85000"/>
              <a:buFont typeface="Wingdings" pitchFamily="2" charset="2"/>
              <a:buNone/>
            </a:pPr>
            <a:r>
              <a:rPr lang="fr-FR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20000"/>
              </a:lnSpc>
              <a:buClr>
                <a:srgbClr val="66FF33"/>
              </a:buClr>
              <a:buSzPct val="85000"/>
              <a:buFont typeface="Wingdings" pitchFamily="2" charset="2"/>
              <a:buNone/>
            </a:pPr>
            <a:endParaRPr lang="fr-FR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1482" name="Group 10"/>
          <p:cNvGrpSpPr>
            <a:grpSpLocks/>
          </p:cNvGrpSpPr>
          <p:nvPr/>
        </p:nvGrpSpPr>
        <p:grpSpPr bwMode="auto">
          <a:xfrm>
            <a:off x="-12700" y="11113"/>
            <a:ext cx="9156700" cy="742950"/>
            <a:chOff x="0" y="544"/>
            <a:chExt cx="5868" cy="468"/>
          </a:xfrm>
        </p:grpSpPr>
        <p:sp>
          <p:nvSpPr>
            <p:cNvPr id="361483" name="AutoShape 11"/>
            <p:cNvSpPr>
              <a:spLocks noChangeArrowheads="1"/>
            </p:cNvSpPr>
            <p:nvPr/>
          </p:nvSpPr>
          <p:spPr bwMode="auto">
            <a:xfrm>
              <a:off x="0" y="572"/>
              <a:ext cx="5868" cy="440"/>
            </a:xfrm>
            <a:prstGeom prst="roundRect">
              <a:avLst>
                <a:gd name="adj" fmla="val 16657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endParaRPr lang="en-US" sz="36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pic>
          <p:nvPicPr>
            <p:cNvPr id="361485" name="Picture 13" descr="book_b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44"/>
              <a:ext cx="576" cy="462"/>
            </a:xfrm>
            <a:prstGeom prst="rect">
              <a:avLst/>
            </a:prstGeom>
            <a:noFill/>
          </p:spPr>
        </p:pic>
      </p:grp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008992" cy="75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2879639" y="161895"/>
            <a:ext cx="3720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and method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217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H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28254</TotalTime>
  <Words>1327</Words>
  <Application>Microsoft Office PowerPoint</Application>
  <PresentationFormat>On-screen Show (4:3)</PresentationFormat>
  <Paragraphs>343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RESULTS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Lê Duy Toàn</dc:title>
  <dc:creator>User</dc:creator>
  <cp:lastModifiedBy>admin</cp:lastModifiedBy>
  <cp:revision>2271</cp:revision>
  <dcterms:created xsi:type="dcterms:W3CDTF">2007-11-25T00:11:10Z</dcterms:created>
  <dcterms:modified xsi:type="dcterms:W3CDTF">2017-10-24T23:19:59Z</dcterms:modified>
</cp:coreProperties>
</file>