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1" r:id="rId2"/>
    <p:sldId id="272" r:id="rId3"/>
    <p:sldId id="273" r:id="rId4"/>
    <p:sldId id="274" r:id="rId5"/>
    <p:sldId id="275" r:id="rId6"/>
    <p:sldId id="276" r:id="rId7"/>
    <p:sldId id="289" r:id="rId8"/>
    <p:sldId id="277" r:id="rId9"/>
    <p:sldId id="278" r:id="rId10"/>
    <p:sldId id="288" r:id="rId11"/>
    <p:sldId id="279" r:id="rId12"/>
    <p:sldId id="287" r:id="rId13"/>
    <p:sldId id="257" r:id="rId14"/>
    <p:sldId id="258" r:id="rId15"/>
    <p:sldId id="259" r:id="rId16"/>
    <p:sldId id="260" r:id="rId17"/>
    <p:sldId id="261" r:id="rId18"/>
    <p:sldId id="262" r:id="rId19"/>
    <p:sldId id="263" r:id="rId20"/>
    <p:sldId id="264" r:id="rId21"/>
    <p:sldId id="265" r:id="rId22"/>
    <p:sldId id="266" r:id="rId23"/>
    <p:sldId id="270" r:id="rId24"/>
    <p:sldId id="28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09" autoAdjust="0"/>
    <p:restoredTop sz="87567" autoAdjust="0"/>
  </p:normalViewPr>
  <p:slideViewPr>
    <p:cSldViewPr>
      <p:cViewPr>
        <p:scale>
          <a:sx n="67" d="100"/>
          <a:sy n="67" d="100"/>
        </p:scale>
        <p:origin x="-12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40041127671541"/>
          <c:y val="2.5956979986876599E-2"/>
          <c:w val="0.71731053149606305"/>
          <c:h val="0.71732016896325401"/>
        </c:manualLayout>
      </c:layout>
      <c:bar3DChart>
        <c:barDir val="col"/>
        <c:grouping val="percentStacked"/>
        <c:varyColors val="0"/>
        <c:ser>
          <c:idx val="0"/>
          <c:order val="0"/>
          <c:tx>
            <c:strRef>
              <c:f>Sheet1!$B$1</c:f>
              <c:strCache>
                <c:ptCount val="1"/>
                <c:pt idx="0">
                  <c:v>TRUE</c:v>
                </c:pt>
              </c:strCache>
            </c:strRef>
          </c:tx>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Pulse</c:v>
                </c:pt>
                <c:pt idx="1">
                  <c:v>Temperature</c:v>
                </c:pt>
                <c:pt idx="2">
                  <c:v>Breathing</c:v>
                </c:pt>
                <c:pt idx="3">
                  <c:v>Emergency telephone number</c:v>
                </c:pt>
              </c:strCache>
            </c:strRef>
          </c:cat>
          <c:val>
            <c:numRef>
              <c:f>Sheet1!$B$2:$B$5</c:f>
              <c:numCache>
                <c:formatCode>General</c:formatCode>
                <c:ptCount val="4"/>
                <c:pt idx="0">
                  <c:v>19.5</c:v>
                </c:pt>
                <c:pt idx="1">
                  <c:v>18.600000000000001</c:v>
                </c:pt>
                <c:pt idx="2">
                  <c:v>18.600000000000001</c:v>
                </c:pt>
                <c:pt idx="3">
                  <c:v>33</c:v>
                </c:pt>
              </c:numCache>
            </c:numRef>
          </c:val>
        </c:ser>
        <c:ser>
          <c:idx val="1"/>
          <c:order val="1"/>
          <c:tx>
            <c:strRef>
              <c:f>Sheet1!$C$1</c:f>
              <c:strCache>
                <c:ptCount val="1"/>
                <c:pt idx="0">
                  <c:v>FALSE</c:v>
                </c:pt>
              </c:strCache>
            </c:strRef>
          </c:tx>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Pulse</c:v>
                </c:pt>
                <c:pt idx="1">
                  <c:v>Temperature</c:v>
                </c:pt>
                <c:pt idx="2">
                  <c:v>Breathing</c:v>
                </c:pt>
                <c:pt idx="3">
                  <c:v>Emergency telephone number</c:v>
                </c:pt>
              </c:strCache>
            </c:strRef>
          </c:cat>
          <c:val>
            <c:numRef>
              <c:f>Sheet1!$C$2:$C$5</c:f>
              <c:numCache>
                <c:formatCode>General</c:formatCode>
                <c:ptCount val="4"/>
                <c:pt idx="0">
                  <c:v>22.9</c:v>
                </c:pt>
                <c:pt idx="1">
                  <c:v>37.299999999999997</c:v>
                </c:pt>
                <c:pt idx="2">
                  <c:v>25.4</c:v>
                </c:pt>
                <c:pt idx="3">
                  <c:v>39</c:v>
                </c:pt>
              </c:numCache>
            </c:numRef>
          </c:val>
        </c:ser>
        <c:ser>
          <c:idx val="2"/>
          <c:order val="2"/>
          <c:tx>
            <c:strRef>
              <c:f>Sheet1!$D$1</c:f>
              <c:strCache>
                <c:ptCount val="1"/>
                <c:pt idx="0">
                  <c:v>DON'T KNOW</c:v>
                </c:pt>
              </c:strCache>
            </c:strRef>
          </c:tx>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Pulse</c:v>
                </c:pt>
                <c:pt idx="1">
                  <c:v>Temperature</c:v>
                </c:pt>
                <c:pt idx="2">
                  <c:v>Breathing</c:v>
                </c:pt>
                <c:pt idx="3">
                  <c:v>Emergency telephone number</c:v>
                </c:pt>
              </c:strCache>
            </c:strRef>
          </c:cat>
          <c:val>
            <c:numRef>
              <c:f>Sheet1!$D$2:$D$5</c:f>
              <c:numCache>
                <c:formatCode>General</c:formatCode>
                <c:ptCount val="4"/>
                <c:pt idx="0">
                  <c:v>57.6</c:v>
                </c:pt>
                <c:pt idx="1">
                  <c:v>41.1</c:v>
                </c:pt>
                <c:pt idx="2">
                  <c:v>55.9</c:v>
                </c:pt>
                <c:pt idx="3">
                  <c:v>28</c:v>
                </c:pt>
              </c:numCache>
            </c:numRef>
          </c:val>
        </c:ser>
        <c:dLbls>
          <c:showLegendKey val="0"/>
          <c:showVal val="1"/>
          <c:showCatName val="0"/>
          <c:showSerName val="0"/>
          <c:showPercent val="0"/>
          <c:showBubbleSize val="0"/>
        </c:dLbls>
        <c:gapWidth val="75"/>
        <c:shape val="box"/>
        <c:axId val="137823744"/>
        <c:axId val="137825280"/>
        <c:axId val="0"/>
      </c:bar3DChart>
      <c:catAx>
        <c:axId val="137823744"/>
        <c:scaling>
          <c:orientation val="minMax"/>
        </c:scaling>
        <c:delete val="0"/>
        <c:axPos val="b"/>
        <c:numFmt formatCode="General" sourceLinked="0"/>
        <c:majorTickMark val="none"/>
        <c:minorTickMark val="none"/>
        <c:tickLblPos val="nextTo"/>
        <c:txPr>
          <a:bodyPr/>
          <a:lstStyle/>
          <a:p>
            <a:pPr>
              <a:defRPr sz="1800"/>
            </a:pPr>
            <a:endParaRPr lang="en-US"/>
          </a:p>
        </c:txPr>
        <c:crossAx val="137825280"/>
        <c:crosses val="autoZero"/>
        <c:auto val="1"/>
        <c:lblAlgn val="ctr"/>
        <c:lblOffset val="100"/>
        <c:noMultiLvlLbl val="0"/>
      </c:catAx>
      <c:valAx>
        <c:axId val="137825280"/>
        <c:scaling>
          <c:orientation val="minMax"/>
        </c:scaling>
        <c:delete val="0"/>
        <c:axPos val="l"/>
        <c:numFmt formatCode="0%" sourceLinked="1"/>
        <c:majorTickMark val="none"/>
        <c:minorTickMark val="none"/>
        <c:tickLblPos val="nextTo"/>
        <c:txPr>
          <a:bodyPr/>
          <a:lstStyle/>
          <a:p>
            <a:pPr>
              <a:defRPr sz="1800"/>
            </a:pPr>
            <a:endParaRPr lang="en-US"/>
          </a:p>
        </c:txPr>
        <c:crossAx val="137823744"/>
        <c:crosses val="autoZero"/>
        <c:crossBetween val="between"/>
      </c:valAx>
    </c:plotArea>
    <c:legend>
      <c:legendPos val="r"/>
      <c:layout/>
      <c:overlay val="0"/>
      <c:txPr>
        <a:bodyPr/>
        <a:lstStyle/>
        <a:p>
          <a:pPr>
            <a:defRPr sz="1800"/>
          </a:pPr>
          <a:endParaRPr lang="en-US"/>
        </a:p>
      </c:txPr>
    </c:legend>
    <c:plotVisOnly val="1"/>
    <c:dispBlanksAs val="gap"/>
    <c:showDLblsOverMax val="0"/>
  </c:chart>
  <c:spPr>
    <a:noFill/>
    <a:ln>
      <a:noFill/>
    </a:ln>
  </c:spPr>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D44C66-C04E-4C9C-8049-B15E908F8718}" type="doc">
      <dgm:prSet loTypeId="urn:microsoft.com/office/officeart/2008/layout/VerticalCurvedList" loCatId="list" qsTypeId="urn:microsoft.com/office/officeart/2005/8/quickstyle/simple1" qsCatId="simple" csTypeId="urn:microsoft.com/office/officeart/2005/8/colors/colorful1" csCatId="colorful" phldr="1"/>
      <dgm:spPr/>
    </dgm:pt>
    <dgm:pt modelId="{4B6B9F66-0C72-48A3-8460-0D613D6F4D5E}">
      <dgm:prSet phldrT="[Text]" custT="1"/>
      <dgm:spPr/>
      <dgm:t>
        <a:bodyPr/>
        <a:lstStyle/>
        <a:p>
          <a:r>
            <a:rPr lang="af-ZA" sz="3200" b="1" dirty="0" smtClean="0">
              <a:solidFill>
                <a:schemeClr val="bg1"/>
              </a:solidFill>
            </a:rPr>
            <a:t>Introduction</a:t>
          </a:r>
          <a:endParaRPr lang="af-ZA" sz="3200" b="1" dirty="0">
            <a:solidFill>
              <a:schemeClr val="bg1"/>
            </a:solidFill>
          </a:endParaRPr>
        </a:p>
      </dgm:t>
    </dgm:pt>
    <dgm:pt modelId="{2ED753A6-FE7C-4A1D-9DBB-17BB8CC2041B}" type="parTrans" cxnId="{930C5050-FC6D-4488-A91E-AE0AC77730A4}">
      <dgm:prSet/>
      <dgm:spPr/>
      <dgm:t>
        <a:bodyPr/>
        <a:lstStyle/>
        <a:p>
          <a:endParaRPr lang="af-ZA" sz="2400" b="1">
            <a:solidFill>
              <a:schemeClr val="bg1"/>
            </a:solidFill>
          </a:endParaRPr>
        </a:p>
      </dgm:t>
    </dgm:pt>
    <dgm:pt modelId="{118D4765-9012-46DD-BFD6-07E319FA4996}" type="sibTrans" cxnId="{930C5050-FC6D-4488-A91E-AE0AC77730A4}">
      <dgm:prSet/>
      <dgm:spPr/>
      <dgm:t>
        <a:bodyPr/>
        <a:lstStyle/>
        <a:p>
          <a:endParaRPr lang="af-ZA" sz="2400" b="1">
            <a:solidFill>
              <a:schemeClr val="bg1"/>
            </a:solidFill>
          </a:endParaRPr>
        </a:p>
      </dgm:t>
    </dgm:pt>
    <dgm:pt modelId="{39C3DA36-515A-45E9-9BB2-B3112EB7A074}">
      <dgm:prSet phldrT="[Text]" custT="1"/>
      <dgm:spPr/>
      <dgm:t>
        <a:bodyPr/>
        <a:lstStyle/>
        <a:p>
          <a:r>
            <a:rPr lang="en-US" sz="3200" b="1" dirty="0" smtClean="0"/>
            <a:t>Methodology</a:t>
          </a:r>
          <a:endParaRPr lang="af-ZA" sz="3200" b="1" dirty="0">
            <a:solidFill>
              <a:schemeClr val="bg1"/>
            </a:solidFill>
          </a:endParaRPr>
        </a:p>
      </dgm:t>
    </dgm:pt>
    <dgm:pt modelId="{4B2800B5-2801-44D7-A201-C8D98E2EC01A}" type="parTrans" cxnId="{24C31C92-27FB-42C5-86B7-B73B8D922732}">
      <dgm:prSet/>
      <dgm:spPr/>
      <dgm:t>
        <a:bodyPr/>
        <a:lstStyle/>
        <a:p>
          <a:endParaRPr lang="af-ZA" sz="2400" b="1">
            <a:solidFill>
              <a:schemeClr val="bg1"/>
            </a:solidFill>
          </a:endParaRPr>
        </a:p>
      </dgm:t>
    </dgm:pt>
    <dgm:pt modelId="{8EE5ED05-AD7D-48EB-9538-4A6749D12B35}" type="sibTrans" cxnId="{24C31C92-27FB-42C5-86B7-B73B8D922732}">
      <dgm:prSet/>
      <dgm:spPr/>
      <dgm:t>
        <a:bodyPr/>
        <a:lstStyle/>
        <a:p>
          <a:endParaRPr lang="af-ZA" sz="2400" b="1">
            <a:solidFill>
              <a:schemeClr val="bg1"/>
            </a:solidFill>
          </a:endParaRPr>
        </a:p>
      </dgm:t>
    </dgm:pt>
    <dgm:pt modelId="{E2045B63-7465-490C-A1FB-1D16E32FE67E}">
      <dgm:prSet phldrT="[Text]" custT="1"/>
      <dgm:spPr/>
      <dgm:t>
        <a:bodyPr/>
        <a:lstStyle/>
        <a:p>
          <a:r>
            <a:rPr lang="af-ZA" sz="3200" b="1" dirty="0" smtClean="0">
              <a:solidFill>
                <a:schemeClr val="bg1"/>
              </a:solidFill>
            </a:rPr>
            <a:t>Results</a:t>
          </a:r>
          <a:endParaRPr lang="af-ZA" sz="3200" b="1" dirty="0">
            <a:solidFill>
              <a:schemeClr val="bg1"/>
            </a:solidFill>
          </a:endParaRPr>
        </a:p>
      </dgm:t>
    </dgm:pt>
    <dgm:pt modelId="{50501A07-F3CB-4BD7-B9FF-E4F355A96E39}" type="parTrans" cxnId="{F95BB4D6-15A5-44F9-A982-D1C554A2F4DD}">
      <dgm:prSet/>
      <dgm:spPr/>
      <dgm:t>
        <a:bodyPr/>
        <a:lstStyle/>
        <a:p>
          <a:endParaRPr lang="af-ZA" sz="2400" b="1">
            <a:solidFill>
              <a:schemeClr val="bg1"/>
            </a:solidFill>
          </a:endParaRPr>
        </a:p>
      </dgm:t>
    </dgm:pt>
    <dgm:pt modelId="{530E4137-D297-42AA-930E-A23746A2BE85}" type="sibTrans" cxnId="{F95BB4D6-15A5-44F9-A982-D1C554A2F4DD}">
      <dgm:prSet/>
      <dgm:spPr/>
      <dgm:t>
        <a:bodyPr/>
        <a:lstStyle/>
        <a:p>
          <a:endParaRPr lang="af-ZA" sz="2400" b="1">
            <a:solidFill>
              <a:schemeClr val="bg1"/>
            </a:solidFill>
          </a:endParaRPr>
        </a:p>
      </dgm:t>
    </dgm:pt>
    <dgm:pt modelId="{B5BD2371-2432-4639-9A25-BE5FFAED05BA}">
      <dgm:prSet phldrT="[Text]" custT="1"/>
      <dgm:spPr/>
      <dgm:t>
        <a:bodyPr/>
        <a:lstStyle/>
        <a:p>
          <a:r>
            <a:rPr lang="af-ZA" sz="3200" b="1" dirty="0" smtClean="0">
              <a:solidFill>
                <a:schemeClr val="bg1"/>
              </a:solidFill>
            </a:rPr>
            <a:t>Conclusion</a:t>
          </a:r>
          <a:endParaRPr lang="af-ZA" sz="3200" b="1" dirty="0">
            <a:solidFill>
              <a:schemeClr val="bg1"/>
            </a:solidFill>
          </a:endParaRPr>
        </a:p>
      </dgm:t>
    </dgm:pt>
    <dgm:pt modelId="{C44359C5-D8F7-4F94-A389-CFFCA34B9C54}" type="parTrans" cxnId="{F8175922-BE39-453E-9881-567653349B98}">
      <dgm:prSet/>
      <dgm:spPr/>
      <dgm:t>
        <a:bodyPr/>
        <a:lstStyle/>
        <a:p>
          <a:endParaRPr lang="af-ZA" sz="2400" b="1">
            <a:solidFill>
              <a:schemeClr val="bg1"/>
            </a:solidFill>
          </a:endParaRPr>
        </a:p>
      </dgm:t>
    </dgm:pt>
    <dgm:pt modelId="{33550D92-DB61-4C81-983D-6E8C6ADCC564}" type="sibTrans" cxnId="{F8175922-BE39-453E-9881-567653349B98}">
      <dgm:prSet/>
      <dgm:spPr/>
      <dgm:t>
        <a:bodyPr/>
        <a:lstStyle/>
        <a:p>
          <a:endParaRPr lang="af-ZA" sz="2400" b="1">
            <a:solidFill>
              <a:schemeClr val="bg1"/>
            </a:solidFill>
          </a:endParaRPr>
        </a:p>
      </dgm:t>
    </dgm:pt>
    <dgm:pt modelId="{C3E33056-9740-4688-A392-89DDB23E21B5}">
      <dgm:prSet phldrT="[Text]" custT="1"/>
      <dgm:spPr/>
      <dgm:t>
        <a:bodyPr/>
        <a:lstStyle/>
        <a:p>
          <a:r>
            <a:rPr lang="af-ZA" sz="3200" b="1" dirty="0" smtClean="0">
              <a:solidFill>
                <a:schemeClr val="bg1"/>
              </a:solidFill>
            </a:rPr>
            <a:t>Recommendation</a:t>
          </a:r>
          <a:endParaRPr lang="af-ZA" sz="3200" b="1" dirty="0">
            <a:solidFill>
              <a:schemeClr val="bg1"/>
            </a:solidFill>
          </a:endParaRPr>
        </a:p>
      </dgm:t>
    </dgm:pt>
    <dgm:pt modelId="{B65E27D7-6DFF-404C-AE70-DA0287801FC2}" type="parTrans" cxnId="{4DD93C6C-62B9-4DB7-BD55-C4D3F52D0B7E}">
      <dgm:prSet/>
      <dgm:spPr/>
      <dgm:t>
        <a:bodyPr/>
        <a:lstStyle/>
        <a:p>
          <a:endParaRPr lang="af-ZA" sz="2400" b="1">
            <a:solidFill>
              <a:schemeClr val="bg1"/>
            </a:solidFill>
          </a:endParaRPr>
        </a:p>
      </dgm:t>
    </dgm:pt>
    <dgm:pt modelId="{7644E1BD-1151-460E-88BB-FE241885C3CE}" type="sibTrans" cxnId="{4DD93C6C-62B9-4DB7-BD55-C4D3F52D0B7E}">
      <dgm:prSet/>
      <dgm:spPr/>
      <dgm:t>
        <a:bodyPr/>
        <a:lstStyle/>
        <a:p>
          <a:endParaRPr lang="af-ZA" sz="2400" b="1">
            <a:solidFill>
              <a:schemeClr val="bg1"/>
            </a:solidFill>
          </a:endParaRPr>
        </a:p>
      </dgm:t>
    </dgm:pt>
    <dgm:pt modelId="{F26CA111-71E9-4C20-8664-B7535D60037C}">
      <dgm:prSet phldrT="[Text]" custT="1"/>
      <dgm:spPr/>
      <dgm:t>
        <a:bodyPr/>
        <a:lstStyle/>
        <a:p>
          <a:r>
            <a:rPr lang="af-ZA" sz="3200" b="1" dirty="0" smtClean="0">
              <a:solidFill>
                <a:schemeClr val="bg1"/>
              </a:solidFill>
            </a:rPr>
            <a:t>Discussion</a:t>
          </a:r>
          <a:endParaRPr lang="af-ZA" sz="3200" b="1" dirty="0">
            <a:solidFill>
              <a:schemeClr val="bg1"/>
            </a:solidFill>
          </a:endParaRPr>
        </a:p>
      </dgm:t>
    </dgm:pt>
    <dgm:pt modelId="{36398220-F5D9-457C-8CD9-5820CC1FA7B8}" type="parTrans" cxnId="{5C328935-D3E1-43DF-8A95-B9C12A5140E2}">
      <dgm:prSet/>
      <dgm:spPr/>
      <dgm:t>
        <a:bodyPr/>
        <a:lstStyle/>
        <a:p>
          <a:endParaRPr lang="af-ZA"/>
        </a:p>
      </dgm:t>
    </dgm:pt>
    <dgm:pt modelId="{80C9E722-CAC3-4646-A989-89A05CD12793}" type="sibTrans" cxnId="{5C328935-D3E1-43DF-8A95-B9C12A5140E2}">
      <dgm:prSet/>
      <dgm:spPr/>
      <dgm:t>
        <a:bodyPr/>
        <a:lstStyle/>
        <a:p>
          <a:endParaRPr lang="af-ZA"/>
        </a:p>
      </dgm:t>
    </dgm:pt>
    <dgm:pt modelId="{C96FBFC8-BD64-4D94-9E30-A37882A9D04D}" type="pres">
      <dgm:prSet presAssocID="{04D44C66-C04E-4C9C-8049-B15E908F8718}" presName="Name0" presStyleCnt="0">
        <dgm:presLayoutVars>
          <dgm:chMax val="7"/>
          <dgm:chPref val="7"/>
          <dgm:dir/>
        </dgm:presLayoutVars>
      </dgm:prSet>
      <dgm:spPr/>
    </dgm:pt>
    <dgm:pt modelId="{CE4C1ACE-79BF-4220-A8F9-88AD4EF51083}" type="pres">
      <dgm:prSet presAssocID="{04D44C66-C04E-4C9C-8049-B15E908F8718}" presName="Name1" presStyleCnt="0"/>
      <dgm:spPr/>
    </dgm:pt>
    <dgm:pt modelId="{A9891219-0AA9-4D3B-98D7-8F3C0DBF0490}" type="pres">
      <dgm:prSet presAssocID="{04D44C66-C04E-4C9C-8049-B15E908F8718}" presName="cycle" presStyleCnt="0"/>
      <dgm:spPr/>
    </dgm:pt>
    <dgm:pt modelId="{64801429-EC82-4BFC-8FBD-769F99527BA2}" type="pres">
      <dgm:prSet presAssocID="{04D44C66-C04E-4C9C-8049-B15E908F8718}" presName="srcNode" presStyleLbl="node1" presStyleIdx="0" presStyleCnt="6"/>
      <dgm:spPr/>
    </dgm:pt>
    <dgm:pt modelId="{BF594FDC-542C-46DD-872C-44EFC4C6CF87}" type="pres">
      <dgm:prSet presAssocID="{04D44C66-C04E-4C9C-8049-B15E908F8718}" presName="conn" presStyleLbl="parChTrans1D2" presStyleIdx="0" presStyleCnt="1"/>
      <dgm:spPr/>
      <dgm:t>
        <a:bodyPr/>
        <a:lstStyle/>
        <a:p>
          <a:endParaRPr lang="af-ZA"/>
        </a:p>
      </dgm:t>
    </dgm:pt>
    <dgm:pt modelId="{1FD2B5A4-49CE-4C36-B7C8-B2A5A78D0C75}" type="pres">
      <dgm:prSet presAssocID="{04D44C66-C04E-4C9C-8049-B15E908F8718}" presName="extraNode" presStyleLbl="node1" presStyleIdx="0" presStyleCnt="6"/>
      <dgm:spPr/>
    </dgm:pt>
    <dgm:pt modelId="{9A9D4F60-A9ED-4DF6-8B80-2162296575C0}" type="pres">
      <dgm:prSet presAssocID="{04D44C66-C04E-4C9C-8049-B15E908F8718}" presName="dstNode" presStyleLbl="node1" presStyleIdx="0" presStyleCnt="6"/>
      <dgm:spPr/>
    </dgm:pt>
    <dgm:pt modelId="{1E6CECA1-D792-491E-BEBC-A9763D4F05A9}" type="pres">
      <dgm:prSet presAssocID="{4B6B9F66-0C72-48A3-8460-0D613D6F4D5E}" presName="text_1" presStyleLbl="node1" presStyleIdx="0" presStyleCnt="6">
        <dgm:presLayoutVars>
          <dgm:bulletEnabled val="1"/>
        </dgm:presLayoutVars>
      </dgm:prSet>
      <dgm:spPr/>
      <dgm:t>
        <a:bodyPr/>
        <a:lstStyle/>
        <a:p>
          <a:endParaRPr lang="af-ZA"/>
        </a:p>
      </dgm:t>
    </dgm:pt>
    <dgm:pt modelId="{D1DA129C-4812-4C3F-896B-83D085E19A28}" type="pres">
      <dgm:prSet presAssocID="{4B6B9F66-0C72-48A3-8460-0D613D6F4D5E}" presName="accent_1" presStyleCnt="0"/>
      <dgm:spPr/>
    </dgm:pt>
    <dgm:pt modelId="{16D4B544-ABFC-40C5-A2D9-78A7266F7152}" type="pres">
      <dgm:prSet presAssocID="{4B6B9F66-0C72-48A3-8460-0D613D6F4D5E}" presName="accentRepeatNode" presStyleLbl="solidFgAcc1" presStyleIdx="0" presStyleCnt="6"/>
      <dgm:spPr/>
    </dgm:pt>
    <dgm:pt modelId="{C5638C8F-5646-462B-8261-5EF8B8046DF2}" type="pres">
      <dgm:prSet presAssocID="{39C3DA36-515A-45E9-9BB2-B3112EB7A074}" presName="text_2" presStyleLbl="node1" presStyleIdx="1" presStyleCnt="6">
        <dgm:presLayoutVars>
          <dgm:bulletEnabled val="1"/>
        </dgm:presLayoutVars>
      </dgm:prSet>
      <dgm:spPr/>
      <dgm:t>
        <a:bodyPr/>
        <a:lstStyle/>
        <a:p>
          <a:endParaRPr lang="af-ZA"/>
        </a:p>
      </dgm:t>
    </dgm:pt>
    <dgm:pt modelId="{ABB059C4-F6F3-4D82-B506-E1F33D7C1E0A}" type="pres">
      <dgm:prSet presAssocID="{39C3DA36-515A-45E9-9BB2-B3112EB7A074}" presName="accent_2" presStyleCnt="0"/>
      <dgm:spPr/>
    </dgm:pt>
    <dgm:pt modelId="{542DD44F-9191-4248-9BC1-898259F9D3D7}" type="pres">
      <dgm:prSet presAssocID="{39C3DA36-515A-45E9-9BB2-B3112EB7A074}" presName="accentRepeatNode" presStyleLbl="solidFgAcc1" presStyleIdx="1" presStyleCnt="6"/>
      <dgm:spPr/>
    </dgm:pt>
    <dgm:pt modelId="{A21C33ED-ABF0-442F-9D00-FD61B5CA6D74}" type="pres">
      <dgm:prSet presAssocID="{E2045B63-7465-490C-A1FB-1D16E32FE67E}" presName="text_3" presStyleLbl="node1" presStyleIdx="2" presStyleCnt="6">
        <dgm:presLayoutVars>
          <dgm:bulletEnabled val="1"/>
        </dgm:presLayoutVars>
      </dgm:prSet>
      <dgm:spPr/>
      <dgm:t>
        <a:bodyPr/>
        <a:lstStyle/>
        <a:p>
          <a:endParaRPr lang="af-ZA"/>
        </a:p>
      </dgm:t>
    </dgm:pt>
    <dgm:pt modelId="{A700EB81-AD21-45FD-88A8-599A90A74612}" type="pres">
      <dgm:prSet presAssocID="{E2045B63-7465-490C-A1FB-1D16E32FE67E}" presName="accent_3" presStyleCnt="0"/>
      <dgm:spPr/>
    </dgm:pt>
    <dgm:pt modelId="{C784512E-0346-4436-9D0E-16E2F92D92E7}" type="pres">
      <dgm:prSet presAssocID="{E2045B63-7465-490C-A1FB-1D16E32FE67E}" presName="accentRepeatNode" presStyleLbl="solidFgAcc1" presStyleIdx="2" presStyleCnt="6"/>
      <dgm:spPr/>
    </dgm:pt>
    <dgm:pt modelId="{5B46C795-0886-442B-9C94-754061B568BD}" type="pres">
      <dgm:prSet presAssocID="{F26CA111-71E9-4C20-8664-B7535D60037C}" presName="text_4" presStyleLbl="node1" presStyleIdx="3" presStyleCnt="6">
        <dgm:presLayoutVars>
          <dgm:bulletEnabled val="1"/>
        </dgm:presLayoutVars>
      </dgm:prSet>
      <dgm:spPr/>
      <dgm:t>
        <a:bodyPr/>
        <a:lstStyle/>
        <a:p>
          <a:endParaRPr lang="af-ZA"/>
        </a:p>
      </dgm:t>
    </dgm:pt>
    <dgm:pt modelId="{172F0DCA-44A9-4FDE-A098-7F7A5C456A78}" type="pres">
      <dgm:prSet presAssocID="{F26CA111-71E9-4C20-8664-B7535D60037C}" presName="accent_4" presStyleCnt="0"/>
      <dgm:spPr/>
    </dgm:pt>
    <dgm:pt modelId="{028180AD-FFEB-455A-B179-18D74C8A6905}" type="pres">
      <dgm:prSet presAssocID="{F26CA111-71E9-4C20-8664-B7535D60037C}" presName="accentRepeatNode" presStyleLbl="solidFgAcc1" presStyleIdx="3" presStyleCnt="6"/>
      <dgm:spPr/>
    </dgm:pt>
    <dgm:pt modelId="{12BC504C-D336-4CD6-8C3B-3B7CDAEFAFCE}" type="pres">
      <dgm:prSet presAssocID="{B5BD2371-2432-4639-9A25-BE5FFAED05BA}" presName="text_5" presStyleLbl="node1" presStyleIdx="4" presStyleCnt="6">
        <dgm:presLayoutVars>
          <dgm:bulletEnabled val="1"/>
        </dgm:presLayoutVars>
      </dgm:prSet>
      <dgm:spPr/>
      <dgm:t>
        <a:bodyPr/>
        <a:lstStyle/>
        <a:p>
          <a:endParaRPr lang="af-ZA"/>
        </a:p>
      </dgm:t>
    </dgm:pt>
    <dgm:pt modelId="{E03B01F5-64B7-4E09-8F44-BFDC75E32234}" type="pres">
      <dgm:prSet presAssocID="{B5BD2371-2432-4639-9A25-BE5FFAED05BA}" presName="accent_5" presStyleCnt="0"/>
      <dgm:spPr/>
    </dgm:pt>
    <dgm:pt modelId="{9323A1AD-111F-49CC-8FA6-2929BD6B5FCA}" type="pres">
      <dgm:prSet presAssocID="{B5BD2371-2432-4639-9A25-BE5FFAED05BA}" presName="accentRepeatNode" presStyleLbl="solidFgAcc1" presStyleIdx="4" presStyleCnt="6"/>
      <dgm:spPr/>
    </dgm:pt>
    <dgm:pt modelId="{B79A53B6-AF71-4116-AC8B-EAC4ACB9734D}" type="pres">
      <dgm:prSet presAssocID="{C3E33056-9740-4688-A392-89DDB23E21B5}" presName="text_6" presStyleLbl="node1" presStyleIdx="5" presStyleCnt="6">
        <dgm:presLayoutVars>
          <dgm:bulletEnabled val="1"/>
        </dgm:presLayoutVars>
      </dgm:prSet>
      <dgm:spPr/>
      <dgm:t>
        <a:bodyPr/>
        <a:lstStyle/>
        <a:p>
          <a:endParaRPr lang="af-ZA"/>
        </a:p>
      </dgm:t>
    </dgm:pt>
    <dgm:pt modelId="{8E2F9244-18C9-44B2-98AB-A6C2448D4CC7}" type="pres">
      <dgm:prSet presAssocID="{C3E33056-9740-4688-A392-89DDB23E21B5}" presName="accent_6" presStyleCnt="0"/>
      <dgm:spPr/>
    </dgm:pt>
    <dgm:pt modelId="{C22FAE41-A458-46A9-ABE5-BB95B191B0B1}" type="pres">
      <dgm:prSet presAssocID="{C3E33056-9740-4688-A392-89DDB23E21B5}" presName="accentRepeatNode" presStyleLbl="solidFgAcc1" presStyleIdx="5" presStyleCnt="6"/>
      <dgm:spPr/>
    </dgm:pt>
  </dgm:ptLst>
  <dgm:cxnLst>
    <dgm:cxn modelId="{5C328935-D3E1-43DF-8A95-B9C12A5140E2}" srcId="{04D44C66-C04E-4C9C-8049-B15E908F8718}" destId="{F26CA111-71E9-4C20-8664-B7535D60037C}" srcOrd="3" destOrd="0" parTransId="{36398220-F5D9-457C-8CD9-5820CC1FA7B8}" sibTransId="{80C9E722-CAC3-4646-A989-89A05CD12793}"/>
    <dgm:cxn modelId="{D7E1CF86-A74A-4B43-8FDD-53222FCDA3A4}" type="presOf" srcId="{04D44C66-C04E-4C9C-8049-B15E908F8718}" destId="{C96FBFC8-BD64-4D94-9E30-A37882A9D04D}" srcOrd="0" destOrd="0" presId="urn:microsoft.com/office/officeart/2008/layout/VerticalCurvedList"/>
    <dgm:cxn modelId="{BDDA469B-1205-4085-A98D-74F0A4FB38EB}" type="presOf" srcId="{B5BD2371-2432-4639-9A25-BE5FFAED05BA}" destId="{12BC504C-D336-4CD6-8C3B-3B7CDAEFAFCE}" srcOrd="0" destOrd="0" presId="urn:microsoft.com/office/officeart/2008/layout/VerticalCurvedList"/>
    <dgm:cxn modelId="{2484626A-3DC0-4094-9EB0-44F663F88B50}" type="presOf" srcId="{4B6B9F66-0C72-48A3-8460-0D613D6F4D5E}" destId="{1E6CECA1-D792-491E-BEBC-A9763D4F05A9}" srcOrd="0" destOrd="0" presId="urn:microsoft.com/office/officeart/2008/layout/VerticalCurvedList"/>
    <dgm:cxn modelId="{24C31C92-27FB-42C5-86B7-B73B8D922732}" srcId="{04D44C66-C04E-4C9C-8049-B15E908F8718}" destId="{39C3DA36-515A-45E9-9BB2-B3112EB7A074}" srcOrd="1" destOrd="0" parTransId="{4B2800B5-2801-44D7-A201-C8D98E2EC01A}" sibTransId="{8EE5ED05-AD7D-48EB-9538-4A6749D12B35}"/>
    <dgm:cxn modelId="{7FE767ED-B7AE-42CA-BFC5-6835328313A6}" type="presOf" srcId="{E2045B63-7465-490C-A1FB-1D16E32FE67E}" destId="{A21C33ED-ABF0-442F-9D00-FD61B5CA6D74}" srcOrd="0" destOrd="0" presId="urn:microsoft.com/office/officeart/2008/layout/VerticalCurvedList"/>
    <dgm:cxn modelId="{4DD93C6C-62B9-4DB7-BD55-C4D3F52D0B7E}" srcId="{04D44C66-C04E-4C9C-8049-B15E908F8718}" destId="{C3E33056-9740-4688-A392-89DDB23E21B5}" srcOrd="5" destOrd="0" parTransId="{B65E27D7-6DFF-404C-AE70-DA0287801FC2}" sibTransId="{7644E1BD-1151-460E-88BB-FE241885C3CE}"/>
    <dgm:cxn modelId="{EEB7C807-0033-4AB5-BDA8-7293D39CE28C}" type="presOf" srcId="{F26CA111-71E9-4C20-8664-B7535D60037C}" destId="{5B46C795-0886-442B-9C94-754061B568BD}" srcOrd="0" destOrd="0" presId="urn:microsoft.com/office/officeart/2008/layout/VerticalCurvedList"/>
    <dgm:cxn modelId="{F8175922-BE39-453E-9881-567653349B98}" srcId="{04D44C66-C04E-4C9C-8049-B15E908F8718}" destId="{B5BD2371-2432-4639-9A25-BE5FFAED05BA}" srcOrd="4" destOrd="0" parTransId="{C44359C5-D8F7-4F94-A389-CFFCA34B9C54}" sibTransId="{33550D92-DB61-4C81-983D-6E8C6ADCC564}"/>
    <dgm:cxn modelId="{C252A7FF-A054-4F70-9CE2-65F2A3D79876}" type="presOf" srcId="{C3E33056-9740-4688-A392-89DDB23E21B5}" destId="{B79A53B6-AF71-4116-AC8B-EAC4ACB9734D}" srcOrd="0" destOrd="0" presId="urn:microsoft.com/office/officeart/2008/layout/VerticalCurvedList"/>
    <dgm:cxn modelId="{F95BB4D6-15A5-44F9-A982-D1C554A2F4DD}" srcId="{04D44C66-C04E-4C9C-8049-B15E908F8718}" destId="{E2045B63-7465-490C-A1FB-1D16E32FE67E}" srcOrd="2" destOrd="0" parTransId="{50501A07-F3CB-4BD7-B9FF-E4F355A96E39}" sibTransId="{530E4137-D297-42AA-930E-A23746A2BE85}"/>
    <dgm:cxn modelId="{A6E21142-60EF-4FD4-A128-F5EA22976539}" type="presOf" srcId="{118D4765-9012-46DD-BFD6-07E319FA4996}" destId="{BF594FDC-542C-46DD-872C-44EFC4C6CF87}" srcOrd="0" destOrd="0" presId="urn:microsoft.com/office/officeart/2008/layout/VerticalCurvedList"/>
    <dgm:cxn modelId="{930C5050-FC6D-4488-A91E-AE0AC77730A4}" srcId="{04D44C66-C04E-4C9C-8049-B15E908F8718}" destId="{4B6B9F66-0C72-48A3-8460-0D613D6F4D5E}" srcOrd="0" destOrd="0" parTransId="{2ED753A6-FE7C-4A1D-9DBB-17BB8CC2041B}" sibTransId="{118D4765-9012-46DD-BFD6-07E319FA4996}"/>
    <dgm:cxn modelId="{08BF161E-D45B-4E2B-952A-6F9514FEE442}" type="presOf" srcId="{39C3DA36-515A-45E9-9BB2-B3112EB7A074}" destId="{C5638C8F-5646-462B-8261-5EF8B8046DF2}" srcOrd="0" destOrd="0" presId="urn:microsoft.com/office/officeart/2008/layout/VerticalCurvedList"/>
    <dgm:cxn modelId="{31F0FBD7-BB0C-4B8A-8CFB-4F2E99F8D2D3}" type="presParOf" srcId="{C96FBFC8-BD64-4D94-9E30-A37882A9D04D}" destId="{CE4C1ACE-79BF-4220-A8F9-88AD4EF51083}" srcOrd="0" destOrd="0" presId="urn:microsoft.com/office/officeart/2008/layout/VerticalCurvedList"/>
    <dgm:cxn modelId="{24023C46-7DA4-4EAD-B498-E91F1DE133F7}" type="presParOf" srcId="{CE4C1ACE-79BF-4220-A8F9-88AD4EF51083}" destId="{A9891219-0AA9-4D3B-98D7-8F3C0DBF0490}" srcOrd="0" destOrd="0" presId="urn:microsoft.com/office/officeart/2008/layout/VerticalCurvedList"/>
    <dgm:cxn modelId="{4FA93629-9219-4194-B584-227C9B0D0CAF}" type="presParOf" srcId="{A9891219-0AA9-4D3B-98D7-8F3C0DBF0490}" destId="{64801429-EC82-4BFC-8FBD-769F99527BA2}" srcOrd="0" destOrd="0" presId="urn:microsoft.com/office/officeart/2008/layout/VerticalCurvedList"/>
    <dgm:cxn modelId="{EC6E913D-8431-4EF1-8C48-50FC17AAB3E8}" type="presParOf" srcId="{A9891219-0AA9-4D3B-98D7-8F3C0DBF0490}" destId="{BF594FDC-542C-46DD-872C-44EFC4C6CF87}" srcOrd="1" destOrd="0" presId="urn:microsoft.com/office/officeart/2008/layout/VerticalCurvedList"/>
    <dgm:cxn modelId="{6680C1D3-ECBE-4B4F-A52A-AC5D4D0B76A0}" type="presParOf" srcId="{A9891219-0AA9-4D3B-98D7-8F3C0DBF0490}" destId="{1FD2B5A4-49CE-4C36-B7C8-B2A5A78D0C75}" srcOrd="2" destOrd="0" presId="urn:microsoft.com/office/officeart/2008/layout/VerticalCurvedList"/>
    <dgm:cxn modelId="{FB5DFA5A-FC8E-4451-9468-C6CD0264CD1B}" type="presParOf" srcId="{A9891219-0AA9-4D3B-98D7-8F3C0DBF0490}" destId="{9A9D4F60-A9ED-4DF6-8B80-2162296575C0}" srcOrd="3" destOrd="0" presId="urn:microsoft.com/office/officeart/2008/layout/VerticalCurvedList"/>
    <dgm:cxn modelId="{58A2AD8B-7A09-49BE-A870-287608892552}" type="presParOf" srcId="{CE4C1ACE-79BF-4220-A8F9-88AD4EF51083}" destId="{1E6CECA1-D792-491E-BEBC-A9763D4F05A9}" srcOrd="1" destOrd="0" presId="urn:microsoft.com/office/officeart/2008/layout/VerticalCurvedList"/>
    <dgm:cxn modelId="{7F2AAA36-6AFF-4B21-90EB-B0EA1C8950EB}" type="presParOf" srcId="{CE4C1ACE-79BF-4220-A8F9-88AD4EF51083}" destId="{D1DA129C-4812-4C3F-896B-83D085E19A28}" srcOrd="2" destOrd="0" presId="urn:microsoft.com/office/officeart/2008/layout/VerticalCurvedList"/>
    <dgm:cxn modelId="{E7C1B4E4-E59C-49D0-AB1D-5E3EEA859585}" type="presParOf" srcId="{D1DA129C-4812-4C3F-896B-83D085E19A28}" destId="{16D4B544-ABFC-40C5-A2D9-78A7266F7152}" srcOrd="0" destOrd="0" presId="urn:microsoft.com/office/officeart/2008/layout/VerticalCurvedList"/>
    <dgm:cxn modelId="{90A36476-B245-4957-BEF1-F4FB9BB178C5}" type="presParOf" srcId="{CE4C1ACE-79BF-4220-A8F9-88AD4EF51083}" destId="{C5638C8F-5646-462B-8261-5EF8B8046DF2}" srcOrd="3" destOrd="0" presId="urn:microsoft.com/office/officeart/2008/layout/VerticalCurvedList"/>
    <dgm:cxn modelId="{CBA2DAC8-2C7C-41BB-A82F-C9E36669A4A2}" type="presParOf" srcId="{CE4C1ACE-79BF-4220-A8F9-88AD4EF51083}" destId="{ABB059C4-F6F3-4D82-B506-E1F33D7C1E0A}" srcOrd="4" destOrd="0" presId="urn:microsoft.com/office/officeart/2008/layout/VerticalCurvedList"/>
    <dgm:cxn modelId="{82BA1CB6-34F4-4C35-AEC5-9DCDEF377E68}" type="presParOf" srcId="{ABB059C4-F6F3-4D82-B506-E1F33D7C1E0A}" destId="{542DD44F-9191-4248-9BC1-898259F9D3D7}" srcOrd="0" destOrd="0" presId="urn:microsoft.com/office/officeart/2008/layout/VerticalCurvedList"/>
    <dgm:cxn modelId="{C8B33F0E-90A3-4D08-9DD9-489538B3C460}" type="presParOf" srcId="{CE4C1ACE-79BF-4220-A8F9-88AD4EF51083}" destId="{A21C33ED-ABF0-442F-9D00-FD61B5CA6D74}" srcOrd="5" destOrd="0" presId="urn:microsoft.com/office/officeart/2008/layout/VerticalCurvedList"/>
    <dgm:cxn modelId="{5C8E7A54-8630-472A-BEF4-11A841FC65F0}" type="presParOf" srcId="{CE4C1ACE-79BF-4220-A8F9-88AD4EF51083}" destId="{A700EB81-AD21-45FD-88A8-599A90A74612}" srcOrd="6" destOrd="0" presId="urn:microsoft.com/office/officeart/2008/layout/VerticalCurvedList"/>
    <dgm:cxn modelId="{CEAA21EE-0ED7-4E60-95E5-1532F9272F10}" type="presParOf" srcId="{A700EB81-AD21-45FD-88A8-599A90A74612}" destId="{C784512E-0346-4436-9D0E-16E2F92D92E7}" srcOrd="0" destOrd="0" presId="urn:microsoft.com/office/officeart/2008/layout/VerticalCurvedList"/>
    <dgm:cxn modelId="{7617A88E-CA23-4B41-8C1A-915C927423AD}" type="presParOf" srcId="{CE4C1ACE-79BF-4220-A8F9-88AD4EF51083}" destId="{5B46C795-0886-442B-9C94-754061B568BD}" srcOrd="7" destOrd="0" presId="urn:microsoft.com/office/officeart/2008/layout/VerticalCurvedList"/>
    <dgm:cxn modelId="{A0AADBB7-494A-4A57-9761-8CFA0FA548EF}" type="presParOf" srcId="{CE4C1ACE-79BF-4220-A8F9-88AD4EF51083}" destId="{172F0DCA-44A9-4FDE-A098-7F7A5C456A78}" srcOrd="8" destOrd="0" presId="urn:microsoft.com/office/officeart/2008/layout/VerticalCurvedList"/>
    <dgm:cxn modelId="{5A25AA1E-D7FE-4F7E-8F46-7DCF170C7F87}" type="presParOf" srcId="{172F0DCA-44A9-4FDE-A098-7F7A5C456A78}" destId="{028180AD-FFEB-455A-B179-18D74C8A6905}" srcOrd="0" destOrd="0" presId="urn:microsoft.com/office/officeart/2008/layout/VerticalCurvedList"/>
    <dgm:cxn modelId="{51D903EE-6D96-4B1F-B26B-EDD43F3C900B}" type="presParOf" srcId="{CE4C1ACE-79BF-4220-A8F9-88AD4EF51083}" destId="{12BC504C-D336-4CD6-8C3B-3B7CDAEFAFCE}" srcOrd="9" destOrd="0" presId="urn:microsoft.com/office/officeart/2008/layout/VerticalCurvedList"/>
    <dgm:cxn modelId="{9E5510EB-B548-48C5-8087-E2804EB9EDAE}" type="presParOf" srcId="{CE4C1ACE-79BF-4220-A8F9-88AD4EF51083}" destId="{E03B01F5-64B7-4E09-8F44-BFDC75E32234}" srcOrd="10" destOrd="0" presId="urn:microsoft.com/office/officeart/2008/layout/VerticalCurvedList"/>
    <dgm:cxn modelId="{6F85002E-6795-414A-906E-0044F2200CDA}" type="presParOf" srcId="{E03B01F5-64B7-4E09-8F44-BFDC75E32234}" destId="{9323A1AD-111F-49CC-8FA6-2929BD6B5FCA}" srcOrd="0" destOrd="0" presId="urn:microsoft.com/office/officeart/2008/layout/VerticalCurvedList"/>
    <dgm:cxn modelId="{60984E1C-D108-413E-BE77-60EEC9D96CA4}" type="presParOf" srcId="{CE4C1ACE-79BF-4220-A8F9-88AD4EF51083}" destId="{B79A53B6-AF71-4116-AC8B-EAC4ACB9734D}" srcOrd="11" destOrd="0" presId="urn:microsoft.com/office/officeart/2008/layout/VerticalCurvedList"/>
    <dgm:cxn modelId="{46FDB30E-33C1-46C1-9AA4-60364F239347}" type="presParOf" srcId="{CE4C1ACE-79BF-4220-A8F9-88AD4EF51083}" destId="{8E2F9244-18C9-44B2-98AB-A6C2448D4CC7}" srcOrd="12" destOrd="0" presId="urn:microsoft.com/office/officeart/2008/layout/VerticalCurvedList"/>
    <dgm:cxn modelId="{18DA8AD9-116D-43F4-9254-895BE8CF8646}" type="presParOf" srcId="{8E2F9244-18C9-44B2-98AB-A6C2448D4CC7}" destId="{C22FAE41-A458-46A9-ABE5-BB95B191B0B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78E4FD-AC64-4B79-B227-0A49DBC0E2AF}"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af-ZA"/>
        </a:p>
      </dgm:t>
    </dgm:pt>
    <dgm:pt modelId="{9C96955F-628A-4C87-9C3B-B1081D9982C0}">
      <dgm:prSet phldrT="[Text]"/>
      <dgm:spPr/>
      <dgm:t>
        <a:bodyPr/>
        <a:lstStyle/>
        <a:p>
          <a:r>
            <a:rPr lang="af-ZA" b="1" dirty="0" smtClean="0"/>
            <a:t>Listing the participants at Nham commune</a:t>
          </a:r>
          <a:endParaRPr lang="af-ZA" b="1" dirty="0"/>
        </a:p>
      </dgm:t>
    </dgm:pt>
    <dgm:pt modelId="{1270D802-5548-4297-87B3-F215102046AE}" type="parTrans" cxnId="{564729C7-F8A6-4038-A30C-3E376C5331A5}">
      <dgm:prSet/>
      <dgm:spPr/>
      <dgm:t>
        <a:bodyPr/>
        <a:lstStyle/>
        <a:p>
          <a:endParaRPr lang="af-ZA" b="1"/>
        </a:p>
      </dgm:t>
    </dgm:pt>
    <dgm:pt modelId="{AB2BE113-6DA3-4B26-A354-E1AA4162B8CF}" type="sibTrans" cxnId="{564729C7-F8A6-4038-A30C-3E376C5331A5}">
      <dgm:prSet/>
      <dgm:spPr/>
      <dgm:t>
        <a:bodyPr/>
        <a:lstStyle/>
        <a:p>
          <a:endParaRPr lang="af-ZA" b="1"/>
        </a:p>
      </dgm:t>
    </dgm:pt>
    <dgm:pt modelId="{4CEDA831-9500-46F4-97ED-E86C8179A0DD}">
      <dgm:prSet phldrT="[Text]"/>
      <dgm:spPr/>
      <dgm:t>
        <a:bodyPr/>
        <a:lstStyle/>
        <a:p>
          <a:r>
            <a:rPr lang="af-ZA" b="1" dirty="0" smtClean="0"/>
            <a:t>Listing the chosen sample (convenience)</a:t>
          </a:r>
          <a:endParaRPr lang="af-ZA" b="1" dirty="0"/>
        </a:p>
      </dgm:t>
    </dgm:pt>
    <dgm:pt modelId="{D304EC3E-0011-4788-9494-B623FD57F16D}" type="parTrans" cxnId="{4C91E762-7632-4CFE-B586-EF2C87502AEC}">
      <dgm:prSet/>
      <dgm:spPr/>
      <dgm:t>
        <a:bodyPr/>
        <a:lstStyle/>
        <a:p>
          <a:endParaRPr lang="af-ZA" b="1"/>
        </a:p>
      </dgm:t>
    </dgm:pt>
    <dgm:pt modelId="{6103A7E5-89E1-4D21-B80B-8BA49A918136}" type="sibTrans" cxnId="{4C91E762-7632-4CFE-B586-EF2C87502AEC}">
      <dgm:prSet/>
      <dgm:spPr/>
      <dgm:t>
        <a:bodyPr/>
        <a:lstStyle/>
        <a:p>
          <a:endParaRPr lang="af-ZA" b="1"/>
        </a:p>
      </dgm:t>
    </dgm:pt>
    <dgm:pt modelId="{504056BD-5C99-4D0B-83C4-1DB2B39A1388}">
      <dgm:prSet phldrT="[Text]"/>
      <dgm:spPr/>
      <dgm:t>
        <a:bodyPr/>
        <a:lstStyle/>
        <a:p>
          <a:r>
            <a:rPr lang="af-ZA" b="1" dirty="0" smtClean="0"/>
            <a:t>Determining the objects which meet the criteria</a:t>
          </a:r>
          <a:endParaRPr lang="af-ZA" b="1" dirty="0"/>
        </a:p>
      </dgm:t>
    </dgm:pt>
    <dgm:pt modelId="{41D2B4E7-CDA3-4E40-B7A5-3104C1D48C88}" type="parTrans" cxnId="{688DD277-44C2-4A11-B475-77A10233211C}">
      <dgm:prSet/>
      <dgm:spPr/>
      <dgm:t>
        <a:bodyPr/>
        <a:lstStyle/>
        <a:p>
          <a:endParaRPr lang="af-ZA" b="1"/>
        </a:p>
      </dgm:t>
    </dgm:pt>
    <dgm:pt modelId="{9CE86057-A281-4C5E-A8FF-FDF50576AF2F}" type="sibTrans" cxnId="{688DD277-44C2-4A11-B475-77A10233211C}">
      <dgm:prSet/>
      <dgm:spPr/>
      <dgm:t>
        <a:bodyPr/>
        <a:lstStyle/>
        <a:p>
          <a:endParaRPr lang="af-ZA" b="1"/>
        </a:p>
      </dgm:t>
    </dgm:pt>
    <dgm:pt modelId="{53CAA809-3655-4813-955A-6823C32FDD38}">
      <dgm:prSet phldrT="[Text]"/>
      <dgm:spPr/>
      <dgm:t>
        <a:bodyPr/>
        <a:lstStyle/>
        <a:p>
          <a:r>
            <a:rPr lang="af-ZA" b="1" dirty="0" smtClean="0"/>
            <a:t>Directly interview</a:t>
          </a:r>
          <a:endParaRPr lang="af-ZA" b="1" dirty="0"/>
        </a:p>
      </dgm:t>
    </dgm:pt>
    <dgm:pt modelId="{F60CB873-FD52-4E54-860D-2972D5FCA3A0}" type="parTrans" cxnId="{BD4DC5CD-DAB7-42F0-81FD-B9320B5DD153}">
      <dgm:prSet/>
      <dgm:spPr/>
      <dgm:t>
        <a:bodyPr/>
        <a:lstStyle/>
        <a:p>
          <a:endParaRPr lang="af-ZA" b="1"/>
        </a:p>
      </dgm:t>
    </dgm:pt>
    <dgm:pt modelId="{B73BF94A-F972-4713-8E44-AF7D79869A34}" type="sibTrans" cxnId="{BD4DC5CD-DAB7-42F0-81FD-B9320B5DD153}">
      <dgm:prSet/>
      <dgm:spPr/>
      <dgm:t>
        <a:bodyPr/>
        <a:lstStyle/>
        <a:p>
          <a:endParaRPr lang="af-ZA" b="1"/>
        </a:p>
      </dgm:t>
    </dgm:pt>
    <dgm:pt modelId="{33DA503E-02E6-454A-BDB0-BE436C39A808}">
      <dgm:prSet phldrT="[Text]"/>
      <dgm:spPr/>
      <dgm:t>
        <a:bodyPr/>
        <a:lstStyle/>
        <a:p>
          <a:r>
            <a:rPr lang="af-ZA" b="1" dirty="0" smtClean="0"/>
            <a:t>Delivering the invitation </a:t>
          </a:r>
          <a:endParaRPr lang="af-ZA" b="1" dirty="0"/>
        </a:p>
      </dgm:t>
    </dgm:pt>
    <dgm:pt modelId="{6338C76E-C4E0-43D2-AEB7-AAD6BE0D2BD7}" type="sibTrans" cxnId="{177BF3A1-F516-4DE0-99FC-BB956C0432A3}">
      <dgm:prSet/>
      <dgm:spPr/>
      <dgm:t>
        <a:bodyPr/>
        <a:lstStyle/>
        <a:p>
          <a:endParaRPr lang="af-ZA" b="1"/>
        </a:p>
      </dgm:t>
    </dgm:pt>
    <dgm:pt modelId="{CC703822-A5D9-4BE6-A644-30AA68320F35}" type="parTrans" cxnId="{177BF3A1-F516-4DE0-99FC-BB956C0432A3}">
      <dgm:prSet/>
      <dgm:spPr/>
      <dgm:t>
        <a:bodyPr/>
        <a:lstStyle/>
        <a:p>
          <a:endParaRPr lang="af-ZA" b="1"/>
        </a:p>
      </dgm:t>
    </dgm:pt>
    <dgm:pt modelId="{A037B34F-772D-47FB-98D0-1982CAF816E2}" type="pres">
      <dgm:prSet presAssocID="{2478E4FD-AC64-4B79-B227-0A49DBC0E2AF}" presName="outerComposite" presStyleCnt="0">
        <dgm:presLayoutVars>
          <dgm:chMax val="5"/>
          <dgm:dir/>
          <dgm:resizeHandles val="exact"/>
        </dgm:presLayoutVars>
      </dgm:prSet>
      <dgm:spPr/>
      <dgm:t>
        <a:bodyPr/>
        <a:lstStyle/>
        <a:p>
          <a:endParaRPr lang="af-ZA"/>
        </a:p>
      </dgm:t>
    </dgm:pt>
    <dgm:pt modelId="{4BDD9DBA-AA20-43E7-AE43-D862589E9AE9}" type="pres">
      <dgm:prSet presAssocID="{2478E4FD-AC64-4B79-B227-0A49DBC0E2AF}" presName="dummyMaxCanvas" presStyleCnt="0">
        <dgm:presLayoutVars/>
      </dgm:prSet>
      <dgm:spPr/>
    </dgm:pt>
    <dgm:pt modelId="{D02679B7-0C20-47BA-A075-4A134A4AB69C}" type="pres">
      <dgm:prSet presAssocID="{2478E4FD-AC64-4B79-B227-0A49DBC0E2AF}" presName="FiveNodes_1" presStyleLbl="node1" presStyleIdx="0" presStyleCnt="5" custLinFactNeighborY="-8547">
        <dgm:presLayoutVars>
          <dgm:bulletEnabled val="1"/>
        </dgm:presLayoutVars>
      </dgm:prSet>
      <dgm:spPr/>
      <dgm:t>
        <a:bodyPr/>
        <a:lstStyle/>
        <a:p>
          <a:endParaRPr lang="af-ZA"/>
        </a:p>
      </dgm:t>
    </dgm:pt>
    <dgm:pt modelId="{A89A8426-A006-490D-B4FC-563F4D1B4D53}" type="pres">
      <dgm:prSet presAssocID="{2478E4FD-AC64-4B79-B227-0A49DBC0E2AF}" presName="FiveNodes_2" presStyleLbl="node1" presStyleIdx="1" presStyleCnt="5">
        <dgm:presLayoutVars>
          <dgm:bulletEnabled val="1"/>
        </dgm:presLayoutVars>
      </dgm:prSet>
      <dgm:spPr/>
      <dgm:t>
        <a:bodyPr/>
        <a:lstStyle/>
        <a:p>
          <a:endParaRPr lang="af-ZA"/>
        </a:p>
      </dgm:t>
    </dgm:pt>
    <dgm:pt modelId="{801569DA-30F1-4F4A-A723-9E65467D4CA4}" type="pres">
      <dgm:prSet presAssocID="{2478E4FD-AC64-4B79-B227-0A49DBC0E2AF}" presName="FiveNodes_3" presStyleLbl="node1" presStyleIdx="2" presStyleCnt="5">
        <dgm:presLayoutVars>
          <dgm:bulletEnabled val="1"/>
        </dgm:presLayoutVars>
      </dgm:prSet>
      <dgm:spPr/>
      <dgm:t>
        <a:bodyPr/>
        <a:lstStyle/>
        <a:p>
          <a:endParaRPr lang="af-ZA"/>
        </a:p>
      </dgm:t>
    </dgm:pt>
    <dgm:pt modelId="{17108337-1AAE-461B-B499-E29FF3040C42}" type="pres">
      <dgm:prSet presAssocID="{2478E4FD-AC64-4B79-B227-0A49DBC0E2AF}" presName="FiveNodes_4" presStyleLbl="node1" presStyleIdx="3" presStyleCnt="5">
        <dgm:presLayoutVars>
          <dgm:bulletEnabled val="1"/>
        </dgm:presLayoutVars>
      </dgm:prSet>
      <dgm:spPr/>
      <dgm:t>
        <a:bodyPr/>
        <a:lstStyle/>
        <a:p>
          <a:endParaRPr lang="af-ZA"/>
        </a:p>
      </dgm:t>
    </dgm:pt>
    <dgm:pt modelId="{9B31380B-CFE9-4980-8B35-D22FDD4360D8}" type="pres">
      <dgm:prSet presAssocID="{2478E4FD-AC64-4B79-B227-0A49DBC0E2AF}" presName="FiveNodes_5" presStyleLbl="node1" presStyleIdx="4" presStyleCnt="5">
        <dgm:presLayoutVars>
          <dgm:bulletEnabled val="1"/>
        </dgm:presLayoutVars>
      </dgm:prSet>
      <dgm:spPr/>
      <dgm:t>
        <a:bodyPr/>
        <a:lstStyle/>
        <a:p>
          <a:endParaRPr lang="af-ZA"/>
        </a:p>
      </dgm:t>
    </dgm:pt>
    <dgm:pt modelId="{AB811E36-9041-4080-B73E-6747DBA99DBD}" type="pres">
      <dgm:prSet presAssocID="{2478E4FD-AC64-4B79-B227-0A49DBC0E2AF}" presName="FiveConn_1-2" presStyleLbl="fgAccFollowNode1" presStyleIdx="0" presStyleCnt="4">
        <dgm:presLayoutVars>
          <dgm:bulletEnabled val="1"/>
        </dgm:presLayoutVars>
      </dgm:prSet>
      <dgm:spPr/>
      <dgm:t>
        <a:bodyPr/>
        <a:lstStyle/>
        <a:p>
          <a:endParaRPr lang="af-ZA"/>
        </a:p>
      </dgm:t>
    </dgm:pt>
    <dgm:pt modelId="{1E44C65C-C228-4C34-90D3-B0E686255836}" type="pres">
      <dgm:prSet presAssocID="{2478E4FD-AC64-4B79-B227-0A49DBC0E2AF}" presName="FiveConn_2-3" presStyleLbl="fgAccFollowNode1" presStyleIdx="1" presStyleCnt="4">
        <dgm:presLayoutVars>
          <dgm:bulletEnabled val="1"/>
        </dgm:presLayoutVars>
      </dgm:prSet>
      <dgm:spPr/>
      <dgm:t>
        <a:bodyPr/>
        <a:lstStyle/>
        <a:p>
          <a:endParaRPr lang="af-ZA"/>
        </a:p>
      </dgm:t>
    </dgm:pt>
    <dgm:pt modelId="{8E3DEECC-E181-452D-A975-2CB925B6167D}" type="pres">
      <dgm:prSet presAssocID="{2478E4FD-AC64-4B79-B227-0A49DBC0E2AF}" presName="FiveConn_3-4" presStyleLbl="fgAccFollowNode1" presStyleIdx="2" presStyleCnt="4">
        <dgm:presLayoutVars>
          <dgm:bulletEnabled val="1"/>
        </dgm:presLayoutVars>
      </dgm:prSet>
      <dgm:spPr/>
      <dgm:t>
        <a:bodyPr/>
        <a:lstStyle/>
        <a:p>
          <a:endParaRPr lang="af-ZA"/>
        </a:p>
      </dgm:t>
    </dgm:pt>
    <dgm:pt modelId="{E81F4829-5434-46F7-8B36-C930C40FF6C0}" type="pres">
      <dgm:prSet presAssocID="{2478E4FD-AC64-4B79-B227-0A49DBC0E2AF}" presName="FiveConn_4-5" presStyleLbl="fgAccFollowNode1" presStyleIdx="3" presStyleCnt="4">
        <dgm:presLayoutVars>
          <dgm:bulletEnabled val="1"/>
        </dgm:presLayoutVars>
      </dgm:prSet>
      <dgm:spPr/>
      <dgm:t>
        <a:bodyPr/>
        <a:lstStyle/>
        <a:p>
          <a:endParaRPr lang="af-ZA"/>
        </a:p>
      </dgm:t>
    </dgm:pt>
    <dgm:pt modelId="{E0C56327-27FC-495B-BFD4-31D1B1C15649}" type="pres">
      <dgm:prSet presAssocID="{2478E4FD-AC64-4B79-B227-0A49DBC0E2AF}" presName="FiveNodes_1_text" presStyleLbl="node1" presStyleIdx="4" presStyleCnt="5">
        <dgm:presLayoutVars>
          <dgm:bulletEnabled val="1"/>
        </dgm:presLayoutVars>
      </dgm:prSet>
      <dgm:spPr/>
      <dgm:t>
        <a:bodyPr/>
        <a:lstStyle/>
        <a:p>
          <a:endParaRPr lang="af-ZA"/>
        </a:p>
      </dgm:t>
    </dgm:pt>
    <dgm:pt modelId="{9248876D-2EDD-4CCE-806E-522770152FD9}" type="pres">
      <dgm:prSet presAssocID="{2478E4FD-AC64-4B79-B227-0A49DBC0E2AF}" presName="FiveNodes_2_text" presStyleLbl="node1" presStyleIdx="4" presStyleCnt="5">
        <dgm:presLayoutVars>
          <dgm:bulletEnabled val="1"/>
        </dgm:presLayoutVars>
      </dgm:prSet>
      <dgm:spPr/>
      <dgm:t>
        <a:bodyPr/>
        <a:lstStyle/>
        <a:p>
          <a:endParaRPr lang="af-ZA"/>
        </a:p>
      </dgm:t>
    </dgm:pt>
    <dgm:pt modelId="{2F1B9AA6-5804-4A23-BDF5-A162101B79FF}" type="pres">
      <dgm:prSet presAssocID="{2478E4FD-AC64-4B79-B227-0A49DBC0E2AF}" presName="FiveNodes_3_text" presStyleLbl="node1" presStyleIdx="4" presStyleCnt="5">
        <dgm:presLayoutVars>
          <dgm:bulletEnabled val="1"/>
        </dgm:presLayoutVars>
      </dgm:prSet>
      <dgm:spPr/>
      <dgm:t>
        <a:bodyPr/>
        <a:lstStyle/>
        <a:p>
          <a:endParaRPr lang="af-ZA"/>
        </a:p>
      </dgm:t>
    </dgm:pt>
    <dgm:pt modelId="{2C04F782-FEAE-4642-8DB2-CA020026568C}" type="pres">
      <dgm:prSet presAssocID="{2478E4FD-AC64-4B79-B227-0A49DBC0E2AF}" presName="FiveNodes_4_text" presStyleLbl="node1" presStyleIdx="4" presStyleCnt="5">
        <dgm:presLayoutVars>
          <dgm:bulletEnabled val="1"/>
        </dgm:presLayoutVars>
      </dgm:prSet>
      <dgm:spPr/>
      <dgm:t>
        <a:bodyPr/>
        <a:lstStyle/>
        <a:p>
          <a:endParaRPr lang="af-ZA"/>
        </a:p>
      </dgm:t>
    </dgm:pt>
    <dgm:pt modelId="{1C9134FB-BA5D-46CE-BE13-5A1DF3C150EA}" type="pres">
      <dgm:prSet presAssocID="{2478E4FD-AC64-4B79-B227-0A49DBC0E2AF}" presName="FiveNodes_5_text" presStyleLbl="node1" presStyleIdx="4" presStyleCnt="5">
        <dgm:presLayoutVars>
          <dgm:bulletEnabled val="1"/>
        </dgm:presLayoutVars>
      </dgm:prSet>
      <dgm:spPr/>
      <dgm:t>
        <a:bodyPr/>
        <a:lstStyle/>
        <a:p>
          <a:endParaRPr lang="af-ZA"/>
        </a:p>
      </dgm:t>
    </dgm:pt>
  </dgm:ptLst>
  <dgm:cxnLst>
    <dgm:cxn modelId="{36B30BD3-82C3-4012-AE65-9FC01C1444B0}" type="presOf" srcId="{6338C76E-C4E0-43D2-AEB7-AAD6BE0D2BD7}" destId="{1E44C65C-C228-4C34-90D3-B0E686255836}" srcOrd="0" destOrd="0" presId="urn:microsoft.com/office/officeart/2005/8/layout/vProcess5"/>
    <dgm:cxn modelId="{4BA1FDA4-9147-4A6A-A3D9-BAF91ED239B6}" type="presOf" srcId="{53CAA809-3655-4813-955A-6823C32FDD38}" destId="{1C9134FB-BA5D-46CE-BE13-5A1DF3C150EA}" srcOrd="1" destOrd="0" presId="urn:microsoft.com/office/officeart/2005/8/layout/vProcess5"/>
    <dgm:cxn modelId="{006BA019-E0E2-4D15-955D-8642BE8354AB}" type="presOf" srcId="{6103A7E5-89E1-4D21-B80B-8BA49A918136}" destId="{8E3DEECC-E181-452D-A975-2CB925B6167D}" srcOrd="0" destOrd="0" presId="urn:microsoft.com/office/officeart/2005/8/layout/vProcess5"/>
    <dgm:cxn modelId="{C5C9FB1F-500E-40C4-B946-1903B400A803}" type="presOf" srcId="{4CEDA831-9500-46F4-97ED-E86C8179A0DD}" destId="{2F1B9AA6-5804-4A23-BDF5-A162101B79FF}" srcOrd="1" destOrd="0" presId="urn:microsoft.com/office/officeart/2005/8/layout/vProcess5"/>
    <dgm:cxn modelId="{39D905CE-7D70-4CA1-9C76-EF8C3BEC592A}" type="presOf" srcId="{AB2BE113-6DA3-4B26-A354-E1AA4162B8CF}" destId="{AB811E36-9041-4080-B73E-6747DBA99DBD}" srcOrd="0" destOrd="0" presId="urn:microsoft.com/office/officeart/2005/8/layout/vProcess5"/>
    <dgm:cxn modelId="{564729C7-F8A6-4038-A30C-3E376C5331A5}" srcId="{2478E4FD-AC64-4B79-B227-0A49DBC0E2AF}" destId="{9C96955F-628A-4C87-9C3B-B1081D9982C0}" srcOrd="0" destOrd="0" parTransId="{1270D802-5548-4297-87B3-F215102046AE}" sibTransId="{AB2BE113-6DA3-4B26-A354-E1AA4162B8CF}"/>
    <dgm:cxn modelId="{94F66D03-C536-4DF0-9747-1563027D85E6}" type="presOf" srcId="{53CAA809-3655-4813-955A-6823C32FDD38}" destId="{9B31380B-CFE9-4980-8B35-D22FDD4360D8}" srcOrd="0" destOrd="0" presId="urn:microsoft.com/office/officeart/2005/8/layout/vProcess5"/>
    <dgm:cxn modelId="{8E22D210-AD03-4D56-86B7-3F526615C4ED}" type="presOf" srcId="{9C96955F-628A-4C87-9C3B-B1081D9982C0}" destId="{E0C56327-27FC-495B-BFD4-31D1B1C15649}" srcOrd="1" destOrd="0" presId="urn:microsoft.com/office/officeart/2005/8/layout/vProcess5"/>
    <dgm:cxn modelId="{3E9371C3-A539-46CB-B1AC-BEB0C1D1D27E}" type="presOf" srcId="{33DA503E-02E6-454A-BDB0-BE436C39A808}" destId="{9248876D-2EDD-4CCE-806E-522770152FD9}" srcOrd="1" destOrd="0" presId="urn:microsoft.com/office/officeart/2005/8/layout/vProcess5"/>
    <dgm:cxn modelId="{C5DA974F-3135-41C9-B739-35A4DB2B101E}" type="presOf" srcId="{2478E4FD-AC64-4B79-B227-0A49DBC0E2AF}" destId="{A037B34F-772D-47FB-98D0-1982CAF816E2}" srcOrd="0" destOrd="0" presId="urn:microsoft.com/office/officeart/2005/8/layout/vProcess5"/>
    <dgm:cxn modelId="{177BF3A1-F516-4DE0-99FC-BB956C0432A3}" srcId="{2478E4FD-AC64-4B79-B227-0A49DBC0E2AF}" destId="{33DA503E-02E6-454A-BDB0-BE436C39A808}" srcOrd="1" destOrd="0" parTransId="{CC703822-A5D9-4BE6-A644-30AA68320F35}" sibTransId="{6338C76E-C4E0-43D2-AEB7-AAD6BE0D2BD7}"/>
    <dgm:cxn modelId="{BD4DC5CD-DAB7-42F0-81FD-B9320B5DD153}" srcId="{2478E4FD-AC64-4B79-B227-0A49DBC0E2AF}" destId="{53CAA809-3655-4813-955A-6823C32FDD38}" srcOrd="4" destOrd="0" parTransId="{F60CB873-FD52-4E54-860D-2972D5FCA3A0}" sibTransId="{B73BF94A-F972-4713-8E44-AF7D79869A34}"/>
    <dgm:cxn modelId="{DA2EAC53-8EE9-4C4B-9F07-2C7C5E2EC1B7}" type="presOf" srcId="{504056BD-5C99-4D0B-83C4-1DB2B39A1388}" destId="{17108337-1AAE-461B-B499-E29FF3040C42}" srcOrd="0" destOrd="0" presId="urn:microsoft.com/office/officeart/2005/8/layout/vProcess5"/>
    <dgm:cxn modelId="{F32CC683-59ED-4496-A00A-B2217FEA6006}" type="presOf" srcId="{33DA503E-02E6-454A-BDB0-BE436C39A808}" destId="{A89A8426-A006-490D-B4FC-563F4D1B4D53}" srcOrd="0" destOrd="0" presId="urn:microsoft.com/office/officeart/2005/8/layout/vProcess5"/>
    <dgm:cxn modelId="{688DD277-44C2-4A11-B475-77A10233211C}" srcId="{2478E4FD-AC64-4B79-B227-0A49DBC0E2AF}" destId="{504056BD-5C99-4D0B-83C4-1DB2B39A1388}" srcOrd="3" destOrd="0" parTransId="{41D2B4E7-CDA3-4E40-B7A5-3104C1D48C88}" sibTransId="{9CE86057-A281-4C5E-A8FF-FDF50576AF2F}"/>
    <dgm:cxn modelId="{848BAD42-A7D0-4D75-B7C5-025B828BA35C}" type="presOf" srcId="{9CE86057-A281-4C5E-A8FF-FDF50576AF2F}" destId="{E81F4829-5434-46F7-8B36-C930C40FF6C0}" srcOrd="0" destOrd="0" presId="urn:microsoft.com/office/officeart/2005/8/layout/vProcess5"/>
    <dgm:cxn modelId="{4C91E762-7632-4CFE-B586-EF2C87502AEC}" srcId="{2478E4FD-AC64-4B79-B227-0A49DBC0E2AF}" destId="{4CEDA831-9500-46F4-97ED-E86C8179A0DD}" srcOrd="2" destOrd="0" parTransId="{D304EC3E-0011-4788-9494-B623FD57F16D}" sibTransId="{6103A7E5-89E1-4D21-B80B-8BA49A918136}"/>
    <dgm:cxn modelId="{E95B37E7-5E1D-4612-836D-2AB0E92C47DA}" type="presOf" srcId="{4CEDA831-9500-46F4-97ED-E86C8179A0DD}" destId="{801569DA-30F1-4F4A-A723-9E65467D4CA4}" srcOrd="0" destOrd="0" presId="urn:microsoft.com/office/officeart/2005/8/layout/vProcess5"/>
    <dgm:cxn modelId="{DED3B2D4-3DEE-476A-9E03-BE8BE34481B3}" type="presOf" srcId="{504056BD-5C99-4D0B-83C4-1DB2B39A1388}" destId="{2C04F782-FEAE-4642-8DB2-CA020026568C}" srcOrd="1" destOrd="0" presId="urn:microsoft.com/office/officeart/2005/8/layout/vProcess5"/>
    <dgm:cxn modelId="{55BD3D2D-11FF-4DE3-930B-B6772D55EABF}" type="presOf" srcId="{9C96955F-628A-4C87-9C3B-B1081D9982C0}" destId="{D02679B7-0C20-47BA-A075-4A134A4AB69C}" srcOrd="0" destOrd="0" presId="urn:microsoft.com/office/officeart/2005/8/layout/vProcess5"/>
    <dgm:cxn modelId="{C210999F-5F6F-4011-97DD-3FE6AD1A300E}" type="presParOf" srcId="{A037B34F-772D-47FB-98D0-1982CAF816E2}" destId="{4BDD9DBA-AA20-43E7-AE43-D862589E9AE9}" srcOrd="0" destOrd="0" presId="urn:microsoft.com/office/officeart/2005/8/layout/vProcess5"/>
    <dgm:cxn modelId="{7A228407-B456-4F9F-9A77-EE602E4143AC}" type="presParOf" srcId="{A037B34F-772D-47FB-98D0-1982CAF816E2}" destId="{D02679B7-0C20-47BA-A075-4A134A4AB69C}" srcOrd="1" destOrd="0" presId="urn:microsoft.com/office/officeart/2005/8/layout/vProcess5"/>
    <dgm:cxn modelId="{08BA7217-FBB4-4265-ACAC-D3A91280F43A}" type="presParOf" srcId="{A037B34F-772D-47FB-98D0-1982CAF816E2}" destId="{A89A8426-A006-490D-B4FC-563F4D1B4D53}" srcOrd="2" destOrd="0" presId="urn:microsoft.com/office/officeart/2005/8/layout/vProcess5"/>
    <dgm:cxn modelId="{1D83D7C3-671D-4F1A-A4F9-4A0A58C526C5}" type="presParOf" srcId="{A037B34F-772D-47FB-98D0-1982CAF816E2}" destId="{801569DA-30F1-4F4A-A723-9E65467D4CA4}" srcOrd="3" destOrd="0" presId="urn:microsoft.com/office/officeart/2005/8/layout/vProcess5"/>
    <dgm:cxn modelId="{6F666BEC-FFEC-4DBD-9CDD-870D97738543}" type="presParOf" srcId="{A037B34F-772D-47FB-98D0-1982CAF816E2}" destId="{17108337-1AAE-461B-B499-E29FF3040C42}" srcOrd="4" destOrd="0" presId="urn:microsoft.com/office/officeart/2005/8/layout/vProcess5"/>
    <dgm:cxn modelId="{D1D84834-07BE-455C-ACAB-818B96EBA4A3}" type="presParOf" srcId="{A037B34F-772D-47FB-98D0-1982CAF816E2}" destId="{9B31380B-CFE9-4980-8B35-D22FDD4360D8}" srcOrd="5" destOrd="0" presId="urn:microsoft.com/office/officeart/2005/8/layout/vProcess5"/>
    <dgm:cxn modelId="{5CC9351C-05F4-4B4B-94A7-FDB1C0DB7D55}" type="presParOf" srcId="{A037B34F-772D-47FB-98D0-1982CAF816E2}" destId="{AB811E36-9041-4080-B73E-6747DBA99DBD}" srcOrd="6" destOrd="0" presId="urn:microsoft.com/office/officeart/2005/8/layout/vProcess5"/>
    <dgm:cxn modelId="{5F2B9767-FACA-41E5-B104-31D5F3E77280}" type="presParOf" srcId="{A037B34F-772D-47FB-98D0-1982CAF816E2}" destId="{1E44C65C-C228-4C34-90D3-B0E686255836}" srcOrd="7" destOrd="0" presId="urn:microsoft.com/office/officeart/2005/8/layout/vProcess5"/>
    <dgm:cxn modelId="{60988EEB-1511-4F72-82B9-FE2231A0C613}" type="presParOf" srcId="{A037B34F-772D-47FB-98D0-1982CAF816E2}" destId="{8E3DEECC-E181-452D-A975-2CB925B6167D}" srcOrd="8" destOrd="0" presId="urn:microsoft.com/office/officeart/2005/8/layout/vProcess5"/>
    <dgm:cxn modelId="{0B0A72B5-5FA4-4482-BDF4-CDECBB9617A0}" type="presParOf" srcId="{A037B34F-772D-47FB-98D0-1982CAF816E2}" destId="{E81F4829-5434-46F7-8B36-C930C40FF6C0}" srcOrd="9" destOrd="0" presId="urn:microsoft.com/office/officeart/2005/8/layout/vProcess5"/>
    <dgm:cxn modelId="{F8974EDE-903B-4F7A-8880-3F6CB3D59D3D}" type="presParOf" srcId="{A037B34F-772D-47FB-98D0-1982CAF816E2}" destId="{E0C56327-27FC-495B-BFD4-31D1B1C15649}" srcOrd="10" destOrd="0" presId="urn:microsoft.com/office/officeart/2005/8/layout/vProcess5"/>
    <dgm:cxn modelId="{A49F0803-6016-45D3-8F4F-EF38A818F155}" type="presParOf" srcId="{A037B34F-772D-47FB-98D0-1982CAF816E2}" destId="{9248876D-2EDD-4CCE-806E-522770152FD9}" srcOrd="11" destOrd="0" presId="urn:microsoft.com/office/officeart/2005/8/layout/vProcess5"/>
    <dgm:cxn modelId="{8D1EEC90-90CF-4D98-953C-4224B319F75D}" type="presParOf" srcId="{A037B34F-772D-47FB-98D0-1982CAF816E2}" destId="{2F1B9AA6-5804-4A23-BDF5-A162101B79FF}" srcOrd="12" destOrd="0" presId="urn:microsoft.com/office/officeart/2005/8/layout/vProcess5"/>
    <dgm:cxn modelId="{2C3D5569-2B02-4E61-A384-8FDE70C6D318}" type="presParOf" srcId="{A037B34F-772D-47FB-98D0-1982CAF816E2}" destId="{2C04F782-FEAE-4642-8DB2-CA020026568C}" srcOrd="13" destOrd="0" presId="urn:microsoft.com/office/officeart/2005/8/layout/vProcess5"/>
    <dgm:cxn modelId="{00136581-5787-448F-B2E9-59EB84351D11}" type="presParOf" srcId="{A037B34F-772D-47FB-98D0-1982CAF816E2}" destId="{1C9134FB-BA5D-46CE-BE13-5A1DF3C150E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94FDC-542C-46DD-872C-44EFC4C6CF87}">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6CECA1-D792-491E-BEBC-A9763D4F05A9}">
      <dsp:nvSpPr>
        <dsp:cNvPr id="0" name=""/>
        <dsp:cNvSpPr/>
      </dsp:nvSpPr>
      <dsp:spPr>
        <a:xfrm>
          <a:off x="364315" y="238337"/>
          <a:ext cx="7802801" cy="47649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81280" rIns="81280" bIns="81280" numCol="1" spcCol="1270" anchor="ctr" anchorCtr="0">
          <a:noAutofit/>
        </a:bodyPr>
        <a:lstStyle/>
        <a:p>
          <a:pPr lvl="0" algn="l" defTabSz="1422400">
            <a:lnSpc>
              <a:spcPct val="90000"/>
            </a:lnSpc>
            <a:spcBef>
              <a:spcPct val="0"/>
            </a:spcBef>
            <a:spcAft>
              <a:spcPct val="35000"/>
            </a:spcAft>
          </a:pPr>
          <a:r>
            <a:rPr lang="af-ZA" sz="3200" b="1" kern="1200" dirty="0" smtClean="0">
              <a:solidFill>
                <a:schemeClr val="bg1"/>
              </a:solidFill>
            </a:rPr>
            <a:t>Introduction</a:t>
          </a:r>
          <a:endParaRPr lang="af-ZA" sz="3200" b="1" kern="1200" dirty="0">
            <a:solidFill>
              <a:schemeClr val="bg1"/>
            </a:solidFill>
          </a:endParaRPr>
        </a:p>
      </dsp:txBody>
      <dsp:txXfrm>
        <a:off x="364315" y="238337"/>
        <a:ext cx="7802801" cy="476493"/>
      </dsp:txXfrm>
    </dsp:sp>
    <dsp:sp modelId="{16D4B544-ABFC-40C5-A2D9-78A7266F7152}">
      <dsp:nvSpPr>
        <dsp:cNvPr id="0" name=""/>
        <dsp:cNvSpPr/>
      </dsp:nvSpPr>
      <dsp:spPr>
        <a:xfrm>
          <a:off x="66507" y="178775"/>
          <a:ext cx="595616" cy="59561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638C8F-5646-462B-8261-5EF8B8046DF2}">
      <dsp:nvSpPr>
        <dsp:cNvPr id="0" name=""/>
        <dsp:cNvSpPr/>
      </dsp:nvSpPr>
      <dsp:spPr>
        <a:xfrm>
          <a:off x="756263" y="952986"/>
          <a:ext cx="7410853" cy="47649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Methodology</a:t>
          </a:r>
          <a:endParaRPr lang="af-ZA" sz="3200" b="1" kern="1200" dirty="0">
            <a:solidFill>
              <a:schemeClr val="bg1"/>
            </a:solidFill>
          </a:endParaRPr>
        </a:p>
      </dsp:txBody>
      <dsp:txXfrm>
        <a:off x="756263" y="952986"/>
        <a:ext cx="7410853" cy="476493"/>
      </dsp:txXfrm>
    </dsp:sp>
    <dsp:sp modelId="{542DD44F-9191-4248-9BC1-898259F9D3D7}">
      <dsp:nvSpPr>
        <dsp:cNvPr id="0" name=""/>
        <dsp:cNvSpPr/>
      </dsp:nvSpPr>
      <dsp:spPr>
        <a:xfrm>
          <a:off x="458455" y="893425"/>
          <a:ext cx="595616" cy="59561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C33ED-ABF0-442F-9D00-FD61B5CA6D74}">
      <dsp:nvSpPr>
        <dsp:cNvPr id="0" name=""/>
        <dsp:cNvSpPr/>
      </dsp:nvSpPr>
      <dsp:spPr>
        <a:xfrm>
          <a:off x="935492" y="1667636"/>
          <a:ext cx="7231625" cy="47649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81280" rIns="81280" bIns="81280" numCol="1" spcCol="1270" anchor="ctr" anchorCtr="0">
          <a:noAutofit/>
        </a:bodyPr>
        <a:lstStyle/>
        <a:p>
          <a:pPr lvl="0" algn="l" defTabSz="1422400">
            <a:lnSpc>
              <a:spcPct val="90000"/>
            </a:lnSpc>
            <a:spcBef>
              <a:spcPct val="0"/>
            </a:spcBef>
            <a:spcAft>
              <a:spcPct val="35000"/>
            </a:spcAft>
          </a:pPr>
          <a:r>
            <a:rPr lang="af-ZA" sz="3200" b="1" kern="1200" dirty="0" smtClean="0">
              <a:solidFill>
                <a:schemeClr val="bg1"/>
              </a:solidFill>
            </a:rPr>
            <a:t>Results</a:t>
          </a:r>
          <a:endParaRPr lang="af-ZA" sz="3200" b="1" kern="1200" dirty="0">
            <a:solidFill>
              <a:schemeClr val="bg1"/>
            </a:solidFill>
          </a:endParaRPr>
        </a:p>
      </dsp:txBody>
      <dsp:txXfrm>
        <a:off x="935492" y="1667636"/>
        <a:ext cx="7231625" cy="476493"/>
      </dsp:txXfrm>
    </dsp:sp>
    <dsp:sp modelId="{C784512E-0346-4436-9D0E-16E2F92D92E7}">
      <dsp:nvSpPr>
        <dsp:cNvPr id="0" name=""/>
        <dsp:cNvSpPr/>
      </dsp:nvSpPr>
      <dsp:spPr>
        <a:xfrm>
          <a:off x="637683" y="1608074"/>
          <a:ext cx="595616" cy="595616"/>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46C795-0886-442B-9C94-754061B568BD}">
      <dsp:nvSpPr>
        <dsp:cNvPr id="0" name=""/>
        <dsp:cNvSpPr/>
      </dsp:nvSpPr>
      <dsp:spPr>
        <a:xfrm>
          <a:off x="935492" y="2381833"/>
          <a:ext cx="7231625" cy="47649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81280" rIns="81280" bIns="81280" numCol="1" spcCol="1270" anchor="ctr" anchorCtr="0">
          <a:noAutofit/>
        </a:bodyPr>
        <a:lstStyle/>
        <a:p>
          <a:pPr lvl="0" algn="l" defTabSz="1422400">
            <a:lnSpc>
              <a:spcPct val="90000"/>
            </a:lnSpc>
            <a:spcBef>
              <a:spcPct val="0"/>
            </a:spcBef>
            <a:spcAft>
              <a:spcPct val="35000"/>
            </a:spcAft>
          </a:pPr>
          <a:r>
            <a:rPr lang="af-ZA" sz="3200" b="1" kern="1200" dirty="0" smtClean="0">
              <a:solidFill>
                <a:schemeClr val="bg1"/>
              </a:solidFill>
            </a:rPr>
            <a:t>Discussion</a:t>
          </a:r>
          <a:endParaRPr lang="af-ZA" sz="3200" b="1" kern="1200" dirty="0">
            <a:solidFill>
              <a:schemeClr val="bg1"/>
            </a:solidFill>
          </a:endParaRPr>
        </a:p>
      </dsp:txBody>
      <dsp:txXfrm>
        <a:off x="935492" y="2381833"/>
        <a:ext cx="7231625" cy="476493"/>
      </dsp:txXfrm>
    </dsp:sp>
    <dsp:sp modelId="{028180AD-FFEB-455A-B179-18D74C8A6905}">
      <dsp:nvSpPr>
        <dsp:cNvPr id="0" name=""/>
        <dsp:cNvSpPr/>
      </dsp:nvSpPr>
      <dsp:spPr>
        <a:xfrm>
          <a:off x="637683" y="2322271"/>
          <a:ext cx="595616" cy="595616"/>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BC504C-D336-4CD6-8C3B-3B7CDAEFAFCE}">
      <dsp:nvSpPr>
        <dsp:cNvPr id="0" name=""/>
        <dsp:cNvSpPr/>
      </dsp:nvSpPr>
      <dsp:spPr>
        <a:xfrm>
          <a:off x="756263" y="3096482"/>
          <a:ext cx="7410853" cy="47649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81280" rIns="81280" bIns="81280" numCol="1" spcCol="1270" anchor="ctr" anchorCtr="0">
          <a:noAutofit/>
        </a:bodyPr>
        <a:lstStyle/>
        <a:p>
          <a:pPr lvl="0" algn="l" defTabSz="1422400">
            <a:lnSpc>
              <a:spcPct val="90000"/>
            </a:lnSpc>
            <a:spcBef>
              <a:spcPct val="0"/>
            </a:spcBef>
            <a:spcAft>
              <a:spcPct val="35000"/>
            </a:spcAft>
          </a:pPr>
          <a:r>
            <a:rPr lang="af-ZA" sz="3200" b="1" kern="1200" dirty="0" smtClean="0">
              <a:solidFill>
                <a:schemeClr val="bg1"/>
              </a:solidFill>
            </a:rPr>
            <a:t>Conclusion</a:t>
          </a:r>
          <a:endParaRPr lang="af-ZA" sz="3200" b="1" kern="1200" dirty="0">
            <a:solidFill>
              <a:schemeClr val="bg1"/>
            </a:solidFill>
          </a:endParaRPr>
        </a:p>
      </dsp:txBody>
      <dsp:txXfrm>
        <a:off x="756263" y="3096482"/>
        <a:ext cx="7410853" cy="476493"/>
      </dsp:txXfrm>
    </dsp:sp>
    <dsp:sp modelId="{9323A1AD-111F-49CC-8FA6-2929BD6B5FCA}">
      <dsp:nvSpPr>
        <dsp:cNvPr id="0" name=""/>
        <dsp:cNvSpPr/>
      </dsp:nvSpPr>
      <dsp:spPr>
        <a:xfrm>
          <a:off x="458455" y="3036921"/>
          <a:ext cx="595616" cy="595616"/>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9A53B6-AF71-4116-AC8B-EAC4ACB9734D}">
      <dsp:nvSpPr>
        <dsp:cNvPr id="0" name=""/>
        <dsp:cNvSpPr/>
      </dsp:nvSpPr>
      <dsp:spPr>
        <a:xfrm>
          <a:off x="364315" y="3811132"/>
          <a:ext cx="7802801" cy="47649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81280" rIns="81280" bIns="81280" numCol="1" spcCol="1270" anchor="ctr" anchorCtr="0">
          <a:noAutofit/>
        </a:bodyPr>
        <a:lstStyle/>
        <a:p>
          <a:pPr lvl="0" algn="l" defTabSz="1422400">
            <a:lnSpc>
              <a:spcPct val="90000"/>
            </a:lnSpc>
            <a:spcBef>
              <a:spcPct val="0"/>
            </a:spcBef>
            <a:spcAft>
              <a:spcPct val="35000"/>
            </a:spcAft>
          </a:pPr>
          <a:r>
            <a:rPr lang="af-ZA" sz="3200" b="1" kern="1200" dirty="0" smtClean="0">
              <a:solidFill>
                <a:schemeClr val="bg1"/>
              </a:solidFill>
            </a:rPr>
            <a:t>Recommendation</a:t>
          </a:r>
          <a:endParaRPr lang="af-ZA" sz="3200" b="1" kern="1200" dirty="0">
            <a:solidFill>
              <a:schemeClr val="bg1"/>
            </a:solidFill>
          </a:endParaRPr>
        </a:p>
      </dsp:txBody>
      <dsp:txXfrm>
        <a:off x="364315" y="3811132"/>
        <a:ext cx="7802801" cy="476493"/>
      </dsp:txXfrm>
    </dsp:sp>
    <dsp:sp modelId="{C22FAE41-A458-46A9-ABE5-BB95B191B0B1}">
      <dsp:nvSpPr>
        <dsp:cNvPr id="0" name=""/>
        <dsp:cNvSpPr/>
      </dsp:nvSpPr>
      <dsp:spPr>
        <a:xfrm>
          <a:off x="66507" y="3751570"/>
          <a:ext cx="595616" cy="59561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679B7-0C20-47BA-A075-4A134A4AB69C}">
      <dsp:nvSpPr>
        <dsp:cNvPr id="0" name=""/>
        <dsp:cNvSpPr/>
      </dsp:nvSpPr>
      <dsp:spPr>
        <a:xfrm>
          <a:off x="0" y="0"/>
          <a:ext cx="6336791" cy="8146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af-ZA" sz="2100" b="1" kern="1200" dirty="0" smtClean="0"/>
            <a:t>Listing the participants at Nham commune</a:t>
          </a:r>
          <a:endParaRPr lang="af-ZA" sz="2100" b="1" kern="1200" dirty="0"/>
        </a:p>
      </dsp:txBody>
      <dsp:txXfrm>
        <a:off x="23861" y="23861"/>
        <a:ext cx="5362379" cy="766951"/>
      </dsp:txXfrm>
    </dsp:sp>
    <dsp:sp modelId="{A89A8426-A006-490D-B4FC-563F4D1B4D53}">
      <dsp:nvSpPr>
        <dsp:cNvPr id="0" name=""/>
        <dsp:cNvSpPr/>
      </dsp:nvSpPr>
      <dsp:spPr>
        <a:xfrm>
          <a:off x="473202" y="927822"/>
          <a:ext cx="6336791" cy="8146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af-ZA" sz="2100" b="1" kern="1200" dirty="0" smtClean="0"/>
            <a:t>Delivering the invitation </a:t>
          </a:r>
          <a:endParaRPr lang="af-ZA" sz="2100" b="1" kern="1200" dirty="0"/>
        </a:p>
      </dsp:txBody>
      <dsp:txXfrm>
        <a:off x="497063" y="951683"/>
        <a:ext cx="5286330" cy="766951"/>
      </dsp:txXfrm>
    </dsp:sp>
    <dsp:sp modelId="{801569DA-30F1-4F4A-A723-9E65467D4CA4}">
      <dsp:nvSpPr>
        <dsp:cNvPr id="0" name=""/>
        <dsp:cNvSpPr/>
      </dsp:nvSpPr>
      <dsp:spPr>
        <a:xfrm>
          <a:off x="946404" y="1855644"/>
          <a:ext cx="6336791" cy="8146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af-ZA" sz="2100" b="1" kern="1200" dirty="0" smtClean="0"/>
            <a:t>Listing the chosen sample (convenience)</a:t>
          </a:r>
          <a:endParaRPr lang="af-ZA" sz="2100" b="1" kern="1200" dirty="0"/>
        </a:p>
      </dsp:txBody>
      <dsp:txXfrm>
        <a:off x="970265" y="1879505"/>
        <a:ext cx="5286330" cy="766951"/>
      </dsp:txXfrm>
    </dsp:sp>
    <dsp:sp modelId="{17108337-1AAE-461B-B499-E29FF3040C42}">
      <dsp:nvSpPr>
        <dsp:cNvPr id="0" name=""/>
        <dsp:cNvSpPr/>
      </dsp:nvSpPr>
      <dsp:spPr>
        <a:xfrm>
          <a:off x="1419605" y="2783467"/>
          <a:ext cx="6336791" cy="81467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af-ZA" sz="2100" b="1" kern="1200" dirty="0" smtClean="0"/>
            <a:t>Determining the objects which meet the criteria</a:t>
          </a:r>
          <a:endParaRPr lang="af-ZA" sz="2100" b="1" kern="1200" dirty="0"/>
        </a:p>
      </dsp:txBody>
      <dsp:txXfrm>
        <a:off x="1443466" y="2807328"/>
        <a:ext cx="5286330" cy="766951"/>
      </dsp:txXfrm>
    </dsp:sp>
    <dsp:sp modelId="{9B31380B-CFE9-4980-8B35-D22FDD4360D8}">
      <dsp:nvSpPr>
        <dsp:cNvPr id="0" name=""/>
        <dsp:cNvSpPr/>
      </dsp:nvSpPr>
      <dsp:spPr>
        <a:xfrm>
          <a:off x="1892808" y="3711289"/>
          <a:ext cx="6336791" cy="81467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af-ZA" sz="2100" b="1" kern="1200" dirty="0" smtClean="0"/>
            <a:t>Directly interview</a:t>
          </a:r>
          <a:endParaRPr lang="af-ZA" sz="2100" b="1" kern="1200" dirty="0"/>
        </a:p>
      </dsp:txBody>
      <dsp:txXfrm>
        <a:off x="1916669" y="3735150"/>
        <a:ext cx="5286330" cy="766951"/>
      </dsp:txXfrm>
    </dsp:sp>
    <dsp:sp modelId="{AB811E36-9041-4080-B73E-6747DBA99DBD}">
      <dsp:nvSpPr>
        <dsp:cNvPr id="0" name=""/>
        <dsp:cNvSpPr/>
      </dsp:nvSpPr>
      <dsp:spPr>
        <a:xfrm>
          <a:off x="5807254" y="595164"/>
          <a:ext cx="529537" cy="529537"/>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af-ZA" sz="2400" b="1" kern="1200"/>
        </a:p>
      </dsp:txBody>
      <dsp:txXfrm>
        <a:off x="5926400" y="595164"/>
        <a:ext cx="291245" cy="398477"/>
      </dsp:txXfrm>
    </dsp:sp>
    <dsp:sp modelId="{1E44C65C-C228-4C34-90D3-B0E686255836}">
      <dsp:nvSpPr>
        <dsp:cNvPr id="0" name=""/>
        <dsp:cNvSpPr/>
      </dsp:nvSpPr>
      <dsp:spPr>
        <a:xfrm>
          <a:off x="6280456" y="1522986"/>
          <a:ext cx="529537" cy="529537"/>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af-ZA" sz="2400" b="1" kern="1200"/>
        </a:p>
      </dsp:txBody>
      <dsp:txXfrm>
        <a:off x="6399602" y="1522986"/>
        <a:ext cx="291245" cy="398477"/>
      </dsp:txXfrm>
    </dsp:sp>
    <dsp:sp modelId="{8E3DEECC-E181-452D-A975-2CB925B6167D}">
      <dsp:nvSpPr>
        <dsp:cNvPr id="0" name=""/>
        <dsp:cNvSpPr/>
      </dsp:nvSpPr>
      <dsp:spPr>
        <a:xfrm>
          <a:off x="6753658" y="2437231"/>
          <a:ext cx="529537" cy="529537"/>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af-ZA" sz="2400" b="1" kern="1200"/>
        </a:p>
      </dsp:txBody>
      <dsp:txXfrm>
        <a:off x="6872804" y="2437231"/>
        <a:ext cx="291245" cy="398477"/>
      </dsp:txXfrm>
    </dsp:sp>
    <dsp:sp modelId="{E81F4829-5434-46F7-8B36-C930C40FF6C0}">
      <dsp:nvSpPr>
        <dsp:cNvPr id="0" name=""/>
        <dsp:cNvSpPr/>
      </dsp:nvSpPr>
      <dsp:spPr>
        <a:xfrm>
          <a:off x="7226860" y="3374105"/>
          <a:ext cx="529537" cy="529537"/>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af-ZA" sz="2400" b="1" kern="1200"/>
        </a:p>
      </dsp:txBody>
      <dsp:txXfrm>
        <a:off x="7346006" y="3374105"/>
        <a:ext cx="291245" cy="39847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0.33458</cdr:x>
      <cdr:y>0.28998</cdr:y>
    </cdr:from>
    <cdr:to>
      <cdr:x>0.42537</cdr:x>
      <cdr:y>0.33689</cdr:y>
    </cdr:to>
    <cdr:sp macro="" textlink="">
      <cdr:nvSpPr>
        <cdr:cNvPr id="5" name="Text Box 4"/>
        <cdr:cNvSpPr txBox="1"/>
      </cdr:nvSpPr>
      <cdr:spPr>
        <a:xfrm xmlns:a="http://schemas.openxmlformats.org/drawingml/2006/main">
          <a:off x="1835624" y="928048"/>
          <a:ext cx="498143" cy="150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0.48383</cdr:x>
      <cdr:y>0.75693</cdr:y>
    </cdr:from>
    <cdr:to>
      <cdr:x>0.56965</cdr:x>
      <cdr:y>0.80384</cdr:y>
    </cdr:to>
    <cdr:sp macro="" textlink="">
      <cdr:nvSpPr>
        <cdr:cNvPr id="11" name="Text Box 10"/>
        <cdr:cNvSpPr txBox="1"/>
      </cdr:nvSpPr>
      <cdr:spPr>
        <a:xfrm xmlns:a="http://schemas.openxmlformats.org/drawingml/2006/main">
          <a:off x="2654490" y="2422478"/>
          <a:ext cx="470847" cy="150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00"/>
        </a:p>
      </cdr:txBody>
    </cdr:sp>
  </cdr:relSizeAnchor>
  <cdr:relSizeAnchor xmlns:cdr="http://schemas.openxmlformats.org/drawingml/2006/chartDrawing">
    <cdr:from>
      <cdr:x>0.63682</cdr:x>
      <cdr:y>0.42857</cdr:y>
    </cdr:from>
    <cdr:to>
      <cdr:x>0.72388</cdr:x>
      <cdr:y>0.49041</cdr:y>
    </cdr:to>
    <cdr:sp macro="" textlink="">
      <cdr:nvSpPr>
        <cdr:cNvPr id="14" name="Text Box 13"/>
        <cdr:cNvSpPr txBox="1"/>
      </cdr:nvSpPr>
      <cdr:spPr>
        <a:xfrm xmlns:a="http://schemas.openxmlformats.org/drawingml/2006/main">
          <a:off x="3493827" y="1371600"/>
          <a:ext cx="477672" cy="1978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800"/>
        </a:p>
      </cdr:txBody>
    </cdr:sp>
  </cdr:relSizeAnchor>
  <cdr:relSizeAnchor xmlns:cdr="http://schemas.openxmlformats.org/drawingml/2006/chartDrawing">
    <cdr:from>
      <cdr:x>0.70179</cdr:x>
      <cdr:y>0.8125</cdr:y>
    </cdr:from>
    <cdr:to>
      <cdr:x>0.80893</cdr:x>
      <cdr:y>1</cdr:y>
    </cdr:to>
    <cdr:sp macro="" textlink="">
      <cdr:nvSpPr>
        <cdr:cNvPr id="2" name="TextBox 1"/>
        <cdr:cNvSpPr txBox="1"/>
      </cdr:nvSpPr>
      <cdr:spPr>
        <a:xfrm xmlns:a="http://schemas.openxmlformats.org/drawingml/2006/main">
          <a:off x="5989320" y="4267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af-ZA"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af-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31F19B-7B8B-4DCF-A312-508F404D7021}" type="datetimeFigureOut">
              <a:rPr lang="af-ZA" smtClean="0"/>
              <a:t>2017/10/26</a:t>
            </a:fld>
            <a:endParaRPr lang="af-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af-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af-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F3E170-0CD4-45EE-B91E-287F420A113B}" type="slidenum">
              <a:rPr lang="af-ZA" smtClean="0"/>
              <a:t>‹#›</a:t>
            </a:fld>
            <a:endParaRPr lang="af-ZA"/>
          </a:p>
        </p:txBody>
      </p:sp>
    </p:spTree>
    <p:extLst>
      <p:ext uri="{BB962C8B-B14F-4D97-AF65-F5344CB8AC3E}">
        <p14:creationId xmlns:p14="http://schemas.microsoft.com/office/powerpoint/2010/main" val="1429315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5F9DB-40E2-4AB9-BB7E-A6571F33600A}" type="slidenum">
              <a:rPr lang="af-ZA" smtClean="0"/>
              <a:t>1</a:t>
            </a:fld>
            <a:endParaRPr lang="af-ZA"/>
          </a:p>
        </p:txBody>
      </p:sp>
    </p:spTree>
    <p:extLst>
      <p:ext uri="{BB962C8B-B14F-4D97-AF65-F5344CB8AC3E}">
        <p14:creationId xmlns:p14="http://schemas.microsoft.com/office/powerpoint/2010/main" val="1263532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Qua thang điểm đánh giá thái độ tiếp cận các trường hợp CCNK cho thấy: các yếu tố tác động mạnh đến tâm lí của người dân có thể kể đến như tai nạn xảy ra vào ban đêm (3,5 điểm), bệnh nhân khó thở (3,4 điểm), bệnh nhân bất tỉnh (3,3 điểm). Khi có vết thương ở tay, chân người dân cảm thấy ít lo lắng nhất (2,3 điểm), nguyên nhân có thể do vị trí vết thương này gặp khá nhiều trong đời sống hằng ngày. Dựa tổng điểm phân loại thái độ, có đến 47,5% người dân tỏ thái độ thiếu cảnh giác dẫn đến việc xử trí chậm trể trước những tình huống cần được CCNK. </a:t>
            </a:r>
            <a:endParaRPr lang="af-ZA" dirty="0"/>
          </a:p>
        </p:txBody>
      </p:sp>
      <p:sp>
        <p:nvSpPr>
          <p:cNvPr id="4" name="Slide Number Placeholder 3"/>
          <p:cNvSpPr>
            <a:spLocks noGrp="1"/>
          </p:cNvSpPr>
          <p:nvPr>
            <p:ph type="sldNum" sz="quarter" idx="10"/>
          </p:nvPr>
        </p:nvSpPr>
        <p:spPr/>
        <p:txBody>
          <a:bodyPr/>
          <a:lstStyle/>
          <a:p>
            <a:fld id="{54F3E170-0CD4-45EE-B91E-287F420A113B}" type="slidenum">
              <a:rPr lang="af-ZA" smtClean="0"/>
              <a:t>16</a:t>
            </a:fld>
            <a:endParaRPr lang="af-ZA"/>
          </a:p>
        </p:txBody>
      </p:sp>
    </p:spTree>
    <p:extLst>
      <p:ext uri="{BB962C8B-B14F-4D97-AF65-F5344CB8AC3E}">
        <p14:creationId xmlns:p14="http://schemas.microsoft.com/office/powerpoint/2010/main" val="2095193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Phần lớn người dân chọn cách xử trí đem đi cấp cứu ngay lập tức trước các trường hợp cần CCNK. Tỷ lệ này cao nhất trong trường hợp ngã xe máy có chấn thương ngực (78,0%) và thấp nhất trong trường hợp chấn thương vùng đùi (49,2%). Vẫn còn một bộ phận không nhỏ người dân lựa chọn cách xử trí điều trị tại nhà hay mời thầy lang trong làng trước các tình huống nguy hiểm . </a:t>
            </a:r>
            <a:endParaRPr lang="af-ZA" dirty="0"/>
          </a:p>
        </p:txBody>
      </p:sp>
      <p:sp>
        <p:nvSpPr>
          <p:cNvPr id="4" name="Slide Number Placeholder 3"/>
          <p:cNvSpPr>
            <a:spLocks noGrp="1"/>
          </p:cNvSpPr>
          <p:nvPr>
            <p:ph type="sldNum" sz="quarter" idx="10"/>
          </p:nvPr>
        </p:nvSpPr>
        <p:spPr/>
        <p:txBody>
          <a:bodyPr/>
          <a:lstStyle/>
          <a:p>
            <a:fld id="{54F3E170-0CD4-45EE-B91E-287F420A113B}" type="slidenum">
              <a:rPr lang="af-ZA" smtClean="0"/>
              <a:t>17</a:t>
            </a:fld>
            <a:endParaRPr lang="af-ZA"/>
          </a:p>
        </p:txBody>
      </p:sp>
    </p:spTree>
    <p:extLst>
      <p:ext uri="{BB962C8B-B14F-4D97-AF65-F5344CB8AC3E}">
        <p14:creationId xmlns:p14="http://schemas.microsoft.com/office/powerpoint/2010/main" val="311070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Hơn 50% người dân có cách xử trí là đem nạn nhân đi cấp cứu ngay lập tức trong các tình huống giả định, có thể do người dân chưa có kiến thức đầy đủ về CCNK, nên lựa chọn đem nạn nhân đi cấp cứu là ưu tiên hàng đầu</a:t>
            </a:r>
            <a:endParaRPr lang="af-ZA" dirty="0"/>
          </a:p>
        </p:txBody>
      </p:sp>
      <p:sp>
        <p:nvSpPr>
          <p:cNvPr id="4" name="Slide Number Placeholder 3"/>
          <p:cNvSpPr>
            <a:spLocks noGrp="1"/>
          </p:cNvSpPr>
          <p:nvPr>
            <p:ph type="sldNum" sz="quarter" idx="10"/>
          </p:nvPr>
        </p:nvSpPr>
        <p:spPr/>
        <p:txBody>
          <a:bodyPr/>
          <a:lstStyle/>
          <a:p>
            <a:fld id="{54F3E170-0CD4-45EE-B91E-287F420A113B}" type="slidenum">
              <a:rPr lang="af-ZA" smtClean="0"/>
              <a:t>18</a:t>
            </a:fld>
            <a:endParaRPr lang="af-ZA"/>
          </a:p>
        </p:txBody>
      </p:sp>
    </p:spTree>
    <p:extLst>
      <p:ext uri="{BB962C8B-B14F-4D97-AF65-F5344CB8AC3E}">
        <p14:creationId xmlns:p14="http://schemas.microsoft.com/office/powerpoint/2010/main" val="2610381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Thái độ tiếp cận có sự khác biệt</a:t>
            </a:r>
            <a:r>
              <a:rPr lang="en-US" sz="1200" b="0" kern="1200" baseline="0" dirty="0" smtClean="0">
                <a:solidFill>
                  <a:schemeClr val="tx1"/>
                </a:solidFill>
                <a:effectLst/>
                <a:latin typeface="+mn-lt"/>
                <a:ea typeface="+mn-ea"/>
                <a:cs typeface="+mn-cs"/>
              </a:rPr>
              <a:t> theo giới và kiến thức xác định đúng các </a:t>
            </a:r>
            <a:r>
              <a:rPr lang="en-US" sz="1200" b="0" dirty="0" smtClean="0">
                <a:effectLst/>
              </a:rPr>
              <a:t>trường hợp CCNK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Phân tích theo các đặc điểm: tuổi, nghề nghiệp, trình độ học vấn và thái độ tiếp cận thì cách xử trí cũng khác nhau trong các nhóm dân cư này.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effectLst/>
              <a:latin typeface="+mn-lt"/>
              <a:ea typeface="MS Mincho"/>
              <a:cs typeface="Times New Roman"/>
            </a:endParaRPr>
          </a:p>
          <a:p>
            <a:endParaRPr lang="af-ZA" dirty="0"/>
          </a:p>
        </p:txBody>
      </p:sp>
      <p:sp>
        <p:nvSpPr>
          <p:cNvPr id="4" name="Slide Number Placeholder 3"/>
          <p:cNvSpPr>
            <a:spLocks noGrp="1"/>
          </p:cNvSpPr>
          <p:nvPr>
            <p:ph type="sldNum" sz="quarter" idx="10"/>
          </p:nvPr>
        </p:nvSpPr>
        <p:spPr/>
        <p:txBody>
          <a:bodyPr/>
          <a:lstStyle/>
          <a:p>
            <a:fld id="{54F3E170-0CD4-45EE-B91E-287F420A113B}" type="slidenum">
              <a:rPr lang="af-ZA" smtClean="0"/>
              <a:t>19</a:t>
            </a:fld>
            <a:endParaRPr lang="af-ZA"/>
          </a:p>
        </p:txBody>
      </p:sp>
    </p:spTree>
    <p:extLst>
      <p:ext uri="{BB962C8B-B14F-4D97-AF65-F5344CB8AC3E}">
        <p14:creationId xmlns:p14="http://schemas.microsoft.com/office/powerpoint/2010/main" val="2425057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Để xác định các yếu tố thực sự ảnh hưởng đến xử trí của người dân, nhóm nghiên cứu phân tích mô hình hồi quy tuyến tính đa biến. Kết quả bảng 6 cho thấy có sự tương quan giữa xử trí với các yếu</a:t>
            </a:r>
            <a:r>
              <a:rPr lang="en-US" sz="1200" kern="1200" baseline="0" dirty="0" smtClean="0">
                <a:solidFill>
                  <a:schemeClr val="tx1"/>
                </a:solidFill>
                <a:effectLst/>
                <a:latin typeface="+mn-lt"/>
                <a:ea typeface="+mn-ea"/>
                <a:cs typeface="+mn-cs"/>
              </a:rPr>
              <a:t> tố : </a:t>
            </a:r>
            <a:r>
              <a:rPr lang="en-US" sz="1200" kern="1200" dirty="0" smtClean="0">
                <a:solidFill>
                  <a:schemeClr val="tx1"/>
                </a:solidFill>
                <a:effectLst/>
                <a:latin typeface="+mn-lt"/>
                <a:ea typeface="+mn-ea"/>
                <a:cs typeface="+mn-cs"/>
              </a:rPr>
              <a:t>thái độ tiếp cận, kiến thức sơ cấp cứu và trình độ học vấn.</a:t>
            </a:r>
            <a:endParaRPr lang="af-ZA" dirty="0"/>
          </a:p>
        </p:txBody>
      </p:sp>
      <p:sp>
        <p:nvSpPr>
          <p:cNvPr id="4" name="Slide Number Placeholder 3"/>
          <p:cNvSpPr>
            <a:spLocks noGrp="1"/>
          </p:cNvSpPr>
          <p:nvPr>
            <p:ph type="sldNum" sz="quarter" idx="10"/>
          </p:nvPr>
        </p:nvSpPr>
        <p:spPr/>
        <p:txBody>
          <a:bodyPr/>
          <a:lstStyle/>
          <a:p>
            <a:fld id="{54F3E170-0CD4-45EE-B91E-287F420A113B}" type="slidenum">
              <a:rPr lang="af-ZA" smtClean="0"/>
              <a:t>20</a:t>
            </a:fld>
            <a:endParaRPr lang="af-ZA"/>
          </a:p>
        </p:txBody>
      </p:sp>
    </p:spTree>
    <p:extLst>
      <p:ext uri="{BB962C8B-B14F-4D97-AF65-F5344CB8AC3E}">
        <p14:creationId xmlns:p14="http://schemas.microsoft.com/office/powerpoint/2010/main" val="1800310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3E170-0CD4-45EE-B91E-287F420A113B}" type="slidenum">
              <a:rPr lang="af-ZA" smtClean="0"/>
              <a:t>22</a:t>
            </a:fld>
            <a:endParaRPr lang="af-ZA"/>
          </a:p>
        </p:txBody>
      </p:sp>
    </p:spTree>
    <p:extLst>
      <p:ext uri="{BB962C8B-B14F-4D97-AF65-F5344CB8AC3E}">
        <p14:creationId xmlns:p14="http://schemas.microsoft.com/office/powerpoint/2010/main" val="3615359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5F9DB-40E2-4AB9-BB7E-A6571F33600A}" type="slidenum">
              <a:rPr lang="af-ZA" smtClean="0"/>
              <a:t>2</a:t>
            </a:fld>
            <a:endParaRPr lang="af-ZA"/>
          </a:p>
        </p:txBody>
      </p:sp>
    </p:spTree>
    <p:extLst>
      <p:ext uri="{BB962C8B-B14F-4D97-AF65-F5344CB8AC3E}">
        <p14:creationId xmlns:p14="http://schemas.microsoft.com/office/powerpoint/2010/main" val="1419292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af-ZA" dirty="0"/>
          </a:p>
        </p:txBody>
      </p:sp>
      <p:sp>
        <p:nvSpPr>
          <p:cNvPr id="4" name="Slide Number Placeholder 3"/>
          <p:cNvSpPr>
            <a:spLocks noGrp="1"/>
          </p:cNvSpPr>
          <p:nvPr>
            <p:ph type="sldNum" sz="quarter" idx="10"/>
          </p:nvPr>
        </p:nvSpPr>
        <p:spPr/>
        <p:txBody>
          <a:bodyPr/>
          <a:lstStyle/>
          <a:p>
            <a:fld id="{B1E5F9DB-40E2-4AB9-BB7E-A6571F33600A}" type="slidenum">
              <a:rPr lang="af-ZA" smtClean="0"/>
              <a:t>3</a:t>
            </a:fld>
            <a:endParaRPr lang="af-ZA"/>
          </a:p>
        </p:txBody>
      </p:sp>
    </p:spTree>
    <p:extLst>
      <p:ext uri="{BB962C8B-B14F-4D97-AF65-F5344CB8AC3E}">
        <p14:creationId xmlns:p14="http://schemas.microsoft.com/office/powerpoint/2010/main" val="1871196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B1E5F9DB-40E2-4AB9-BB7E-A6571F33600A}" type="slidenum">
              <a:rPr lang="af-ZA" smtClean="0"/>
              <a:t>4</a:t>
            </a:fld>
            <a:endParaRPr lang="af-ZA"/>
          </a:p>
        </p:txBody>
      </p:sp>
    </p:spTree>
    <p:extLst>
      <p:ext uri="{BB962C8B-B14F-4D97-AF65-F5344CB8AC3E}">
        <p14:creationId xmlns:p14="http://schemas.microsoft.com/office/powerpoint/2010/main" val="821617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1E5F9DB-40E2-4AB9-BB7E-A6571F33600A}" type="slidenum">
              <a:rPr lang="af-ZA" smtClean="0"/>
              <a:t>6</a:t>
            </a:fld>
            <a:endParaRPr lang="af-ZA"/>
          </a:p>
        </p:txBody>
      </p:sp>
    </p:spTree>
    <p:extLst>
      <p:ext uri="{BB962C8B-B14F-4D97-AF65-F5344CB8AC3E}">
        <p14:creationId xmlns:p14="http://schemas.microsoft.com/office/powerpoint/2010/main" val="2199436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5F9DB-40E2-4AB9-BB7E-A6571F33600A}" type="slidenum">
              <a:rPr lang="af-ZA" smtClean="0"/>
              <a:t>8</a:t>
            </a:fld>
            <a:endParaRPr lang="af-ZA"/>
          </a:p>
        </p:txBody>
      </p:sp>
    </p:spTree>
    <p:extLst>
      <p:ext uri="{BB962C8B-B14F-4D97-AF65-F5344CB8AC3E}">
        <p14:creationId xmlns:p14="http://schemas.microsoft.com/office/powerpoint/2010/main" val="1467492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1E5F9DB-40E2-4AB9-BB7E-A6571F33600A}" type="slidenum">
              <a:rPr lang="af-ZA" smtClean="0"/>
              <a:t>9</a:t>
            </a:fld>
            <a:endParaRPr lang="af-ZA"/>
          </a:p>
        </p:txBody>
      </p:sp>
    </p:spTree>
    <p:extLst>
      <p:ext uri="{BB962C8B-B14F-4D97-AF65-F5344CB8AC3E}">
        <p14:creationId xmlns:p14="http://schemas.microsoft.com/office/powerpoint/2010/main" val="2195012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f-ZA" dirty="0"/>
          </a:p>
        </p:txBody>
      </p:sp>
      <p:sp>
        <p:nvSpPr>
          <p:cNvPr id="4" name="Slide Number Placeholder 3"/>
          <p:cNvSpPr>
            <a:spLocks noGrp="1"/>
          </p:cNvSpPr>
          <p:nvPr>
            <p:ph type="sldNum" sz="quarter" idx="10"/>
          </p:nvPr>
        </p:nvSpPr>
        <p:spPr/>
        <p:txBody>
          <a:bodyPr/>
          <a:lstStyle/>
          <a:p>
            <a:fld id="{B1E5F9DB-40E2-4AB9-BB7E-A6571F33600A}" type="slidenum">
              <a:rPr lang="af-ZA" smtClean="0"/>
              <a:t>11</a:t>
            </a:fld>
            <a:endParaRPr lang="af-ZA"/>
          </a:p>
        </p:txBody>
      </p:sp>
    </p:spTree>
    <p:extLst>
      <p:ext uri="{BB962C8B-B14F-4D97-AF65-F5344CB8AC3E}">
        <p14:creationId xmlns:p14="http://schemas.microsoft.com/office/powerpoint/2010/main" val="3649711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Theo nghiên cứu của Uthkarsh Pallavisarji, 90% đối tượng biết được số điện thoại cấp cứu địa phương[6], nghiên cứu của chúng tôi thấp hơn tỷ lệ này xấp xỉ 3 lần (33,0%). Mặt khác, tỷ lệ người dân xác định sai số điện thoại cấp cứu còn khá cao chiếm khoảng 39,0%; cao hơn gấp 2 lần so với nghiên cứu của Nguyễn Thị Liên Hương (21%) [7]. Đây là con số đáng báo động cho thấy việc tuyên truyền các dịch vụ cấp cứu cho người dân tại xã Nhâm huyện A Lưới chưa thực sự được quan tâm. </a:t>
            </a:r>
            <a:endParaRPr lang="af-ZA" dirty="0"/>
          </a:p>
        </p:txBody>
      </p:sp>
      <p:sp>
        <p:nvSpPr>
          <p:cNvPr id="4" name="Slide Number Placeholder 3"/>
          <p:cNvSpPr>
            <a:spLocks noGrp="1"/>
          </p:cNvSpPr>
          <p:nvPr>
            <p:ph type="sldNum" sz="quarter" idx="10"/>
          </p:nvPr>
        </p:nvSpPr>
        <p:spPr/>
        <p:txBody>
          <a:bodyPr/>
          <a:lstStyle/>
          <a:p>
            <a:fld id="{54F3E170-0CD4-45EE-B91E-287F420A113B}" type="slidenum">
              <a:rPr lang="af-ZA" smtClean="0"/>
              <a:t>15</a:t>
            </a:fld>
            <a:endParaRPr lang="af-ZA"/>
          </a:p>
        </p:txBody>
      </p:sp>
    </p:spTree>
    <p:extLst>
      <p:ext uri="{BB962C8B-B14F-4D97-AF65-F5344CB8AC3E}">
        <p14:creationId xmlns:p14="http://schemas.microsoft.com/office/powerpoint/2010/main" val="145149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f-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f-ZA"/>
          </a:p>
        </p:txBody>
      </p:sp>
      <p:sp>
        <p:nvSpPr>
          <p:cNvPr id="4" name="Date Placeholder 3"/>
          <p:cNvSpPr>
            <a:spLocks noGrp="1"/>
          </p:cNvSpPr>
          <p:nvPr>
            <p:ph type="dt" sz="half" idx="10"/>
          </p:nvPr>
        </p:nvSpPr>
        <p:spPr/>
        <p:txBody>
          <a:bodyPr/>
          <a:lstStyle/>
          <a:p>
            <a:fld id="{A1C3E11D-315A-435C-AD8D-11290F7EEEF4}" type="datetimeFigureOut">
              <a:rPr lang="af-ZA" smtClean="0"/>
              <a:t>2017/10/26</a:t>
            </a:fld>
            <a:endParaRPr lang="af-ZA"/>
          </a:p>
        </p:txBody>
      </p:sp>
      <p:sp>
        <p:nvSpPr>
          <p:cNvPr id="5" name="Footer Placeholder 4"/>
          <p:cNvSpPr>
            <a:spLocks noGrp="1"/>
          </p:cNvSpPr>
          <p:nvPr>
            <p:ph type="ftr" sz="quarter" idx="11"/>
          </p:nvPr>
        </p:nvSpPr>
        <p:spPr/>
        <p:txBody>
          <a:bodyPr/>
          <a:lstStyle/>
          <a:p>
            <a:endParaRPr lang="af-ZA"/>
          </a:p>
        </p:txBody>
      </p:sp>
      <p:sp>
        <p:nvSpPr>
          <p:cNvPr id="6" name="Slide Number Placeholder 5"/>
          <p:cNvSpPr>
            <a:spLocks noGrp="1"/>
          </p:cNvSpPr>
          <p:nvPr>
            <p:ph type="sldNum" sz="quarter" idx="12"/>
          </p:nvPr>
        </p:nvSpPr>
        <p:spPr/>
        <p:txBody>
          <a:bodyPr/>
          <a:lstStyle/>
          <a:p>
            <a:fld id="{8D125E36-8A80-4BF6-9411-577A7393CA0B}" type="slidenum">
              <a:rPr lang="af-ZA" smtClean="0"/>
              <a:t>‹#›</a:t>
            </a:fld>
            <a:endParaRPr lang="af-ZA"/>
          </a:p>
        </p:txBody>
      </p:sp>
    </p:spTree>
    <p:extLst>
      <p:ext uri="{BB962C8B-B14F-4D97-AF65-F5344CB8AC3E}">
        <p14:creationId xmlns:p14="http://schemas.microsoft.com/office/powerpoint/2010/main" val="426601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f-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4" name="Date Placeholder 3"/>
          <p:cNvSpPr>
            <a:spLocks noGrp="1"/>
          </p:cNvSpPr>
          <p:nvPr>
            <p:ph type="dt" sz="half" idx="10"/>
          </p:nvPr>
        </p:nvSpPr>
        <p:spPr/>
        <p:txBody>
          <a:bodyPr/>
          <a:lstStyle/>
          <a:p>
            <a:fld id="{A1C3E11D-315A-435C-AD8D-11290F7EEEF4}" type="datetimeFigureOut">
              <a:rPr lang="af-ZA" smtClean="0"/>
              <a:t>2017/10/26</a:t>
            </a:fld>
            <a:endParaRPr lang="af-ZA"/>
          </a:p>
        </p:txBody>
      </p:sp>
      <p:sp>
        <p:nvSpPr>
          <p:cNvPr id="5" name="Footer Placeholder 4"/>
          <p:cNvSpPr>
            <a:spLocks noGrp="1"/>
          </p:cNvSpPr>
          <p:nvPr>
            <p:ph type="ftr" sz="quarter" idx="11"/>
          </p:nvPr>
        </p:nvSpPr>
        <p:spPr/>
        <p:txBody>
          <a:bodyPr/>
          <a:lstStyle/>
          <a:p>
            <a:endParaRPr lang="af-ZA"/>
          </a:p>
        </p:txBody>
      </p:sp>
      <p:sp>
        <p:nvSpPr>
          <p:cNvPr id="6" name="Slide Number Placeholder 5"/>
          <p:cNvSpPr>
            <a:spLocks noGrp="1"/>
          </p:cNvSpPr>
          <p:nvPr>
            <p:ph type="sldNum" sz="quarter" idx="12"/>
          </p:nvPr>
        </p:nvSpPr>
        <p:spPr/>
        <p:txBody>
          <a:bodyPr/>
          <a:lstStyle/>
          <a:p>
            <a:fld id="{8D125E36-8A80-4BF6-9411-577A7393CA0B}" type="slidenum">
              <a:rPr lang="af-ZA" smtClean="0"/>
              <a:t>‹#›</a:t>
            </a:fld>
            <a:endParaRPr lang="af-ZA"/>
          </a:p>
        </p:txBody>
      </p:sp>
    </p:spTree>
    <p:extLst>
      <p:ext uri="{BB962C8B-B14F-4D97-AF65-F5344CB8AC3E}">
        <p14:creationId xmlns:p14="http://schemas.microsoft.com/office/powerpoint/2010/main" val="94975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f-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4" name="Date Placeholder 3"/>
          <p:cNvSpPr>
            <a:spLocks noGrp="1"/>
          </p:cNvSpPr>
          <p:nvPr>
            <p:ph type="dt" sz="half" idx="10"/>
          </p:nvPr>
        </p:nvSpPr>
        <p:spPr/>
        <p:txBody>
          <a:bodyPr/>
          <a:lstStyle/>
          <a:p>
            <a:fld id="{A1C3E11D-315A-435C-AD8D-11290F7EEEF4}" type="datetimeFigureOut">
              <a:rPr lang="af-ZA" smtClean="0"/>
              <a:t>2017/10/26</a:t>
            </a:fld>
            <a:endParaRPr lang="af-ZA"/>
          </a:p>
        </p:txBody>
      </p:sp>
      <p:sp>
        <p:nvSpPr>
          <p:cNvPr id="5" name="Footer Placeholder 4"/>
          <p:cNvSpPr>
            <a:spLocks noGrp="1"/>
          </p:cNvSpPr>
          <p:nvPr>
            <p:ph type="ftr" sz="quarter" idx="11"/>
          </p:nvPr>
        </p:nvSpPr>
        <p:spPr/>
        <p:txBody>
          <a:bodyPr/>
          <a:lstStyle/>
          <a:p>
            <a:endParaRPr lang="af-ZA"/>
          </a:p>
        </p:txBody>
      </p:sp>
      <p:sp>
        <p:nvSpPr>
          <p:cNvPr id="6" name="Slide Number Placeholder 5"/>
          <p:cNvSpPr>
            <a:spLocks noGrp="1"/>
          </p:cNvSpPr>
          <p:nvPr>
            <p:ph type="sldNum" sz="quarter" idx="12"/>
          </p:nvPr>
        </p:nvSpPr>
        <p:spPr/>
        <p:txBody>
          <a:bodyPr/>
          <a:lstStyle/>
          <a:p>
            <a:fld id="{8D125E36-8A80-4BF6-9411-577A7393CA0B}" type="slidenum">
              <a:rPr lang="af-ZA" smtClean="0"/>
              <a:t>‹#›</a:t>
            </a:fld>
            <a:endParaRPr lang="af-ZA"/>
          </a:p>
        </p:txBody>
      </p:sp>
    </p:spTree>
    <p:extLst>
      <p:ext uri="{BB962C8B-B14F-4D97-AF65-F5344CB8AC3E}">
        <p14:creationId xmlns:p14="http://schemas.microsoft.com/office/powerpoint/2010/main" val="3728224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11279" b="82779" l="9059" r="93765">
                        <a14:foregroundMark x1="38118" y1="38570" x2="79294" y2="62135"/>
                        <a14:foregroundMark x1="56824" y1="29507" x2="29176" y2="56193"/>
                        <a14:foregroundMark x1="34235" y1="60725" x2="65059" y2="71299"/>
                        <a14:foregroundMark x1="45647" y1="29507" x2="67412" y2="38570"/>
                      </a14:backgroundRemoval>
                    </a14:imgEffect>
                    <a14:imgEffect>
                      <a14:brightnessContrast bright="53000" contrast="83000"/>
                    </a14:imgEffect>
                  </a14:imgLayer>
                </a14:imgProps>
              </a:ext>
              <a:ext uri="{28A0092B-C50C-407E-A947-70E740481C1C}">
                <a14:useLocalDpi xmlns:a14="http://schemas.microsoft.com/office/drawing/2010/main" val="0"/>
              </a:ext>
            </a:extLst>
          </a:blip>
          <a:srcRect l="8615" t="11764" r="7318" b="17844"/>
          <a:stretch/>
        </p:blipFill>
        <p:spPr>
          <a:xfrm>
            <a:off x="3823447" y="1295400"/>
            <a:ext cx="4935071" cy="4827495"/>
          </a:xfrm>
          <a:prstGeom prst="rect">
            <a:avLst/>
          </a:prstGeom>
        </p:spPr>
      </p:pic>
      <p:sp>
        <p:nvSpPr>
          <p:cNvPr id="3" name="Content Placeholder 2"/>
          <p:cNvSpPr>
            <a:spLocks noGrp="1"/>
          </p:cNvSpPr>
          <p:nvPr>
            <p:ph idx="1"/>
          </p:nvPr>
        </p:nvSpPr>
        <p:spPr>
          <a:xfrm>
            <a:off x="457200" y="1605897"/>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f-ZA" dirty="0"/>
          </a:p>
        </p:txBody>
      </p:sp>
      <p:sp>
        <p:nvSpPr>
          <p:cNvPr id="4" name="Date Placeholder 3"/>
          <p:cNvSpPr>
            <a:spLocks noGrp="1"/>
          </p:cNvSpPr>
          <p:nvPr>
            <p:ph type="dt" sz="half" idx="10"/>
          </p:nvPr>
        </p:nvSpPr>
        <p:spPr/>
        <p:txBody>
          <a:bodyPr/>
          <a:lstStyle/>
          <a:p>
            <a:fld id="{A1C3E11D-315A-435C-AD8D-11290F7EEEF4}" type="datetimeFigureOut">
              <a:rPr lang="af-ZA" smtClean="0"/>
              <a:t>2017/10/26</a:t>
            </a:fld>
            <a:endParaRPr lang="af-ZA"/>
          </a:p>
        </p:txBody>
      </p:sp>
      <p:sp>
        <p:nvSpPr>
          <p:cNvPr id="5" name="Footer Placeholder 4"/>
          <p:cNvSpPr>
            <a:spLocks noGrp="1"/>
          </p:cNvSpPr>
          <p:nvPr>
            <p:ph type="ftr" sz="quarter" idx="11"/>
          </p:nvPr>
        </p:nvSpPr>
        <p:spPr/>
        <p:txBody>
          <a:bodyPr/>
          <a:lstStyle/>
          <a:p>
            <a:endParaRPr lang="af-ZA"/>
          </a:p>
        </p:txBody>
      </p:sp>
      <p:sp>
        <p:nvSpPr>
          <p:cNvPr id="6" name="Slide Number Placeholder 5"/>
          <p:cNvSpPr>
            <a:spLocks noGrp="1"/>
          </p:cNvSpPr>
          <p:nvPr>
            <p:ph type="sldNum" sz="quarter" idx="12"/>
          </p:nvPr>
        </p:nvSpPr>
        <p:spPr/>
        <p:txBody>
          <a:bodyPr/>
          <a:lstStyle/>
          <a:p>
            <a:fld id="{8D125E36-8A80-4BF6-9411-577A7393CA0B}" type="slidenum">
              <a:rPr lang="af-ZA" smtClean="0"/>
              <a:t>‹#›</a:t>
            </a:fld>
            <a:endParaRPr lang="af-ZA"/>
          </a:p>
        </p:txBody>
      </p:sp>
      <p:cxnSp>
        <p:nvCxnSpPr>
          <p:cNvPr id="9" name="Straight Connector 8"/>
          <p:cNvCxnSpPr/>
          <p:nvPr userDrawn="1"/>
        </p:nvCxnSpPr>
        <p:spPr>
          <a:xfrm>
            <a:off x="0" y="103095"/>
            <a:ext cx="7620000" cy="0"/>
          </a:xfrm>
          <a:prstGeom prst="line">
            <a:avLst/>
          </a:prstGeom>
          <a:ln w="38100">
            <a:gradFill flip="none" rotWithShape="1">
              <a:gsLst>
                <a:gs pos="0">
                  <a:schemeClr val="accent1"/>
                </a:gs>
                <a:gs pos="50000">
                  <a:schemeClr val="tx2">
                    <a:lumMod val="40000"/>
                    <a:lumOff val="60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2753" y="1143000"/>
            <a:ext cx="7620000" cy="0"/>
          </a:xfrm>
          <a:prstGeom prst="line">
            <a:avLst/>
          </a:prstGeom>
          <a:ln w="38100">
            <a:gradFill flip="none" rotWithShape="1">
              <a:gsLst>
                <a:gs pos="0">
                  <a:schemeClr val="accent1"/>
                </a:gs>
                <a:gs pos="50000">
                  <a:schemeClr val="tx2">
                    <a:lumMod val="40000"/>
                    <a:lumOff val="60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Title 4"/>
          <p:cNvSpPr>
            <a:spLocks noGrp="1"/>
          </p:cNvSpPr>
          <p:nvPr>
            <p:ph type="title"/>
          </p:nvPr>
        </p:nvSpPr>
        <p:spPr>
          <a:xfrm>
            <a:off x="0" y="171545"/>
            <a:ext cx="7848600" cy="895255"/>
          </a:xfrm>
          <a:gradFill flip="none" rotWithShape="1">
            <a:gsLst>
              <a:gs pos="66000">
                <a:srgbClr val="3366FF">
                  <a:alpha val="84000"/>
                </a:srgbClr>
              </a:gs>
              <a:gs pos="99000">
                <a:srgbClr val="FFFFFF">
                  <a:alpha val="84000"/>
                </a:srgbClr>
              </a:gs>
            </a:gsLst>
            <a:path path="circle">
              <a:fillToRect t="100000" r="100000"/>
            </a:path>
            <a:tileRect l="-100000" b="-100000"/>
          </a:gradFill>
        </p:spPr>
        <p:txBody>
          <a:bodyPr vert="horz" lIns="91440" tIns="45720" rIns="91440" bIns="45720" rtlCol="0" anchor="ctr">
            <a:normAutofit/>
          </a:bodyPr>
          <a:lstStyle>
            <a:lvl1pPr>
              <a:defRPr b="1">
                <a:solidFill>
                  <a:schemeClr val="bg1"/>
                </a:solidFill>
              </a:defRPr>
            </a:lvl1pPr>
          </a:lstStyle>
          <a:p>
            <a:endParaRPr lang="en-US" dirty="0"/>
          </a:p>
        </p:txBody>
      </p:sp>
    </p:spTree>
    <p:extLst>
      <p:ext uri="{BB962C8B-B14F-4D97-AF65-F5344CB8AC3E}">
        <p14:creationId xmlns:p14="http://schemas.microsoft.com/office/powerpoint/2010/main" val="340212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af-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C3E11D-315A-435C-AD8D-11290F7EEEF4}" type="datetimeFigureOut">
              <a:rPr lang="af-ZA" smtClean="0"/>
              <a:t>2017/10/26</a:t>
            </a:fld>
            <a:endParaRPr lang="af-ZA"/>
          </a:p>
        </p:txBody>
      </p:sp>
      <p:sp>
        <p:nvSpPr>
          <p:cNvPr id="5" name="Footer Placeholder 4"/>
          <p:cNvSpPr>
            <a:spLocks noGrp="1"/>
          </p:cNvSpPr>
          <p:nvPr>
            <p:ph type="ftr" sz="quarter" idx="11"/>
          </p:nvPr>
        </p:nvSpPr>
        <p:spPr/>
        <p:txBody>
          <a:bodyPr/>
          <a:lstStyle/>
          <a:p>
            <a:endParaRPr lang="af-ZA"/>
          </a:p>
        </p:txBody>
      </p:sp>
      <p:sp>
        <p:nvSpPr>
          <p:cNvPr id="6" name="Slide Number Placeholder 5"/>
          <p:cNvSpPr>
            <a:spLocks noGrp="1"/>
          </p:cNvSpPr>
          <p:nvPr>
            <p:ph type="sldNum" sz="quarter" idx="12"/>
          </p:nvPr>
        </p:nvSpPr>
        <p:spPr/>
        <p:txBody>
          <a:bodyPr/>
          <a:lstStyle/>
          <a:p>
            <a:fld id="{8D125E36-8A80-4BF6-9411-577A7393CA0B}" type="slidenum">
              <a:rPr lang="af-ZA" smtClean="0"/>
              <a:t>‹#›</a:t>
            </a:fld>
            <a:endParaRPr lang="af-ZA"/>
          </a:p>
        </p:txBody>
      </p:sp>
    </p:spTree>
    <p:extLst>
      <p:ext uri="{BB962C8B-B14F-4D97-AF65-F5344CB8AC3E}">
        <p14:creationId xmlns:p14="http://schemas.microsoft.com/office/powerpoint/2010/main" val="3353042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f-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5" name="Date Placeholder 4"/>
          <p:cNvSpPr>
            <a:spLocks noGrp="1"/>
          </p:cNvSpPr>
          <p:nvPr>
            <p:ph type="dt" sz="half" idx="10"/>
          </p:nvPr>
        </p:nvSpPr>
        <p:spPr/>
        <p:txBody>
          <a:bodyPr/>
          <a:lstStyle/>
          <a:p>
            <a:fld id="{A1C3E11D-315A-435C-AD8D-11290F7EEEF4}" type="datetimeFigureOut">
              <a:rPr lang="af-ZA" smtClean="0"/>
              <a:t>2017/10/26</a:t>
            </a:fld>
            <a:endParaRPr lang="af-ZA"/>
          </a:p>
        </p:txBody>
      </p:sp>
      <p:sp>
        <p:nvSpPr>
          <p:cNvPr id="6" name="Footer Placeholder 5"/>
          <p:cNvSpPr>
            <a:spLocks noGrp="1"/>
          </p:cNvSpPr>
          <p:nvPr>
            <p:ph type="ftr" sz="quarter" idx="11"/>
          </p:nvPr>
        </p:nvSpPr>
        <p:spPr/>
        <p:txBody>
          <a:bodyPr/>
          <a:lstStyle/>
          <a:p>
            <a:endParaRPr lang="af-ZA"/>
          </a:p>
        </p:txBody>
      </p:sp>
      <p:sp>
        <p:nvSpPr>
          <p:cNvPr id="7" name="Slide Number Placeholder 6"/>
          <p:cNvSpPr>
            <a:spLocks noGrp="1"/>
          </p:cNvSpPr>
          <p:nvPr>
            <p:ph type="sldNum" sz="quarter" idx="12"/>
          </p:nvPr>
        </p:nvSpPr>
        <p:spPr/>
        <p:txBody>
          <a:bodyPr/>
          <a:lstStyle/>
          <a:p>
            <a:fld id="{8D125E36-8A80-4BF6-9411-577A7393CA0B}" type="slidenum">
              <a:rPr lang="af-ZA" smtClean="0"/>
              <a:t>‹#›</a:t>
            </a:fld>
            <a:endParaRPr lang="af-ZA"/>
          </a:p>
        </p:txBody>
      </p:sp>
    </p:spTree>
    <p:extLst>
      <p:ext uri="{BB962C8B-B14F-4D97-AF65-F5344CB8AC3E}">
        <p14:creationId xmlns:p14="http://schemas.microsoft.com/office/powerpoint/2010/main" val="185218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f-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7" name="Date Placeholder 6"/>
          <p:cNvSpPr>
            <a:spLocks noGrp="1"/>
          </p:cNvSpPr>
          <p:nvPr>
            <p:ph type="dt" sz="half" idx="10"/>
          </p:nvPr>
        </p:nvSpPr>
        <p:spPr/>
        <p:txBody>
          <a:bodyPr/>
          <a:lstStyle/>
          <a:p>
            <a:fld id="{A1C3E11D-315A-435C-AD8D-11290F7EEEF4}" type="datetimeFigureOut">
              <a:rPr lang="af-ZA" smtClean="0"/>
              <a:t>2017/10/26</a:t>
            </a:fld>
            <a:endParaRPr lang="af-ZA"/>
          </a:p>
        </p:txBody>
      </p:sp>
      <p:sp>
        <p:nvSpPr>
          <p:cNvPr id="8" name="Footer Placeholder 7"/>
          <p:cNvSpPr>
            <a:spLocks noGrp="1"/>
          </p:cNvSpPr>
          <p:nvPr>
            <p:ph type="ftr" sz="quarter" idx="11"/>
          </p:nvPr>
        </p:nvSpPr>
        <p:spPr/>
        <p:txBody>
          <a:bodyPr/>
          <a:lstStyle/>
          <a:p>
            <a:endParaRPr lang="af-ZA"/>
          </a:p>
        </p:txBody>
      </p:sp>
      <p:sp>
        <p:nvSpPr>
          <p:cNvPr id="9" name="Slide Number Placeholder 8"/>
          <p:cNvSpPr>
            <a:spLocks noGrp="1"/>
          </p:cNvSpPr>
          <p:nvPr>
            <p:ph type="sldNum" sz="quarter" idx="12"/>
          </p:nvPr>
        </p:nvSpPr>
        <p:spPr/>
        <p:txBody>
          <a:bodyPr/>
          <a:lstStyle/>
          <a:p>
            <a:fld id="{8D125E36-8A80-4BF6-9411-577A7393CA0B}" type="slidenum">
              <a:rPr lang="af-ZA" smtClean="0"/>
              <a:t>‹#›</a:t>
            </a:fld>
            <a:endParaRPr lang="af-ZA"/>
          </a:p>
        </p:txBody>
      </p:sp>
    </p:spTree>
    <p:extLst>
      <p:ext uri="{BB962C8B-B14F-4D97-AF65-F5344CB8AC3E}">
        <p14:creationId xmlns:p14="http://schemas.microsoft.com/office/powerpoint/2010/main" val="2392774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f-ZA"/>
          </a:p>
        </p:txBody>
      </p:sp>
      <p:sp>
        <p:nvSpPr>
          <p:cNvPr id="3" name="Date Placeholder 2"/>
          <p:cNvSpPr>
            <a:spLocks noGrp="1"/>
          </p:cNvSpPr>
          <p:nvPr>
            <p:ph type="dt" sz="half" idx="10"/>
          </p:nvPr>
        </p:nvSpPr>
        <p:spPr/>
        <p:txBody>
          <a:bodyPr/>
          <a:lstStyle/>
          <a:p>
            <a:fld id="{A1C3E11D-315A-435C-AD8D-11290F7EEEF4}" type="datetimeFigureOut">
              <a:rPr lang="af-ZA" smtClean="0"/>
              <a:t>2017/10/26</a:t>
            </a:fld>
            <a:endParaRPr lang="af-ZA"/>
          </a:p>
        </p:txBody>
      </p:sp>
      <p:sp>
        <p:nvSpPr>
          <p:cNvPr id="4" name="Footer Placeholder 3"/>
          <p:cNvSpPr>
            <a:spLocks noGrp="1"/>
          </p:cNvSpPr>
          <p:nvPr>
            <p:ph type="ftr" sz="quarter" idx="11"/>
          </p:nvPr>
        </p:nvSpPr>
        <p:spPr/>
        <p:txBody>
          <a:bodyPr/>
          <a:lstStyle/>
          <a:p>
            <a:endParaRPr lang="af-ZA"/>
          </a:p>
        </p:txBody>
      </p:sp>
      <p:sp>
        <p:nvSpPr>
          <p:cNvPr id="5" name="Slide Number Placeholder 4"/>
          <p:cNvSpPr>
            <a:spLocks noGrp="1"/>
          </p:cNvSpPr>
          <p:nvPr>
            <p:ph type="sldNum" sz="quarter" idx="12"/>
          </p:nvPr>
        </p:nvSpPr>
        <p:spPr/>
        <p:txBody>
          <a:bodyPr/>
          <a:lstStyle/>
          <a:p>
            <a:fld id="{8D125E36-8A80-4BF6-9411-577A7393CA0B}" type="slidenum">
              <a:rPr lang="af-ZA" smtClean="0"/>
              <a:t>‹#›</a:t>
            </a:fld>
            <a:endParaRPr lang="af-ZA"/>
          </a:p>
        </p:txBody>
      </p:sp>
    </p:spTree>
    <p:extLst>
      <p:ext uri="{BB962C8B-B14F-4D97-AF65-F5344CB8AC3E}">
        <p14:creationId xmlns:p14="http://schemas.microsoft.com/office/powerpoint/2010/main" val="271462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3E11D-315A-435C-AD8D-11290F7EEEF4}" type="datetimeFigureOut">
              <a:rPr lang="af-ZA" smtClean="0"/>
              <a:t>2017/10/26</a:t>
            </a:fld>
            <a:endParaRPr lang="af-ZA"/>
          </a:p>
        </p:txBody>
      </p:sp>
      <p:sp>
        <p:nvSpPr>
          <p:cNvPr id="3" name="Footer Placeholder 2"/>
          <p:cNvSpPr>
            <a:spLocks noGrp="1"/>
          </p:cNvSpPr>
          <p:nvPr>
            <p:ph type="ftr" sz="quarter" idx="11"/>
          </p:nvPr>
        </p:nvSpPr>
        <p:spPr/>
        <p:txBody>
          <a:bodyPr/>
          <a:lstStyle/>
          <a:p>
            <a:endParaRPr lang="af-ZA"/>
          </a:p>
        </p:txBody>
      </p:sp>
      <p:sp>
        <p:nvSpPr>
          <p:cNvPr id="4" name="Slide Number Placeholder 3"/>
          <p:cNvSpPr>
            <a:spLocks noGrp="1"/>
          </p:cNvSpPr>
          <p:nvPr>
            <p:ph type="sldNum" sz="quarter" idx="12"/>
          </p:nvPr>
        </p:nvSpPr>
        <p:spPr/>
        <p:txBody>
          <a:bodyPr/>
          <a:lstStyle/>
          <a:p>
            <a:fld id="{8D125E36-8A80-4BF6-9411-577A7393CA0B}" type="slidenum">
              <a:rPr lang="af-ZA" smtClean="0"/>
              <a:t>‹#›</a:t>
            </a:fld>
            <a:endParaRPr lang="af-ZA"/>
          </a:p>
        </p:txBody>
      </p:sp>
    </p:spTree>
    <p:extLst>
      <p:ext uri="{BB962C8B-B14F-4D97-AF65-F5344CB8AC3E}">
        <p14:creationId xmlns:p14="http://schemas.microsoft.com/office/powerpoint/2010/main" val="70799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af-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3E11D-315A-435C-AD8D-11290F7EEEF4}" type="datetimeFigureOut">
              <a:rPr lang="af-ZA" smtClean="0"/>
              <a:t>2017/10/26</a:t>
            </a:fld>
            <a:endParaRPr lang="af-ZA"/>
          </a:p>
        </p:txBody>
      </p:sp>
      <p:sp>
        <p:nvSpPr>
          <p:cNvPr id="6" name="Footer Placeholder 5"/>
          <p:cNvSpPr>
            <a:spLocks noGrp="1"/>
          </p:cNvSpPr>
          <p:nvPr>
            <p:ph type="ftr" sz="quarter" idx="11"/>
          </p:nvPr>
        </p:nvSpPr>
        <p:spPr/>
        <p:txBody>
          <a:bodyPr/>
          <a:lstStyle/>
          <a:p>
            <a:endParaRPr lang="af-ZA"/>
          </a:p>
        </p:txBody>
      </p:sp>
      <p:sp>
        <p:nvSpPr>
          <p:cNvPr id="7" name="Slide Number Placeholder 6"/>
          <p:cNvSpPr>
            <a:spLocks noGrp="1"/>
          </p:cNvSpPr>
          <p:nvPr>
            <p:ph type="sldNum" sz="quarter" idx="12"/>
          </p:nvPr>
        </p:nvSpPr>
        <p:spPr/>
        <p:txBody>
          <a:bodyPr/>
          <a:lstStyle/>
          <a:p>
            <a:fld id="{8D125E36-8A80-4BF6-9411-577A7393CA0B}" type="slidenum">
              <a:rPr lang="af-ZA" smtClean="0"/>
              <a:t>‹#›</a:t>
            </a:fld>
            <a:endParaRPr lang="af-ZA"/>
          </a:p>
        </p:txBody>
      </p:sp>
    </p:spTree>
    <p:extLst>
      <p:ext uri="{BB962C8B-B14F-4D97-AF65-F5344CB8AC3E}">
        <p14:creationId xmlns:p14="http://schemas.microsoft.com/office/powerpoint/2010/main" val="2257779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af-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f-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3E11D-315A-435C-AD8D-11290F7EEEF4}" type="datetimeFigureOut">
              <a:rPr lang="af-ZA" smtClean="0"/>
              <a:t>2017/10/26</a:t>
            </a:fld>
            <a:endParaRPr lang="af-ZA"/>
          </a:p>
        </p:txBody>
      </p:sp>
      <p:sp>
        <p:nvSpPr>
          <p:cNvPr id="6" name="Footer Placeholder 5"/>
          <p:cNvSpPr>
            <a:spLocks noGrp="1"/>
          </p:cNvSpPr>
          <p:nvPr>
            <p:ph type="ftr" sz="quarter" idx="11"/>
          </p:nvPr>
        </p:nvSpPr>
        <p:spPr/>
        <p:txBody>
          <a:bodyPr/>
          <a:lstStyle/>
          <a:p>
            <a:endParaRPr lang="af-ZA"/>
          </a:p>
        </p:txBody>
      </p:sp>
      <p:sp>
        <p:nvSpPr>
          <p:cNvPr id="7" name="Slide Number Placeholder 6"/>
          <p:cNvSpPr>
            <a:spLocks noGrp="1"/>
          </p:cNvSpPr>
          <p:nvPr>
            <p:ph type="sldNum" sz="quarter" idx="12"/>
          </p:nvPr>
        </p:nvSpPr>
        <p:spPr/>
        <p:txBody>
          <a:bodyPr/>
          <a:lstStyle/>
          <a:p>
            <a:fld id="{8D125E36-8A80-4BF6-9411-577A7393CA0B}" type="slidenum">
              <a:rPr lang="af-ZA" smtClean="0"/>
              <a:t>‹#›</a:t>
            </a:fld>
            <a:endParaRPr lang="af-ZA"/>
          </a:p>
        </p:txBody>
      </p:sp>
    </p:spTree>
    <p:extLst>
      <p:ext uri="{BB962C8B-B14F-4D97-AF65-F5344CB8AC3E}">
        <p14:creationId xmlns:p14="http://schemas.microsoft.com/office/powerpoint/2010/main" val="2878618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af-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3E11D-315A-435C-AD8D-11290F7EEEF4}" type="datetimeFigureOut">
              <a:rPr lang="af-ZA" smtClean="0"/>
              <a:t>2017/10/26</a:t>
            </a:fld>
            <a:endParaRPr lang="af-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f-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25E36-8A80-4BF6-9411-577A7393CA0B}" type="slidenum">
              <a:rPr lang="af-ZA" smtClean="0"/>
              <a:t>‹#›</a:t>
            </a:fld>
            <a:endParaRPr lang="af-ZA"/>
          </a:p>
        </p:txBody>
      </p:sp>
    </p:spTree>
    <p:extLst>
      <p:ext uri="{BB962C8B-B14F-4D97-AF65-F5344CB8AC3E}">
        <p14:creationId xmlns:p14="http://schemas.microsoft.com/office/powerpoint/2010/main" val="715180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thuathienhue.gov.vn/vi-vn/Thong-tin-du-dia-chi/tid/Xa-Nha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1371600"/>
            <a:ext cx="8229599" cy="2700404"/>
          </a:xfrm>
          <a:prstGeom prst="rect">
            <a:avLst/>
          </a:prstGeom>
          <a:gradFill flip="none" rotWithShape="1">
            <a:gsLst>
              <a:gs pos="11000">
                <a:srgbClr val="3366FF">
                  <a:alpha val="84000"/>
                </a:srgbClr>
              </a:gs>
              <a:gs pos="82000">
                <a:srgbClr val="3366FF">
                  <a:alpha val="84000"/>
                </a:srgbClr>
              </a:gs>
              <a:gs pos="0">
                <a:schemeClr val="bg1"/>
              </a:gs>
              <a:gs pos="94000">
                <a:srgbClr val="A5BCFF"/>
              </a:gs>
              <a:gs pos="100000">
                <a:srgbClr val="FFFFFF">
                  <a:alpha val="84000"/>
                </a:srgbClr>
              </a:gs>
            </a:gsLst>
            <a:path path="circle">
              <a:fillToRect t="100000" r="100000"/>
            </a:path>
            <a:tileRect l="-100000" b="-100000"/>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solidFill>
                  <a:schemeClr val="bg1"/>
                </a:solidFill>
              </a:rPr>
              <a:t>ATTITUDES AND PRACTICES AMONG COMMUNITY RESIDENTS IN A LUOI DISTRICT, THUA THIEN HUE PROVINCE TOWARDS SURGICAL EMERGENCY</a:t>
            </a:r>
            <a:endParaRPr lang="en-US" sz="3000" dirty="0">
              <a:solidFill>
                <a:schemeClr val="bg1"/>
              </a:solidFill>
            </a:endParaRPr>
          </a:p>
        </p:txBody>
      </p:sp>
      <p:sp>
        <p:nvSpPr>
          <p:cNvPr id="8" name="TextBox 7"/>
          <p:cNvSpPr txBox="1"/>
          <p:nvPr/>
        </p:nvSpPr>
        <p:spPr>
          <a:xfrm>
            <a:off x="3124200" y="4419600"/>
            <a:ext cx="2971800" cy="1938992"/>
          </a:xfrm>
          <a:prstGeom prst="rect">
            <a:avLst/>
          </a:prstGeom>
          <a:noFill/>
        </p:spPr>
        <p:txBody>
          <a:bodyPr wrap="square" rtlCol="0">
            <a:spAutoFit/>
          </a:bodyPr>
          <a:lstStyle/>
          <a:p>
            <a:pPr algn="ctr"/>
            <a:r>
              <a:rPr lang="af-ZA" sz="2400" b="1" u="sng" dirty="0" smtClean="0"/>
              <a:t>Tran Van Khoi</a:t>
            </a:r>
          </a:p>
          <a:p>
            <a:pPr algn="ctr"/>
            <a:r>
              <a:rPr lang="af-ZA" sz="2400" b="1" dirty="0" smtClean="0"/>
              <a:t>Le Duc Huy</a:t>
            </a:r>
          </a:p>
          <a:p>
            <a:pPr algn="ctr"/>
            <a:r>
              <a:rPr lang="af-ZA" sz="2400" b="1" dirty="0" smtClean="0"/>
              <a:t>Hoang Le Bich Ngoc</a:t>
            </a:r>
          </a:p>
          <a:p>
            <a:pPr algn="ctr"/>
            <a:r>
              <a:rPr lang="af-ZA" sz="2400" b="1" dirty="0" smtClean="0"/>
              <a:t>Le Hong Tram</a:t>
            </a:r>
          </a:p>
          <a:p>
            <a:pPr algn="ctr"/>
            <a:endParaRPr lang="af-ZA" sz="2400" dirty="0"/>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970" b="91843" l="5882" r="92235">
                        <a14:foregroundMark x1="34941" y1="27996" x2="70588" y2="56596"/>
                        <a14:foregroundMark x1="69882" y1="36757" x2="28353" y2="61732"/>
                        <a14:foregroundMark x1="34118" y1="36556" x2="25882" y2="48640"/>
                        <a14:foregroundMark x1="50706" y1="67573" x2="69059" y2="65358"/>
                        <a14:foregroundMark x1="51529" y1="32024" x2="60588" y2="28197"/>
                        <a14:foregroundMark x1="9529" y1="46022" x2="9294" y2="49245"/>
                      </a14:backgroundRemoval>
                    </a14:imgEffect>
                  </a14:imgLayer>
                </a14:imgProps>
              </a:ext>
              <a:ext uri="{28A0092B-C50C-407E-A947-70E740481C1C}">
                <a14:useLocalDpi xmlns:a14="http://schemas.microsoft.com/office/drawing/2010/main" val="0"/>
              </a:ext>
            </a:extLst>
          </a:blip>
          <a:srcRect l="8044" t="10322" r="5532" b="16344"/>
          <a:stretch/>
        </p:blipFill>
        <p:spPr>
          <a:xfrm>
            <a:off x="0" y="32213"/>
            <a:ext cx="1905000" cy="1888387"/>
          </a:xfrm>
          <a:prstGeom prst="rect">
            <a:avLst/>
          </a:prstGeom>
        </p:spPr>
      </p:pic>
      <p:sp>
        <p:nvSpPr>
          <p:cNvPr id="9" name="Title 1"/>
          <p:cNvSpPr txBox="1">
            <a:spLocks/>
          </p:cNvSpPr>
          <p:nvPr/>
        </p:nvSpPr>
        <p:spPr>
          <a:xfrm>
            <a:off x="-152400" y="6324600"/>
            <a:ext cx="9525000" cy="533400"/>
          </a:xfrm>
          <a:prstGeom prst="rect">
            <a:avLst/>
          </a:prstGeom>
          <a:gradFill flip="none" rotWithShape="1">
            <a:gsLst>
              <a:gs pos="66000">
                <a:srgbClr val="3366FF">
                  <a:alpha val="84000"/>
                </a:srgbClr>
              </a:gs>
              <a:gs pos="99000">
                <a:srgbClr val="FFFFFF">
                  <a:alpha val="84000"/>
                </a:srgbClr>
              </a:gs>
            </a:gsLst>
            <a:path path="circle">
              <a:fillToRect t="100000" r="100000"/>
            </a:path>
            <a:tileRect l="-100000" b="-100000"/>
          </a:gra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t>Hue University of Medicine and Pharmacy </a:t>
            </a:r>
            <a:endParaRPr lang="en-US" sz="3000" dirty="0"/>
          </a:p>
        </p:txBody>
      </p:sp>
    </p:spTree>
    <p:extLst>
      <p:ext uri="{BB962C8B-B14F-4D97-AF65-F5344CB8AC3E}">
        <p14:creationId xmlns:p14="http://schemas.microsoft.com/office/powerpoint/2010/main" val="2990788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39898294"/>
              </p:ext>
            </p:extLst>
          </p:nvPr>
        </p:nvGraphicFramePr>
        <p:xfrm>
          <a:off x="457200" y="160655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a:off x="457200" y="3412958"/>
            <a:ext cx="8686800" cy="0"/>
          </a:xfrm>
          <a:prstGeom prst="line">
            <a:avLst/>
          </a:prstGeom>
          <a:ln w="571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772400" y="1371600"/>
            <a:ext cx="1143000" cy="1676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f-ZA" sz="2400" b="1" dirty="0" smtClean="0"/>
              <a:t>Before the survey</a:t>
            </a:r>
            <a:endParaRPr lang="af-ZA" sz="2400" b="1" dirty="0"/>
          </a:p>
        </p:txBody>
      </p:sp>
      <p:sp>
        <p:nvSpPr>
          <p:cNvPr id="8" name="Rectangle 7"/>
          <p:cNvSpPr/>
          <p:nvPr/>
        </p:nvSpPr>
        <p:spPr>
          <a:xfrm>
            <a:off x="228600" y="4038600"/>
            <a:ext cx="1143000" cy="18288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af-ZA" sz="2400" b="1" dirty="0" smtClean="0"/>
              <a:t>During the survey</a:t>
            </a:r>
            <a:endParaRPr lang="af-ZA" sz="2400" b="1" dirty="0"/>
          </a:p>
        </p:txBody>
      </p:sp>
      <p:sp>
        <p:nvSpPr>
          <p:cNvPr id="2" name="Title 1"/>
          <p:cNvSpPr>
            <a:spLocks noGrp="1"/>
          </p:cNvSpPr>
          <p:nvPr>
            <p:ph type="title"/>
          </p:nvPr>
        </p:nvSpPr>
        <p:spPr/>
        <p:txBody>
          <a:bodyPr/>
          <a:lstStyle/>
          <a:p>
            <a:r>
              <a:rPr lang="en-US" dirty="0"/>
              <a:t>METHODOLOGY</a:t>
            </a:r>
          </a:p>
        </p:txBody>
      </p:sp>
    </p:spTree>
    <p:extLst>
      <p:ext uri="{BB962C8B-B14F-4D97-AF65-F5344CB8AC3E}">
        <p14:creationId xmlns:p14="http://schemas.microsoft.com/office/powerpoint/2010/main" val="461836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442960" cy="533399"/>
          </a:xfrm>
        </p:spPr>
        <p:txBody>
          <a:bodyPr>
            <a:normAutofit/>
          </a:bodyPr>
          <a:lstStyle/>
          <a:p>
            <a:pPr marL="0" indent="0">
              <a:buNone/>
            </a:pPr>
            <a:r>
              <a:rPr lang="af-ZA" sz="2600" b="1" dirty="0"/>
              <a:t>8</a:t>
            </a:r>
            <a:r>
              <a:rPr lang="af-ZA" sz="2600" b="1" smtClean="0"/>
              <a:t>. </a:t>
            </a:r>
            <a:r>
              <a:rPr lang="en-US" sz="2600" b="1" smtClean="0"/>
              <a:t>Assesment</a:t>
            </a:r>
            <a:r>
              <a:rPr lang="en-US" sz="2600" b="1" dirty="0" smtClean="0"/>
              <a:t>:</a:t>
            </a:r>
            <a:endParaRPr lang="en-US" sz="2600" dirty="0"/>
          </a:p>
          <a:p>
            <a:pPr>
              <a:buFont typeface="Wingdings" panose="05000000000000000000" pitchFamily="2" charset="2"/>
              <a:buChar char="Ø"/>
            </a:pPr>
            <a:endParaRPr lang="af-ZA" sz="2600" dirty="0"/>
          </a:p>
        </p:txBody>
      </p:sp>
      <p:sp>
        <p:nvSpPr>
          <p:cNvPr id="5" name="Right Arrow 4"/>
          <p:cNvSpPr/>
          <p:nvPr/>
        </p:nvSpPr>
        <p:spPr>
          <a:xfrm>
            <a:off x="685801" y="5363212"/>
            <a:ext cx="7734300" cy="381000"/>
          </a:xfrm>
          <a:prstGeom prst="rightArrow">
            <a:avLst/>
          </a:prstGeom>
          <a:gradFill flip="none" rotWithShape="1">
            <a:gsLst>
              <a:gs pos="77000">
                <a:srgbClr val="C3AE4B"/>
              </a:gs>
              <a:gs pos="65000">
                <a:schemeClr val="tx2">
                  <a:lumMod val="60000"/>
                  <a:lumOff val="40000"/>
                </a:schemeClr>
              </a:gs>
              <a:gs pos="0">
                <a:schemeClr val="tx2">
                  <a:lumMod val="60000"/>
                  <a:lumOff val="40000"/>
                </a:schemeClr>
              </a:gs>
              <a:gs pos="88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6" name="Down Arrow Callout 5"/>
          <p:cNvSpPr/>
          <p:nvPr/>
        </p:nvSpPr>
        <p:spPr>
          <a:xfrm>
            <a:off x="228600" y="4267201"/>
            <a:ext cx="990600" cy="1096012"/>
          </a:xfrm>
          <a:prstGeom prst="downArrowCallout">
            <a:avLst>
              <a:gd name="adj1" fmla="val 6818"/>
              <a:gd name="adj2" fmla="val 12273"/>
              <a:gd name="adj3" fmla="val 25000"/>
              <a:gd name="adj4" fmla="val 6497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f-ZA" sz="2400" b="1" dirty="0"/>
              <a:t>0 </a:t>
            </a:r>
            <a:r>
              <a:rPr lang="af-ZA" sz="2400" b="1" dirty="0" smtClean="0"/>
              <a:t>point</a:t>
            </a:r>
            <a:endParaRPr lang="af-ZA" sz="2400" b="1" dirty="0"/>
          </a:p>
        </p:txBody>
      </p:sp>
      <p:sp>
        <p:nvSpPr>
          <p:cNvPr id="7" name="Down Arrow Callout 6"/>
          <p:cNvSpPr/>
          <p:nvPr/>
        </p:nvSpPr>
        <p:spPr>
          <a:xfrm>
            <a:off x="7772400" y="4191001"/>
            <a:ext cx="1295400" cy="1195072"/>
          </a:xfrm>
          <a:prstGeom prst="downArrowCallout">
            <a:avLst>
              <a:gd name="adj1" fmla="val 6818"/>
              <a:gd name="adj2" fmla="val 12273"/>
              <a:gd name="adj3" fmla="val 25000"/>
              <a:gd name="adj4" fmla="val 6497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f-ZA" sz="2400" b="1" dirty="0" smtClean="0"/>
              <a:t>40 points</a:t>
            </a:r>
            <a:endParaRPr lang="af-ZA" sz="2400" b="1" dirty="0"/>
          </a:p>
        </p:txBody>
      </p:sp>
      <p:sp>
        <p:nvSpPr>
          <p:cNvPr id="8" name="Down Arrow Callout 7"/>
          <p:cNvSpPr/>
          <p:nvPr/>
        </p:nvSpPr>
        <p:spPr>
          <a:xfrm>
            <a:off x="5509258" y="4191001"/>
            <a:ext cx="1295400" cy="1195072"/>
          </a:xfrm>
          <a:prstGeom prst="downArrowCallout">
            <a:avLst>
              <a:gd name="adj1" fmla="val 6818"/>
              <a:gd name="adj2" fmla="val 12273"/>
              <a:gd name="adj3" fmla="val 25000"/>
              <a:gd name="adj4" fmla="val 6497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f-ZA" sz="2400" b="1" dirty="0"/>
              <a:t>3</a:t>
            </a:r>
            <a:r>
              <a:rPr lang="af-ZA" sz="2400" b="1" dirty="0" smtClean="0"/>
              <a:t>0 points</a:t>
            </a:r>
            <a:endParaRPr lang="af-ZA" sz="2400" b="1" dirty="0"/>
          </a:p>
        </p:txBody>
      </p:sp>
      <p:sp>
        <p:nvSpPr>
          <p:cNvPr id="9" name="Left-Right Arrow 8"/>
          <p:cNvSpPr/>
          <p:nvPr/>
        </p:nvSpPr>
        <p:spPr>
          <a:xfrm>
            <a:off x="761999" y="5744212"/>
            <a:ext cx="5394959"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10" name="Left-Right Arrow 9"/>
          <p:cNvSpPr/>
          <p:nvPr/>
        </p:nvSpPr>
        <p:spPr>
          <a:xfrm>
            <a:off x="6309360" y="5820412"/>
            <a:ext cx="2110740" cy="762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af-ZA"/>
          </a:p>
        </p:txBody>
      </p:sp>
      <p:sp>
        <p:nvSpPr>
          <p:cNvPr id="12" name="TextBox 11"/>
          <p:cNvSpPr txBox="1"/>
          <p:nvPr/>
        </p:nvSpPr>
        <p:spPr>
          <a:xfrm>
            <a:off x="5993130" y="6108396"/>
            <a:ext cx="2743199" cy="461665"/>
          </a:xfrm>
          <a:prstGeom prst="rect">
            <a:avLst/>
          </a:prstGeom>
          <a:noFill/>
        </p:spPr>
        <p:txBody>
          <a:bodyPr wrap="square" rtlCol="0">
            <a:spAutoFit/>
          </a:bodyPr>
          <a:lstStyle/>
          <a:p>
            <a:pPr algn="ctr"/>
            <a:r>
              <a:rPr lang="en-US" sz="2400" b="1" dirty="0"/>
              <a:t>H</a:t>
            </a:r>
            <a:r>
              <a:rPr lang="en-US" sz="2400" b="1" dirty="0" smtClean="0"/>
              <a:t>igher </a:t>
            </a:r>
            <a:r>
              <a:rPr lang="en-US" sz="2400" b="1" dirty="0"/>
              <a:t>level of alert </a:t>
            </a:r>
            <a:endParaRPr lang="af-ZA" sz="2400" b="1" dirty="0"/>
          </a:p>
        </p:txBody>
      </p:sp>
      <p:sp>
        <p:nvSpPr>
          <p:cNvPr id="13" name="TextBox 12"/>
          <p:cNvSpPr txBox="1"/>
          <p:nvPr/>
        </p:nvSpPr>
        <p:spPr>
          <a:xfrm>
            <a:off x="1809752" y="6029963"/>
            <a:ext cx="2743199" cy="461665"/>
          </a:xfrm>
          <a:prstGeom prst="rect">
            <a:avLst/>
          </a:prstGeom>
          <a:noFill/>
        </p:spPr>
        <p:txBody>
          <a:bodyPr wrap="square" rtlCol="0">
            <a:spAutoFit/>
          </a:bodyPr>
          <a:lstStyle/>
          <a:p>
            <a:pPr algn="ctr"/>
            <a:r>
              <a:rPr lang="en-US" sz="2400" b="1" dirty="0"/>
              <a:t>L</a:t>
            </a:r>
            <a:r>
              <a:rPr lang="en-US" sz="2400" b="1" dirty="0" smtClean="0"/>
              <a:t>ow </a:t>
            </a:r>
            <a:r>
              <a:rPr lang="en-US" sz="2400" b="1" dirty="0"/>
              <a:t>level of alert </a:t>
            </a:r>
            <a:endParaRPr lang="af-ZA" sz="2400" b="1" dirty="0"/>
          </a:p>
        </p:txBody>
      </p:sp>
      <p:sp>
        <p:nvSpPr>
          <p:cNvPr id="14" name="Rectangle 13"/>
          <p:cNvSpPr/>
          <p:nvPr/>
        </p:nvSpPr>
        <p:spPr>
          <a:xfrm>
            <a:off x="298378" y="1828800"/>
            <a:ext cx="2511024" cy="461665"/>
          </a:xfrm>
          <a:prstGeom prst="rect">
            <a:avLst/>
          </a:prstGeom>
        </p:spPr>
        <p:txBody>
          <a:bodyPr wrap="none">
            <a:spAutoFit/>
          </a:bodyPr>
          <a:lstStyle/>
          <a:p>
            <a:r>
              <a:rPr lang="en-US" sz="2400" b="1" dirty="0" smtClean="0"/>
              <a:t>Approach attitude</a:t>
            </a:r>
            <a:endParaRPr lang="af-ZA" sz="2400" b="1" dirty="0"/>
          </a:p>
        </p:txBody>
      </p:sp>
      <p:graphicFrame>
        <p:nvGraphicFramePr>
          <p:cNvPr id="32" name="Table 31"/>
          <p:cNvGraphicFramePr>
            <a:graphicFrameLocks noGrp="1"/>
          </p:cNvGraphicFramePr>
          <p:nvPr>
            <p:extLst>
              <p:ext uri="{D42A27DB-BD31-4B8C-83A1-F6EECF244321}">
                <p14:modId xmlns:p14="http://schemas.microsoft.com/office/powerpoint/2010/main" val="2480461437"/>
              </p:ext>
            </p:extLst>
          </p:nvPr>
        </p:nvGraphicFramePr>
        <p:xfrm>
          <a:off x="1028701" y="2514600"/>
          <a:ext cx="7048500" cy="1511531"/>
        </p:xfrm>
        <a:graphic>
          <a:graphicData uri="http://schemas.openxmlformats.org/drawingml/2006/table">
            <a:tbl>
              <a:tblPr firstRow="1" bandRow="1">
                <a:tableStyleId>{5C22544A-7EE6-4342-B048-85BDC9FD1C3A}</a:tableStyleId>
              </a:tblPr>
              <a:tblGrid>
                <a:gridCol w="914400"/>
                <a:gridCol w="1752600"/>
                <a:gridCol w="1562100"/>
                <a:gridCol w="1409700"/>
                <a:gridCol w="1409700"/>
              </a:tblGrid>
              <a:tr h="838200">
                <a:tc>
                  <a:txBody>
                    <a:bodyPr/>
                    <a:lstStyle/>
                    <a:p>
                      <a:pPr algn="ctr"/>
                      <a:r>
                        <a:rPr lang="en-US" sz="2000" dirty="0" smtClean="0"/>
                        <a:t>Choice</a:t>
                      </a:r>
                      <a:endParaRPr lang="en-US" sz="2000" dirty="0"/>
                    </a:p>
                  </a:txBody>
                  <a:tcPr/>
                </a:tc>
                <a:tc>
                  <a:txBody>
                    <a:bodyPr/>
                    <a:lstStyle/>
                    <a:p>
                      <a:pPr algn="ctr"/>
                      <a:r>
                        <a:rPr lang="en-US" sz="2000" dirty="0" smtClean="0"/>
                        <a:t>Normal</a:t>
                      </a:r>
                    </a:p>
                    <a:p>
                      <a:pPr algn="ctr"/>
                      <a:r>
                        <a:rPr lang="en-US" sz="2000" dirty="0" smtClean="0"/>
                        <a:t>(1)  </a:t>
                      </a:r>
                      <a:endParaRPr lang="en-US" sz="2000" dirty="0"/>
                    </a:p>
                  </a:txBody>
                  <a:tcPr/>
                </a:tc>
                <a:tc>
                  <a:txBody>
                    <a:bodyPr/>
                    <a:lstStyle/>
                    <a:p>
                      <a:pPr algn="ctr"/>
                      <a:r>
                        <a:rPr lang="en-US" sz="2000" dirty="0" smtClean="0"/>
                        <a:t>Partly worried</a:t>
                      </a:r>
                    </a:p>
                    <a:p>
                      <a:pPr algn="ctr"/>
                      <a:r>
                        <a:rPr lang="en-US" sz="2000" dirty="0" smtClean="0"/>
                        <a:t>(2)</a:t>
                      </a:r>
                      <a:endParaRPr lang="en-US" sz="2000" dirty="0"/>
                    </a:p>
                  </a:txBody>
                  <a:tcPr/>
                </a:tc>
                <a:tc>
                  <a:txBody>
                    <a:bodyPr/>
                    <a:lstStyle/>
                    <a:p>
                      <a:pPr algn="ctr"/>
                      <a:r>
                        <a:rPr lang="en-US" sz="2000" dirty="0" smtClean="0"/>
                        <a:t>Worried</a:t>
                      </a:r>
                    </a:p>
                    <a:p>
                      <a:pPr algn="ctr"/>
                      <a:r>
                        <a:rPr lang="en-US" sz="2000" dirty="0" smtClean="0"/>
                        <a:t>(3)</a:t>
                      </a:r>
                      <a:endParaRPr lang="en-US" sz="2000" dirty="0"/>
                    </a:p>
                  </a:txBody>
                  <a:tcPr/>
                </a:tc>
                <a:tc>
                  <a:txBody>
                    <a:bodyPr/>
                    <a:lstStyle/>
                    <a:p>
                      <a:pPr algn="ctr"/>
                      <a:r>
                        <a:rPr lang="en-US" sz="2000" dirty="0" smtClean="0"/>
                        <a:t>Extremely</a:t>
                      </a:r>
                      <a:r>
                        <a:rPr lang="en-US" sz="2000" baseline="0" dirty="0" smtClean="0"/>
                        <a:t> worried</a:t>
                      </a:r>
                      <a:endParaRPr lang="en-US" sz="2000" dirty="0" smtClean="0"/>
                    </a:p>
                    <a:p>
                      <a:pPr algn="ctr"/>
                      <a:r>
                        <a:rPr lang="en-US" sz="2000" dirty="0" smtClean="0"/>
                        <a:t>(4)</a:t>
                      </a:r>
                      <a:endParaRPr lang="en-US" sz="2000" dirty="0"/>
                    </a:p>
                  </a:txBody>
                  <a:tcPr/>
                </a:tc>
              </a:tr>
              <a:tr h="505691">
                <a:tc>
                  <a:txBody>
                    <a:bodyPr/>
                    <a:lstStyle/>
                    <a:p>
                      <a:pPr algn="ctr"/>
                      <a:r>
                        <a:rPr lang="en-US" sz="2000" b="1" dirty="0" smtClean="0"/>
                        <a:t>Point</a:t>
                      </a:r>
                      <a:endParaRPr lang="en-US" sz="2000" b="1" dirty="0"/>
                    </a:p>
                  </a:txBody>
                  <a:tcPr/>
                </a:tc>
                <a:tc>
                  <a:txBody>
                    <a:bodyPr/>
                    <a:lstStyle/>
                    <a:p>
                      <a:pPr algn="ctr"/>
                      <a:r>
                        <a:rPr lang="en-US" sz="2000" b="1" dirty="0" smtClean="0"/>
                        <a:t>1</a:t>
                      </a:r>
                      <a:endParaRPr lang="en-US" sz="2000" b="1" dirty="0"/>
                    </a:p>
                  </a:txBody>
                  <a:tcPr/>
                </a:tc>
                <a:tc>
                  <a:txBody>
                    <a:bodyPr/>
                    <a:lstStyle/>
                    <a:p>
                      <a:pPr algn="ctr"/>
                      <a:r>
                        <a:rPr lang="en-US" sz="2000" b="1" dirty="0" smtClean="0"/>
                        <a:t>2</a:t>
                      </a:r>
                      <a:endParaRPr lang="en-US" sz="2000" b="1" dirty="0"/>
                    </a:p>
                  </a:txBody>
                  <a:tcPr/>
                </a:tc>
                <a:tc>
                  <a:txBody>
                    <a:bodyPr/>
                    <a:lstStyle/>
                    <a:p>
                      <a:pPr algn="ctr"/>
                      <a:r>
                        <a:rPr lang="en-US" sz="2000" b="1" dirty="0" smtClean="0"/>
                        <a:t>3</a:t>
                      </a:r>
                      <a:endParaRPr lang="en-US" sz="2000" b="1" dirty="0"/>
                    </a:p>
                  </a:txBody>
                  <a:tcPr/>
                </a:tc>
                <a:tc>
                  <a:txBody>
                    <a:bodyPr/>
                    <a:lstStyle/>
                    <a:p>
                      <a:pPr algn="ctr"/>
                      <a:r>
                        <a:rPr lang="en-US" sz="2000" b="1" dirty="0" smtClean="0"/>
                        <a:t>4</a:t>
                      </a:r>
                      <a:endParaRPr lang="en-US" sz="2000" b="1" dirty="0"/>
                    </a:p>
                  </a:txBody>
                  <a:tcPr/>
                </a:tc>
              </a:tr>
            </a:tbl>
          </a:graphicData>
        </a:graphic>
      </p:graphicFrame>
      <p:sp>
        <p:nvSpPr>
          <p:cNvPr id="4" name="Title 3"/>
          <p:cNvSpPr>
            <a:spLocks noGrp="1"/>
          </p:cNvSpPr>
          <p:nvPr>
            <p:ph type="title"/>
          </p:nvPr>
        </p:nvSpPr>
        <p:spPr/>
        <p:txBody>
          <a:bodyPr/>
          <a:lstStyle/>
          <a:p>
            <a:r>
              <a:rPr lang="en-US" dirty="0"/>
              <a:t>METHODOLOGY</a:t>
            </a:r>
          </a:p>
        </p:txBody>
      </p:sp>
    </p:spTree>
    <p:extLst>
      <p:ext uri="{BB962C8B-B14F-4D97-AF65-F5344CB8AC3E}">
        <p14:creationId xmlns:p14="http://schemas.microsoft.com/office/powerpoint/2010/main" val="1236122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1094" y="3082889"/>
            <a:ext cx="3016237"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sz="2000" b="1" dirty="0" smtClean="0"/>
              <a:t>9 situations related to surgical emergency</a:t>
            </a:r>
            <a:endParaRPr lang="en-US" sz="2000" b="1" dirty="0"/>
          </a:p>
        </p:txBody>
      </p:sp>
      <p:sp>
        <p:nvSpPr>
          <p:cNvPr id="7" name="Rectangle 6"/>
          <p:cNvSpPr/>
          <p:nvPr/>
        </p:nvSpPr>
        <p:spPr>
          <a:xfrm>
            <a:off x="533400" y="1905000"/>
            <a:ext cx="1900731" cy="461665"/>
          </a:xfrm>
          <a:prstGeom prst="rect">
            <a:avLst/>
          </a:prstGeom>
        </p:spPr>
        <p:txBody>
          <a:bodyPr wrap="none">
            <a:spAutoFit/>
          </a:bodyPr>
          <a:lstStyle/>
          <a:p>
            <a:r>
              <a:rPr lang="en-US" sz="2400" b="1" dirty="0" smtClean="0"/>
              <a:t>Management</a:t>
            </a:r>
            <a:endParaRPr lang="af-ZA" sz="2400" b="1" dirty="0"/>
          </a:p>
        </p:txBody>
      </p:sp>
      <p:sp>
        <p:nvSpPr>
          <p:cNvPr id="8" name="Rounded Rectangle 7"/>
          <p:cNvSpPr/>
          <p:nvPr/>
        </p:nvSpPr>
        <p:spPr>
          <a:xfrm>
            <a:off x="5210174" y="1743165"/>
            <a:ext cx="2181226" cy="85433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t>Home treated</a:t>
            </a:r>
            <a:endParaRPr lang="af-ZA" b="1" dirty="0"/>
          </a:p>
        </p:txBody>
      </p:sp>
      <p:sp>
        <p:nvSpPr>
          <p:cNvPr id="9" name="Rounded Rectangle 8"/>
          <p:cNvSpPr/>
          <p:nvPr/>
        </p:nvSpPr>
        <p:spPr>
          <a:xfrm>
            <a:off x="5210174" y="2874633"/>
            <a:ext cx="2181227" cy="91614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t>Invite local healer</a:t>
            </a:r>
            <a:endParaRPr lang="af-ZA" b="1" dirty="0"/>
          </a:p>
        </p:txBody>
      </p:sp>
      <p:sp>
        <p:nvSpPr>
          <p:cNvPr id="10" name="Rounded Rectangle 9"/>
          <p:cNvSpPr/>
          <p:nvPr/>
        </p:nvSpPr>
        <p:spPr>
          <a:xfrm>
            <a:off x="5210175" y="4160075"/>
            <a:ext cx="2181226" cy="98408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t>Follow the situation and bring patients to clinic</a:t>
            </a:r>
            <a:endParaRPr lang="af-ZA" b="1" dirty="0"/>
          </a:p>
        </p:txBody>
      </p:sp>
      <p:sp>
        <p:nvSpPr>
          <p:cNvPr id="11" name="Rounded Rectangle 10"/>
          <p:cNvSpPr/>
          <p:nvPr/>
        </p:nvSpPr>
        <p:spPr>
          <a:xfrm>
            <a:off x="5257800" y="5410200"/>
            <a:ext cx="2133601" cy="914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t>Call for emergency</a:t>
            </a:r>
            <a:endParaRPr lang="af-ZA" b="1" dirty="0"/>
          </a:p>
        </p:txBody>
      </p:sp>
      <p:cxnSp>
        <p:nvCxnSpPr>
          <p:cNvPr id="12" name="Straight Arrow Connector 11"/>
          <p:cNvCxnSpPr>
            <a:stCxn id="6" idx="3"/>
            <a:endCxn id="8" idx="1"/>
          </p:cNvCxnSpPr>
          <p:nvPr/>
        </p:nvCxnSpPr>
        <p:spPr>
          <a:xfrm flipV="1">
            <a:off x="3757331" y="2170331"/>
            <a:ext cx="1452843" cy="126650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10" idx="1"/>
          </p:cNvCxnSpPr>
          <p:nvPr/>
        </p:nvCxnSpPr>
        <p:spPr>
          <a:xfrm>
            <a:off x="3757331" y="3436832"/>
            <a:ext cx="1452844" cy="121528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3"/>
            <a:endCxn id="11" idx="1"/>
          </p:cNvCxnSpPr>
          <p:nvPr/>
        </p:nvCxnSpPr>
        <p:spPr>
          <a:xfrm>
            <a:off x="3757331" y="3436832"/>
            <a:ext cx="1500469" cy="24305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3"/>
            <a:endCxn id="9" idx="1"/>
          </p:cNvCxnSpPr>
          <p:nvPr/>
        </p:nvCxnSpPr>
        <p:spPr>
          <a:xfrm flipV="1">
            <a:off x="3757331" y="3332704"/>
            <a:ext cx="1452843" cy="10412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
          </p:nvPr>
        </p:nvSpPr>
        <p:spPr>
          <a:xfrm>
            <a:off x="228600" y="1371600"/>
            <a:ext cx="8442960" cy="533399"/>
          </a:xfrm>
        </p:spPr>
        <p:txBody>
          <a:bodyPr>
            <a:normAutofit/>
          </a:bodyPr>
          <a:lstStyle/>
          <a:p>
            <a:pPr marL="0" indent="0">
              <a:buNone/>
            </a:pPr>
            <a:r>
              <a:rPr lang="af-ZA" sz="2600" b="1" dirty="0"/>
              <a:t>8</a:t>
            </a:r>
            <a:r>
              <a:rPr lang="af-ZA" sz="2600" b="1" smtClean="0"/>
              <a:t>. </a:t>
            </a:r>
            <a:r>
              <a:rPr lang="en-US" sz="2600" b="1" smtClean="0"/>
              <a:t>Assesment</a:t>
            </a:r>
            <a:r>
              <a:rPr lang="en-US" sz="2600" b="1" dirty="0" smtClean="0"/>
              <a:t>:</a:t>
            </a:r>
            <a:endParaRPr lang="en-US" sz="2600" dirty="0"/>
          </a:p>
          <a:p>
            <a:pPr>
              <a:buFont typeface="Wingdings" panose="05000000000000000000" pitchFamily="2" charset="2"/>
              <a:buChar char="Ø"/>
            </a:pPr>
            <a:endParaRPr lang="af-ZA" sz="2600" dirty="0"/>
          </a:p>
        </p:txBody>
      </p:sp>
      <p:sp>
        <p:nvSpPr>
          <p:cNvPr id="3" name="Title 2"/>
          <p:cNvSpPr>
            <a:spLocks noGrp="1"/>
          </p:cNvSpPr>
          <p:nvPr>
            <p:ph type="title"/>
          </p:nvPr>
        </p:nvSpPr>
        <p:spPr/>
        <p:txBody>
          <a:bodyPr/>
          <a:lstStyle/>
          <a:p>
            <a:r>
              <a:rPr lang="en-US" dirty="0"/>
              <a:t>METHODOLOGY</a:t>
            </a:r>
          </a:p>
        </p:txBody>
      </p:sp>
    </p:spTree>
    <p:extLst>
      <p:ext uri="{BB962C8B-B14F-4D97-AF65-F5344CB8AC3E}">
        <p14:creationId xmlns:p14="http://schemas.microsoft.com/office/powerpoint/2010/main" val="2837251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59787008"/>
              </p:ext>
            </p:extLst>
          </p:nvPr>
        </p:nvGraphicFramePr>
        <p:xfrm>
          <a:off x="533400" y="1981200"/>
          <a:ext cx="8229600" cy="4754880"/>
        </p:xfrm>
        <a:graphic>
          <a:graphicData uri="http://schemas.openxmlformats.org/drawingml/2006/table">
            <a:tbl>
              <a:tblPr firstRow="1" bandRow="1">
                <a:tableStyleId>{5C22544A-7EE6-4342-B048-85BDC9FD1C3A}</a:tableStyleId>
              </a:tblPr>
              <a:tblGrid>
                <a:gridCol w="1828800"/>
                <a:gridCol w="2819400"/>
                <a:gridCol w="1828800"/>
                <a:gridCol w="1752600"/>
              </a:tblGrid>
              <a:tr h="383740">
                <a:tc gridSpan="2">
                  <a:txBody>
                    <a:bodyPr/>
                    <a:lstStyle/>
                    <a:p>
                      <a:r>
                        <a:rPr lang="af-ZA" sz="2000" dirty="0" smtClean="0"/>
                        <a:t>General</a:t>
                      </a:r>
                      <a:r>
                        <a:rPr lang="af-ZA" sz="2000" baseline="0" dirty="0" smtClean="0"/>
                        <a:t> features</a:t>
                      </a:r>
                      <a:endParaRPr lang="af-ZA" sz="2000" dirty="0"/>
                    </a:p>
                  </a:txBody>
                  <a:tcPr/>
                </a:tc>
                <a:tc hMerge="1">
                  <a:txBody>
                    <a:bodyPr/>
                    <a:lstStyle/>
                    <a:p>
                      <a:endParaRPr lang="af-ZA" dirty="0"/>
                    </a:p>
                  </a:txBody>
                  <a:tcPr/>
                </a:tc>
                <a:tc>
                  <a:txBody>
                    <a:bodyPr/>
                    <a:lstStyle/>
                    <a:p>
                      <a:pPr algn="ctr"/>
                      <a:r>
                        <a:rPr lang="af-ZA" sz="2000" baseline="0" dirty="0" smtClean="0"/>
                        <a:t>n </a:t>
                      </a:r>
                      <a:endParaRPr lang="af-ZA" sz="2000" dirty="0"/>
                    </a:p>
                  </a:txBody>
                  <a:tcPr/>
                </a:tc>
                <a:tc>
                  <a:txBody>
                    <a:bodyPr/>
                    <a:lstStyle/>
                    <a:p>
                      <a:pPr algn="ctr"/>
                      <a:r>
                        <a:rPr lang="af-ZA" sz="2000" baseline="0" dirty="0" smtClean="0"/>
                        <a:t>%</a:t>
                      </a:r>
                      <a:endParaRPr lang="af-ZA" sz="2000" dirty="0"/>
                    </a:p>
                  </a:txBody>
                  <a:tcPr/>
                </a:tc>
              </a:tr>
              <a:tr h="383740">
                <a:tc rowSpan="2">
                  <a:txBody>
                    <a:bodyPr/>
                    <a:lstStyle/>
                    <a:p>
                      <a:r>
                        <a:rPr lang="af-ZA" sz="2000" b="1" dirty="0" smtClean="0"/>
                        <a:t>Gender</a:t>
                      </a:r>
                      <a:endParaRPr lang="af-ZA" sz="2000" b="1" dirty="0"/>
                    </a:p>
                  </a:txBody>
                  <a:tcPr/>
                </a:tc>
                <a:tc>
                  <a:txBody>
                    <a:bodyPr/>
                    <a:lstStyle/>
                    <a:p>
                      <a:r>
                        <a:rPr lang="af-ZA" sz="2000" b="1" dirty="0" smtClean="0"/>
                        <a:t>Male</a:t>
                      </a:r>
                      <a:endParaRPr lang="af-ZA" sz="2000" b="1" dirty="0"/>
                    </a:p>
                  </a:txBody>
                  <a:tcPr/>
                </a:tc>
                <a:tc>
                  <a:txBody>
                    <a:bodyPr/>
                    <a:lstStyle/>
                    <a:p>
                      <a:pPr algn="ctr"/>
                      <a:r>
                        <a:rPr lang="af-ZA" sz="2000" dirty="0" smtClean="0"/>
                        <a:t>44</a:t>
                      </a:r>
                      <a:endParaRPr lang="af-ZA" sz="2000" dirty="0"/>
                    </a:p>
                  </a:txBody>
                  <a:tcPr/>
                </a:tc>
                <a:tc>
                  <a:txBody>
                    <a:bodyPr/>
                    <a:lstStyle/>
                    <a:p>
                      <a:pPr algn="ctr"/>
                      <a:r>
                        <a:rPr lang="af-ZA" sz="2000" smtClean="0"/>
                        <a:t>37.3</a:t>
                      </a:r>
                      <a:endParaRPr lang="af-ZA" sz="2000" dirty="0"/>
                    </a:p>
                  </a:txBody>
                  <a:tcPr/>
                </a:tc>
              </a:tr>
              <a:tr h="383740">
                <a:tc vMerge="1">
                  <a:txBody>
                    <a:bodyPr/>
                    <a:lstStyle/>
                    <a:p>
                      <a:endParaRPr lang="af-ZA" dirty="0"/>
                    </a:p>
                  </a:txBody>
                  <a:tcPr/>
                </a:tc>
                <a:tc>
                  <a:txBody>
                    <a:bodyPr/>
                    <a:lstStyle/>
                    <a:p>
                      <a:r>
                        <a:rPr lang="af-ZA" sz="2000" b="1" dirty="0" smtClean="0"/>
                        <a:t>Female</a:t>
                      </a:r>
                      <a:endParaRPr lang="af-ZA" sz="2000" b="1" dirty="0"/>
                    </a:p>
                  </a:txBody>
                  <a:tcPr/>
                </a:tc>
                <a:tc>
                  <a:txBody>
                    <a:bodyPr/>
                    <a:lstStyle/>
                    <a:p>
                      <a:pPr algn="ctr"/>
                      <a:r>
                        <a:rPr lang="af-ZA" sz="2000" dirty="0" smtClean="0"/>
                        <a:t>74</a:t>
                      </a:r>
                      <a:endParaRPr lang="af-ZA" sz="2000" dirty="0"/>
                    </a:p>
                  </a:txBody>
                  <a:tcPr/>
                </a:tc>
                <a:tc>
                  <a:txBody>
                    <a:bodyPr/>
                    <a:lstStyle/>
                    <a:p>
                      <a:pPr algn="ctr"/>
                      <a:r>
                        <a:rPr lang="af-ZA" sz="2000" smtClean="0"/>
                        <a:t>62.7</a:t>
                      </a:r>
                      <a:endParaRPr lang="af-ZA" sz="2000" dirty="0"/>
                    </a:p>
                  </a:txBody>
                  <a:tcPr/>
                </a:tc>
              </a:tr>
              <a:tr h="383740">
                <a:tc rowSpan="2">
                  <a:txBody>
                    <a:bodyPr/>
                    <a:lstStyle/>
                    <a:p>
                      <a:r>
                        <a:rPr lang="af-ZA" sz="2000" b="1" baseline="0" dirty="0" smtClean="0"/>
                        <a:t>Age </a:t>
                      </a:r>
                      <a:endParaRPr lang="af-ZA" sz="2000" b="1" dirty="0"/>
                    </a:p>
                  </a:txBody>
                  <a:tcPr/>
                </a:tc>
                <a:tc>
                  <a:txBody>
                    <a:bodyPr/>
                    <a:lstStyle/>
                    <a:p>
                      <a:r>
                        <a:rPr lang="af-ZA" sz="2000" b="1" dirty="0" smtClean="0"/>
                        <a:t>&lt;30 </a:t>
                      </a:r>
                      <a:endParaRPr lang="af-ZA" sz="2000" b="1" dirty="0"/>
                    </a:p>
                  </a:txBody>
                  <a:tcPr/>
                </a:tc>
                <a:tc>
                  <a:txBody>
                    <a:bodyPr/>
                    <a:lstStyle/>
                    <a:p>
                      <a:pPr algn="ctr"/>
                      <a:r>
                        <a:rPr lang="af-ZA" sz="2000" dirty="0" smtClean="0"/>
                        <a:t>70</a:t>
                      </a:r>
                      <a:endParaRPr lang="af-ZA" sz="2000" dirty="0"/>
                    </a:p>
                  </a:txBody>
                  <a:tcPr/>
                </a:tc>
                <a:tc>
                  <a:txBody>
                    <a:bodyPr/>
                    <a:lstStyle/>
                    <a:p>
                      <a:pPr algn="ctr"/>
                      <a:r>
                        <a:rPr lang="en-US" sz="2000" kern="1200" smtClean="0">
                          <a:solidFill>
                            <a:schemeClr val="dk1"/>
                          </a:solidFill>
                          <a:effectLst/>
                          <a:latin typeface="+mn-lt"/>
                          <a:ea typeface="+mn-ea"/>
                          <a:cs typeface="+mn-cs"/>
                        </a:rPr>
                        <a:t>59.3</a:t>
                      </a:r>
                      <a:endParaRPr lang="af-ZA" sz="2000" dirty="0"/>
                    </a:p>
                  </a:txBody>
                  <a:tcPr/>
                </a:tc>
              </a:tr>
              <a:tr h="383740">
                <a:tc vMerge="1">
                  <a:txBody>
                    <a:bodyPr/>
                    <a:lstStyle/>
                    <a:p>
                      <a:endParaRPr lang="af-ZA" dirty="0"/>
                    </a:p>
                  </a:txBody>
                  <a:tcPr/>
                </a:tc>
                <a:tc>
                  <a:txBody>
                    <a:bodyPr/>
                    <a:lstStyle/>
                    <a:p>
                      <a:r>
                        <a:rPr lang="af-ZA" sz="2000" b="1" dirty="0" smtClean="0"/>
                        <a:t>&gt;30 </a:t>
                      </a:r>
                      <a:endParaRPr lang="af-ZA" sz="2000" b="1" dirty="0"/>
                    </a:p>
                  </a:txBody>
                  <a:tcPr/>
                </a:tc>
                <a:tc>
                  <a:txBody>
                    <a:bodyPr/>
                    <a:lstStyle/>
                    <a:p>
                      <a:pPr algn="ctr"/>
                      <a:r>
                        <a:rPr lang="af-ZA" sz="2000" dirty="0" smtClean="0"/>
                        <a:t>48</a:t>
                      </a:r>
                      <a:endParaRPr lang="af-ZA" sz="2000" dirty="0"/>
                    </a:p>
                  </a:txBody>
                  <a:tcPr/>
                </a:tc>
                <a:tc>
                  <a:txBody>
                    <a:bodyPr/>
                    <a:lstStyle/>
                    <a:p>
                      <a:pPr algn="ctr"/>
                      <a:r>
                        <a:rPr lang="en-US" sz="2000" kern="1200" smtClean="0">
                          <a:solidFill>
                            <a:schemeClr val="dk1"/>
                          </a:solidFill>
                          <a:effectLst/>
                          <a:latin typeface="+mn-lt"/>
                          <a:ea typeface="+mn-ea"/>
                          <a:cs typeface="+mn-cs"/>
                        </a:rPr>
                        <a:t>40.7</a:t>
                      </a:r>
                      <a:endParaRPr lang="af-ZA" sz="2000" dirty="0"/>
                    </a:p>
                  </a:txBody>
                  <a:tcPr/>
                </a:tc>
              </a:tr>
              <a:tr h="383740">
                <a:tc rowSpan="2">
                  <a:txBody>
                    <a:bodyPr/>
                    <a:lstStyle/>
                    <a:p>
                      <a:r>
                        <a:rPr lang="af-ZA" sz="2000" b="1" dirty="0" smtClean="0"/>
                        <a:t>Education</a:t>
                      </a:r>
                      <a:endParaRPr lang="af-ZA" sz="2000" b="1" dirty="0"/>
                    </a:p>
                  </a:txBody>
                  <a:tcPr/>
                </a:tc>
                <a:tc>
                  <a:txBody>
                    <a:bodyPr/>
                    <a:lstStyle/>
                    <a:p>
                      <a:r>
                        <a:rPr lang="af-ZA" sz="2000" b="1" dirty="0" smtClean="0"/>
                        <a:t>Under high school</a:t>
                      </a:r>
                      <a:endParaRPr lang="af-ZA" sz="2000" b="1" dirty="0"/>
                    </a:p>
                  </a:txBody>
                  <a:tcPr/>
                </a:tc>
                <a:tc>
                  <a:txBody>
                    <a:bodyPr/>
                    <a:lstStyle/>
                    <a:p>
                      <a:pPr algn="ctr"/>
                      <a:r>
                        <a:rPr lang="af-ZA" sz="2000" dirty="0" smtClean="0"/>
                        <a:t>87</a:t>
                      </a:r>
                      <a:endParaRPr lang="af-ZA" sz="2000" dirty="0"/>
                    </a:p>
                  </a:txBody>
                  <a:tcPr/>
                </a:tc>
                <a:tc>
                  <a:txBody>
                    <a:bodyPr/>
                    <a:lstStyle/>
                    <a:p>
                      <a:pPr algn="ctr"/>
                      <a:r>
                        <a:rPr lang="af-ZA" sz="2000" smtClean="0"/>
                        <a:t>73.7</a:t>
                      </a:r>
                      <a:endParaRPr lang="af-ZA" sz="2000" dirty="0"/>
                    </a:p>
                  </a:txBody>
                  <a:tcPr/>
                </a:tc>
              </a:tr>
              <a:tr h="383740">
                <a:tc vMerge="1">
                  <a:txBody>
                    <a:bodyPr/>
                    <a:lstStyle/>
                    <a:p>
                      <a:endParaRPr lang="af-ZA" dirty="0"/>
                    </a:p>
                  </a:txBody>
                  <a:tcPr/>
                </a:tc>
                <a:tc>
                  <a:txBody>
                    <a:bodyPr/>
                    <a:lstStyle/>
                    <a:p>
                      <a:r>
                        <a:rPr lang="af-ZA" sz="2000" b="1" dirty="0" smtClean="0"/>
                        <a:t>Above</a:t>
                      </a:r>
                      <a:r>
                        <a:rPr lang="af-ZA" sz="2000" b="1" baseline="0" dirty="0" smtClean="0"/>
                        <a:t> high school</a:t>
                      </a:r>
                      <a:endParaRPr lang="af-ZA" sz="2000" b="1" dirty="0"/>
                    </a:p>
                  </a:txBody>
                  <a:tcPr/>
                </a:tc>
                <a:tc>
                  <a:txBody>
                    <a:bodyPr/>
                    <a:lstStyle/>
                    <a:p>
                      <a:pPr algn="ctr"/>
                      <a:r>
                        <a:rPr lang="af-ZA" sz="2000" dirty="0" smtClean="0"/>
                        <a:t>31</a:t>
                      </a:r>
                      <a:endParaRPr lang="af-ZA" sz="2000" dirty="0"/>
                    </a:p>
                  </a:txBody>
                  <a:tcPr/>
                </a:tc>
                <a:tc>
                  <a:txBody>
                    <a:bodyPr/>
                    <a:lstStyle/>
                    <a:p>
                      <a:pPr algn="ctr"/>
                      <a:r>
                        <a:rPr lang="af-ZA" sz="2000" smtClean="0"/>
                        <a:t>26.3</a:t>
                      </a:r>
                      <a:endParaRPr lang="af-ZA" sz="2000" dirty="0"/>
                    </a:p>
                  </a:txBody>
                  <a:tcPr/>
                </a:tc>
              </a:tr>
              <a:tr h="383740">
                <a:tc rowSpan="3">
                  <a:txBody>
                    <a:bodyPr/>
                    <a:lstStyle/>
                    <a:p>
                      <a:r>
                        <a:rPr lang="af-ZA" sz="2000" b="1" baseline="0" dirty="0" smtClean="0"/>
                        <a:t>Job </a:t>
                      </a:r>
                      <a:endParaRPr lang="af-ZA" sz="2000" b="1" dirty="0"/>
                    </a:p>
                  </a:txBody>
                  <a:tcPr/>
                </a:tc>
                <a:tc>
                  <a:txBody>
                    <a:bodyPr/>
                    <a:lstStyle/>
                    <a:p>
                      <a:r>
                        <a:rPr lang="af-ZA" sz="2000" b="1" dirty="0" smtClean="0"/>
                        <a:t>Farmer</a:t>
                      </a:r>
                      <a:endParaRPr lang="af-ZA" sz="2000" b="1" dirty="0"/>
                    </a:p>
                  </a:txBody>
                  <a:tcPr/>
                </a:tc>
                <a:tc>
                  <a:txBody>
                    <a:bodyPr/>
                    <a:lstStyle/>
                    <a:p>
                      <a:pPr algn="ctr"/>
                      <a:r>
                        <a:rPr lang="af-ZA" sz="2000" dirty="0" smtClean="0"/>
                        <a:t>82</a:t>
                      </a:r>
                      <a:endParaRPr lang="af-ZA" sz="2000" dirty="0"/>
                    </a:p>
                  </a:txBody>
                  <a:tcPr/>
                </a:tc>
                <a:tc>
                  <a:txBody>
                    <a:bodyPr/>
                    <a:lstStyle/>
                    <a:p>
                      <a:pPr algn="ctr"/>
                      <a:r>
                        <a:rPr lang="en-US" sz="2000" kern="1200" smtClean="0">
                          <a:solidFill>
                            <a:schemeClr val="dk1"/>
                          </a:solidFill>
                          <a:effectLst/>
                          <a:latin typeface="+mn-lt"/>
                          <a:ea typeface="+mn-ea"/>
                          <a:cs typeface="+mn-cs"/>
                        </a:rPr>
                        <a:t>69.5</a:t>
                      </a:r>
                      <a:endParaRPr lang="af-ZA" sz="2000" dirty="0"/>
                    </a:p>
                  </a:txBody>
                  <a:tcPr/>
                </a:tc>
              </a:tr>
              <a:tr h="383740">
                <a:tc vMerge="1">
                  <a:txBody>
                    <a:bodyPr/>
                    <a:lstStyle/>
                    <a:p>
                      <a:endParaRPr lang="af-ZA" dirty="0"/>
                    </a:p>
                  </a:txBody>
                  <a:tcPr/>
                </a:tc>
                <a:tc>
                  <a:txBody>
                    <a:bodyPr/>
                    <a:lstStyle/>
                    <a:p>
                      <a:r>
                        <a:rPr lang="en-US" sz="2000" b="1" kern="1200" dirty="0" smtClean="0">
                          <a:solidFill>
                            <a:schemeClr val="dk1"/>
                          </a:solidFill>
                          <a:effectLst/>
                          <a:latin typeface="+mn-lt"/>
                          <a:ea typeface="+mn-ea"/>
                          <a:cs typeface="+mn-cs"/>
                        </a:rPr>
                        <a:t>Students</a:t>
                      </a:r>
                      <a:endParaRPr lang="af-ZA" sz="2000" b="1" dirty="0"/>
                    </a:p>
                  </a:txBody>
                  <a:tcPr/>
                </a:tc>
                <a:tc>
                  <a:txBody>
                    <a:bodyPr/>
                    <a:lstStyle/>
                    <a:p>
                      <a:pPr algn="ctr"/>
                      <a:r>
                        <a:rPr lang="af-ZA" sz="2000" dirty="0" smtClean="0"/>
                        <a:t>23</a:t>
                      </a:r>
                      <a:endParaRPr lang="af-ZA" sz="2000" dirty="0"/>
                    </a:p>
                  </a:txBody>
                  <a:tcPr/>
                </a:tc>
                <a:tc>
                  <a:txBody>
                    <a:bodyPr/>
                    <a:lstStyle/>
                    <a:p>
                      <a:pPr algn="ctr"/>
                      <a:r>
                        <a:rPr lang="en-US" sz="2000" kern="1200" smtClean="0">
                          <a:solidFill>
                            <a:schemeClr val="dk1"/>
                          </a:solidFill>
                          <a:effectLst/>
                          <a:latin typeface="+mn-lt"/>
                          <a:ea typeface="+mn-ea"/>
                          <a:cs typeface="+mn-cs"/>
                        </a:rPr>
                        <a:t>19.5</a:t>
                      </a:r>
                      <a:endParaRPr lang="af-ZA" sz="2000" dirty="0"/>
                    </a:p>
                  </a:txBody>
                  <a:tcPr/>
                </a:tc>
              </a:tr>
              <a:tr h="383740">
                <a:tc vMerge="1">
                  <a:txBody>
                    <a:bodyPr/>
                    <a:lstStyle/>
                    <a:p>
                      <a:endParaRPr lang="af-ZA" dirty="0"/>
                    </a:p>
                  </a:txBody>
                  <a:tcPr/>
                </a:tc>
                <a:tc>
                  <a:txBody>
                    <a:bodyPr/>
                    <a:lstStyle/>
                    <a:p>
                      <a:r>
                        <a:rPr lang="af-ZA" sz="2000" b="1" dirty="0" smtClean="0"/>
                        <a:t>Others</a:t>
                      </a:r>
                      <a:endParaRPr lang="af-ZA" sz="2000" b="1" dirty="0"/>
                    </a:p>
                  </a:txBody>
                  <a:tcPr/>
                </a:tc>
                <a:tc>
                  <a:txBody>
                    <a:bodyPr/>
                    <a:lstStyle/>
                    <a:p>
                      <a:pPr algn="ctr"/>
                      <a:r>
                        <a:rPr lang="af-ZA" sz="2000" dirty="0" smtClean="0"/>
                        <a:t>13</a:t>
                      </a:r>
                      <a:endParaRPr lang="af-ZA" sz="2000" dirty="0"/>
                    </a:p>
                  </a:txBody>
                  <a:tcPr/>
                </a:tc>
                <a:tc>
                  <a:txBody>
                    <a:bodyPr/>
                    <a:lstStyle/>
                    <a:p>
                      <a:pPr algn="ctr"/>
                      <a:r>
                        <a:rPr lang="af-ZA" sz="2000" smtClean="0"/>
                        <a:t>11.0</a:t>
                      </a:r>
                      <a:endParaRPr lang="af-ZA" sz="2000" dirty="0"/>
                    </a:p>
                  </a:txBody>
                  <a:tcPr/>
                </a:tc>
              </a:tr>
              <a:tr h="383740">
                <a:tc rowSpan="2">
                  <a:txBody>
                    <a:bodyPr/>
                    <a:lstStyle/>
                    <a:p>
                      <a:r>
                        <a:rPr lang="af-ZA" sz="2000" b="1" dirty="0" smtClean="0"/>
                        <a:t>Ethnicity</a:t>
                      </a:r>
                      <a:endParaRPr lang="af-ZA" sz="2000" b="1" dirty="0"/>
                    </a:p>
                  </a:txBody>
                  <a:tcPr/>
                </a:tc>
                <a:tc>
                  <a:txBody>
                    <a:bodyPr/>
                    <a:lstStyle/>
                    <a:p>
                      <a:r>
                        <a:rPr lang="af-ZA" sz="2000" b="1" dirty="0" smtClean="0"/>
                        <a:t>Tà</a:t>
                      </a:r>
                      <a:r>
                        <a:rPr lang="af-ZA" sz="2000" b="1" baseline="0" dirty="0" smtClean="0"/>
                        <a:t> Ôi</a:t>
                      </a:r>
                      <a:endParaRPr lang="af-ZA" sz="2000" b="1" dirty="0"/>
                    </a:p>
                  </a:txBody>
                  <a:tcPr/>
                </a:tc>
                <a:tc>
                  <a:txBody>
                    <a:bodyPr/>
                    <a:lstStyle/>
                    <a:p>
                      <a:pPr algn="ctr"/>
                      <a:r>
                        <a:rPr lang="af-ZA" sz="2000" dirty="0" smtClean="0"/>
                        <a:t>108</a:t>
                      </a:r>
                      <a:endParaRPr lang="af-ZA" sz="2000" dirty="0"/>
                    </a:p>
                  </a:txBody>
                  <a:tcPr/>
                </a:tc>
                <a:tc>
                  <a:txBody>
                    <a:bodyPr/>
                    <a:lstStyle/>
                    <a:p>
                      <a:pPr algn="ctr"/>
                      <a:r>
                        <a:rPr lang="en-US" sz="2000" kern="1200" smtClean="0">
                          <a:solidFill>
                            <a:schemeClr val="dk1"/>
                          </a:solidFill>
                          <a:effectLst/>
                          <a:latin typeface="+mn-lt"/>
                          <a:ea typeface="+mn-ea"/>
                          <a:cs typeface="+mn-cs"/>
                        </a:rPr>
                        <a:t>91.5</a:t>
                      </a:r>
                      <a:endParaRPr lang="af-ZA" sz="2000" dirty="0"/>
                    </a:p>
                  </a:txBody>
                  <a:tcPr/>
                </a:tc>
              </a:tr>
              <a:tr h="383740">
                <a:tc vMerge="1">
                  <a:txBody>
                    <a:bodyPr/>
                    <a:lstStyle/>
                    <a:p>
                      <a:endParaRPr lang="af-ZA" dirty="0"/>
                    </a:p>
                  </a:txBody>
                  <a:tcPr/>
                </a:tc>
                <a:tc>
                  <a:txBody>
                    <a:bodyPr/>
                    <a:lstStyle/>
                    <a:p>
                      <a:r>
                        <a:rPr lang="af-ZA" sz="2000" b="1" dirty="0" smtClean="0"/>
                        <a:t>Kinh</a:t>
                      </a:r>
                      <a:endParaRPr lang="af-ZA" sz="2000" b="1" dirty="0"/>
                    </a:p>
                  </a:txBody>
                  <a:tcPr/>
                </a:tc>
                <a:tc>
                  <a:txBody>
                    <a:bodyPr/>
                    <a:lstStyle/>
                    <a:p>
                      <a:pPr algn="ctr"/>
                      <a:r>
                        <a:rPr lang="af-ZA" sz="2000" dirty="0" smtClean="0"/>
                        <a:t>10</a:t>
                      </a:r>
                      <a:endParaRPr lang="af-ZA" sz="2000" dirty="0"/>
                    </a:p>
                  </a:txBody>
                  <a:tcPr/>
                </a:tc>
                <a:tc>
                  <a:txBody>
                    <a:bodyPr/>
                    <a:lstStyle/>
                    <a:p>
                      <a:pPr algn="ctr"/>
                      <a:r>
                        <a:rPr lang="af-ZA" sz="2000" smtClean="0"/>
                        <a:t>8.5</a:t>
                      </a:r>
                      <a:endParaRPr lang="af-ZA" sz="2000" dirty="0"/>
                    </a:p>
                  </a:txBody>
                  <a:tcPr/>
                </a:tc>
              </a:tr>
            </a:tbl>
          </a:graphicData>
        </a:graphic>
      </p:graphicFrame>
      <p:sp>
        <p:nvSpPr>
          <p:cNvPr id="5" name="TextBox 4"/>
          <p:cNvSpPr txBox="1"/>
          <p:nvPr/>
        </p:nvSpPr>
        <p:spPr>
          <a:xfrm>
            <a:off x="457200" y="1138535"/>
            <a:ext cx="7543800" cy="461665"/>
          </a:xfrm>
          <a:prstGeom prst="rect">
            <a:avLst/>
          </a:prstGeom>
          <a:noFill/>
        </p:spPr>
        <p:txBody>
          <a:bodyPr wrap="square" rtlCol="0">
            <a:spAutoFit/>
          </a:bodyPr>
          <a:lstStyle/>
          <a:p>
            <a:r>
              <a:rPr lang="en-US" sz="2400" b="1" dirty="0" smtClean="0">
                <a:cs typeface="Arial" panose="020B0604020202020204" pitchFamily="34" charset="0"/>
              </a:rPr>
              <a:t>3.1 General characteristics:</a:t>
            </a:r>
            <a:endParaRPr lang="en-US" sz="2400" b="1" dirty="0">
              <a:cs typeface="Arial" panose="020B0604020202020204" pitchFamily="34" charset="0"/>
            </a:endParaRPr>
          </a:p>
        </p:txBody>
      </p:sp>
      <p:sp>
        <p:nvSpPr>
          <p:cNvPr id="6" name="TextBox 5"/>
          <p:cNvSpPr txBox="1"/>
          <p:nvPr/>
        </p:nvSpPr>
        <p:spPr>
          <a:xfrm>
            <a:off x="474785" y="1563858"/>
            <a:ext cx="7315200" cy="400110"/>
          </a:xfrm>
          <a:prstGeom prst="rect">
            <a:avLst/>
          </a:prstGeom>
          <a:noFill/>
        </p:spPr>
        <p:txBody>
          <a:bodyPr wrap="square" rtlCol="0">
            <a:spAutoFit/>
          </a:bodyPr>
          <a:lstStyle/>
          <a:p>
            <a:r>
              <a:rPr lang="af-ZA" sz="2000" b="1" dirty="0" smtClean="0">
                <a:latin typeface="+mj-lt"/>
              </a:rPr>
              <a:t>Table 1: </a:t>
            </a:r>
            <a:r>
              <a:rPr lang="en-US" sz="2000" b="1" dirty="0">
                <a:cs typeface="Arial" panose="020B0604020202020204" pitchFamily="34" charset="0"/>
              </a:rPr>
              <a:t>General features of research’s object </a:t>
            </a:r>
            <a:r>
              <a:rPr lang="en-US" sz="2000" b="1" dirty="0" smtClean="0">
                <a:latin typeface="+mj-lt"/>
                <a:cs typeface="Arial" panose="020B0604020202020204" pitchFamily="34" charset="0"/>
              </a:rPr>
              <a:t>:</a:t>
            </a:r>
            <a:endParaRPr lang="en-US" sz="2000" b="1" dirty="0">
              <a:latin typeface="+mj-lt"/>
              <a:cs typeface="Arial" panose="020B0604020202020204" pitchFamily="34" charset="0"/>
            </a:endParaRPr>
          </a:p>
        </p:txBody>
      </p:sp>
      <p:sp>
        <p:nvSpPr>
          <p:cNvPr id="2" name="Title 1"/>
          <p:cNvSpPr>
            <a:spLocks noGrp="1"/>
          </p:cNvSpPr>
          <p:nvPr>
            <p:ph type="title"/>
          </p:nvPr>
        </p:nvSpPr>
        <p:spPr/>
        <p:txBody>
          <a:bodyPr/>
          <a:lstStyle/>
          <a:p>
            <a:r>
              <a:rPr lang="en-US" dirty="0"/>
              <a:t>RESULT AND DISCUSSION</a:t>
            </a:r>
          </a:p>
        </p:txBody>
      </p:sp>
    </p:spTree>
    <p:extLst>
      <p:ext uri="{BB962C8B-B14F-4D97-AF65-F5344CB8AC3E}">
        <p14:creationId xmlns:p14="http://schemas.microsoft.com/office/powerpoint/2010/main" val="3116180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77832253"/>
              </p:ext>
            </p:extLst>
          </p:nvPr>
        </p:nvGraphicFramePr>
        <p:xfrm>
          <a:off x="381000" y="1978664"/>
          <a:ext cx="8305044" cy="4650736"/>
        </p:xfrm>
        <a:graphic>
          <a:graphicData uri="http://schemas.openxmlformats.org/drawingml/2006/table">
            <a:tbl>
              <a:tblPr firstRow="1" firstCol="1" bandRow="1">
                <a:tableStyleId>{5C22544A-7EE6-4342-B048-85BDC9FD1C3A}</a:tableStyleId>
              </a:tblPr>
              <a:tblGrid>
                <a:gridCol w="1980264"/>
                <a:gridCol w="3793720"/>
                <a:gridCol w="1107339"/>
                <a:gridCol w="1423721"/>
              </a:tblGrid>
              <a:tr h="444496">
                <a:tc>
                  <a:txBody>
                    <a:bodyPr/>
                    <a:lstStyle/>
                    <a:p>
                      <a:pPr algn="just">
                        <a:lnSpc>
                          <a:spcPct val="115000"/>
                        </a:lnSpc>
                        <a:spcAft>
                          <a:spcPts val="0"/>
                        </a:spcAft>
                      </a:pPr>
                      <a:r>
                        <a:rPr lang="en-US" sz="2000" dirty="0">
                          <a:effectLst/>
                        </a:rPr>
                        <a:t> </a:t>
                      </a:r>
                      <a:endParaRPr lang="en-US" sz="2000" dirty="0">
                        <a:effectLst/>
                        <a:latin typeface="Calibri"/>
                        <a:ea typeface="MS Mincho"/>
                        <a:cs typeface="Times New Roman"/>
                      </a:endParaRPr>
                    </a:p>
                  </a:txBody>
                  <a:tcPr marL="26915" marR="26915" marT="0" marB="0"/>
                </a:tc>
                <a:tc>
                  <a:txBody>
                    <a:bodyPr/>
                    <a:lstStyle/>
                    <a:p>
                      <a:pPr algn="just">
                        <a:lnSpc>
                          <a:spcPct val="115000"/>
                        </a:lnSpc>
                        <a:spcAft>
                          <a:spcPts val="0"/>
                        </a:spcAft>
                      </a:pPr>
                      <a:r>
                        <a:rPr lang="en-US" sz="2000" dirty="0" smtClean="0">
                          <a:effectLst/>
                          <a:latin typeface="+mn-lt"/>
                          <a:ea typeface="+mn-ea"/>
                          <a:cs typeface="+mn-cs"/>
                        </a:rPr>
                        <a:t>Answer</a:t>
                      </a:r>
                      <a:endParaRPr lang="en-US" sz="2000" dirty="0">
                        <a:effectLst/>
                        <a:latin typeface="Calibri"/>
                        <a:ea typeface="MS Mincho"/>
                        <a:cs typeface="Times New Roman"/>
                      </a:endParaRPr>
                    </a:p>
                  </a:txBody>
                  <a:tcPr marL="26915" marR="26915" marT="0" marB="0"/>
                </a:tc>
                <a:tc>
                  <a:txBody>
                    <a:bodyPr/>
                    <a:lstStyle/>
                    <a:p>
                      <a:pPr algn="ctr">
                        <a:lnSpc>
                          <a:spcPct val="115000"/>
                        </a:lnSpc>
                        <a:spcAft>
                          <a:spcPts val="0"/>
                        </a:spcAft>
                      </a:pPr>
                      <a:r>
                        <a:rPr lang="en-US" sz="2000">
                          <a:effectLst/>
                        </a:rPr>
                        <a:t>N</a:t>
                      </a:r>
                      <a:endParaRPr lang="en-US" sz="2000">
                        <a:effectLst/>
                        <a:latin typeface="Calibri"/>
                        <a:ea typeface="MS Mincho"/>
                        <a:cs typeface="Times New Roman"/>
                      </a:endParaRPr>
                    </a:p>
                  </a:txBody>
                  <a:tcPr marL="26915" marR="26915" marT="0" marB="0"/>
                </a:tc>
                <a:tc>
                  <a:txBody>
                    <a:bodyPr/>
                    <a:lstStyle/>
                    <a:p>
                      <a:pPr algn="ctr">
                        <a:lnSpc>
                          <a:spcPct val="115000"/>
                        </a:lnSpc>
                        <a:spcAft>
                          <a:spcPts val="0"/>
                        </a:spcAft>
                      </a:pPr>
                      <a:r>
                        <a:rPr lang="en-US" sz="2000" dirty="0">
                          <a:effectLst/>
                        </a:rPr>
                        <a:t>%</a:t>
                      </a:r>
                      <a:endParaRPr lang="en-US" sz="2000" dirty="0">
                        <a:effectLst/>
                        <a:latin typeface="Calibri"/>
                        <a:ea typeface="MS Mincho"/>
                        <a:cs typeface="Times New Roman"/>
                      </a:endParaRPr>
                    </a:p>
                  </a:txBody>
                  <a:tcPr marL="26915" marR="26915" marT="0" marB="0"/>
                </a:tc>
              </a:tr>
              <a:tr h="330728">
                <a:tc rowSpan="2">
                  <a:txBody>
                    <a:bodyPr/>
                    <a:lstStyle/>
                    <a:p>
                      <a:pPr algn="l">
                        <a:lnSpc>
                          <a:spcPct val="115000"/>
                        </a:lnSpc>
                        <a:spcAft>
                          <a:spcPts val="0"/>
                        </a:spcAft>
                      </a:pPr>
                      <a:r>
                        <a:rPr lang="en-US" sz="2000" dirty="0" smtClean="0">
                          <a:effectLst/>
                        </a:rPr>
                        <a:t>Have</a:t>
                      </a:r>
                      <a:r>
                        <a:rPr lang="en-US" sz="2000" baseline="0" dirty="0" smtClean="0">
                          <a:effectLst/>
                        </a:rPr>
                        <a:t> already heard about SE</a:t>
                      </a:r>
                      <a:endParaRPr lang="en-US" sz="2000" dirty="0">
                        <a:effectLst/>
                        <a:latin typeface="Calibri"/>
                        <a:ea typeface="MS Mincho"/>
                        <a:cs typeface="Times New Roman"/>
                      </a:endParaRPr>
                    </a:p>
                  </a:txBody>
                  <a:tcPr marL="26915" marR="26915" marT="0" marB="0"/>
                </a:tc>
                <a:tc>
                  <a:txBody>
                    <a:bodyPr/>
                    <a:lstStyle/>
                    <a:p>
                      <a:pPr algn="just">
                        <a:lnSpc>
                          <a:spcPct val="115000"/>
                        </a:lnSpc>
                        <a:spcAft>
                          <a:spcPts val="0"/>
                        </a:spcAft>
                      </a:pPr>
                      <a:r>
                        <a:rPr lang="en-US" sz="2000" dirty="0" smtClean="0">
                          <a:effectLst/>
                          <a:latin typeface="+mn-lt"/>
                          <a:ea typeface="+mn-ea"/>
                          <a:cs typeface="+mn-cs"/>
                        </a:rPr>
                        <a:t>Yes</a:t>
                      </a:r>
                      <a:endParaRPr lang="en-US" sz="2000" dirty="0">
                        <a:effectLst/>
                        <a:latin typeface="Calibri"/>
                        <a:ea typeface="MS Mincho"/>
                        <a:cs typeface="Times New Roman"/>
                      </a:endParaRPr>
                    </a:p>
                  </a:txBody>
                  <a:tcPr marL="26915" marR="26915" marT="0" marB="0"/>
                </a:tc>
                <a:tc>
                  <a:txBody>
                    <a:bodyPr/>
                    <a:lstStyle/>
                    <a:p>
                      <a:pPr algn="ctr">
                        <a:lnSpc>
                          <a:spcPct val="115000"/>
                        </a:lnSpc>
                        <a:spcAft>
                          <a:spcPts val="0"/>
                        </a:spcAft>
                      </a:pPr>
                      <a:r>
                        <a:rPr lang="en-US" sz="2000">
                          <a:effectLst/>
                        </a:rPr>
                        <a:t>26</a:t>
                      </a:r>
                      <a:endParaRPr lang="en-US" sz="2000">
                        <a:effectLst/>
                        <a:latin typeface="Calibri"/>
                        <a:ea typeface="MS Mincho"/>
                        <a:cs typeface="Times New Roman"/>
                      </a:endParaRPr>
                    </a:p>
                  </a:txBody>
                  <a:tcPr marL="26915" marR="26915" marT="0" marB="0"/>
                </a:tc>
                <a:tc>
                  <a:txBody>
                    <a:bodyPr/>
                    <a:lstStyle/>
                    <a:p>
                      <a:pPr algn="ctr">
                        <a:lnSpc>
                          <a:spcPct val="115000"/>
                        </a:lnSpc>
                        <a:spcAft>
                          <a:spcPts val="0"/>
                        </a:spcAft>
                      </a:pPr>
                      <a:r>
                        <a:rPr lang="en-US" sz="2000" smtClean="0">
                          <a:effectLst/>
                        </a:rPr>
                        <a:t>22.0</a:t>
                      </a:r>
                      <a:endParaRPr lang="en-US" sz="2000">
                        <a:effectLst/>
                        <a:latin typeface="Calibri"/>
                        <a:ea typeface="MS Mincho"/>
                        <a:cs typeface="Times New Roman"/>
                      </a:endParaRPr>
                    </a:p>
                  </a:txBody>
                  <a:tcPr marL="26915" marR="26915" marT="0" marB="0"/>
                </a:tc>
              </a:tr>
              <a:tr h="330728">
                <a:tc vMerge="1">
                  <a:txBody>
                    <a:bodyPr/>
                    <a:lstStyle/>
                    <a:p>
                      <a:endParaRPr lang="af-ZA"/>
                    </a:p>
                  </a:txBody>
                  <a:tcPr/>
                </a:tc>
                <a:tc>
                  <a:txBody>
                    <a:bodyPr/>
                    <a:lstStyle/>
                    <a:p>
                      <a:pPr algn="just">
                        <a:lnSpc>
                          <a:spcPct val="115000"/>
                        </a:lnSpc>
                        <a:spcAft>
                          <a:spcPts val="0"/>
                        </a:spcAft>
                      </a:pPr>
                      <a:r>
                        <a:rPr lang="en-US" sz="2000" dirty="0" smtClean="0">
                          <a:effectLst/>
                          <a:latin typeface="+mn-lt"/>
                          <a:ea typeface="+mn-ea"/>
                          <a:cs typeface="+mn-cs"/>
                        </a:rPr>
                        <a:t>No</a:t>
                      </a:r>
                      <a:endParaRPr lang="en-US" sz="2000" dirty="0">
                        <a:effectLst/>
                        <a:latin typeface="Calibri"/>
                        <a:ea typeface="MS Mincho"/>
                        <a:cs typeface="Times New Roman"/>
                      </a:endParaRPr>
                    </a:p>
                  </a:txBody>
                  <a:tcPr marL="26915" marR="26915" marT="0" marB="0"/>
                </a:tc>
                <a:tc>
                  <a:txBody>
                    <a:bodyPr/>
                    <a:lstStyle/>
                    <a:p>
                      <a:pPr algn="ctr">
                        <a:lnSpc>
                          <a:spcPct val="115000"/>
                        </a:lnSpc>
                        <a:spcAft>
                          <a:spcPts val="0"/>
                        </a:spcAft>
                      </a:pPr>
                      <a:r>
                        <a:rPr lang="en-US" sz="2000">
                          <a:effectLst/>
                        </a:rPr>
                        <a:t>92</a:t>
                      </a:r>
                      <a:endParaRPr lang="en-US" sz="2000">
                        <a:effectLst/>
                        <a:latin typeface="Calibri"/>
                        <a:ea typeface="MS Mincho"/>
                        <a:cs typeface="Times New Roman"/>
                      </a:endParaRPr>
                    </a:p>
                  </a:txBody>
                  <a:tcPr marL="26915" marR="26915" marT="0" marB="0"/>
                </a:tc>
                <a:tc>
                  <a:txBody>
                    <a:bodyPr/>
                    <a:lstStyle/>
                    <a:p>
                      <a:pPr algn="ctr">
                        <a:lnSpc>
                          <a:spcPct val="115000"/>
                        </a:lnSpc>
                        <a:spcAft>
                          <a:spcPts val="0"/>
                        </a:spcAft>
                      </a:pPr>
                      <a:r>
                        <a:rPr lang="en-US" sz="2000" b="1" smtClean="0">
                          <a:effectLst/>
                        </a:rPr>
                        <a:t>78.0</a:t>
                      </a:r>
                      <a:endParaRPr lang="en-US" sz="2000" b="1" dirty="0">
                        <a:effectLst/>
                        <a:latin typeface="Calibri"/>
                        <a:ea typeface="MS Mincho"/>
                        <a:cs typeface="Times New Roman"/>
                      </a:endParaRPr>
                    </a:p>
                  </a:txBody>
                  <a:tcPr marL="26915" marR="26915" marT="0" marB="0"/>
                </a:tc>
              </a:tr>
              <a:tr h="330728">
                <a:tc rowSpan="6">
                  <a:txBody>
                    <a:bodyPr/>
                    <a:lstStyle/>
                    <a:p>
                      <a:pPr algn="l">
                        <a:lnSpc>
                          <a:spcPct val="115000"/>
                        </a:lnSpc>
                        <a:spcAft>
                          <a:spcPts val="0"/>
                        </a:spcAft>
                      </a:pPr>
                      <a:r>
                        <a:rPr lang="en-US" sz="2000" dirty="0" smtClean="0">
                          <a:effectLst/>
                        </a:rPr>
                        <a:t>Situations</a:t>
                      </a:r>
                      <a:r>
                        <a:rPr lang="en-US" sz="2000" baseline="0" dirty="0" smtClean="0">
                          <a:effectLst/>
                        </a:rPr>
                        <a:t> needs SE</a:t>
                      </a:r>
                      <a:endParaRPr lang="en-US" sz="2000" dirty="0">
                        <a:effectLst/>
                        <a:latin typeface="Calibri"/>
                        <a:ea typeface="MS Mincho"/>
                        <a:cs typeface="Times New Roman"/>
                      </a:endParaRPr>
                    </a:p>
                  </a:txBody>
                  <a:tcPr marL="26915" marR="26915" marT="0" marB="0"/>
                </a:tc>
                <a:tc>
                  <a:txBody>
                    <a:bodyPr/>
                    <a:lstStyle/>
                    <a:p>
                      <a:pPr algn="just">
                        <a:lnSpc>
                          <a:spcPct val="115000"/>
                        </a:lnSpc>
                        <a:spcAft>
                          <a:spcPts val="0"/>
                        </a:spcAft>
                      </a:pPr>
                      <a:r>
                        <a:rPr lang="en-US" sz="2000" dirty="0" smtClean="0">
                          <a:effectLst/>
                          <a:latin typeface="+mn-lt"/>
                          <a:ea typeface="+mn-ea"/>
                          <a:cs typeface="+mn-cs"/>
                        </a:rPr>
                        <a:t>Fractured</a:t>
                      </a:r>
                      <a:endParaRPr lang="en-US" sz="2000" dirty="0">
                        <a:effectLst/>
                        <a:latin typeface="Calibri"/>
                        <a:ea typeface="MS Mincho"/>
                        <a:cs typeface="Times New Roman"/>
                      </a:endParaRPr>
                    </a:p>
                  </a:txBody>
                  <a:tcPr marL="26915" marR="26915" marT="0" marB="0"/>
                </a:tc>
                <a:tc>
                  <a:txBody>
                    <a:bodyPr/>
                    <a:lstStyle/>
                    <a:p>
                      <a:pPr algn="ctr">
                        <a:lnSpc>
                          <a:spcPct val="115000"/>
                        </a:lnSpc>
                        <a:spcAft>
                          <a:spcPts val="0"/>
                        </a:spcAft>
                      </a:pPr>
                      <a:r>
                        <a:rPr lang="en-US" sz="2000">
                          <a:effectLst/>
                        </a:rPr>
                        <a:t>72</a:t>
                      </a:r>
                      <a:endParaRPr lang="en-US" sz="2000">
                        <a:effectLst/>
                        <a:latin typeface="Calibri"/>
                        <a:ea typeface="MS Mincho"/>
                        <a:cs typeface="Times New Roman"/>
                      </a:endParaRPr>
                    </a:p>
                  </a:txBody>
                  <a:tcPr marL="26915" marR="26915" marT="0" marB="0"/>
                </a:tc>
                <a:tc>
                  <a:txBody>
                    <a:bodyPr/>
                    <a:lstStyle/>
                    <a:p>
                      <a:pPr algn="ctr">
                        <a:lnSpc>
                          <a:spcPct val="115000"/>
                        </a:lnSpc>
                        <a:spcAft>
                          <a:spcPts val="0"/>
                        </a:spcAft>
                      </a:pPr>
                      <a:r>
                        <a:rPr lang="en-US" sz="2000" smtClean="0">
                          <a:effectLst/>
                        </a:rPr>
                        <a:t>61.0</a:t>
                      </a:r>
                      <a:endParaRPr lang="en-US" sz="2000" dirty="0">
                        <a:effectLst/>
                        <a:latin typeface="Calibri"/>
                        <a:ea typeface="MS Mincho"/>
                        <a:cs typeface="Times New Roman"/>
                      </a:endParaRPr>
                    </a:p>
                  </a:txBody>
                  <a:tcPr marL="26915" marR="26915" marT="0" marB="0"/>
                </a:tc>
              </a:tr>
              <a:tr h="330728">
                <a:tc vMerge="1">
                  <a:txBody>
                    <a:bodyPr/>
                    <a:lstStyle/>
                    <a:p>
                      <a:endParaRPr lang="af-ZA"/>
                    </a:p>
                  </a:txBody>
                  <a:tcPr/>
                </a:tc>
                <a:tc>
                  <a:txBody>
                    <a:bodyPr/>
                    <a:lstStyle/>
                    <a:p>
                      <a:pPr algn="just">
                        <a:lnSpc>
                          <a:spcPct val="115000"/>
                        </a:lnSpc>
                        <a:spcAft>
                          <a:spcPts val="0"/>
                        </a:spcAft>
                      </a:pPr>
                      <a:r>
                        <a:rPr lang="en-US" sz="2000" dirty="0" smtClean="0">
                          <a:effectLst/>
                        </a:rPr>
                        <a:t>Brain injury</a:t>
                      </a:r>
                      <a:endParaRPr lang="en-US" sz="2000" dirty="0">
                        <a:effectLst/>
                        <a:latin typeface="Calibri"/>
                        <a:ea typeface="MS Mincho"/>
                        <a:cs typeface="Times New Roman"/>
                      </a:endParaRPr>
                    </a:p>
                  </a:txBody>
                  <a:tcPr marL="26915" marR="26915" marT="0" marB="0"/>
                </a:tc>
                <a:tc>
                  <a:txBody>
                    <a:bodyPr/>
                    <a:lstStyle/>
                    <a:p>
                      <a:pPr algn="ctr">
                        <a:lnSpc>
                          <a:spcPct val="115000"/>
                        </a:lnSpc>
                        <a:spcAft>
                          <a:spcPts val="0"/>
                        </a:spcAft>
                      </a:pPr>
                      <a:r>
                        <a:rPr lang="en-US" sz="2000">
                          <a:effectLst/>
                        </a:rPr>
                        <a:t>70</a:t>
                      </a:r>
                      <a:endParaRPr lang="en-US" sz="2000">
                        <a:effectLst/>
                        <a:latin typeface="Calibri"/>
                        <a:ea typeface="MS Mincho"/>
                        <a:cs typeface="Times New Roman"/>
                      </a:endParaRPr>
                    </a:p>
                  </a:txBody>
                  <a:tcPr marL="26915" marR="26915" marT="0" marB="0"/>
                </a:tc>
                <a:tc>
                  <a:txBody>
                    <a:bodyPr/>
                    <a:lstStyle/>
                    <a:p>
                      <a:pPr algn="ctr">
                        <a:lnSpc>
                          <a:spcPct val="115000"/>
                        </a:lnSpc>
                        <a:spcAft>
                          <a:spcPts val="0"/>
                        </a:spcAft>
                      </a:pPr>
                      <a:r>
                        <a:rPr lang="en-US" sz="2000" smtClean="0">
                          <a:effectLst/>
                        </a:rPr>
                        <a:t>59.3</a:t>
                      </a:r>
                      <a:endParaRPr lang="en-US" sz="2000">
                        <a:effectLst/>
                        <a:latin typeface="Calibri"/>
                        <a:ea typeface="MS Mincho"/>
                        <a:cs typeface="Times New Roman"/>
                      </a:endParaRPr>
                    </a:p>
                  </a:txBody>
                  <a:tcPr marL="26915" marR="26915" marT="0" marB="0"/>
                </a:tc>
              </a:tr>
              <a:tr h="330728">
                <a:tc vMerge="1">
                  <a:txBody>
                    <a:bodyPr/>
                    <a:lstStyle/>
                    <a:p>
                      <a:endParaRPr lang="af-ZA"/>
                    </a:p>
                  </a:txBody>
                  <a:tcPr/>
                </a:tc>
                <a:tc>
                  <a:txBody>
                    <a:bodyPr/>
                    <a:lstStyle/>
                    <a:p>
                      <a:pPr algn="just">
                        <a:lnSpc>
                          <a:spcPct val="115000"/>
                        </a:lnSpc>
                        <a:spcAft>
                          <a:spcPts val="0"/>
                        </a:spcAft>
                      </a:pPr>
                      <a:r>
                        <a:rPr lang="en-US" sz="2000" dirty="0" smtClean="0">
                          <a:effectLst/>
                          <a:latin typeface="+mn-lt"/>
                          <a:ea typeface="+mn-ea"/>
                          <a:cs typeface="+mn-cs"/>
                        </a:rPr>
                        <a:t>Stroke</a:t>
                      </a:r>
                      <a:endParaRPr lang="en-US" sz="2000" dirty="0">
                        <a:effectLst/>
                        <a:latin typeface="Calibri"/>
                        <a:ea typeface="MS Mincho"/>
                        <a:cs typeface="Times New Roman"/>
                      </a:endParaRPr>
                    </a:p>
                  </a:txBody>
                  <a:tcPr marL="26915" marR="26915" marT="0" marB="0"/>
                </a:tc>
                <a:tc>
                  <a:txBody>
                    <a:bodyPr/>
                    <a:lstStyle/>
                    <a:p>
                      <a:pPr algn="ctr">
                        <a:lnSpc>
                          <a:spcPct val="115000"/>
                        </a:lnSpc>
                        <a:spcAft>
                          <a:spcPts val="0"/>
                        </a:spcAft>
                      </a:pPr>
                      <a:r>
                        <a:rPr lang="en-US" sz="2000" dirty="0">
                          <a:effectLst/>
                        </a:rPr>
                        <a:t>38</a:t>
                      </a:r>
                      <a:endParaRPr lang="en-US" sz="2000" dirty="0">
                        <a:effectLst/>
                        <a:latin typeface="Calibri"/>
                        <a:ea typeface="MS Mincho"/>
                        <a:cs typeface="Times New Roman"/>
                      </a:endParaRPr>
                    </a:p>
                  </a:txBody>
                  <a:tcPr marL="26915" marR="26915" marT="0" marB="0"/>
                </a:tc>
                <a:tc>
                  <a:txBody>
                    <a:bodyPr/>
                    <a:lstStyle/>
                    <a:p>
                      <a:pPr algn="ctr">
                        <a:lnSpc>
                          <a:spcPct val="115000"/>
                        </a:lnSpc>
                        <a:spcAft>
                          <a:spcPts val="0"/>
                        </a:spcAft>
                      </a:pPr>
                      <a:r>
                        <a:rPr lang="en-US" sz="2000" b="1" smtClean="0">
                          <a:effectLst/>
                        </a:rPr>
                        <a:t>32.2</a:t>
                      </a:r>
                      <a:endParaRPr lang="en-US" sz="2000" b="1" dirty="0">
                        <a:effectLst/>
                        <a:latin typeface="Calibri"/>
                        <a:ea typeface="MS Mincho"/>
                        <a:cs typeface="Times New Roman"/>
                      </a:endParaRPr>
                    </a:p>
                  </a:txBody>
                  <a:tcPr marL="26915" marR="26915" marT="0" marB="0"/>
                </a:tc>
              </a:tr>
              <a:tr h="330728">
                <a:tc vMerge="1">
                  <a:txBody>
                    <a:bodyPr/>
                    <a:lstStyle/>
                    <a:p>
                      <a:endParaRPr lang="af-ZA"/>
                    </a:p>
                  </a:txBody>
                  <a:tcPr/>
                </a:tc>
                <a:tc>
                  <a:txBody>
                    <a:bodyPr/>
                    <a:lstStyle/>
                    <a:p>
                      <a:pPr algn="just">
                        <a:lnSpc>
                          <a:spcPct val="115000"/>
                        </a:lnSpc>
                        <a:spcAft>
                          <a:spcPts val="0"/>
                        </a:spcAft>
                      </a:pPr>
                      <a:r>
                        <a:rPr lang="en-US" sz="2000" dirty="0" smtClean="0">
                          <a:effectLst/>
                        </a:rPr>
                        <a:t>Appendicitis</a:t>
                      </a:r>
                      <a:endParaRPr lang="en-US" sz="2000" dirty="0">
                        <a:effectLst/>
                        <a:latin typeface="Calibri"/>
                        <a:ea typeface="MS Mincho"/>
                        <a:cs typeface="Times New Roman"/>
                      </a:endParaRPr>
                    </a:p>
                  </a:txBody>
                  <a:tcPr marL="26915" marR="26915" marT="0" marB="0"/>
                </a:tc>
                <a:tc>
                  <a:txBody>
                    <a:bodyPr/>
                    <a:lstStyle/>
                    <a:p>
                      <a:pPr algn="ctr">
                        <a:lnSpc>
                          <a:spcPct val="115000"/>
                        </a:lnSpc>
                        <a:spcAft>
                          <a:spcPts val="0"/>
                        </a:spcAft>
                      </a:pPr>
                      <a:r>
                        <a:rPr lang="en-US" sz="2000" dirty="0">
                          <a:effectLst/>
                        </a:rPr>
                        <a:t>72</a:t>
                      </a:r>
                      <a:endParaRPr lang="en-US" sz="2000" dirty="0">
                        <a:effectLst/>
                        <a:latin typeface="Calibri"/>
                        <a:ea typeface="MS Mincho"/>
                        <a:cs typeface="Times New Roman"/>
                      </a:endParaRPr>
                    </a:p>
                  </a:txBody>
                  <a:tcPr marL="26915" marR="26915" marT="0" marB="0"/>
                </a:tc>
                <a:tc>
                  <a:txBody>
                    <a:bodyPr/>
                    <a:lstStyle/>
                    <a:p>
                      <a:pPr algn="ctr">
                        <a:lnSpc>
                          <a:spcPct val="115000"/>
                        </a:lnSpc>
                        <a:spcAft>
                          <a:spcPts val="0"/>
                        </a:spcAft>
                      </a:pPr>
                      <a:r>
                        <a:rPr lang="en-US" sz="2000" smtClean="0">
                          <a:effectLst/>
                        </a:rPr>
                        <a:t>61.0</a:t>
                      </a:r>
                      <a:endParaRPr lang="en-US" sz="2000">
                        <a:effectLst/>
                        <a:latin typeface="Calibri"/>
                        <a:ea typeface="MS Mincho"/>
                        <a:cs typeface="Times New Roman"/>
                      </a:endParaRPr>
                    </a:p>
                  </a:txBody>
                  <a:tcPr marL="26915" marR="26915" marT="0" marB="0"/>
                </a:tc>
              </a:tr>
              <a:tr h="330728">
                <a:tc vMerge="1">
                  <a:txBody>
                    <a:bodyPr/>
                    <a:lstStyle/>
                    <a:p>
                      <a:endParaRPr lang="af-ZA"/>
                    </a:p>
                  </a:txBody>
                  <a:tcPr/>
                </a:tc>
                <a:tc>
                  <a:txBody>
                    <a:bodyPr/>
                    <a:lstStyle/>
                    <a:p>
                      <a:pPr algn="just">
                        <a:lnSpc>
                          <a:spcPct val="115000"/>
                        </a:lnSpc>
                        <a:spcAft>
                          <a:spcPts val="0"/>
                        </a:spcAft>
                      </a:pPr>
                      <a:r>
                        <a:rPr lang="en-US" sz="2000" dirty="0" smtClean="0">
                          <a:effectLst/>
                          <a:latin typeface="+mn-lt"/>
                          <a:ea typeface="+mn-ea"/>
                          <a:cs typeface="+mn-cs"/>
                        </a:rPr>
                        <a:t>Snake</a:t>
                      </a:r>
                      <a:r>
                        <a:rPr lang="en-US" sz="2000" baseline="0" dirty="0" smtClean="0">
                          <a:effectLst/>
                          <a:latin typeface="+mn-lt"/>
                          <a:ea typeface="+mn-ea"/>
                          <a:cs typeface="+mn-cs"/>
                        </a:rPr>
                        <a:t> bites</a:t>
                      </a:r>
                      <a:endParaRPr lang="en-US" sz="2000" dirty="0">
                        <a:effectLst/>
                        <a:latin typeface="Calibri"/>
                        <a:ea typeface="MS Mincho"/>
                        <a:cs typeface="Times New Roman"/>
                      </a:endParaRPr>
                    </a:p>
                  </a:txBody>
                  <a:tcPr marL="26915" marR="26915" marT="0" marB="0"/>
                </a:tc>
                <a:tc>
                  <a:txBody>
                    <a:bodyPr/>
                    <a:lstStyle/>
                    <a:p>
                      <a:pPr algn="ctr">
                        <a:lnSpc>
                          <a:spcPct val="115000"/>
                        </a:lnSpc>
                        <a:spcAft>
                          <a:spcPts val="0"/>
                        </a:spcAft>
                      </a:pPr>
                      <a:r>
                        <a:rPr lang="en-US" sz="2000">
                          <a:effectLst/>
                        </a:rPr>
                        <a:t>56</a:t>
                      </a:r>
                      <a:endParaRPr lang="en-US" sz="2000">
                        <a:effectLst/>
                        <a:latin typeface="Calibri"/>
                        <a:ea typeface="MS Mincho"/>
                        <a:cs typeface="Times New Roman"/>
                      </a:endParaRPr>
                    </a:p>
                  </a:txBody>
                  <a:tcPr marL="26915" marR="26915" marT="0" marB="0"/>
                </a:tc>
                <a:tc>
                  <a:txBody>
                    <a:bodyPr/>
                    <a:lstStyle/>
                    <a:p>
                      <a:pPr algn="ctr">
                        <a:lnSpc>
                          <a:spcPct val="115000"/>
                        </a:lnSpc>
                        <a:spcAft>
                          <a:spcPts val="0"/>
                        </a:spcAft>
                      </a:pPr>
                      <a:r>
                        <a:rPr lang="en-US" sz="2000" b="1" smtClean="0">
                          <a:effectLst/>
                        </a:rPr>
                        <a:t>47.5</a:t>
                      </a:r>
                      <a:endParaRPr lang="en-US" sz="2000" b="1" dirty="0">
                        <a:effectLst/>
                        <a:latin typeface="Calibri"/>
                        <a:ea typeface="MS Mincho"/>
                        <a:cs typeface="Times New Roman"/>
                      </a:endParaRPr>
                    </a:p>
                  </a:txBody>
                  <a:tcPr marL="26915" marR="26915" marT="0" marB="0"/>
                </a:tc>
              </a:tr>
              <a:tr h="330728">
                <a:tc vMerge="1">
                  <a:txBody>
                    <a:bodyPr/>
                    <a:lstStyle/>
                    <a:p>
                      <a:endParaRPr lang="af-ZA"/>
                    </a:p>
                  </a:txBody>
                  <a:tcPr/>
                </a:tc>
                <a:tc>
                  <a:txBody>
                    <a:bodyPr/>
                    <a:lstStyle/>
                    <a:p>
                      <a:pPr algn="just">
                        <a:lnSpc>
                          <a:spcPct val="115000"/>
                        </a:lnSpc>
                        <a:spcAft>
                          <a:spcPts val="0"/>
                        </a:spcAft>
                      </a:pPr>
                      <a:r>
                        <a:rPr lang="en-US" sz="2000" dirty="0" smtClean="0">
                          <a:effectLst/>
                        </a:rPr>
                        <a:t>Food poisoning</a:t>
                      </a:r>
                      <a:endParaRPr lang="en-US" sz="2000" dirty="0">
                        <a:effectLst/>
                        <a:latin typeface="Calibri"/>
                        <a:ea typeface="MS Mincho"/>
                        <a:cs typeface="Times New Roman"/>
                      </a:endParaRPr>
                    </a:p>
                  </a:txBody>
                  <a:tcPr marL="26915" marR="26915" marT="0" marB="0"/>
                </a:tc>
                <a:tc>
                  <a:txBody>
                    <a:bodyPr/>
                    <a:lstStyle/>
                    <a:p>
                      <a:pPr algn="ctr">
                        <a:lnSpc>
                          <a:spcPct val="115000"/>
                        </a:lnSpc>
                        <a:spcAft>
                          <a:spcPts val="0"/>
                        </a:spcAft>
                      </a:pPr>
                      <a:r>
                        <a:rPr lang="en-US" sz="2000" dirty="0">
                          <a:effectLst/>
                        </a:rPr>
                        <a:t>51</a:t>
                      </a:r>
                      <a:endParaRPr lang="en-US" sz="2000" dirty="0">
                        <a:effectLst/>
                        <a:latin typeface="Calibri"/>
                        <a:ea typeface="MS Mincho"/>
                        <a:cs typeface="Times New Roman"/>
                      </a:endParaRPr>
                    </a:p>
                  </a:txBody>
                  <a:tcPr marL="26915" marR="26915" marT="0" marB="0"/>
                </a:tc>
                <a:tc>
                  <a:txBody>
                    <a:bodyPr/>
                    <a:lstStyle/>
                    <a:p>
                      <a:pPr algn="ctr">
                        <a:lnSpc>
                          <a:spcPct val="115000"/>
                        </a:lnSpc>
                        <a:spcAft>
                          <a:spcPts val="0"/>
                        </a:spcAft>
                      </a:pPr>
                      <a:r>
                        <a:rPr lang="en-US" sz="2000" b="1" smtClean="0">
                          <a:effectLst/>
                        </a:rPr>
                        <a:t>43.2</a:t>
                      </a:r>
                      <a:endParaRPr lang="en-US" sz="2000" b="1" dirty="0">
                        <a:effectLst/>
                        <a:latin typeface="Calibri"/>
                        <a:ea typeface="MS Mincho"/>
                        <a:cs typeface="Times New Roman"/>
                      </a:endParaRPr>
                    </a:p>
                  </a:txBody>
                  <a:tcPr marL="26915" marR="26915" marT="0" marB="0"/>
                </a:tc>
              </a:tr>
              <a:tr h="330728">
                <a:tc rowSpan="4">
                  <a:txBody>
                    <a:bodyPr/>
                    <a:lstStyle/>
                    <a:p>
                      <a:pPr algn="just">
                        <a:lnSpc>
                          <a:spcPct val="115000"/>
                        </a:lnSpc>
                        <a:spcAft>
                          <a:spcPts val="0"/>
                        </a:spcAft>
                      </a:pPr>
                      <a:r>
                        <a:rPr lang="en-US" sz="2000" dirty="0" smtClean="0">
                          <a:effectLst/>
                          <a:latin typeface="+mn-lt"/>
                          <a:ea typeface="+mn-ea"/>
                          <a:cs typeface="+mn-cs"/>
                        </a:rPr>
                        <a:t>Know</a:t>
                      </a:r>
                      <a:r>
                        <a:rPr lang="en-US" sz="2000" baseline="0" dirty="0" smtClean="0">
                          <a:effectLst/>
                          <a:latin typeface="+mn-lt"/>
                          <a:ea typeface="+mn-ea"/>
                          <a:cs typeface="+mn-cs"/>
                        </a:rPr>
                        <a:t> about CPR</a:t>
                      </a:r>
                      <a:endParaRPr lang="en-US" sz="2000" dirty="0">
                        <a:effectLst/>
                        <a:latin typeface="Calibri"/>
                        <a:ea typeface="MS Mincho"/>
                        <a:cs typeface="Times New Roman"/>
                      </a:endParaRPr>
                    </a:p>
                  </a:txBody>
                  <a:tcPr marL="26915" marR="26915" marT="0" marB="0"/>
                </a:tc>
                <a:tc>
                  <a:txBody>
                    <a:bodyPr/>
                    <a:lstStyle/>
                    <a:p>
                      <a:pPr algn="just">
                        <a:lnSpc>
                          <a:spcPct val="115000"/>
                        </a:lnSpc>
                        <a:spcAft>
                          <a:spcPts val="0"/>
                        </a:spcAft>
                      </a:pPr>
                      <a:r>
                        <a:rPr lang="en-US" sz="2000" dirty="0" smtClean="0">
                          <a:effectLst/>
                        </a:rPr>
                        <a:t>Only know</a:t>
                      </a:r>
                      <a:r>
                        <a:rPr lang="en-US" sz="2000" baseline="0" dirty="0" smtClean="0">
                          <a:effectLst/>
                        </a:rPr>
                        <a:t> CPR</a:t>
                      </a:r>
                      <a:endParaRPr lang="en-US" sz="2000" dirty="0">
                        <a:effectLst/>
                        <a:latin typeface="Calibri"/>
                        <a:ea typeface="MS Mincho"/>
                        <a:cs typeface="Times New Roman"/>
                      </a:endParaRPr>
                    </a:p>
                  </a:txBody>
                  <a:tcPr marL="26915" marR="26915" marT="0" marB="0"/>
                </a:tc>
                <a:tc>
                  <a:txBody>
                    <a:bodyPr/>
                    <a:lstStyle/>
                    <a:p>
                      <a:pPr algn="ctr">
                        <a:lnSpc>
                          <a:spcPct val="115000"/>
                        </a:lnSpc>
                        <a:spcAft>
                          <a:spcPts val="0"/>
                        </a:spcAft>
                      </a:pPr>
                      <a:r>
                        <a:rPr lang="en-US" sz="2000" dirty="0">
                          <a:effectLst/>
                        </a:rPr>
                        <a:t>10</a:t>
                      </a:r>
                      <a:endParaRPr lang="en-US" sz="2000" dirty="0">
                        <a:effectLst/>
                        <a:latin typeface="Calibri"/>
                        <a:ea typeface="MS Mincho"/>
                        <a:cs typeface="Times New Roman"/>
                      </a:endParaRPr>
                    </a:p>
                  </a:txBody>
                  <a:tcPr marL="26915" marR="26915" marT="0" marB="0" anchor="ctr"/>
                </a:tc>
                <a:tc>
                  <a:txBody>
                    <a:bodyPr/>
                    <a:lstStyle/>
                    <a:p>
                      <a:pPr algn="ctr">
                        <a:lnSpc>
                          <a:spcPct val="115000"/>
                        </a:lnSpc>
                        <a:spcAft>
                          <a:spcPts val="0"/>
                        </a:spcAft>
                      </a:pPr>
                      <a:r>
                        <a:rPr lang="en-US" sz="2000" smtClean="0">
                          <a:effectLst/>
                        </a:rPr>
                        <a:t>8.5</a:t>
                      </a:r>
                      <a:endParaRPr lang="en-US" sz="2000">
                        <a:effectLst/>
                        <a:latin typeface="Calibri"/>
                        <a:ea typeface="MS Mincho"/>
                        <a:cs typeface="Times New Roman"/>
                      </a:endParaRPr>
                    </a:p>
                  </a:txBody>
                  <a:tcPr marL="26915" marR="26915" marT="0" marB="0" anchor="ctr"/>
                </a:tc>
              </a:tr>
              <a:tr h="330728">
                <a:tc vMerge="1">
                  <a:txBody>
                    <a:bodyPr/>
                    <a:lstStyle/>
                    <a:p>
                      <a:endParaRPr lang="af-ZA"/>
                    </a:p>
                  </a:txBody>
                  <a:tcPr/>
                </a:tc>
                <a:tc>
                  <a:txBody>
                    <a:bodyPr/>
                    <a:lstStyle/>
                    <a:p>
                      <a:pPr algn="just">
                        <a:lnSpc>
                          <a:spcPct val="115000"/>
                        </a:lnSpc>
                        <a:spcAft>
                          <a:spcPts val="0"/>
                        </a:spcAft>
                      </a:pPr>
                      <a:r>
                        <a:rPr lang="en-US" sz="2000" dirty="0" smtClean="0">
                          <a:effectLst/>
                        </a:rPr>
                        <a:t>Only know how</a:t>
                      </a:r>
                      <a:r>
                        <a:rPr lang="en-US" sz="2000" baseline="0" dirty="0" smtClean="0">
                          <a:effectLst/>
                        </a:rPr>
                        <a:t> to press the heart</a:t>
                      </a:r>
                      <a:endParaRPr lang="en-US" sz="2000" dirty="0">
                        <a:effectLst/>
                        <a:latin typeface="Calibri"/>
                        <a:ea typeface="MS Mincho"/>
                        <a:cs typeface="Times New Roman"/>
                      </a:endParaRPr>
                    </a:p>
                  </a:txBody>
                  <a:tcPr marL="26915" marR="26915" marT="0" marB="0"/>
                </a:tc>
                <a:tc>
                  <a:txBody>
                    <a:bodyPr/>
                    <a:lstStyle/>
                    <a:p>
                      <a:pPr algn="ctr">
                        <a:lnSpc>
                          <a:spcPct val="115000"/>
                        </a:lnSpc>
                        <a:spcAft>
                          <a:spcPts val="0"/>
                        </a:spcAft>
                      </a:pPr>
                      <a:r>
                        <a:rPr lang="en-US" sz="2000" dirty="0">
                          <a:effectLst/>
                        </a:rPr>
                        <a:t>7</a:t>
                      </a:r>
                      <a:endParaRPr lang="en-US" sz="2000" dirty="0">
                        <a:effectLst/>
                        <a:latin typeface="Calibri"/>
                        <a:ea typeface="MS Mincho"/>
                        <a:cs typeface="Times New Roman"/>
                      </a:endParaRPr>
                    </a:p>
                  </a:txBody>
                  <a:tcPr marL="26915" marR="26915" marT="0" marB="0" anchor="ctr"/>
                </a:tc>
                <a:tc>
                  <a:txBody>
                    <a:bodyPr/>
                    <a:lstStyle/>
                    <a:p>
                      <a:pPr algn="ctr">
                        <a:lnSpc>
                          <a:spcPct val="115000"/>
                        </a:lnSpc>
                        <a:spcAft>
                          <a:spcPts val="0"/>
                        </a:spcAft>
                      </a:pPr>
                      <a:r>
                        <a:rPr lang="en-US" sz="2000" smtClean="0">
                          <a:effectLst/>
                        </a:rPr>
                        <a:t>5.9</a:t>
                      </a:r>
                      <a:endParaRPr lang="en-US" sz="2000">
                        <a:effectLst/>
                        <a:latin typeface="Calibri"/>
                        <a:ea typeface="MS Mincho"/>
                        <a:cs typeface="Times New Roman"/>
                      </a:endParaRPr>
                    </a:p>
                  </a:txBody>
                  <a:tcPr marL="26915" marR="26915" marT="0" marB="0" anchor="ctr"/>
                </a:tc>
              </a:tr>
              <a:tr h="330728">
                <a:tc vMerge="1">
                  <a:txBody>
                    <a:bodyPr/>
                    <a:lstStyle/>
                    <a:p>
                      <a:endParaRPr lang="af-ZA"/>
                    </a:p>
                  </a:txBody>
                  <a:tcPr/>
                </a:tc>
                <a:tc>
                  <a:txBody>
                    <a:bodyPr/>
                    <a:lstStyle/>
                    <a:p>
                      <a:pPr algn="just">
                        <a:lnSpc>
                          <a:spcPct val="115000"/>
                        </a:lnSpc>
                        <a:spcAft>
                          <a:spcPts val="0"/>
                        </a:spcAft>
                      </a:pPr>
                      <a:r>
                        <a:rPr lang="en-US" sz="2000" dirty="0" smtClean="0">
                          <a:effectLst/>
                        </a:rPr>
                        <a:t>Both</a:t>
                      </a:r>
                      <a:endParaRPr lang="en-US" sz="2000" dirty="0">
                        <a:effectLst/>
                        <a:latin typeface="Calibri"/>
                        <a:ea typeface="MS Mincho"/>
                        <a:cs typeface="Times New Roman"/>
                      </a:endParaRPr>
                    </a:p>
                  </a:txBody>
                  <a:tcPr marL="26915" marR="26915" marT="0" marB="0"/>
                </a:tc>
                <a:tc>
                  <a:txBody>
                    <a:bodyPr/>
                    <a:lstStyle/>
                    <a:p>
                      <a:pPr algn="ctr">
                        <a:lnSpc>
                          <a:spcPct val="115000"/>
                        </a:lnSpc>
                        <a:spcAft>
                          <a:spcPts val="0"/>
                        </a:spcAft>
                      </a:pPr>
                      <a:r>
                        <a:rPr lang="en-US" sz="2000">
                          <a:effectLst/>
                        </a:rPr>
                        <a:t>28</a:t>
                      </a:r>
                      <a:endParaRPr lang="en-US" sz="2000">
                        <a:effectLst/>
                        <a:latin typeface="Calibri"/>
                        <a:ea typeface="MS Mincho"/>
                        <a:cs typeface="Times New Roman"/>
                      </a:endParaRPr>
                    </a:p>
                  </a:txBody>
                  <a:tcPr marL="26915" marR="26915" marT="0" marB="0" anchor="ctr"/>
                </a:tc>
                <a:tc>
                  <a:txBody>
                    <a:bodyPr/>
                    <a:lstStyle/>
                    <a:p>
                      <a:pPr algn="ctr">
                        <a:lnSpc>
                          <a:spcPct val="115000"/>
                        </a:lnSpc>
                        <a:spcAft>
                          <a:spcPts val="0"/>
                        </a:spcAft>
                      </a:pPr>
                      <a:r>
                        <a:rPr lang="en-US" sz="2000" smtClean="0">
                          <a:effectLst/>
                        </a:rPr>
                        <a:t>23.7</a:t>
                      </a:r>
                      <a:endParaRPr lang="en-US" sz="2000">
                        <a:effectLst/>
                        <a:latin typeface="Calibri"/>
                        <a:ea typeface="MS Mincho"/>
                        <a:cs typeface="Times New Roman"/>
                      </a:endParaRPr>
                    </a:p>
                  </a:txBody>
                  <a:tcPr marL="26915" marR="26915" marT="0" marB="0" anchor="ctr"/>
                </a:tc>
              </a:tr>
              <a:tr h="330728">
                <a:tc vMerge="1">
                  <a:txBody>
                    <a:bodyPr/>
                    <a:lstStyle/>
                    <a:p>
                      <a:endParaRPr lang="af-ZA"/>
                    </a:p>
                  </a:txBody>
                  <a:tcPr/>
                </a:tc>
                <a:tc>
                  <a:txBody>
                    <a:bodyPr/>
                    <a:lstStyle/>
                    <a:p>
                      <a:pPr algn="just">
                        <a:lnSpc>
                          <a:spcPct val="115000"/>
                        </a:lnSpc>
                        <a:spcAft>
                          <a:spcPts val="0"/>
                        </a:spcAft>
                      </a:pPr>
                      <a:r>
                        <a:rPr lang="en-US" sz="2000" dirty="0" smtClean="0">
                          <a:effectLst/>
                        </a:rPr>
                        <a:t>Have no idea</a:t>
                      </a:r>
                      <a:endParaRPr lang="en-US" sz="2000" dirty="0">
                        <a:effectLst/>
                        <a:latin typeface="Calibri"/>
                        <a:ea typeface="MS Mincho"/>
                        <a:cs typeface="Times New Roman"/>
                      </a:endParaRPr>
                    </a:p>
                  </a:txBody>
                  <a:tcPr marL="26915" marR="26915" marT="0" marB="0"/>
                </a:tc>
                <a:tc>
                  <a:txBody>
                    <a:bodyPr/>
                    <a:lstStyle/>
                    <a:p>
                      <a:pPr algn="ctr">
                        <a:lnSpc>
                          <a:spcPct val="115000"/>
                        </a:lnSpc>
                        <a:spcAft>
                          <a:spcPts val="0"/>
                        </a:spcAft>
                      </a:pPr>
                      <a:r>
                        <a:rPr lang="en-US" sz="2000" dirty="0">
                          <a:effectLst/>
                        </a:rPr>
                        <a:t>73</a:t>
                      </a:r>
                      <a:endParaRPr lang="en-US" sz="2000" dirty="0">
                        <a:effectLst/>
                        <a:latin typeface="Calibri"/>
                        <a:ea typeface="MS Mincho"/>
                        <a:cs typeface="Times New Roman"/>
                      </a:endParaRPr>
                    </a:p>
                  </a:txBody>
                  <a:tcPr marL="26915" marR="26915" marT="0" marB="0" anchor="ctr"/>
                </a:tc>
                <a:tc>
                  <a:txBody>
                    <a:bodyPr/>
                    <a:lstStyle/>
                    <a:p>
                      <a:pPr algn="ctr">
                        <a:lnSpc>
                          <a:spcPct val="115000"/>
                        </a:lnSpc>
                        <a:spcAft>
                          <a:spcPts val="0"/>
                        </a:spcAft>
                      </a:pPr>
                      <a:r>
                        <a:rPr lang="en-US" sz="2000" b="1" smtClean="0">
                          <a:effectLst/>
                        </a:rPr>
                        <a:t>61.9</a:t>
                      </a:r>
                      <a:endParaRPr lang="en-US" sz="2000" b="1" dirty="0">
                        <a:effectLst/>
                        <a:latin typeface="Calibri"/>
                        <a:ea typeface="MS Mincho"/>
                        <a:cs typeface="Times New Roman"/>
                      </a:endParaRPr>
                    </a:p>
                  </a:txBody>
                  <a:tcPr marL="26915" marR="26915" marT="0" marB="0" anchor="ctr"/>
                </a:tc>
              </a:tr>
            </a:tbl>
          </a:graphicData>
        </a:graphic>
      </p:graphicFrame>
      <p:sp>
        <p:nvSpPr>
          <p:cNvPr id="6" name="TextBox 5"/>
          <p:cNvSpPr txBox="1"/>
          <p:nvPr/>
        </p:nvSpPr>
        <p:spPr>
          <a:xfrm>
            <a:off x="381000" y="1524000"/>
            <a:ext cx="8305800" cy="400110"/>
          </a:xfrm>
          <a:prstGeom prst="rect">
            <a:avLst/>
          </a:prstGeom>
          <a:noFill/>
        </p:spPr>
        <p:txBody>
          <a:bodyPr wrap="square" rtlCol="0">
            <a:spAutoFit/>
          </a:bodyPr>
          <a:lstStyle/>
          <a:p>
            <a:r>
              <a:rPr lang="en-US" sz="2000" b="1" dirty="0" smtClean="0"/>
              <a:t>Table </a:t>
            </a:r>
            <a:r>
              <a:rPr lang="en-US" sz="2000" b="1" dirty="0"/>
              <a:t>2</a:t>
            </a:r>
            <a:r>
              <a:rPr lang="en-US" sz="2000" b="1" dirty="0" smtClean="0"/>
              <a:t>: </a:t>
            </a:r>
            <a:r>
              <a:rPr lang="en-US" sz="2000" b="1" dirty="0" smtClean="0"/>
              <a:t>Evaluating the basic knowledge of residents about SE</a:t>
            </a:r>
            <a:endParaRPr lang="en-US" sz="2000" dirty="0"/>
          </a:p>
        </p:txBody>
      </p:sp>
      <p:sp>
        <p:nvSpPr>
          <p:cNvPr id="7" name="TextBox 6"/>
          <p:cNvSpPr txBox="1"/>
          <p:nvPr/>
        </p:nvSpPr>
        <p:spPr>
          <a:xfrm>
            <a:off x="381000" y="1138535"/>
            <a:ext cx="2133600" cy="461665"/>
          </a:xfrm>
          <a:prstGeom prst="rect">
            <a:avLst/>
          </a:prstGeom>
          <a:noFill/>
        </p:spPr>
        <p:txBody>
          <a:bodyPr wrap="square" rtlCol="0">
            <a:spAutoFit/>
          </a:bodyPr>
          <a:lstStyle/>
          <a:p>
            <a:r>
              <a:rPr lang="en-US" sz="2400" b="1" dirty="0"/>
              <a:t>3.2</a:t>
            </a:r>
            <a:r>
              <a:rPr lang="en-US" sz="2400" dirty="0"/>
              <a:t> </a:t>
            </a:r>
            <a:r>
              <a:rPr lang="en-US" sz="2400" b="1" dirty="0" smtClean="0"/>
              <a:t>Knowledge: </a:t>
            </a:r>
            <a:endParaRPr lang="en-US" sz="2400" dirty="0"/>
          </a:p>
        </p:txBody>
      </p:sp>
      <p:sp>
        <p:nvSpPr>
          <p:cNvPr id="8" name="Donut 7"/>
          <p:cNvSpPr/>
          <p:nvPr/>
        </p:nvSpPr>
        <p:spPr>
          <a:xfrm>
            <a:off x="7543800" y="6248400"/>
            <a:ext cx="838200" cy="565355"/>
          </a:xfrm>
          <a:prstGeom prst="donut">
            <a:avLst>
              <a:gd name="adj" fmla="val 710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solidFill>
                <a:schemeClr val="tx1"/>
              </a:solidFill>
            </a:endParaRPr>
          </a:p>
        </p:txBody>
      </p:sp>
      <p:sp>
        <p:nvSpPr>
          <p:cNvPr id="2" name="Title 1"/>
          <p:cNvSpPr>
            <a:spLocks noGrp="1"/>
          </p:cNvSpPr>
          <p:nvPr>
            <p:ph type="title"/>
          </p:nvPr>
        </p:nvSpPr>
        <p:spPr/>
        <p:txBody>
          <a:bodyPr/>
          <a:lstStyle/>
          <a:p>
            <a:r>
              <a:rPr lang="en-US" dirty="0"/>
              <a:t>RESULT AND DISCUSSION</a:t>
            </a:r>
          </a:p>
        </p:txBody>
      </p:sp>
    </p:spTree>
    <p:extLst>
      <p:ext uri="{BB962C8B-B14F-4D97-AF65-F5344CB8AC3E}">
        <p14:creationId xmlns:p14="http://schemas.microsoft.com/office/powerpoint/2010/main" val="24752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19800"/>
            <a:ext cx="8534400" cy="715663"/>
          </a:xfrm>
        </p:spPr>
        <p:txBody>
          <a:bodyPr>
            <a:normAutofit fontScale="85000" lnSpcReduction="20000"/>
          </a:bodyPr>
          <a:lstStyle/>
          <a:p>
            <a:pPr marL="0" indent="0">
              <a:buNone/>
            </a:pPr>
            <a:r>
              <a:rPr lang="en-US" sz="2800" b="1" dirty="0" smtClean="0"/>
              <a:t>Diagram </a:t>
            </a:r>
            <a:r>
              <a:rPr lang="en-US" sz="2800" b="1" dirty="0"/>
              <a:t>1: </a:t>
            </a:r>
            <a:r>
              <a:rPr lang="en-US" sz="2800" b="1" dirty="0" smtClean="0"/>
              <a:t>The knowledge of vital sign and emergency telephone number among residents</a:t>
            </a:r>
            <a:endParaRPr lang="en-US" sz="2800" dirty="0"/>
          </a:p>
        </p:txBody>
      </p:sp>
      <p:graphicFrame>
        <p:nvGraphicFramePr>
          <p:cNvPr id="4" name="Chart 3"/>
          <p:cNvGraphicFramePr/>
          <p:nvPr>
            <p:extLst>
              <p:ext uri="{D42A27DB-BD31-4B8C-83A1-F6EECF244321}">
                <p14:modId xmlns:p14="http://schemas.microsoft.com/office/powerpoint/2010/main" val="569020362"/>
              </p:ext>
            </p:extLst>
          </p:nvPr>
        </p:nvGraphicFramePr>
        <p:xfrm>
          <a:off x="381000" y="1371600"/>
          <a:ext cx="8534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Donut 4"/>
          <p:cNvSpPr/>
          <p:nvPr/>
        </p:nvSpPr>
        <p:spPr>
          <a:xfrm>
            <a:off x="6073877" y="4038598"/>
            <a:ext cx="838200" cy="565355"/>
          </a:xfrm>
          <a:prstGeom prst="donut">
            <a:avLst>
              <a:gd name="adj" fmla="val 710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solidFill>
                <a:schemeClr val="tx1"/>
              </a:solidFill>
            </a:endParaRPr>
          </a:p>
        </p:txBody>
      </p:sp>
      <p:sp>
        <p:nvSpPr>
          <p:cNvPr id="6" name="Callout: Line 11"/>
          <p:cNvSpPr/>
          <p:nvPr/>
        </p:nvSpPr>
        <p:spPr>
          <a:xfrm>
            <a:off x="2874523" y="3458055"/>
            <a:ext cx="2743200" cy="863221"/>
          </a:xfrm>
          <a:prstGeom prst="wedgeRectCallout">
            <a:avLst>
              <a:gd name="adj1" fmla="val 70947"/>
              <a:gd name="adj2" fmla="val 51765"/>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90% (Research of </a:t>
            </a:r>
            <a:r>
              <a:rPr lang="en-US" dirty="0" err="1" smtClean="0"/>
              <a:t>Uthkarsh</a:t>
            </a:r>
            <a:r>
              <a:rPr lang="en-US" dirty="0" smtClean="0"/>
              <a:t> Pallavisarji)</a:t>
            </a:r>
            <a:r>
              <a:rPr lang="en-US" sz="1600" dirty="0" smtClean="0"/>
              <a:t>.</a:t>
            </a:r>
            <a:endParaRPr lang="vi-VN" dirty="0"/>
          </a:p>
        </p:txBody>
      </p:sp>
      <p:sp>
        <p:nvSpPr>
          <p:cNvPr id="7" name="Chevron 6"/>
          <p:cNvSpPr/>
          <p:nvPr/>
        </p:nvSpPr>
        <p:spPr>
          <a:xfrm>
            <a:off x="8534400" y="6479540"/>
            <a:ext cx="4572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solidFill>
                <a:schemeClr val="tx1"/>
              </a:solidFill>
            </a:endParaRPr>
          </a:p>
        </p:txBody>
      </p:sp>
      <p:sp>
        <p:nvSpPr>
          <p:cNvPr id="8" name="Callout: Line 11"/>
          <p:cNvSpPr/>
          <p:nvPr/>
        </p:nvSpPr>
        <p:spPr>
          <a:xfrm>
            <a:off x="6370320" y="1219200"/>
            <a:ext cx="2743200" cy="863221"/>
          </a:xfrm>
          <a:prstGeom prst="wedgeRectCallout">
            <a:avLst>
              <a:gd name="adj1" fmla="val -36461"/>
              <a:gd name="adj2" fmla="val 1659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21% of  Nguyen Thi Lien Huong’s research</a:t>
            </a:r>
            <a:endParaRPr lang="vi-VN" dirty="0"/>
          </a:p>
        </p:txBody>
      </p:sp>
      <p:sp>
        <p:nvSpPr>
          <p:cNvPr id="9" name="Title 8"/>
          <p:cNvSpPr>
            <a:spLocks noGrp="1"/>
          </p:cNvSpPr>
          <p:nvPr>
            <p:ph type="title"/>
          </p:nvPr>
        </p:nvSpPr>
        <p:spPr/>
        <p:txBody>
          <a:bodyPr/>
          <a:lstStyle/>
          <a:p>
            <a:r>
              <a:rPr lang="en-US" dirty="0"/>
              <a:t>RESULT AND DISCUSSION</a:t>
            </a:r>
          </a:p>
        </p:txBody>
      </p:sp>
      <p:sp>
        <p:nvSpPr>
          <p:cNvPr id="3" name="TextBox 2"/>
          <p:cNvSpPr txBox="1"/>
          <p:nvPr/>
        </p:nvSpPr>
        <p:spPr>
          <a:xfrm rot="18858880">
            <a:off x="5541433" y="5198617"/>
            <a:ext cx="1903085" cy="369332"/>
          </a:xfrm>
          <a:prstGeom prst="rect">
            <a:avLst/>
          </a:prstGeom>
          <a:noFill/>
        </p:spPr>
        <p:txBody>
          <a:bodyPr wrap="none" rtlCol="0">
            <a:spAutoFit/>
          </a:bodyPr>
          <a:lstStyle/>
          <a:p>
            <a:r>
              <a:rPr lang="af-ZA" dirty="0">
                <a:latin typeface="Times New Roman" panose="02020603050405020304" pitchFamily="18" charset="0"/>
                <a:ea typeface="Tahoma" panose="020B0604030504040204" pitchFamily="34" charset="0"/>
                <a:cs typeface="Times New Roman" panose="02020603050405020304" pitchFamily="18" charset="0"/>
              </a:rPr>
              <a:t>t</a:t>
            </a:r>
            <a:r>
              <a:rPr lang="af-ZA" dirty="0" smtClean="0">
                <a:latin typeface="Times New Roman" panose="02020603050405020304" pitchFamily="18" charset="0"/>
                <a:ea typeface="Tahoma" panose="020B0604030504040204" pitchFamily="34" charset="0"/>
                <a:cs typeface="Times New Roman" panose="02020603050405020304" pitchFamily="18" charset="0"/>
              </a:rPr>
              <a:t>elephone number </a:t>
            </a:r>
            <a:endParaRPr lang="af-ZA"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672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nextCondLst>
                <p:cond evt="onClick" delay="0">
                  <p:tgtEl>
                    <p:spTgt spid="7"/>
                  </p:tgtEl>
                </p:cond>
              </p:nextCondLst>
            </p:seq>
          </p:childTnLst>
        </p:cTn>
      </p:par>
    </p:tnLst>
    <p:bldLst>
      <p:bldP spid="5"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46226961"/>
              </p:ext>
            </p:extLst>
          </p:nvPr>
        </p:nvGraphicFramePr>
        <p:xfrm>
          <a:off x="655321" y="2362200"/>
          <a:ext cx="8000999" cy="4016828"/>
        </p:xfrm>
        <a:graphic>
          <a:graphicData uri="http://schemas.openxmlformats.org/drawingml/2006/table">
            <a:tbl>
              <a:tblPr firstRow="1" firstCol="1" bandRow="1">
                <a:tableStyleId>{69012ECD-51FC-41F1-AA8D-1B2483CD663E}</a:tableStyleId>
              </a:tblPr>
              <a:tblGrid>
                <a:gridCol w="2213380"/>
                <a:gridCol w="2587220"/>
                <a:gridCol w="919694"/>
                <a:gridCol w="1293534"/>
                <a:gridCol w="987171"/>
              </a:tblGrid>
              <a:tr h="685800">
                <a:tc>
                  <a:txBody>
                    <a:bodyPr/>
                    <a:lstStyle/>
                    <a:p>
                      <a:pPr algn="just">
                        <a:spcAft>
                          <a:spcPts val="0"/>
                        </a:spcAft>
                      </a:pPr>
                      <a:r>
                        <a:rPr lang="en-US" sz="2000" dirty="0">
                          <a:effectLst/>
                        </a:rPr>
                        <a:t> </a:t>
                      </a:r>
                      <a:endParaRPr lang="en-US" sz="1800" dirty="0">
                        <a:effectLst/>
                        <a:latin typeface="Calibri"/>
                        <a:ea typeface="MS Mincho"/>
                        <a:cs typeface="Times New Roman"/>
                      </a:endParaRPr>
                    </a:p>
                  </a:txBody>
                  <a:tcPr marL="68580" marR="68580" marT="0" marB="0" anchor="ctr"/>
                </a:tc>
                <a:tc>
                  <a:txBody>
                    <a:bodyPr/>
                    <a:lstStyle/>
                    <a:p>
                      <a:pPr algn="just">
                        <a:spcAft>
                          <a:spcPts val="0"/>
                        </a:spcAft>
                      </a:pPr>
                      <a:r>
                        <a:rPr lang="en-US" sz="2000" dirty="0" smtClean="0">
                          <a:effectLst/>
                          <a:latin typeface="+mn-lt"/>
                          <a:ea typeface="+mn-ea"/>
                          <a:cs typeface="+mn-cs"/>
                        </a:rPr>
                        <a:t>Victim</a:t>
                      </a:r>
                      <a:endParaRPr lang="en-US" sz="1800" dirty="0">
                        <a:effectLst/>
                        <a:latin typeface="Calibri"/>
                        <a:ea typeface="MS Mincho"/>
                        <a:cs typeface="Times New Roman"/>
                      </a:endParaRPr>
                    </a:p>
                  </a:txBody>
                  <a:tcPr marL="68580" marR="68580" marT="0" marB="0" anchor="ctr"/>
                </a:tc>
                <a:tc>
                  <a:txBody>
                    <a:bodyPr/>
                    <a:lstStyle/>
                    <a:p>
                      <a:pPr marR="38100" algn="ctr">
                        <a:spcAft>
                          <a:spcPts val="0"/>
                        </a:spcAft>
                      </a:pPr>
                      <a:r>
                        <a:rPr lang="en-US" sz="2000">
                          <a:effectLst/>
                        </a:rPr>
                        <a:t>N</a:t>
                      </a:r>
                      <a:endParaRPr lang="en-US" sz="1800">
                        <a:effectLst/>
                        <a:latin typeface="Calibri"/>
                        <a:ea typeface="MS Mincho"/>
                        <a:cs typeface="Times New Roman"/>
                      </a:endParaRPr>
                    </a:p>
                  </a:txBody>
                  <a:tcPr marL="68580" marR="68580" marT="0" marB="0" anchor="ctr"/>
                </a:tc>
                <a:tc>
                  <a:txBody>
                    <a:bodyPr/>
                    <a:lstStyle/>
                    <a:p>
                      <a:pPr marR="38100" algn="ctr">
                        <a:spcAft>
                          <a:spcPts val="0"/>
                        </a:spcAft>
                      </a:pPr>
                      <a:r>
                        <a:rPr lang="en-US" sz="2000" dirty="0" smtClean="0">
                          <a:effectLst/>
                          <a:latin typeface="+mn-lt"/>
                          <a:ea typeface="+mn-ea"/>
                          <a:cs typeface="+mn-cs"/>
                        </a:rPr>
                        <a:t>Mean</a:t>
                      </a:r>
                      <a:endParaRPr lang="en-US" sz="1800" dirty="0">
                        <a:effectLst/>
                        <a:latin typeface="Calibri"/>
                        <a:ea typeface="MS Mincho"/>
                        <a:cs typeface="Times New Roman"/>
                      </a:endParaRPr>
                    </a:p>
                  </a:txBody>
                  <a:tcPr marL="68580" marR="68580" marT="0" marB="0" anchor="ctr"/>
                </a:tc>
                <a:tc>
                  <a:txBody>
                    <a:bodyPr/>
                    <a:lstStyle/>
                    <a:p>
                      <a:pPr marR="38100" algn="ctr">
                        <a:spcAft>
                          <a:spcPts val="0"/>
                        </a:spcAft>
                      </a:pPr>
                      <a:r>
                        <a:rPr lang="en-US" sz="1800" dirty="0" smtClean="0">
                          <a:effectLst/>
                          <a:latin typeface="Calibri"/>
                          <a:ea typeface="MS Mincho"/>
                          <a:cs typeface="Times New Roman"/>
                        </a:rPr>
                        <a:t>SD</a:t>
                      </a:r>
                      <a:endParaRPr lang="en-US" sz="1800" dirty="0">
                        <a:effectLst/>
                        <a:latin typeface="Calibri"/>
                        <a:ea typeface="MS Mincho"/>
                        <a:cs typeface="Times New Roman"/>
                      </a:endParaRPr>
                    </a:p>
                  </a:txBody>
                  <a:tcPr marL="68580" marR="68580" marT="0" marB="0" anchor="ctr"/>
                </a:tc>
              </a:tr>
              <a:tr h="326571">
                <a:tc rowSpan="5">
                  <a:txBody>
                    <a:bodyPr/>
                    <a:lstStyle/>
                    <a:p>
                      <a:pPr algn="l">
                        <a:spcAft>
                          <a:spcPts val="0"/>
                        </a:spcAft>
                      </a:pPr>
                      <a:r>
                        <a:rPr lang="en-US" sz="2000" dirty="0" smtClean="0">
                          <a:effectLst/>
                        </a:rPr>
                        <a:t>Symptom</a:t>
                      </a:r>
                      <a:endParaRPr lang="en-US" sz="1800" dirty="0">
                        <a:effectLst/>
                        <a:latin typeface="Calibri"/>
                        <a:ea typeface="MS Mincho"/>
                        <a:cs typeface="Times New Roman"/>
                      </a:endParaRPr>
                    </a:p>
                  </a:txBody>
                  <a:tcPr marL="68580" marR="68580" marT="0" marB="0" anchor="ctr"/>
                </a:tc>
                <a:tc>
                  <a:txBody>
                    <a:bodyPr/>
                    <a:lstStyle/>
                    <a:p>
                      <a:pPr marR="38100" algn="just">
                        <a:spcAft>
                          <a:spcPts val="0"/>
                        </a:spcAft>
                      </a:pPr>
                      <a:r>
                        <a:rPr lang="en-US" sz="1800" dirty="0" smtClean="0">
                          <a:effectLst/>
                          <a:latin typeface="Calibri"/>
                          <a:ea typeface="MS Mincho"/>
                          <a:cs typeface="Times New Roman"/>
                        </a:rPr>
                        <a:t>The scream in pain</a:t>
                      </a:r>
                      <a:endParaRPr lang="en-US" sz="1800" dirty="0">
                        <a:effectLst/>
                        <a:latin typeface="Calibri"/>
                        <a:ea typeface="MS Mincho"/>
                        <a:cs typeface="Times New Roman"/>
                      </a:endParaRPr>
                    </a:p>
                  </a:txBody>
                  <a:tcPr marL="68580" marR="68580" marT="0" marB="0" anchor="ctr"/>
                </a:tc>
                <a:tc>
                  <a:txBody>
                    <a:bodyPr/>
                    <a:lstStyle/>
                    <a:p>
                      <a:pPr marR="38100" algn="ctr">
                        <a:spcAft>
                          <a:spcPts val="0"/>
                        </a:spcAft>
                        <a:tabLst>
                          <a:tab pos="274320" algn="l"/>
                        </a:tabLst>
                      </a:pPr>
                      <a:r>
                        <a:rPr lang="en-US" sz="2000">
                          <a:effectLst/>
                        </a:rPr>
                        <a:t>117</a:t>
                      </a:r>
                      <a:endParaRPr lang="en-US" sz="1800">
                        <a:effectLst/>
                        <a:latin typeface="Calibri"/>
                        <a:ea typeface="MS Mincho"/>
                        <a:cs typeface="Times New Roman"/>
                      </a:endParaRPr>
                    </a:p>
                  </a:txBody>
                  <a:tcPr marL="68580" marR="68580" marT="0" marB="0" anchor="ctr"/>
                </a:tc>
                <a:tc>
                  <a:txBody>
                    <a:bodyPr/>
                    <a:lstStyle/>
                    <a:p>
                      <a:pPr marR="38100" algn="ctr">
                        <a:spcAft>
                          <a:spcPts val="0"/>
                        </a:spcAft>
                        <a:tabLst>
                          <a:tab pos="388620" algn="l"/>
                        </a:tabLst>
                      </a:pPr>
                      <a:r>
                        <a:rPr lang="en-US" sz="2000" b="1" smtClean="0">
                          <a:effectLst/>
                        </a:rPr>
                        <a:t>3.2</a:t>
                      </a:r>
                      <a:endParaRPr lang="en-US" sz="1800" b="1" dirty="0">
                        <a:effectLst/>
                        <a:latin typeface="Calibri"/>
                        <a:ea typeface="MS Mincho"/>
                        <a:cs typeface="Times New Roman"/>
                      </a:endParaRPr>
                    </a:p>
                  </a:txBody>
                  <a:tcPr marL="68580" marR="68580" marT="0" marB="0" anchor="ctr"/>
                </a:tc>
                <a:tc>
                  <a:txBody>
                    <a:bodyPr/>
                    <a:lstStyle/>
                    <a:p>
                      <a:pPr marR="38100" algn="ctr">
                        <a:spcAft>
                          <a:spcPts val="0"/>
                        </a:spcAft>
                        <a:tabLst>
                          <a:tab pos="445770" algn="l"/>
                        </a:tabLst>
                      </a:pPr>
                      <a:r>
                        <a:rPr lang="en-US" sz="2000" smtClean="0">
                          <a:effectLst/>
                        </a:rPr>
                        <a:t>0.837</a:t>
                      </a:r>
                      <a:endParaRPr lang="en-US" sz="1800">
                        <a:effectLst/>
                        <a:latin typeface="Calibri"/>
                        <a:ea typeface="MS Mincho"/>
                        <a:cs typeface="Times New Roman"/>
                      </a:endParaRPr>
                    </a:p>
                  </a:txBody>
                  <a:tcPr marL="68580" marR="68580" marT="0" marB="0" anchor="ctr"/>
                </a:tc>
              </a:tr>
              <a:tr h="326571">
                <a:tc vMerge="1">
                  <a:txBody>
                    <a:bodyPr/>
                    <a:lstStyle/>
                    <a:p>
                      <a:endParaRPr lang="af-ZA"/>
                    </a:p>
                  </a:txBody>
                  <a:tcPr/>
                </a:tc>
                <a:tc>
                  <a:txBody>
                    <a:bodyPr/>
                    <a:lstStyle/>
                    <a:p>
                      <a:pPr marR="38100" algn="just">
                        <a:spcAft>
                          <a:spcPts val="0"/>
                        </a:spcAft>
                      </a:pPr>
                      <a:r>
                        <a:rPr lang="en-US" sz="1800" dirty="0" smtClean="0">
                          <a:effectLst/>
                          <a:latin typeface="Calibri"/>
                          <a:ea typeface="MS Mincho"/>
                          <a:cs typeface="Times New Roman"/>
                        </a:rPr>
                        <a:t>Unconscious</a:t>
                      </a:r>
                      <a:endParaRPr lang="en-US" sz="1800" dirty="0">
                        <a:effectLst/>
                        <a:latin typeface="Calibri"/>
                        <a:ea typeface="MS Mincho"/>
                        <a:cs typeface="Times New Roman"/>
                      </a:endParaRPr>
                    </a:p>
                  </a:txBody>
                  <a:tcPr marL="68580" marR="68580" marT="0" marB="0" anchor="ctr"/>
                </a:tc>
                <a:tc>
                  <a:txBody>
                    <a:bodyPr/>
                    <a:lstStyle/>
                    <a:p>
                      <a:pPr marR="38100" algn="ctr">
                        <a:spcAft>
                          <a:spcPts val="0"/>
                        </a:spcAft>
                        <a:tabLst>
                          <a:tab pos="274320" algn="l"/>
                        </a:tabLst>
                      </a:pPr>
                      <a:r>
                        <a:rPr lang="en-US" sz="2000" dirty="0">
                          <a:effectLst/>
                        </a:rPr>
                        <a:t>117</a:t>
                      </a:r>
                      <a:endParaRPr lang="en-US" sz="1800" dirty="0">
                        <a:effectLst/>
                        <a:latin typeface="Calibri"/>
                        <a:ea typeface="MS Mincho"/>
                        <a:cs typeface="Times New Roman"/>
                      </a:endParaRPr>
                    </a:p>
                  </a:txBody>
                  <a:tcPr marL="68580" marR="68580" marT="0" marB="0" anchor="ctr"/>
                </a:tc>
                <a:tc>
                  <a:txBody>
                    <a:bodyPr/>
                    <a:lstStyle/>
                    <a:p>
                      <a:pPr marR="38100" algn="ctr">
                        <a:spcAft>
                          <a:spcPts val="0"/>
                        </a:spcAft>
                        <a:tabLst>
                          <a:tab pos="388620" algn="l"/>
                        </a:tabLst>
                      </a:pPr>
                      <a:r>
                        <a:rPr lang="en-US" sz="2000" b="1" smtClean="0">
                          <a:effectLst/>
                        </a:rPr>
                        <a:t>3.3</a:t>
                      </a:r>
                      <a:endParaRPr lang="en-US" sz="1800" b="1" dirty="0">
                        <a:effectLst/>
                        <a:latin typeface="Calibri"/>
                        <a:ea typeface="MS Mincho"/>
                        <a:cs typeface="Times New Roman"/>
                      </a:endParaRPr>
                    </a:p>
                  </a:txBody>
                  <a:tcPr marL="68580" marR="68580" marT="0" marB="0" anchor="ctr"/>
                </a:tc>
                <a:tc>
                  <a:txBody>
                    <a:bodyPr/>
                    <a:lstStyle/>
                    <a:p>
                      <a:pPr marR="38100" algn="ctr">
                        <a:spcAft>
                          <a:spcPts val="0"/>
                        </a:spcAft>
                        <a:tabLst>
                          <a:tab pos="445770" algn="l"/>
                        </a:tabLst>
                      </a:pPr>
                      <a:r>
                        <a:rPr lang="en-US" sz="2000" smtClean="0">
                          <a:effectLst/>
                        </a:rPr>
                        <a:t>0.786</a:t>
                      </a:r>
                      <a:endParaRPr lang="en-US" sz="1800">
                        <a:effectLst/>
                        <a:latin typeface="Calibri"/>
                        <a:ea typeface="MS Mincho"/>
                        <a:cs typeface="Times New Roman"/>
                      </a:endParaRPr>
                    </a:p>
                  </a:txBody>
                  <a:tcPr marL="68580" marR="68580" marT="0" marB="0" anchor="ctr"/>
                </a:tc>
              </a:tr>
              <a:tr h="326571">
                <a:tc vMerge="1">
                  <a:txBody>
                    <a:bodyPr/>
                    <a:lstStyle/>
                    <a:p>
                      <a:endParaRPr lang="af-ZA"/>
                    </a:p>
                  </a:txBody>
                  <a:tcPr/>
                </a:tc>
                <a:tc>
                  <a:txBody>
                    <a:bodyPr/>
                    <a:lstStyle/>
                    <a:p>
                      <a:pPr marR="38100" algn="just">
                        <a:spcAft>
                          <a:spcPts val="0"/>
                        </a:spcAft>
                      </a:pPr>
                      <a:r>
                        <a:rPr lang="en-US" sz="1800" dirty="0" smtClean="0">
                          <a:effectLst/>
                          <a:latin typeface="Calibri"/>
                          <a:ea typeface="MS Mincho"/>
                          <a:cs typeface="Times New Roman"/>
                        </a:rPr>
                        <a:t>D</a:t>
                      </a:r>
                      <a:r>
                        <a:rPr lang="en-US" sz="1800" smtClean="0">
                          <a:effectLst/>
                          <a:latin typeface="Calibri"/>
                          <a:ea typeface="MS Mincho"/>
                          <a:cs typeface="Times New Roman"/>
                        </a:rPr>
                        <a:t>izziness</a:t>
                      </a:r>
                      <a:endParaRPr lang="en-US" sz="1800" dirty="0">
                        <a:effectLst/>
                        <a:latin typeface="Calibri"/>
                        <a:ea typeface="MS Mincho"/>
                        <a:cs typeface="Times New Roman"/>
                      </a:endParaRPr>
                    </a:p>
                  </a:txBody>
                  <a:tcPr marL="68580" marR="68580" marT="0" marB="0" anchor="ctr"/>
                </a:tc>
                <a:tc>
                  <a:txBody>
                    <a:bodyPr/>
                    <a:lstStyle/>
                    <a:p>
                      <a:pPr marR="38100" algn="ctr">
                        <a:spcAft>
                          <a:spcPts val="0"/>
                        </a:spcAft>
                        <a:tabLst>
                          <a:tab pos="274320" algn="l"/>
                        </a:tabLst>
                      </a:pPr>
                      <a:r>
                        <a:rPr lang="en-US" sz="2000" dirty="0">
                          <a:effectLst/>
                        </a:rPr>
                        <a:t>116</a:t>
                      </a:r>
                      <a:endParaRPr lang="en-US" sz="1800" dirty="0">
                        <a:effectLst/>
                        <a:latin typeface="Calibri"/>
                        <a:ea typeface="MS Mincho"/>
                        <a:cs typeface="Times New Roman"/>
                      </a:endParaRPr>
                    </a:p>
                  </a:txBody>
                  <a:tcPr marL="68580" marR="68580" marT="0" marB="0" anchor="ctr"/>
                </a:tc>
                <a:tc>
                  <a:txBody>
                    <a:bodyPr/>
                    <a:lstStyle/>
                    <a:p>
                      <a:pPr marR="38100" algn="ctr">
                        <a:spcAft>
                          <a:spcPts val="0"/>
                        </a:spcAft>
                        <a:tabLst>
                          <a:tab pos="388620" algn="l"/>
                        </a:tabLst>
                      </a:pPr>
                      <a:r>
                        <a:rPr lang="en-US" sz="2000" smtClean="0">
                          <a:effectLst/>
                        </a:rPr>
                        <a:t>2.5</a:t>
                      </a:r>
                      <a:endParaRPr lang="en-US" sz="1800">
                        <a:effectLst/>
                        <a:latin typeface="Calibri"/>
                        <a:ea typeface="MS Mincho"/>
                        <a:cs typeface="Times New Roman"/>
                      </a:endParaRPr>
                    </a:p>
                  </a:txBody>
                  <a:tcPr marL="68580" marR="68580" marT="0" marB="0" anchor="ctr"/>
                </a:tc>
                <a:tc>
                  <a:txBody>
                    <a:bodyPr/>
                    <a:lstStyle/>
                    <a:p>
                      <a:pPr marR="38100" algn="ctr">
                        <a:spcAft>
                          <a:spcPts val="0"/>
                        </a:spcAft>
                        <a:tabLst>
                          <a:tab pos="445770" algn="l"/>
                        </a:tabLst>
                      </a:pPr>
                      <a:r>
                        <a:rPr lang="en-US" sz="2000" smtClean="0">
                          <a:effectLst/>
                        </a:rPr>
                        <a:t>1.009</a:t>
                      </a:r>
                      <a:endParaRPr lang="en-US" sz="1800" dirty="0">
                        <a:effectLst/>
                        <a:latin typeface="Calibri"/>
                        <a:ea typeface="MS Mincho"/>
                        <a:cs typeface="Times New Roman"/>
                      </a:endParaRPr>
                    </a:p>
                  </a:txBody>
                  <a:tcPr marL="68580" marR="68580" marT="0" marB="0" anchor="ctr"/>
                </a:tc>
              </a:tr>
              <a:tr h="326571">
                <a:tc vMerge="1">
                  <a:txBody>
                    <a:bodyPr/>
                    <a:lstStyle/>
                    <a:p>
                      <a:endParaRPr lang="af-ZA"/>
                    </a:p>
                  </a:txBody>
                  <a:tcPr/>
                </a:tc>
                <a:tc>
                  <a:txBody>
                    <a:bodyPr/>
                    <a:lstStyle/>
                    <a:p>
                      <a:pPr marR="38100" algn="just">
                        <a:spcAft>
                          <a:spcPts val="0"/>
                        </a:spcAft>
                      </a:pPr>
                      <a:r>
                        <a:rPr lang="en-US" sz="1800" dirty="0" smtClean="0">
                          <a:effectLst/>
                          <a:latin typeface="Calibri"/>
                          <a:ea typeface="MS Mincho"/>
                          <a:cs typeface="Times New Roman"/>
                        </a:rPr>
                        <a:t>Difficulty in breathing </a:t>
                      </a:r>
                      <a:endParaRPr lang="en-US" sz="1800" dirty="0">
                        <a:effectLst/>
                        <a:latin typeface="Calibri"/>
                        <a:ea typeface="MS Mincho"/>
                        <a:cs typeface="Times New Roman"/>
                      </a:endParaRPr>
                    </a:p>
                  </a:txBody>
                  <a:tcPr marL="68580" marR="68580" marT="0" marB="0" anchor="ctr"/>
                </a:tc>
                <a:tc>
                  <a:txBody>
                    <a:bodyPr/>
                    <a:lstStyle/>
                    <a:p>
                      <a:pPr marR="38100" algn="ctr">
                        <a:spcAft>
                          <a:spcPts val="0"/>
                        </a:spcAft>
                        <a:tabLst>
                          <a:tab pos="274320" algn="l"/>
                        </a:tabLst>
                      </a:pPr>
                      <a:r>
                        <a:rPr lang="en-US" sz="2000">
                          <a:effectLst/>
                        </a:rPr>
                        <a:t>116</a:t>
                      </a:r>
                      <a:endParaRPr lang="en-US" sz="1800">
                        <a:effectLst/>
                        <a:latin typeface="Calibri"/>
                        <a:ea typeface="MS Mincho"/>
                        <a:cs typeface="Times New Roman"/>
                      </a:endParaRPr>
                    </a:p>
                  </a:txBody>
                  <a:tcPr marL="68580" marR="68580" marT="0" marB="0" anchor="ctr"/>
                </a:tc>
                <a:tc>
                  <a:txBody>
                    <a:bodyPr/>
                    <a:lstStyle/>
                    <a:p>
                      <a:pPr marR="38100" algn="ctr">
                        <a:spcAft>
                          <a:spcPts val="0"/>
                        </a:spcAft>
                        <a:tabLst>
                          <a:tab pos="388620" algn="l"/>
                        </a:tabLst>
                      </a:pPr>
                      <a:r>
                        <a:rPr lang="en-US" sz="2000" b="1" smtClean="0">
                          <a:effectLst/>
                        </a:rPr>
                        <a:t>3.4</a:t>
                      </a:r>
                      <a:endParaRPr lang="en-US" sz="1800" b="1" dirty="0">
                        <a:effectLst/>
                        <a:latin typeface="Calibri"/>
                        <a:ea typeface="MS Mincho"/>
                        <a:cs typeface="Times New Roman"/>
                      </a:endParaRPr>
                    </a:p>
                  </a:txBody>
                  <a:tcPr marL="68580" marR="68580" marT="0" marB="0" anchor="ctr"/>
                </a:tc>
                <a:tc>
                  <a:txBody>
                    <a:bodyPr/>
                    <a:lstStyle/>
                    <a:p>
                      <a:pPr marR="38100" algn="ctr">
                        <a:spcAft>
                          <a:spcPts val="0"/>
                        </a:spcAft>
                        <a:tabLst>
                          <a:tab pos="445770" algn="l"/>
                        </a:tabLst>
                      </a:pPr>
                      <a:r>
                        <a:rPr lang="en-US" sz="2000" smtClean="0">
                          <a:effectLst/>
                        </a:rPr>
                        <a:t>0.775</a:t>
                      </a:r>
                      <a:endParaRPr lang="en-US" sz="1800">
                        <a:effectLst/>
                        <a:latin typeface="Calibri"/>
                        <a:ea typeface="MS Mincho"/>
                        <a:cs typeface="Times New Roman"/>
                      </a:endParaRPr>
                    </a:p>
                  </a:txBody>
                  <a:tcPr marL="68580" marR="68580" marT="0" marB="0" anchor="ctr"/>
                </a:tc>
              </a:tr>
              <a:tr h="326571">
                <a:tc vMerge="1">
                  <a:txBody>
                    <a:bodyPr/>
                    <a:lstStyle/>
                    <a:p>
                      <a:endParaRPr lang="af-ZA"/>
                    </a:p>
                  </a:txBody>
                  <a:tcPr/>
                </a:tc>
                <a:tc>
                  <a:txBody>
                    <a:bodyPr/>
                    <a:lstStyle/>
                    <a:p>
                      <a:pPr marR="38100" algn="just">
                        <a:spcAft>
                          <a:spcPts val="0"/>
                        </a:spcAft>
                      </a:pPr>
                      <a:r>
                        <a:rPr lang="en-US" sz="1800" dirty="0" smtClean="0">
                          <a:effectLst/>
                          <a:latin typeface="Calibri"/>
                          <a:ea typeface="MS Mincho"/>
                          <a:cs typeface="Times New Roman"/>
                        </a:rPr>
                        <a:t>V</a:t>
                      </a:r>
                      <a:r>
                        <a:rPr lang="en-US" sz="1800" smtClean="0">
                          <a:effectLst/>
                          <a:latin typeface="Calibri"/>
                          <a:ea typeface="MS Mincho"/>
                          <a:cs typeface="Times New Roman"/>
                        </a:rPr>
                        <a:t>omiting</a:t>
                      </a:r>
                      <a:endParaRPr lang="en-US" sz="1800" dirty="0">
                        <a:effectLst/>
                        <a:latin typeface="Calibri"/>
                        <a:ea typeface="MS Mincho"/>
                        <a:cs typeface="Times New Roman"/>
                      </a:endParaRPr>
                    </a:p>
                  </a:txBody>
                  <a:tcPr marL="68580" marR="68580" marT="0" marB="0" anchor="ctr"/>
                </a:tc>
                <a:tc>
                  <a:txBody>
                    <a:bodyPr/>
                    <a:lstStyle/>
                    <a:p>
                      <a:pPr marR="38100" algn="ctr">
                        <a:spcAft>
                          <a:spcPts val="0"/>
                        </a:spcAft>
                        <a:tabLst>
                          <a:tab pos="274320" algn="l"/>
                        </a:tabLst>
                      </a:pPr>
                      <a:r>
                        <a:rPr lang="en-US" sz="2000" dirty="0">
                          <a:effectLst/>
                        </a:rPr>
                        <a:t>116</a:t>
                      </a:r>
                      <a:endParaRPr lang="en-US" sz="1800" dirty="0">
                        <a:effectLst/>
                        <a:latin typeface="Calibri"/>
                        <a:ea typeface="MS Mincho"/>
                        <a:cs typeface="Times New Roman"/>
                      </a:endParaRPr>
                    </a:p>
                  </a:txBody>
                  <a:tcPr marL="68580" marR="68580" marT="0" marB="0" anchor="ctr"/>
                </a:tc>
                <a:tc>
                  <a:txBody>
                    <a:bodyPr/>
                    <a:lstStyle/>
                    <a:p>
                      <a:pPr marR="38100" algn="ctr">
                        <a:spcAft>
                          <a:spcPts val="0"/>
                        </a:spcAft>
                        <a:tabLst>
                          <a:tab pos="388620" algn="l"/>
                        </a:tabLst>
                      </a:pPr>
                      <a:r>
                        <a:rPr lang="en-US" sz="2000" smtClean="0">
                          <a:effectLst/>
                        </a:rPr>
                        <a:t>3.0</a:t>
                      </a:r>
                      <a:endParaRPr lang="en-US" sz="1800">
                        <a:effectLst/>
                        <a:latin typeface="Calibri"/>
                        <a:ea typeface="MS Mincho"/>
                        <a:cs typeface="Times New Roman"/>
                      </a:endParaRPr>
                    </a:p>
                  </a:txBody>
                  <a:tcPr marL="68580" marR="68580" marT="0" marB="0" anchor="ctr"/>
                </a:tc>
                <a:tc>
                  <a:txBody>
                    <a:bodyPr/>
                    <a:lstStyle/>
                    <a:p>
                      <a:pPr marR="38100" algn="ctr">
                        <a:spcAft>
                          <a:spcPts val="0"/>
                        </a:spcAft>
                        <a:tabLst>
                          <a:tab pos="445770" algn="l"/>
                        </a:tabLst>
                      </a:pPr>
                      <a:r>
                        <a:rPr lang="en-US" sz="2000" smtClean="0">
                          <a:effectLst/>
                        </a:rPr>
                        <a:t>0.751</a:t>
                      </a:r>
                      <a:endParaRPr lang="en-US" sz="1800">
                        <a:effectLst/>
                        <a:latin typeface="Calibri"/>
                        <a:ea typeface="MS Mincho"/>
                        <a:cs typeface="Times New Roman"/>
                      </a:endParaRPr>
                    </a:p>
                  </a:txBody>
                  <a:tcPr marL="68580" marR="68580" marT="0" marB="0" anchor="ctr"/>
                </a:tc>
              </a:tr>
              <a:tr h="326571">
                <a:tc rowSpan="3">
                  <a:txBody>
                    <a:bodyPr/>
                    <a:lstStyle/>
                    <a:p>
                      <a:pPr algn="l">
                        <a:spcAft>
                          <a:spcPts val="0"/>
                        </a:spcAft>
                      </a:pPr>
                      <a:r>
                        <a:rPr lang="en-US" sz="2000" dirty="0" smtClean="0">
                          <a:effectLst/>
                          <a:latin typeface="+mn-lt"/>
                          <a:ea typeface="+mn-ea"/>
                          <a:cs typeface="+mn-cs"/>
                        </a:rPr>
                        <a:t>Injuries location</a:t>
                      </a:r>
                      <a:endParaRPr lang="en-US" sz="1800" dirty="0">
                        <a:effectLst/>
                        <a:latin typeface="Calibri"/>
                        <a:ea typeface="MS Mincho"/>
                        <a:cs typeface="Times New Roman"/>
                      </a:endParaRPr>
                    </a:p>
                  </a:txBody>
                  <a:tcPr marL="68580" marR="68580" marT="0" marB="0" anchor="ctr"/>
                </a:tc>
                <a:tc>
                  <a:txBody>
                    <a:bodyPr/>
                    <a:lstStyle/>
                    <a:p>
                      <a:pPr algn="just">
                        <a:spcAft>
                          <a:spcPts val="0"/>
                        </a:spcAft>
                      </a:pPr>
                      <a:r>
                        <a:rPr lang="en-US" sz="1800" dirty="0" smtClean="0">
                          <a:effectLst/>
                          <a:latin typeface="Calibri"/>
                          <a:ea typeface="MS Mincho"/>
                          <a:cs typeface="Times New Roman"/>
                        </a:rPr>
                        <a:t>Head injuries</a:t>
                      </a:r>
                      <a:endParaRPr lang="en-US" sz="1800" dirty="0">
                        <a:effectLst/>
                        <a:latin typeface="Calibri"/>
                        <a:ea typeface="MS Mincho"/>
                        <a:cs typeface="Times New Roman"/>
                      </a:endParaRPr>
                    </a:p>
                  </a:txBody>
                  <a:tcPr marL="68580" marR="68580" marT="0" marB="0" anchor="ctr"/>
                </a:tc>
                <a:tc>
                  <a:txBody>
                    <a:bodyPr/>
                    <a:lstStyle/>
                    <a:p>
                      <a:pPr algn="ctr">
                        <a:spcAft>
                          <a:spcPts val="0"/>
                        </a:spcAft>
                        <a:tabLst>
                          <a:tab pos="274320" algn="l"/>
                        </a:tabLst>
                      </a:pPr>
                      <a:r>
                        <a:rPr lang="en-US" sz="2000">
                          <a:effectLst/>
                        </a:rPr>
                        <a:t>116</a:t>
                      </a:r>
                      <a:endParaRPr lang="en-US" sz="1800">
                        <a:effectLst/>
                        <a:latin typeface="Calibri"/>
                        <a:ea typeface="MS Mincho"/>
                        <a:cs typeface="Times New Roman"/>
                      </a:endParaRPr>
                    </a:p>
                  </a:txBody>
                  <a:tcPr marL="68580" marR="68580" marT="0" marB="0" anchor="ctr"/>
                </a:tc>
                <a:tc>
                  <a:txBody>
                    <a:bodyPr/>
                    <a:lstStyle/>
                    <a:p>
                      <a:pPr algn="ctr">
                        <a:spcAft>
                          <a:spcPts val="0"/>
                        </a:spcAft>
                        <a:tabLst>
                          <a:tab pos="388620" algn="l"/>
                        </a:tabLst>
                      </a:pPr>
                      <a:r>
                        <a:rPr lang="en-US" sz="2000" smtClean="0">
                          <a:effectLst/>
                        </a:rPr>
                        <a:t>3.1</a:t>
                      </a:r>
                      <a:endParaRPr lang="en-US" sz="1800">
                        <a:effectLst/>
                        <a:latin typeface="Calibri"/>
                        <a:ea typeface="MS Mincho"/>
                        <a:cs typeface="Times New Roman"/>
                      </a:endParaRPr>
                    </a:p>
                  </a:txBody>
                  <a:tcPr marL="68580" marR="68580" marT="0" marB="0" anchor="ctr"/>
                </a:tc>
                <a:tc>
                  <a:txBody>
                    <a:bodyPr/>
                    <a:lstStyle/>
                    <a:p>
                      <a:pPr algn="ctr">
                        <a:spcAft>
                          <a:spcPts val="0"/>
                        </a:spcAft>
                        <a:tabLst>
                          <a:tab pos="445770" algn="l"/>
                        </a:tabLst>
                      </a:pPr>
                      <a:r>
                        <a:rPr lang="en-US" sz="2000" smtClean="0">
                          <a:effectLst/>
                        </a:rPr>
                        <a:t>0.858</a:t>
                      </a:r>
                      <a:endParaRPr lang="en-US" sz="1800">
                        <a:effectLst/>
                        <a:latin typeface="Calibri"/>
                        <a:ea typeface="MS Mincho"/>
                        <a:cs typeface="Times New Roman"/>
                      </a:endParaRPr>
                    </a:p>
                  </a:txBody>
                  <a:tcPr marL="68580" marR="68580" marT="0" marB="0" anchor="ctr"/>
                </a:tc>
              </a:tr>
              <a:tr h="326571">
                <a:tc vMerge="1">
                  <a:txBody>
                    <a:bodyPr/>
                    <a:lstStyle/>
                    <a:p>
                      <a:endParaRPr lang="af-ZA"/>
                    </a:p>
                  </a:txBody>
                  <a:tcPr/>
                </a:tc>
                <a:tc>
                  <a:txBody>
                    <a:bodyPr/>
                    <a:lstStyle/>
                    <a:p>
                      <a:pPr marR="38100" algn="just">
                        <a:spcAft>
                          <a:spcPts val="0"/>
                        </a:spcAft>
                      </a:pPr>
                      <a:r>
                        <a:rPr lang="en-US" sz="1800" dirty="0" smtClean="0">
                          <a:effectLst/>
                          <a:latin typeface="Calibri"/>
                          <a:ea typeface="MS Mincho"/>
                          <a:cs typeface="Times New Roman"/>
                        </a:rPr>
                        <a:t>Abdominal injuries</a:t>
                      </a:r>
                      <a:endParaRPr lang="en-US" sz="1800" dirty="0">
                        <a:effectLst/>
                        <a:latin typeface="Calibri"/>
                        <a:ea typeface="MS Mincho"/>
                        <a:cs typeface="Times New Roman"/>
                      </a:endParaRPr>
                    </a:p>
                  </a:txBody>
                  <a:tcPr marL="68580" marR="68580" marT="0" marB="0" anchor="ctr"/>
                </a:tc>
                <a:tc>
                  <a:txBody>
                    <a:bodyPr/>
                    <a:lstStyle/>
                    <a:p>
                      <a:pPr marR="38100" algn="ctr">
                        <a:spcAft>
                          <a:spcPts val="0"/>
                        </a:spcAft>
                        <a:tabLst>
                          <a:tab pos="274320" algn="l"/>
                        </a:tabLst>
                      </a:pPr>
                      <a:r>
                        <a:rPr lang="en-US" sz="2000">
                          <a:effectLst/>
                        </a:rPr>
                        <a:t>116</a:t>
                      </a:r>
                      <a:endParaRPr lang="en-US" sz="1800">
                        <a:effectLst/>
                        <a:latin typeface="Calibri"/>
                        <a:ea typeface="MS Mincho"/>
                        <a:cs typeface="Times New Roman"/>
                      </a:endParaRPr>
                    </a:p>
                  </a:txBody>
                  <a:tcPr marL="68580" marR="68580" marT="0" marB="0" anchor="ctr"/>
                </a:tc>
                <a:tc>
                  <a:txBody>
                    <a:bodyPr/>
                    <a:lstStyle/>
                    <a:p>
                      <a:pPr marR="38100" algn="ctr">
                        <a:spcAft>
                          <a:spcPts val="0"/>
                        </a:spcAft>
                        <a:tabLst>
                          <a:tab pos="388620" algn="l"/>
                        </a:tabLst>
                      </a:pPr>
                      <a:r>
                        <a:rPr lang="en-US" sz="2000" smtClean="0">
                          <a:effectLst/>
                        </a:rPr>
                        <a:t>2.9</a:t>
                      </a:r>
                      <a:endParaRPr lang="en-US" sz="1800" dirty="0">
                        <a:effectLst/>
                        <a:latin typeface="Calibri"/>
                        <a:ea typeface="MS Mincho"/>
                        <a:cs typeface="Times New Roman"/>
                      </a:endParaRPr>
                    </a:p>
                  </a:txBody>
                  <a:tcPr marL="68580" marR="68580" marT="0" marB="0" anchor="ctr"/>
                </a:tc>
                <a:tc>
                  <a:txBody>
                    <a:bodyPr/>
                    <a:lstStyle/>
                    <a:p>
                      <a:pPr marR="38100" algn="ctr">
                        <a:spcAft>
                          <a:spcPts val="0"/>
                        </a:spcAft>
                        <a:tabLst>
                          <a:tab pos="445770" algn="l"/>
                        </a:tabLst>
                      </a:pPr>
                      <a:r>
                        <a:rPr lang="en-US" sz="2000" smtClean="0">
                          <a:effectLst/>
                        </a:rPr>
                        <a:t>0.915</a:t>
                      </a:r>
                      <a:endParaRPr lang="en-US" sz="1800">
                        <a:effectLst/>
                        <a:latin typeface="Calibri"/>
                        <a:ea typeface="MS Mincho"/>
                        <a:cs typeface="Times New Roman"/>
                      </a:endParaRPr>
                    </a:p>
                  </a:txBody>
                  <a:tcPr marL="68580" marR="68580" marT="0" marB="0" anchor="ctr"/>
                </a:tc>
              </a:tr>
              <a:tr h="391888">
                <a:tc vMerge="1">
                  <a:txBody>
                    <a:bodyPr/>
                    <a:lstStyle/>
                    <a:p>
                      <a:endParaRPr lang="af-ZA"/>
                    </a:p>
                  </a:txBody>
                  <a:tcPr/>
                </a:tc>
                <a:tc>
                  <a:txBody>
                    <a:bodyPr/>
                    <a:lstStyle/>
                    <a:p>
                      <a:pPr marR="38100" algn="just">
                        <a:spcAft>
                          <a:spcPts val="0"/>
                        </a:spcAft>
                      </a:pPr>
                      <a:r>
                        <a:rPr lang="en-US" sz="1800" dirty="0" smtClean="0">
                          <a:effectLst/>
                          <a:latin typeface="Calibri"/>
                          <a:ea typeface="MS Mincho"/>
                          <a:cs typeface="Times New Roman"/>
                        </a:rPr>
                        <a:t>Limb injuries</a:t>
                      </a:r>
                      <a:endParaRPr lang="en-US" sz="1800" dirty="0">
                        <a:effectLst/>
                        <a:latin typeface="Calibri"/>
                        <a:ea typeface="MS Mincho"/>
                        <a:cs typeface="Times New Roman"/>
                      </a:endParaRPr>
                    </a:p>
                  </a:txBody>
                  <a:tcPr marL="68580" marR="68580" marT="0" marB="0" anchor="ctr"/>
                </a:tc>
                <a:tc>
                  <a:txBody>
                    <a:bodyPr/>
                    <a:lstStyle/>
                    <a:p>
                      <a:pPr marR="38100" algn="ctr">
                        <a:spcAft>
                          <a:spcPts val="0"/>
                        </a:spcAft>
                        <a:tabLst>
                          <a:tab pos="274320" algn="l"/>
                        </a:tabLst>
                      </a:pPr>
                      <a:r>
                        <a:rPr lang="en-US" sz="2000">
                          <a:effectLst/>
                        </a:rPr>
                        <a:t>116</a:t>
                      </a:r>
                      <a:endParaRPr lang="en-US" sz="1800">
                        <a:effectLst/>
                        <a:latin typeface="Calibri"/>
                        <a:ea typeface="MS Mincho"/>
                        <a:cs typeface="Times New Roman"/>
                      </a:endParaRPr>
                    </a:p>
                  </a:txBody>
                  <a:tcPr marL="68580" marR="68580" marT="0" marB="0" anchor="ctr"/>
                </a:tc>
                <a:tc>
                  <a:txBody>
                    <a:bodyPr/>
                    <a:lstStyle/>
                    <a:p>
                      <a:pPr marR="38100" algn="ctr">
                        <a:spcAft>
                          <a:spcPts val="0"/>
                        </a:spcAft>
                        <a:tabLst>
                          <a:tab pos="388620" algn="l"/>
                        </a:tabLst>
                      </a:pPr>
                      <a:r>
                        <a:rPr lang="en-US" sz="2000" smtClean="0">
                          <a:effectLst/>
                        </a:rPr>
                        <a:t>2.3</a:t>
                      </a:r>
                      <a:endParaRPr lang="en-US" sz="1800" dirty="0">
                        <a:effectLst/>
                        <a:latin typeface="Calibri"/>
                        <a:ea typeface="MS Mincho"/>
                        <a:cs typeface="Times New Roman"/>
                      </a:endParaRPr>
                    </a:p>
                  </a:txBody>
                  <a:tcPr marL="68580" marR="68580" marT="0" marB="0" anchor="ctr"/>
                </a:tc>
                <a:tc>
                  <a:txBody>
                    <a:bodyPr/>
                    <a:lstStyle/>
                    <a:p>
                      <a:pPr marR="38100" algn="ctr">
                        <a:spcAft>
                          <a:spcPts val="0"/>
                        </a:spcAft>
                        <a:tabLst>
                          <a:tab pos="445770" algn="l"/>
                        </a:tabLst>
                      </a:pPr>
                      <a:r>
                        <a:rPr lang="en-US" sz="2000" smtClean="0">
                          <a:effectLst/>
                        </a:rPr>
                        <a:t>1.118</a:t>
                      </a:r>
                      <a:endParaRPr lang="en-US" sz="1800">
                        <a:effectLst/>
                        <a:latin typeface="Calibri"/>
                        <a:ea typeface="MS Mincho"/>
                        <a:cs typeface="Times New Roman"/>
                      </a:endParaRPr>
                    </a:p>
                  </a:txBody>
                  <a:tcPr marL="68580" marR="68580" marT="0" marB="0" anchor="ctr"/>
                </a:tc>
              </a:tr>
              <a:tr h="653143">
                <a:tc>
                  <a:txBody>
                    <a:bodyPr/>
                    <a:lstStyle/>
                    <a:p>
                      <a:pPr algn="l">
                        <a:spcAft>
                          <a:spcPts val="0"/>
                        </a:spcAft>
                      </a:pPr>
                      <a:r>
                        <a:rPr lang="en-US" sz="1800" dirty="0" smtClean="0">
                          <a:effectLst/>
                          <a:latin typeface="Calibri"/>
                          <a:ea typeface="MS Mincho"/>
                          <a:cs typeface="Times New Roman"/>
                        </a:rPr>
                        <a:t>Situation of accident</a:t>
                      </a:r>
                      <a:r>
                        <a:rPr lang="en-US" sz="1800" baseline="0" dirty="0" smtClean="0">
                          <a:effectLst/>
                          <a:latin typeface="Calibri"/>
                          <a:ea typeface="MS Mincho"/>
                          <a:cs typeface="Times New Roman"/>
                        </a:rPr>
                        <a:t> </a:t>
                      </a:r>
                      <a:endParaRPr lang="en-US" sz="1800" dirty="0">
                        <a:effectLst/>
                        <a:latin typeface="Calibri"/>
                        <a:ea typeface="MS Mincho"/>
                        <a:cs typeface="Times New Roman"/>
                      </a:endParaRPr>
                    </a:p>
                  </a:txBody>
                  <a:tcPr marL="68580" marR="68580" marT="0" marB="0" anchor="ctr"/>
                </a:tc>
                <a:tc>
                  <a:txBody>
                    <a:bodyPr/>
                    <a:lstStyle/>
                    <a:p>
                      <a:pPr algn="just">
                        <a:spcAft>
                          <a:spcPts val="0"/>
                        </a:spcAft>
                      </a:pPr>
                      <a:r>
                        <a:rPr lang="en-US" sz="1800" dirty="0" smtClean="0">
                          <a:effectLst/>
                          <a:latin typeface="Calibri"/>
                          <a:ea typeface="MS Mincho"/>
                          <a:cs typeface="Times New Roman"/>
                        </a:rPr>
                        <a:t>At night</a:t>
                      </a:r>
                      <a:endParaRPr lang="en-US" sz="1800" dirty="0">
                        <a:effectLst/>
                        <a:latin typeface="Calibri"/>
                        <a:ea typeface="MS Mincho"/>
                        <a:cs typeface="Times New Roman"/>
                      </a:endParaRPr>
                    </a:p>
                  </a:txBody>
                  <a:tcPr marL="68580" marR="68580" marT="0" marB="0" anchor="ctr"/>
                </a:tc>
                <a:tc>
                  <a:txBody>
                    <a:bodyPr/>
                    <a:lstStyle/>
                    <a:p>
                      <a:pPr algn="ctr">
                        <a:spcAft>
                          <a:spcPts val="0"/>
                        </a:spcAft>
                        <a:tabLst>
                          <a:tab pos="274320" algn="l"/>
                        </a:tabLst>
                      </a:pPr>
                      <a:r>
                        <a:rPr lang="en-US" sz="2000" dirty="0">
                          <a:effectLst/>
                        </a:rPr>
                        <a:t>117</a:t>
                      </a:r>
                      <a:endParaRPr lang="en-US" sz="1800" dirty="0">
                        <a:effectLst/>
                        <a:latin typeface="Calibri"/>
                        <a:ea typeface="MS Mincho"/>
                        <a:cs typeface="Times New Roman"/>
                      </a:endParaRPr>
                    </a:p>
                  </a:txBody>
                  <a:tcPr marL="68580" marR="68580" marT="0" marB="0" anchor="ctr"/>
                </a:tc>
                <a:tc>
                  <a:txBody>
                    <a:bodyPr/>
                    <a:lstStyle/>
                    <a:p>
                      <a:pPr algn="ctr">
                        <a:spcAft>
                          <a:spcPts val="0"/>
                        </a:spcAft>
                        <a:tabLst>
                          <a:tab pos="388620" algn="l"/>
                        </a:tabLst>
                      </a:pPr>
                      <a:r>
                        <a:rPr lang="en-US" sz="2000" b="1" smtClean="0">
                          <a:effectLst/>
                        </a:rPr>
                        <a:t>3.5</a:t>
                      </a:r>
                      <a:endParaRPr lang="en-US" sz="1800" b="1" dirty="0">
                        <a:effectLst/>
                        <a:latin typeface="Calibri"/>
                        <a:ea typeface="MS Mincho"/>
                        <a:cs typeface="Times New Roman"/>
                      </a:endParaRPr>
                    </a:p>
                  </a:txBody>
                  <a:tcPr marL="68580" marR="68580" marT="0" marB="0" anchor="ctr"/>
                </a:tc>
                <a:tc>
                  <a:txBody>
                    <a:bodyPr/>
                    <a:lstStyle/>
                    <a:p>
                      <a:pPr algn="ctr">
                        <a:spcAft>
                          <a:spcPts val="0"/>
                        </a:spcAft>
                        <a:tabLst>
                          <a:tab pos="445770" algn="l"/>
                        </a:tabLst>
                      </a:pPr>
                      <a:r>
                        <a:rPr lang="en-US" sz="2000" dirty="0" smtClean="0">
                          <a:effectLst/>
                        </a:rPr>
                        <a:t>0.727</a:t>
                      </a:r>
                      <a:endParaRPr lang="en-US" sz="1800" dirty="0">
                        <a:effectLst/>
                        <a:latin typeface="Calibri"/>
                        <a:ea typeface="MS Mincho"/>
                        <a:cs typeface="Times New Roman"/>
                      </a:endParaRPr>
                    </a:p>
                  </a:txBody>
                  <a:tcPr marL="68580" marR="68580" marT="0" marB="0" anchor="ctr"/>
                </a:tc>
              </a:tr>
            </a:tbl>
          </a:graphicData>
        </a:graphic>
      </p:graphicFrame>
      <p:sp>
        <p:nvSpPr>
          <p:cNvPr id="6" name="TextBox 5"/>
          <p:cNvSpPr txBox="1"/>
          <p:nvPr/>
        </p:nvSpPr>
        <p:spPr>
          <a:xfrm>
            <a:off x="381000" y="1809690"/>
            <a:ext cx="8839200" cy="400110"/>
          </a:xfrm>
          <a:prstGeom prst="rect">
            <a:avLst/>
          </a:prstGeom>
          <a:noFill/>
        </p:spPr>
        <p:txBody>
          <a:bodyPr wrap="square" rtlCol="0">
            <a:spAutoFit/>
          </a:bodyPr>
          <a:lstStyle/>
          <a:p>
            <a:r>
              <a:rPr lang="en-US" sz="2000" b="1" dirty="0" smtClean="0"/>
              <a:t>Table </a:t>
            </a:r>
            <a:r>
              <a:rPr lang="en-US" sz="2000" b="1" dirty="0" smtClean="0"/>
              <a:t>3: </a:t>
            </a:r>
            <a:r>
              <a:rPr lang="en-US" sz="2000" b="1" dirty="0" smtClean="0"/>
              <a:t>The level of anxiety among residents toward </a:t>
            </a:r>
            <a:r>
              <a:rPr lang="en-US" sz="2000" b="1" dirty="0"/>
              <a:t>surgical emergency </a:t>
            </a:r>
            <a:r>
              <a:rPr lang="en-US" sz="2000" b="1" dirty="0" smtClean="0"/>
              <a:t>case </a:t>
            </a:r>
            <a:endParaRPr lang="en-US" sz="2000" b="1" dirty="0"/>
          </a:p>
        </p:txBody>
      </p:sp>
      <p:sp>
        <p:nvSpPr>
          <p:cNvPr id="7" name="TextBox 6"/>
          <p:cNvSpPr txBox="1"/>
          <p:nvPr/>
        </p:nvSpPr>
        <p:spPr>
          <a:xfrm>
            <a:off x="548640" y="1216967"/>
            <a:ext cx="2209800" cy="461665"/>
          </a:xfrm>
          <a:prstGeom prst="rect">
            <a:avLst/>
          </a:prstGeom>
          <a:noFill/>
        </p:spPr>
        <p:txBody>
          <a:bodyPr wrap="square" rtlCol="0">
            <a:spAutoFit/>
          </a:bodyPr>
          <a:lstStyle/>
          <a:p>
            <a:r>
              <a:rPr lang="en-US" sz="2400" b="1" dirty="0"/>
              <a:t>3.3 </a:t>
            </a:r>
            <a:r>
              <a:rPr lang="en-US" sz="2400" b="1" dirty="0" smtClean="0"/>
              <a:t>Attitudes:</a:t>
            </a:r>
            <a:endParaRPr lang="en-US" sz="2400" dirty="0"/>
          </a:p>
        </p:txBody>
      </p:sp>
      <p:sp>
        <p:nvSpPr>
          <p:cNvPr id="8" name="Rectangle 7"/>
          <p:cNvSpPr/>
          <p:nvPr/>
        </p:nvSpPr>
        <p:spPr>
          <a:xfrm>
            <a:off x="2909887" y="3367088"/>
            <a:ext cx="2514600" cy="3048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r>
              <a:rPr lang="af-ZA" b="1" dirty="0"/>
              <a:t>U</a:t>
            </a:r>
            <a:r>
              <a:rPr lang="af-ZA" b="1" smtClean="0"/>
              <a:t>nconscious</a:t>
            </a:r>
            <a:endParaRPr lang="af-ZA" b="1" dirty="0"/>
          </a:p>
        </p:txBody>
      </p:sp>
      <p:sp>
        <p:nvSpPr>
          <p:cNvPr id="9" name="Rectangle 8"/>
          <p:cNvSpPr/>
          <p:nvPr/>
        </p:nvSpPr>
        <p:spPr>
          <a:xfrm>
            <a:off x="2895600" y="3048000"/>
            <a:ext cx="2514600" cy="3048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r>
              <a:rPr lang="en-US" b="1" dirty="0">
                <a:ea typeface="MS Mincho"/>
                <a:cs typeface="Times New Roman"/>
              </a:rPr>
              <a:t>The scream in pain</a:t>
            </a:r>
            <a:endParaRPr lang="af-ZA" b="1" dirty="0"/>
          </a:p>
        </p:txBody>
      </p:sp>
      <p:sp>
        <p:nvSpPr>
          <p:cNvPr id="10" name="Rectangle 9"/>
          <p:cNvSpPr/>
          <p:nvPr/>
        </p:nvSpPr>
        <p:spPr>
          <a:xfrm>
            <a:off x="2895600" y="4038600"/>
            <a:ext cx="2514600" cy="3048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r>
              <a:rPr lang="en-US" dirty="0">
                <a:ea typeface="MS Mincho"/>
                <a:cs typeface="Times New Roman"/>
              </a:rPr>
              <a:t>Difficulty in breathing </a:t>
            </a:r>
          </a:p>
        </p:txBody>
      </p:sp>
      <p:sp>
        <p:nvSpPr>
          <p:cNvPr id="11" name="Rectangle 10"/>
          <p:cNvSpPr/>
          <p:nvPr/>
        </p:nvSpPr>
        <p:spPr>
          <a:xfrm>
            <a:off x="2895600" y="5791200"/>
            <a:ext cx="2514600" cy="5334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r>
              <a:rPr lang="en-US" b="1" dirty="0" smtClean="0"/>
              <a:t>A</a:t>
            </a:r>
            <a:r>
              <a:rPr lang="af-ZA" b="1" dirty="0" smtClean="0"/>
              <a:t>t night</a:t>
            </a:r>
            <a:endParaRPr lang="af-ZA" b="1" dirty="0"/>
          </a:p>
        </p:txBody>
      </p:sp>
      <p:sp>
        <p:nvSpPr>
          <p:cNvPr id="12" name="Chevron 11"/>
          <p:cNvSpPr/>
          <p:nvPr/>
        </p:nvSpPr>
        <p:spPr>
          <a:xfrm>
            <a:off x="8534400" y="6479540"/>
            <a:ext cx="4572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solidFill>
                <a:schemeClr val="tx1"/>
              </a:solidFill>
            </a:endParaRPr>
          </a:p>
        </p:txBody>
      </p:sp>
      <p:sp>
        <p:nvSpPr>
          <p:cNvPr id="13" name="Donut 12"/>
          <p:cNvSpPr/>
          <p:nvPr/>
        </p:nvSpPr>
        <p:spPr>
          <a:xfrm>
            <a:off x="6563738" y="5225845"/>
            <a:ext cx="838200" cy="565355"/>
          </a:xfrm>
          <a:prstGeom prst="donut">
            <a:avLst>
              <a:gd name="adj" fmla="val 710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solidFill>
                <a:schemeClr val="tx1"/>
              </a:solidFill>
            </a:endParaRPr>
          </a:p>
        </p:txBody>
      </p:sp>
      <p:sp>
        <p:nvSpPr>
          <p:cNvPr id="2" name="Title 1"/>
          <p:cNvSpPr>
            <a:spLocks noGrp="1"/>
          </p:cNvSpPr>
          <p:nvPr>
            <p:ph type="title"/>
          </p:nvPr>
        </p:nvSpPr>
        <p:spPr/>
        <p:txBody>
          <a:bodyPr/>
          <a:lstStyle/>
          <a:p>
            <a:r>
              <a:rPr lang="en-US" dirty="0"/>
              <a:t>RESULT AND DISCUSSION</a:t>
            </a:r>
          </a:p>
        </p:txBody>
      </p:sp>
    </p:spTree>
    <p:extLst>
      <p:ext uri="{BB962C8B-B14F-4D97-AF65-F5344CB8AC3E}">
        <p14:creationId xmlns:p14="http://schemas.microsoft.com/office/powerpoint/2010/main" val="221720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0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nextCondLst>
                <p:cond evt="onClick" delay="0">
                  <p:tgtEl>
                    <p:spTgt spid="12"/>
                  </p:tgtEl>
                </p:cond>
              </p:nextCondLst>
            </p:seq>
          </p:childTnLst>
        </p:cTn>
      </p:par>
    </p:tnLst>
    <p:bldLst>
      <p:bldP spid="8" grpId="0" animBg="1"/>
      <p:bldP spid="9" grpId="0" animBg="1"/>
      <p:bldP spid="10" grpId="0" animBg="1"/>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37418610"/>
              </p:ext>
            </p:extLst>
          </p:nvPr>
        </p:nvGraphicFramePr>
        <p:xfrm>
          <a:off x="76200" y="1905000"/>
          <a:ext cx="8915399" cy="4553300"/>
        </p:xfrm>
        <a:graphic>
          <a:graphicData uri="http://schemas.openxmlformats.org/drawingml/2006/table">
            <a:tbl>
              <a:tblPr firstRow="1" firstCol="1" bandRow="1">
                <a:tableStyleId>{5C22544A-7EE6-4342-B048-85BDC9FD1C3A}</a:tableStyleId>
              </a:tblPr>
              <a:tblGrid>
                <a:gridCol w="3809999"/>
                <a:gridCol w="609601"/>
                <a:gridCol w="619539"/>
                <a:gridCol w="620202"/>
                <a:gridCol w="589058"/>
                <a:gridCol w="685799"/>
                <a:gridCol w="685799"/>
                <a:gridCol w="597674"/>
                <a:gridCol w="697728"/>
              </a:tblGrid>
              <a:tr h="964958">
                <a:tc rowSpan="2">
                  <a:txBody>
                    <a:bodyPr/>
                    <a:lstStyle/>
                    <a:p>
                      <a:pPr algn="just">
                        <a:lnSpc>
                          <a:spcPct val="115000"/>
                        </a:lnSpc>
                        <a:spcAft>
                          <a:spcPts val="0"/>
                        </a:spcAft>
                      </a:pPr>
                      <a:r>
                        <a:rPr lang="en-US" sz="2000" b="1" dirty="0" smtClean="0">
                          <a:effectLst/>
                          <a:latin typeface="+mn-lt"/>
                          <a:ea typeface="+mn-ea"/>
                          <a:cs typeface="+mn-cs"/>
                        </a:rPr>
                        <a:t>Situations</a:t>
                      </a:r>
                      <a:endParaRPr lang="en-US" sz="1800" b="1" dirty="0">
                        <a:effectLst/>
                        <a:latin typeface="Calibri"/>
                        <a:ea typeface="MS Mincho"/>
                        <a:cs typeface="Times New Roman"/>
                      </a:endParaRPr>
                    </a:p>
                  </a:txBody>
                  <a:tcPr marL="68580" marR="68580" marT="0" marB="0" anchor="ctr"/>
                </a:tc>
                <a:tc gridSpan="2">
                  <a:txBody>
                    <a:bodyPr/>
                    <a:lstStyle/>
                    <a:p>
                      <a:pPr algn="ctr">
                        <a:lnSpc>
                          <a:spcPct val="115000"/>
                        </a:lnSpc>
                        <a:spcAft>
                          <a:spcPts val="0"/>
                        </a:spcAft>
                      </a:pPr>
                      <a:r>
                        <a:rPr lang="en-US" sz="1800" b="1" dirty="0" smtClean="0">
                          <a:effectLst/>
                          <a:latin typeface="Calibri"/>
                          <a:ea typeface="MS Mincho"/>
                          <a:cs typeface="Times New Roman"/>
                        </a:rPr>
                        <a:t>Home treated</a:t>
                      </a:r>
                      <a:endParaRPr lang="en-US" sz="1800" b="1" dirty="0">
                        <a:effectLst/>
                        <a:latin typeface="Calibri"/>
                        <a:ea typeface="MS Mincho"/>
                        <a:cs typeface="Times New Roman"/>
                      </a:endParaRPr>
                    </a:p>
                  </a:txBody>
                  <a:tcPr marL="68580" marR="68580" marT="0" marB="0" anchor="ctr"/>
                </a:tc>
                <a:tc hMerge="1">
                  <a:txBody>
                    <a:bodyPr/>
                    <a:lstStyle/>
                    <a:p>
                      <a:endParaRPr lang="af-ZA"/>
                    </a:p>
                  </a:txBody>
                  <a:tcPr/>
                </a:tc>
                <a:tc gridSpan="2">
                  <a:txBody>
                    <a:bodyPr/>
                    <a:lstStyle/>
                    <a:p>
                      <a:pPr algn="ctr"/>
                      <a:r>
                        <a:rPr lang="en-US" sz="2000" b="1" dirty="0" smtClean="0"/>
                        <a:t>Invite local healer</a:t>
                      </a:r>
                      <a:endParaRPr lang="af-ZA" sz="2000" b="1" dirty="0"/>
                    </a:p>
                  </a:txBody>
                  <a:tcPr marL="68580" marR="68580" marT="0" marB="0" anchor="ctr"/>
                </a:tc>
                <a:tc hMerge="1">
                  <a:txBody>
                    <a:bodyPr/>
                    <a:lstStyle/>
                    <a:p>
                      <a:endParaRPr lang="af-ZA"/>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Follow the situation and bring patients to clinics</a:t>
                      </a:r>
                      <a:endParaRPr lang="af-ZA" sz="1600" b="1" dirty="0" smtClean="0"/>
                    </a:p>
                  </a:txBody>
                  <a:tcPr marL="68580" marR="68580" marT="0" marB="0" anchor="ctr"/>
                </a:tc>
                <a:tc hMerge="1">
                  <a:txBody>
                    <a:bodyPr/>
                    <a:lstStyle/>
                    <a:p>
                      <a:endParaRPr lang="af-ZA"/>
                    </a:p>
                  </a:txBody>
                  <a:tcPr/>
                </a:tc>
                <a:tc gridSpan="2">
                  <a:txBody>
                    <a:bodyPr/>
                    <a:lstStyle/>
                    <a:p>
                      <a:pPr algn="ctr">
                        <a:lnSpc>
                          <a:spcPct val="115000"/>
                        </a:lnSpc>
                        <a:spcAft>
                          <a:spcPts val="0"/>
                        </a:spcAft>
                      </a:pPr>
                      <a:r>
                        <a:rPr lang="en-US" sz="1800" b="1" dirty="0" smtClean="0">
                          <a:effectLst/>
                          <a:latin typeface="Calibri"/>
                          <a:ea typeface="MS Mincho"/>
                          <a:cs typeface="Times New Roman"/>
                        </a:rPr>
                        <a:t>Call for emergency</a:t>
                      </a:r>
                      <a:endParaRPr lang="en-US" sz="1800" b="1" dirty="0">
                        <a:effectLst/>
                        <a:latin typeface="Calibri"/>
                        <a:ea typeface="MS Mincho"/>
                        <a:cs typeface="Times New Roman"/>
                      </a:endParaRPr>
                    </a:p>
                  </a:txBody>
                  <a:tcPr marL="68580" marR="68580" marT="0" marB="0" anchor="ctr"/>
                </a:tc>
                <a:tc hMerge="1">
                  <a:txBody>
                    <a:bodyPr/>
                    <a:lstStyle/>
                    <a:p>
                      <a:endParaRPr lang="af-ZA"/>
                    </a:p>
                  </a:txBody>
                  <a:tcPr/>
                </a:tc>
              </a:tr>
              <a:tr h="345039">
                <a:tc vMerge="1">
                  <a:txBody>
                    <a:bodyPr/>
                    <a:lstStyle/>
                    <a:p>
                      <a:endParaRPr lang="af-ZA"/>
                    </a:p>
                  </a:txBody>
                  <a:tcPr/>
                </a:tc>
                <a:tc>
                  <a:txBody>
                    <a:bodyPr/>
                    <a:lstStyle/>
                    <a:p>
                      <a:pPr algn="ctr">
                        <a:lnSpc>
                          <a:spcPct val="115000"/>
                        </a:lnSpc>
                        <a:spcAft>
                          <a:spcPts val="0"/>
                        </a:spcAft>
                      </a:pPr>
                      <a:r>
                        <a:rPr lang="en-US" sz="2000" dirty="0">
                          <a:effectLst/>
                        </a:rPr>
                        <a:t>N</a:t>
                      </a:r>
                      <a:endParaRPr lang="en-US" sz="18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a:effectLst/>
                        </a:rPr>
                        <a:t>%</a:t>
                      </a:r>
                      <a:endParaRPr lang="en-US" sz="18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a:effectLst/>
                        </a:rPr>
                        <a:t>N</a:t>
                      </a:r>
                      <a:endParaRPr lang="en-US" sz="18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a:effectLst/>
                        </a:rPr>
                        <a:t>%</a:t>
                      </a:r>
                      <a:endParaRPr lang="en-US" sz="18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a:effectLst/>
                        </a:rPr>
                        <a:t>N</a:t>
                      </a:r>
                      <a:endParaRPr lang="en-US" sz="18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a:effectLst/>
                        </a:rPr>
                        <a:t>%</a:t>
                      </a:r>
                      <a:endParaRPr lang="en-US" sz="18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a:effectLst/>
                        </a:rPr>
                        <a:t>N</a:t>
                      </a:r>
                      <a:endParaRPr lang="en-US" sz="18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a:effectLst/>
                        </a:rPr>
                        <a:t>%</a:t>
                      </a:r>
                      <a:endParaRPr lang="en-US" sz="1800">
                        <a:effectLst/>
                        <a:latin typeface="Calibri"/>
                        <a:ea typeface="MS Mincho"/>
                        <a:cs typeface="Times New Roman"/>
                      </a:endParaRPr>
                    </a:p>
                  </a:txBody>
                  <a:tcPr marL="68580" marR="68580" marT="0" marB="0" anchor="ctr"/>
                </a:tc>
              </a:tr>
              <a:tr h="605175">
                <a:tc>
                  <a:txBody>
                    <a:bodyPr/>
                    <a:lstStyle/>
                    <a:p>
                      <a:pPr algn="just">
                        <a:lnSpc>
                          <a:spcPct val="115000"/>
                        </a:lnSpc>
                        <a:spcAft>
                          <a:spcPts val="0"/>
                        </a:spcAft>
                      </a:pPr>
                      <a:r>
                        <a:rPr lang="en-US" sz="1800" dirty="0" smtClean="0">
                          <a:effectLst/>
                          <a:latin typeface="Calibri"/>
                          <a:ea typeface="MS Mincho"/>
                          <a:cs typeface="Times New Roman"/>
                        </a:rPr>
                        <a:t>Chest trauma in motor accident</a:t>
                      </a:r>
                      <a:endParaRPr lang="en-US" sz="18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dirty="0">
                          <a:effectLst/>
                        </a:rPr>
                        <a:t>0</a:t>
                      </a:r>
                      <a:endParaRPr lang="en-US" sz="18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dirty="0">
                          <a:effectLst/>
                        </a:rPr>
                        <a:t>0</a:t>
                      </a:r>
                      <a:endParaRPr lang="en-US" sz="18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a:effectLst/>
                        </a:rPr>
                        <a:t>5</a:t>
                      </a:r>
                      <a:endParaRPr lang="en-US" sz="18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smtClean="0">
                          <a:effectLst/>
                        </a:rPr>
                        <a:t>4.2</a:t>
                      </a:r>
                      <a:endParaRPr lang="en-US" sz="18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a:effectLst/>
                        </a:rPr>
                        <a:t>20</a:t>
                      </a:r>
                      <a:endParaRPr lang="en-US" sz="18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smtClean="0">
                          <a:effectLst/>
                        </a:rPr>
                        <a:t>16.9</a:t>
                      </a:r>
                      <a:endParaRPr lang="en-US" sz="18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a:effectLst/>
                        </a:rPr>
                        <a:t>92</a:t>
                      </a:r>
                      <a:endParaRPr lang="en-US" sz="18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smtClean="0">
                          <a:effectLst/>
                        </a:rPr>
                        <a:t>78.0</a:t>
                      </a:r>
                      <a:endParaRPr lang="en-US" sz="1800" dirty="0">
                        <a:effectLst/>
                        <a:latin typeface="Calibri"/>
                        <a:ea typeface="MS Mincho"/>
                        <a:cs typeface="Times New Roman"/>
                      </a:endParaRPr>
                    </a:p>
                  </a:txBody>
                  <a:tcPr marL="68580" marR="68580" marT="0" marB="0" anchor="ctr"/>
                </a:tc>
              </a:tr>
              <a:tr h="636877">
                <a:tc>
                  <a:txBody>
                    <a:bodyPr/>
                    <a:lstStyle/>
                    <a:p>
                      <a:r>
                        <a:rPr lang="en-US" sz="1800" b="1" kern="1200" dirty="0" smtClean="0">
                          <a:solidFill>
                            <a:schemeClr val="lt1"/>
                          </a:solidFill>
                          <a:effectLst/>
                          <a:latin typeface="+mn-lt"/>
                          <a:ea typeface="+mn-ea"/>
                          <a:cs typeface="+mn-cs"/>
                        </a:rPr>
                        <a:t>The sharp pain in the right lower part of the abdomen</a:t>
                      </a:r>
                      <a:endParaRPr lang="en-US" sz="1800" b="1" kern="1200" dirty="0">
                        <a:solidFill>
                          <a:schemeClr val="lt1"/>
                        </a:solidFill>
                        <a:effectLst/>
                        <a:latin typeface="+mn-lt"/>
                        <a:ea typeface="+mn-ea"/>
                        <a:cs typeface="+mn-cs"/>
                      </a:endParaRPr>
                    </a:p>
                  </a:txBody>
                  <a:tcPr marL="68580" marR="68580" marT="0" marB="0" anchor="ctr"/>
                </a:tc>
                <a:tc>
                  <a:txBody>
                    <a:bodyPr/>
                    <a:lstStyle/>
                    <a:p>
                      <a:pPr algn="ctr">
                        <a:lnSpc>
                          <a:spcPct val="115000"/>
                        </a:lnSpc>
                        <a:spcAft>
                          <a:spcPts val="0"/>
                        </a:spcAft>
                      </a:pPr>
                      <a:r>
                        <a:rPr lang="en-US" sz="2000" dirty="0">
                          <a:effectLst/>
                        </a:rPr>
                        <a:t>4</a:t>
                      </a:r>
                      <a:endParaRPr lang="en-US" sz="18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smtClean="0">
                          <a:effectLst/>
                        </a:rPr>
                        <a:t>3.4</a:t>
                      </a:r>
                      <a:endParaRPr lang="en-US" sz="18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dirty="0">
                          <a:effectLst/>
                        </a:rPr>
                        <a:t>4</a:t>
                      </a:r>
                      <a:endParaRPr lang="en-US" sz="18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smtClean="0">
                          <a:effectLst/>
                        </a:rPr>
                        <a:t>3.4</a:t>
                      </a:r>
                      <a:endParaRPr lang="en-US" sz="18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dirty="0">
                          <a:effectLst/>
                        </a:rPr>
                        <a:t>27</a:t>
                      </a:r>
                      <a:endParaRPr lang="en-US" sz="18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smtClean="0">
                          <a:effectLst/>
                        </a:rPr>
                        <a:t>22.9</a:t>
                      </a:r>
                      <a:endParaRPr lang="en-US" sz="18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dirty="0">
                          <a:effectLst/>
                        </a:rPr>
                        <a:t>82</a:t>
                      </a:r>
                      <a:endParaRPr lang="en-US" sz="18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smtClean="0">
                          <a:effectLst/>
                        </a:rPr>
                        <a:t>69.5</a:t>
                      </a:r>
                      <a:endParaRPr lang="en-US" sz="1800">
                        <a:effectLst/>
                        <a:latin typeface="Calibri"/>
                        <a:ea typeface="MS Mincho"/>
                        <a:cs typeface="Times New Roman"/>
                      </a:endParaRPr>
                    </a:p>
                  </a:txBody>
                  <a:tcPr marL="68580" marR="68580" marT="0" marB="0" anchor="ctr"/>
                </a:tc>
              </a:tr>
              <a:tr h="636877">
                <a:tc>
                  <a:txBody>
                    <a:bodyPr/>
                    <a:lstStyle/>
                    <a:p>
                      <a:r>
                        <a:rPr lang="en-US" sz="1800" b="1" kern="1200" dirty="0" smtClean="0">
                          <a:solidFill>
                            <a:schemeClr val="lt1"/>
                          </a:solidFill>
                          <a:effectLst/>
                          <a:latin typeface="+mn-lt"/>
                          <a:ea typeface="+mn-ea"/>
                          <a:cs typeface="+mn-cs"/>
                        </a:rPr>
                        <a:t>Burns in children caused by boiling water</a:t>
                      </a:r>
                      <a:endParaRPr lang="en-US" sz="1800" b="1" kern="1200" dirty="0">
                        <a:solidFill>
                          <a:schemeClr val="lt1"/>
                        </a:solidFill>
                        <a:effectLst/>
                        <a:latin typeface="+mn-lt"/>
                        <a:ea typeface="+mn-ea"/>
                        <a:cs typeface="+mn-cs"/>
                      </a:endParaRPr>
                    </a:p>
                  </a:txBody>
                  <a:tcPr marL="68580" marR="68580" marT="0" marB="0" anchor="ctr"/>
                </a:tc>
                <a:tc>
                  <a:txBody>
                    <a:bodyPr/>
                    <a:lstStyle/>
                    <a:p>
                      <a:pPr algn="ctr">
                        <a:lnSpc>
                          <a:spcPct val="115000"/>
                        </a:lnSpc>
                        <a:spcAft>
                          <a:spcPts val="0"/>
                        </a:spcAft>
                      </a:pPr>
                      <a:r>
                        <a:rPr lang="en-US" sz="2000">
                          <a:effectLst/>
                        </a:rPr>
                        <a:t>6</a:t>
                      </a:r>
                      <a:endParaRPr lang="en-US" sz="18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smtClean="0">
                          <a:effectLst/>
                        </a:rPr>
                        <a:t>5.1</a:t>
                      </a:r>
                      <a:endParaRPr lang="en-US" sz="18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dirty="0">
                          <a:effectLst/>
                        </a:rPr>
                        <a:t>7</a:t>
                      </a:r>
                      <a:endParaRPr lang="en-US" sz="18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smtClean="0">
                          <a:effectLst/>
                        </a:rPr>
                        <a:t>5.9</a:t>
                      </a:r>
                      <a:endParaRPr lang="en-US" sz="18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dirty="0">
                          <a:effectLst/>
                        </a:rPr>
                        <a:t>25</a:t>
                      </a:r>
                      <a:endParaRPr lang="en-US" sz="18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smtClean="0">
                          <a:effectLst/>
                        </a:rPr>
                        <a:t>21.2</a:t>
                      </a:r>
                      <a:endParaRPr lang="en-US" sz="18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a:effectLst/>
                        </a:rPr>
                        <a:t>78</a:t>
                      </a:r>
                      <a:endParaRPr lang="en-US" sz="18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smtClean="0">
                          <a:effectLst/>
                        </a:rPr>
                        <a:t>66.1</a:t>
                      </a:r>
                      <a:endParaRPr lang="en-US" sz="1800">
                        <a:effectLst/>
                        <a:latin typeface="Calibri"/>
                        <a:ea typeface="MS Mincho"/>
                        <a:cs typeface="Times New Roman"/>
                      </a:endParaRPr>
                    </a:p>
                  </a:txBody>
                  <a:tcPr marL="68580" marR="68580" marT="0" marB="0" anchor="ctr"/>
                </a:tc>
              </a:tr>
              <a:tr h="711614">
                <a:tc>
                  <a:txBody>
                    <a:bodyPr/>
                    <a:lstStyle/>
                    <a:p>
                      <a:pPr algn="just">
                        <a:lnSpc>
                          <a:spcPct val="115000"/>
                        </a:lnSpc>
                        <a:spcAft>
                          <a:spcPts val="0"/>
                        </a:spcAft>
                      </a:pPr>
                      <a:r>
                        <a:rPr lang="en-US" sz="1800" dirty="0" smtClean="0">
                          <a:effectLst/>
                          <a:latin typeface="Calibri"/>
                          <a:ea typeface="MS Mincho"/>
                          <a:cs typeface="Times New Roman"/>
                        </a:rPr>
                        <a:t>Head injuries without bleeding</a:t>
                      </a:r>
                      <a:endParaRPr lang="en-US" sz="18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a:effectLst/>
                        </a:rPr>
                        <a:t>13</a:t>
                      </a:r>
                      <a:endParaRPr lang="en-US" sz="18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smtClean="0">
                          <a:effectLst/>
                        </a:rPr>
                        <a:t>11.0</a:t>
                      </a:r>
                      <a:endParaRPr lang="en-US" sz="18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a:effectLst/>
                        </a:rPr>
                        <a:t>5</a:t>
                      </a:r>
                      <a:endParaRPr lang="en-US" sz="18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smtClean="0">
                          <a:effectLst/>
                        </a:rPr>
                        <a:t>4.2</a:t>
                      </a:r>
                      <a:endParaRPr lang="en-US" sz="18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dirty="0">
                          <a:effectLst/>
                        </a:rPr>
                        <a:t>39</a:t>
                      </a:r>
                      <a:endParaRPr lang="en-US" sz="18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smtClean="0">
                          <a:effectLst/>
                        </a:rPr>
                        <a:t>33.1</a:t>
                      </a:r>
                      <a:endParaRPr lang="en-US" sz="18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dirty="0">
                          <a:effectLst/>
                        </a:rPr>
                        <a:t>60</a:t>
                      </a:r>
                      <a:endParaRPr lang="en-US" sz="18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smtClean="0">
                          <a:effectLst/>
                        </a:rPr>
                        <a:t>50.8</a:t>
                      </a:r>
                      <a:endParaRPr lang="en-US" sz="1800">
                        <a:effectLst/>
                        <a:latin typeface="Calibri"/>
                        <a:ea typeface="MS Mincho"/>
                        <a:cs typeface="Times New Roman"/>
                      </a:endParaRPr>
                    </a:p>
                  </a:txBody>
                  <a:tcPr marL="68580" marR="68580" marT="0" marB="0" anchor="ctr"/>
                </a:tc>
              </a:tr>
              <a:tr h="636877">
                <a:tc>
                  <a:txBody>
                    <a:bodyPr/>
                    <a:lstStyle/>
                    <a:p>
                      <a:pPr algn="just">
                        <a:lnSpc>
                          <a:spcPct val="115000"/>
                        </a:lnSpc>
                        <a:spcAft>
                          <a:spcPts val="0"/>
                        </a:spcAft>
                      </a:pPr>
                      <a:r>
                        <a:rPr lang="en-US" sz="1800" dirty="0" smtClean="0">
                          <a:effectLst/>
                          <a:latin typeface="Calibri"/>
                          <a:ea typeface="MS Mincho"/>
                          <a:cs typeface="Times New Roman"/>
                        </a:rPr>
                        <a:t>Thigh trauma, inflammation</a:t>
                      </a:r>
                      <a:endParaRPr lang="en-US" sz="18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a:effectLst/>
                        </a:rPr>
                        <a:t>16</a:t>
                      </a:r>
                      <a:endParaRPr lang="en-US" sz="18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smtClean="0">
                          <a:effectLst/>
                        </a:rPr>
                        <a:t>13.6</a:t>
                      </a:r>
                      <a:endParaRPr lang="en-US" sz="18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a:effectLst/>
                        </a:rPr>
                        <a:t>12</a:t>
                      </a:r>
                      <a:endParaRPr lang="en-US" sz="18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smtClean="0">
                          <a:effectLst/>
                        </a:rPr>
                        <a:t>10.2</a:t>
                      </a:r>
                      <a:endParaRPr lang="en-US" sz="18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a:effectLst/>
                        </a:rPr>
                        <a:t>31</a:t>
                      </a:r>
                      <a:endParaRPr lang="en-US" sz="18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smtClean="0">
                          <a:effectLst/>
                        </a:rPr>
                        <a:t>26.3</a:t>
                      </a:r>
                      <a:endParaRPr lang="en-US" sz="180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dirty="0">
                          <a:effectLst/>
                        </a:rPr>
                        <a:t>58</a:t>
                      </a:r>
                      <a:endParaRPr lang="en-US" sz="1800" dirty="0">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2000" smtClean="0">
                          <a:effectLst/>
                        </a:rPr>
                        <a:t>49.2</a:t>
                      </a:r>
                      <a:endParaRPr lang="en-US" sz="1800" dirty="0">
                        <a:effectLst/>
                        <a:latin typeface="Calibri"/>
                        <a:ea typeface="MS Mincho"/>
                        <a:cs typeface="Times New Roman"/>
                      </a:endParaRPr>
                    </a:p>
                  </a:txBody>
                  <a:tcPr marL="68580" marR="68580" marT="0" marB="0" anchor="ctr"/>
                </a:tc>
              </a:tr>
            </a:tbl>
          </a:graphicData>
        </a:graphic>
      </p:graphicFrame>
      <p:sp>
        <p:nvSpPr>
          <p:cNvPr id="5" name="Rectangle 4"/>
          <p:cNvSpPr/>
          <p:nvPr/>
        </p:nvSpPr>
        <p:spPr>
          <a:xfrm>
            <a:off x="76200" y="1512332"/>
            <a:ext cx="8763000" cy="400110"/>
          </a:xfrm>
          <a:prstGeom prst="rect">
            <a:avLst/>
          </a:prstGeom>
        </p:spPr>
        <p:txBody>
          <a:bodyPr wrap="square">
            <a:spAutoFit/>
          </a:bodyPr>
          <a:lstStyle/>
          <a:p>
            <a:r>
              <a:rPr lang="en-US" sz="2000" b="1" dirty="0" smtClean="0"/>
              <a:t>Table </a:t>
            </a:r>
            <a:r>
              <a:rPr lang="en-US" sz="2000" b="1" dirty="0" smtClean="0"/>
              <a:t>4: </a:t>
            </a:r>
            <a:r>
              <a:rPr lang="en-US" sz="2000" b="1" dirty="0" smtClean="0"/>
              <a:t>Managements of participants towards surgical emergency case</a:t>
            </a:r>
            <a:endParaRPr lang="en-US" sz="2000" dirty="0"/>
          </a:p>
        </p:txBody>
      </p:sp>
      <p:sp>
        <p:nvSpPr>
          <p:cNvPr id="6" name="TextBox 5"/>
          <p:cNvSpPr txBox="1"/>
          <p:nvPr/>
        </p:nvSpPr>
        <p:spPr>
          <a:xfrm>
            <a:off x="76200" y="1143000"/>
            <a:ext cx="2743200" cy="461665"/>
          </a:xfrm>
          <a:prstGeom prst="rect">
            <a:avLst/>
          </a:prstGeom>
          <a:noFill/>
        </p:spPr>
        <p:txBody>
          <a:bodyPr wrap="square" rtlCol="0">
            <a:spAutoFit/>
          </a:bodyPr>
          <a:lstStyle/>
          <a:p>
            <a:r>
              <a:rPr lang="en-US" sz="2400" b="1" dirty="0"/>
              <a:t>3.4 </a:t>
            </a:r>
            <a:r>
              <a:rPr lang="en-US" sz="2400" b="1" dirty="0" smtClean="0"/>
              <a:t>Management:</a:t>
            </a:r>
            <a:endParaRPr lang="en-US" sz="2400" dirty="0"/>
          </a:p>
        </p:txBody>
      </p:sp>
      <p:sp>
        <p:nvSpPr>
          <p:cNvPr id="2" name="Title 1"/>
          <p:cNvSpPr>
            <a:spLocks noGrp="1"/>
          </p:cNvSpPr>
          <p:nvPr>
            <p:ph type="title"/>
          </p:nvPr>
        </p:nvSpPr>
        <p:spPr/>
        <p:txBody>
          <a:bodyPr/>
          <a:lstStyle/>
          <a:p>
            <a:r>
              <a:rPr lang="en-US" dirty="0"/>
              <a:t>RESULT AND DISCUSSION</a:t>
            </a:r>
          </a:p>
        </p:txBody>
      </p:sp>
    </p:spTree>
    <p:extLst>
      <p:ext uri="{BB962C8B-B14F-4D97-AF65-F5344CB8AC3E}">
        <p14:creationId xmlns:p14="http://schemas.microsoft.com/office/powerpoint/2010/main" val="1063372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76133230"/>
              </p:ext>
            </p:extLst>
          </p:nvPr>
        </p:nvGraphicFramePr>
        <p:xfrm>
          <a:off x="152399" y="1601416"/>
          <a:ext cx="8610601" cy="4848093"/>
        </p:xfrm>
        <a:graphic>
          <a:graphicData uri="http://schemas.openxmlformats.org/drawingml/2006/table">
            <a:tbl>
              <a:tblPr firstRow="1" firstCol="1" bandRow="1">
                <a:tableStyleId>{5C22544A-7EE6-4342-B048-85BDC9FD1C3A}</a:tableStyleId>
              </a:tblPr>
              <a:tblGrid>
                <a:gridCol w="1752601"/>
                <a:gridCol w="5029200"/>
                <a:gridCol w="914400"/>
                <a:gridCol w="914400"/>
              </a:tblGrid>
              <a:tr h="80821">
                <a:tc>
                  <a:txBody>
                    <a:bodyPr/>
                    <a:lstStyle/>
                    <a:p>
                      <a:pPr algn="ctr">
                        <a:lnSpc>
                          <a:spcPct val="115000"/>
                        </a:lnSpc>
                        <a:spcAft>
                          <a:spcPts val="0"/>
                        </a:spcAft>
                      </a:pPr>
                      <a:r>
                        <a:rPr lang="en-US" sz="1800" b="1" dirty="0" smtClean="0">
                          <a:effectLst/>
                          <a:latin typeface="Calibri"/>
                          <a:ea typeface="MS Mincho"/>
                          <a:cs typeface="Times New Roman"/>
                        </a:rPr>
                        <a:t>Situations</a:t>
                      </a:r>
                      <a:endParaRPr lang="en-US" sz="1800" b="1" dirty="0">
                        <a:effectLst/>
                        <a:latin typeface="Calibri"/>
                        <a:ea typeface="MS Mincho"/>
                        <a:cs typeface="Times New Roman"/>
                      </a:endParaRPr>
                    </a:p>
                  </a:txBody>
                  <a:tcPr marL="22590" marR="22590" marT="0" marB="0"/>
                </a:tc>
                <a:tc>
                  <a:txBody>
                    <a:bodyPr/>
                    <a:lstStyle/>
                    <a:p>
                      <a:pPr algn="ctr">
                        <a:lnSpc>
                          <a:spcPct val="115000"/>
                        </a:lnSpc>
                        <a:spcAft>
                          <a:spcPts val="0"/>
                        </a:spcAft>
                      </a:pPr>
                      <a:r>
                        <a:rPr lang="en-US" sz="1800" b="1" dirty="0" smtClean="0">
                          <a:effectLst/>
                          <a:latin typeface="Calibri"/>
                          <a:ea typeface="MS Mincho"/>
                          <a:cs typeface="Times New Roman"/>
                        </a:rPr>
                        <a:t>Management </a:t>
                      </a:r>
                      <a:endParaRPr lang="en-US" sz="1800" b="1" dirty="0">
                        <a:effectLst/>
                        <a:latin typeface="Calibri"/>
                        <a:ea typeface="MS Mincho"/>
                        <a:cs typeface="Times New Roman"/>
                      </a:endParaRPr>
                    </a:p>
                  </a:txBody>
                  <a:tcPr marL="22590" marR="22590" marT="0" marB="0"/>
                </a:tc>
                <a:tc>
                  <a:txBody>
                    <a:bodyPr/>
                    <a:lstStyle/>
                    <a:p>
                      <a:pPr algn="ctr">
                        <a:lnSpc>
                          <a:spcPct val="115000"/>
                        </a:lnSpc>
                        <a:spcAft>
                          <a:spcPts val="0"/>
                        </a:spcAft>
                      </a:pPr>
                      <a:r>
                        <a:rPr lang="en-US" sz="2000" b="1" dirty="0">
                          <a:effectLst/>
                        </a:rPr>
                        <a:t>N</a:t>
                      </a:r>
                      <a:endParaRPr lang="en-US" sz="1800" b="1" dirty="0">
                        <a:effectLst/>
                        <a:latin typeface="Calibri"/>
                        <a:ea typeface="MS Mincho"/>
                        <a:cs typeface="Times New Roman"/>
                      </a:endParaRPr>
                    </a:p>
                  </a:txBody>
                  <a:tcPr marL="22590" marR="22590" marT="0" marB="0"/>
                </a:tc>
                <a:tc>
                  <a:txBody>
                    <a:bodyPr/>
                    <a:lstStyle/>
                    <a:p>
                      <a:pPr algn="ctr">
                        <a:lnSpc>
                          <a:spcPct val="115000"/>
                        </a:lnSpc>
                        <a:spcAft>
                          <a:spcPts val="0"/>
                        </a:spcAft>
                      </a:pPr>
                      <a:r>
                        <a:rPr lang="en-US" sz="2000" b="1" dirty="0">
                          <a:effectLst/>
                        </a:rPr>
                        <a:t>%</a:t>
                      </a:r>
                      <a:endParaRPr lang="en-US" sz="1800" b="1" dirty="0">
                        <a:effectLst/>
                        <a:latin typeface="Calibri"/>
                        <a:ea typeface="MS Mincho"/>
                        <a:cs typeface="Times New Roman"/>
                      </a:endParaRPr>
                    </a:p>
                  </a:txBody>
                  <a:tcPr marL="22590" marR="22590" marT="0" marB="0"/>
                </a:tc>
              </a:tr>
              <a:tr h="323283">
                <a:tc rowSpan="4">
                  <a:txBody>
                    <a:bodyPr/>
                    <a:lstStyle/>
                    <a:p>
                      <a:pPr marL="0" indent="0" algn="l">
                        <a:lnSpc>
                          <a:spcPct val="115000"/>
                        </a:lnSpc>
                        <a:spcAft>
                          <a:spcPts val="0"/>
                        </a:spcAft>
                        <a:tabLst/>
                      </a:pPr>
                      <a:r>
                        <a:rPr lang="en-US" sz="1800" dirty="0" smtClean="0">
                          <a:effectLst/>
                          <a:latin typeface="+mn-lt"/>
                          <a:ea typeface="+mn-ea"/>
                          <a:cs typeface="+mn-cs"/>
                        </a:rPr>
                        <a:t>Assault</a:t>
                      </a:r>
                      <a:r>
                        <a:rPr lang="en-US" sz="1800" baseline="0" dirty="0" smtClean="0">
                          <a:effectLst/>
                          <a:latin typeface="+mn-lt"/>
                          <a:ea typeface="+mn-ea"/>
                          <a:cs typeface="+mn-cs"/>
                        </a:rPr>
                        <a:t> with the knife/ stick</a:t>
                      </a:r>
                      <a:endParaRPr lang="en-US" sz="1800" dirty="0">
                        <a:effectLst/>
                        <a:latin typeface="Calibri"/>
                        <a:ea typeface="MS Mincho"/>
                        <a:cs typeface="Times New Roman"/>
                      </a:endParaRPr>
                    </a:p>
                  </a:txBody>
                  <a:tcPr marL="22590" marR="22590" marT="0" marB="0"/>
                </a:tc>
                <a:tc>
                  <a:txBody>
                    <a:bodyPr/>
                    <a:lstStyle/>
                    <a:p>
                      <a:pPr marL="0" indent="112713" algn="l">
                        <a:lnSpc>
                          <a:spcPct val="115000"/>
                        </a:lnSpc>
                        <a:spcAft>
                          <a:spcPts val="0"/>
                        </a:spcAft>
                      </a:pPr>
                      <a:r>
                        <a:rPr lang="en-US" sz="1800" dirty="0" smtClean="0">
                          <a:effectLst/>
                          <a:latin typeface="Calibri"/>
                          <a:ea typeface="MS Mincho"/>
                          <a:cs typeface="Times New Roman"/>
                        </a:rPr>
                        <a:t>Remove the knife/stick</a:t>
                      </a:r>
                      <a:endParaRPr lang="en-US" sz="1800" dirty="0">
                        <a:effectLst/>
                        <a:latin typeface="Calibri"/>
                        <a:ea typeface="MS Mincho"/>
                        <a:cs typeface="Times New Roman"/>
                      </a:endParaRPr>
                    </a:p>
                  </a:txBody>
                  <a:tcPr marL="22590" marR="22590" marT="0" marB="0"/>
                </a:tc>
                <a:tc>
                  <a:txBody>
                    <a:bodyPr/>
                    <a:lstStyle/>
                    <a:p>
                      <a:pPr marR="38100" algn="ctr">
                        <a:lnSpc>
                          <a:spcPct val="115000"/>
                        </a:lnSpc>
                        <a:spcAft>
                          <a:spcPts val="0"/>
                        </a:spcAft>
                      </a:pPr>
                      <a:r>
                        <a:rPr lang="en-US" sz="1800">
                          <a:effectLst/>
                        </a:rPr>
                        <a:t>26</a:t>
                      </a:r>
                      <a:endParaRPr lang="en-US" sz="1600">
                        <a:effectLst/>
                        <a:latin typeface="Calibri"/>
                        <a:ea typeface="MS Mincho"/>
                        <a:cs typeface="Times New Roman"/>
                      </a:endParaRPr>
                    </a:p>
                  </a:txBody>
                  <a:tcPr marL="22590" marR="22590" marT="0" marB="0" anchor="ctr"/>
                </a:tc>
                <a:tc>
                  <a:txBody>
                    <a:bodyPr/>
                    <a:lstStyle/>
                    <a:p>
                      <a:pPr marR="38100" algn="ctr">
                        <a:lnSpc>
                          <a:spcPct val="115000"/>
                        </a:lnSpc>
                        <a:spcAft>
                          <a:spcPts val="0"/>
                        </a:spcAft>
                      </a:pPr>
                      <a:r>
                        <a:rPr lang="en-US" sz="1800" b="1" smtClean="0">
                          <a:effectLst/>
                        </a:rPr>
                        <a:t>22.0</a:t>
                      </a:r>
                      <a:endParaRPr lang="en-US" sz="1600" b="1" dirty="0">
                        <a:effectLst/>
                        <a:latin typeface="Calibri"/>
                        <a:ea typeface="MS Mincho"/>
                        <a:cs typeface="Times New Roman"/>
                      </a:endParaRPr>
                    </a:p>
                  </a:txBody>
                  <a:tcPr marL="22590" marR="22590" marT="0" marB="0" anchor="ctr"/>
                </a:tc>
              </a:tr>
              <a:tr h="323283">
                <a:tc vMerge="1">
                  <a:txBody>
                    <a:bodyPr/>
                    <a:lstStyle/>
                    <a:p>
                      <a:endParaRPr lang="af-ZA"/>
                    </a:p>
                  </a:txBody>
                  <a:tcPr/>
                </a:tc>
                <a:tc>
                  <a:txBody>
                    <a:bodyPr/>
                    <a:lstStyle/>
                    <a:p>
                      <a:pPr marL="0" indent="112713" algn="l">
                        <a:lnSpc>
                          <a:spcPct val="115000"/>
                        </a:lnSpc>
                        <a:spcAft>
                          <a:spcPts val="0"/>
                        </a:spcAft>
                      </a:pPr>
                      <a:r>
                        <a:rPr lang="en-US" sz="1800" dirty="0" smtClean="0">
                          <a:effectLst/>
                          <a:latin typeface="Calibri"/>
                          <a:ea typeface="MS Mincho"/>
                          <a:cs typeface="Times New Roman"/>
                        </a:rPr>
                        <a:t>Control bleeding</a:t>
                      </a:r>
                      <a:endParaRPr lang="en-US" sz="1800" dirty="0">
                        <a:effectLst/>
                        <a:latin typeface="Calibri"/>
                        <a:ea typeface="MS Mincho"/>
                        <a:cs typeface="Times New Roman"/>
                      </a:endParaRPr>
                    </a:p>
                  </a:txBody>
                  <a:tcPr marL="22590" marR="22590" marT="0" marB="0"/>
                </a:tc>
                <a:tc>
                  <a:txBody>
                    <a:bodyPr/>
                    <a:lstStyle/>
                    <a:p>
                      <a:pPr marR="38100" algn="ctr">
                        <a:lnSpc>
                          <a:spcPct val="115000"/>
                        </a:lnSpc>
                        <a:spcAft>
                          <a:spcPts val="0"/>
                        </a:spcAft>
                      </a:pPr>
                      <a:r>
                        <a:rPr lang="en-US" sz="1800">
                          <a:effectLst/>
                        </a:rPr>
                        <a:t>58</a:t>
                      </a:r>
                      <a:endParaRPr lang="en-US" sz="1600">
                        <a:effectLst/>
                        <a:latin typeface="Calibri"/>
                        <a:ea typeface="MS Mincho"/>
                        <a:cs typeface="Times New Roman"/>
                      </a:endParaRPr>
                    </a:p>
                  </a:txBody>
                  <a:tcPr marL="22590" marR="22590" marT="0" marB="0" anchor="ctr"/>
                </a:tc>
                <a:tc>
                  <a:txBody>
                    <a:bodyPr/>
                    <a:lstStyle/>
                    <a:p>
                      <a:pPr marR="38100" algn="ctr">
                        <a:lnSpc>
                          <a:spcPct val="115000"/>
                        </a:lnSpc>
                        <a:spcAft>
                          <a:spcPts val="0"/>
                        </a:spcAft>
                      </a:pPr>
                      <a:r>
                        <a:rPr lang="en-US" sz="1800" smtClean="0">
                          <a:effectLst/>
                        </a:rPr>
                        <a:t>49.2</a:t>
                      </a:r>
                      <a:endParaRPr lang="en-US" sz="1600">
                        <a:effectLst/>
                        <a:latin typeface="Calibri"/>
                        <a:ea typeface="MS Mincho"/>
                        <a:cs typeface="Times New Roman"/>
                      </a:endParaRPr>
                    </a:p>
                  </a:txBody>
                  <a:tcPr marL="22590" marR="22590" marT="0" marB="0" anchor="ctr"/>
                </a:tc>
              </a:tr>
              <a:tr h="323283">
                <a:tc vMerge="1">
                  <a:txBody>
                    <a:bodyPr/>
                    <a:lstStyle/>
                    <a:p>
                      <a:endParaRPr lang="af-ZA"/>
                    </a:p>
                  </a:txBody>
                  <a:tcPr/>
                </a:tc>
                <a:tc>
                  <a:txBody>
                    <a:bodyPr/>
                    <a:lstStyle/>
                    <a:p>
                      <a:pPr marL="0" indent="112713" algn="l">
                        <a:lnSpc>
                          <a:spcPct val="115000"/>
                        </a:lnSpc>
                        <a:spcAft>
                          <a:spcPts val="0"/>
                        </a:spcAft>
                      </a:pPr>
                      <a:r>
                        <a:rPr lang="en-US" sz="1800" dirty="0" smtClean="0">
                          <a:effectLst/>
                          <a:latin typeface="+mn-lt"/>
                          <a:ea typeface="+mn-ea"/>
                          <a:cs typeface="+mn-cs"/>
                        </a:rPr>
                        <a:t>Call for help</a:t>
                      </a:r>
                      <a:endParaRPr lang="en-US" sz="1800" dirty="0">
                        <a:effectLst/>
                        <a:latin typeface="Calibri"/>
                        <a:ea typeface="MS Mincho"/>
                        <a:cs typeface="Times New Roman"/>
                      </a:endParaRPr>
                    </a:p>
                  </a:txBody>
                  <a:tcPr marL="22590" marR="22590" marT="0" marB="0"/>
                </a:tc>
                <a:tc>
                  <a:txBody>
                    <a:bodyPr/>
                    <a:lstStyle/>
                    <a:p>
                      <a:pPr marR="38100" algn="ctr">
                        <a:lnSpc>
                          <a:spcPct val="115000"/>
                        </a:lnSpc>
                        <a:spcAft>
                          <a:spcPts val="0"/>
                        </a:spcAft>
                      </a:pPr>
                      <a:r>
                        <a:rPr lang="en-US" sz="1800">
                          <a:effectLst/>
                        </a:rPr>
                        <a:t>80</a:t>
                      </a:r>
                      <a:endParaRPr lang="en-US" sz="1600">
                        <a:effectLst/>
                        <a:latin typeface="Calibri"/>
                        <a:ea typeface="MS Mincho"/>
                        <a:cs typeface="Times New Roman"/>
                      </a:endParaRPr>
                    </a:p>
                  </a:txBody>
                  <a:tcPr marL="22590" marR="22590" marT="0" marB="0" anchor="ctr"/>
                </a:tc>
                <a:tc>
                  <a:txBody>
                    <a:bodyPr/>
                    <a:lstStyle/>
                    <a:p>
                      <a:pPr marR="38100" algn="ctr">
                        <a:lnSpc>
                          <a:spcPct val="115000"/>
                        </a:lnSpc>
                        <a:spcAft>
                          <a:spcPts val="0"/>
                        </a:spcAft>
                      </a:pPr>
                      <a:r>
                        <a:rPr lang="en-US" sz="1800" smtClean="0">
                          <a:effectLst/>
                        </a:rPr>
                        <a:t>67.8</a:t>
                      </a:r>
                      <a:endParaRPr lang="en-US" sz="1600">
                        <a:effectLst/>
                        <a:latin typeface="Calibri"/>
                        <a:ea typeface="MS Mincho"/>
                        <a:cs typeface="Times New Roman"/>
                      </a:endParaRPr>
                    </a:p>
                  </a:txBody>
                  <a:tcPr marL="22590" marR="22590" marT="0" marB="0" anchor="ctr"/>
                </a:tc>
              </a:tr>
              <a:tr h="323283">
                <a:tc vMerge="1">
                  <a:txBody>
                    <a:bodyPr/>
                    <a:lstStyle/>
                    <a:p>
                      <a:endParaRPr lang="af-ZA"/>
                    </a:p>
                  </a:txBody>
                  <a:tcPr/>
                </a:tc>
                <a:tc>
                  <a:txBody>
                    <a:bodyPr/>
                    <a:lstStyle/>
                    <a:p>
                      <a:pPr marL="0" indent="112713" algn="l">
                        <a:lnSpc>
                          <a:spcPct val="115000"/>
                        </a:lnSpc>
                        <a:spcAft>
                          <a:spcPts val="0"/>
                        </a:spcAft>
                      </a:pPr>
                      <a:r>
                        <a:rPr lang="en-US" sz="1800" dirty="0" smtClean="0">
                          <a:effectLst/>
                          <a:latin typeface="+mn-lt"/>
                          <a:ea typeface="+mn-ea"/>
                          <a:cs typeface="+mn-cs"/>
                        </a:rPr>
                        <a:t>Call for emergency</a:t>
                      </a:r>
                      <a:endParaRPr lang="en-US" sz="1800" dirty="0">
                        <a:effectLst/>
                        <a:latin typeface="Calibri"/>
                        <a:ea typeface="MS Mincho"/>
                        <a:cs typeface="Times New Roman"/>
                      </a:endParaRPr>
                    </a:p>
                  </a:txBody>
                  <a:tcPr marL="22590" marR="22590" marT="0" marB="0"/>
                </a:tc>
                <a:tc>
                  <a:txBody>
                    <a:bodyPr/>
                    <a:lstStyle/>
                    <a:p>
                      <a:pPr marR="38100" algn="ctr">
                        <a:lnSpc>
                          <a:spcPct val="115000"/>
                        </a:lnSpc>
                        <a:spcAft>
                          <a:spcPts val="0"/>
                        </a:spcAft>
                      </a:pPr>
                      <a:r>
                        <a:rPr lang="en-US" sz="1800">
                          <a:effectLst/>
                        </a:rPr>
                        <a:t>72</a:t>
                      </a:r>
                      <a:endParaRPr lang="en-US" sz="1600">
                        <a:effectLst/>
                        <a:latin typeface="Calibri"/>
                        <a:ea typeface="MS Mincho"/>
                        <a:cs typeface="Times New Roman"/>
                      </a:endParaRPr>
                    </a:p>
                  </a:txBody>
                  <a:tcPr marL="22590" marR="22590" marT="0" marB="0" anchor="ctr"/>
                </a:tc>
                <a:tc>
                  <a:txBody>
                    <a:bodyPr/>
                    <a:lstStyle/>
                    <a:p>
                      <a:pPr marR="38100" algn="ctr">
                        <a:lnSpc>
                          <a:spcPct val="115000"/>
                        </a:lnSpc>
                        <a:spcAft>
                          <a:spcPts val="0"/>
                        </a:spcAft>
                      </a:pPr>
                      <a:r>
                        <a:rPr lang="en-US" sz="1800">
                          <a:effectLst/>
                        </a:rPr>
                        <a:t>61,0</a:t>
                      </a:r>
                      <a:endParaRPr lang="en-US" sz="1600">
                        <a:effectLst/>
                        <a:latin typeface="Calibri"/>
                        <a:ea typeface="MS Mincho"/>
                        <a:cs typeface="Times New Roman"/>
                      </a:endParaRPr>
                    </a:p>
                  </a:txBody>
                  <a:tcPr marL="22590" marR="22590" marT="0" marB="0" anchor="ctr"/>
                </a:tc>
              </a:tr>
              <a:tr h="323283">
                <a:tc rowSpan="6">
                  <a:txBody>
                    <a:bodyPr/>
                    <a:lstStyle/>
                    <a:p>
                      <a:pPr algn="l">
                        <a:spcAft>
                          <a:spcPts val="600"/>
                        </a:spcAft>
                      </a:pPr>
                      <a:r>
                        <a:rPr lang="en-US" sz="1800" dirty="0" smtClean="0">
                          <a:effectLst/>
                          <a:latin typeface="Calibri"/>
                          <a:ea typeface="ＭＳ 明朝"/>
                          <a:cs typeface="Times New Roman"/>
                        </a:rPr>
                        <a:t>Traffic</a:t>
                      </a:r>
                      <a:r>
                        <a:rPr lang="en-US" sz="1800" baseline="0" dirty="0" smtClean="0">
                          <a:effectLst/>
                          <a:latin typeface="Calibri"/>
                          <a:ea typeface="ＭＳ 明朝"/>
                          <a:cs typeface="Times New Roman"/>
                        </a:rPr>
                        <a:t> accident, unconscious people</a:t>
                      </a:r>
                      <a:endParaRPr lang="en-US" sz="1800" dirty="0">
                        <a:effectLst/>
                        <a:latin typeface="Calibri"/>
                        <a:ea typeface="ＭＳ 明朝"/>
                        <a:cs typeface="Times New Roman"/>
                      </a:endParaRPr>
                    </a:p>
                  </a:txBody>
                  <a:tcPr marL="22590" marR="22590" marT="0" marB="0"/>
                </a:tc>
                <a:tc>
                  <a:txBody>
                    <a:bodyPr/>
                    <a:lstStyle/>
                    <a:p>
                      <a:pPr marL="0" indent="112713" algn="l">
                        <a:lnSpc>
                          <a:spcPct val="115000"/>
                        </a:lnSpc>
                        <a:spcAft>
                          <a:spcPts val="0"/>
                        </a:spcAft>
                      </a:pPr>
                      <a:r>
                        <a:rPr lang="en-US" sz="1800" dirty="0" smtClean="0">
                          <a:effectLst/>
                          <a:latin typeface="Calibri"/>
                          <a:ea typeface="MS Mincho"/>
                          <a:cs typeface="Times New Roman"/>
                        </a:rPr>
                        <a:t>Transfer to hospital immediately</a:t>
                      </a:r>
                      <a:endParaRPr lang="en-US" sz="1800" dirty="0">
                        <a:effectLst/>
                        <a:latin typeface="Calibri"/>
                        <a:ea typeface="MS Mincho"/>
                        <a:cs typeface="Times New Roman"/>
                      </a:endParaRPr>
                    </a:p>
                  </a:txBody>
                  <a:tcPr marL="22590" marR="22590" marT="0" marB="0"/>
                </a:tc>
                <a:tc>
                  <a:txBody>
                    <a:bodyPr/>
                    <a:lstStyle/>
                    <a:p>
                      <a:pPr marR="38100" algn="ctr">
                        <a:lnSpc>
                          <a:spcPct val="115000"/>
                        </a:lnSpc>
                        <a:spcAft>
                          <a:spcPts val="0"/>
                        </a:spcAft>
                      </a:pPr>
                      <a:r>
                        <a:rPr lang="en-US" sz="1800">
                          <a:effectLst/>
                        </a:rPr>
                        <a:t>79</a:t>
                      </a:r>
                      <a:endParaRPr lang="en-US" sz="1600">
                        <a:effectLst/>
                        <a:latin typeface="Calibri"/>
                        <a:ea typeface="MS Mincho"/>
                        <a:cs typeface="Times New Roman"/>
                      </a:endParaRPr>
                    </a:p>
                  </a:txBody>
                  <a:tcPr marL="22590" marR="22590" marT="0" marB="0" anchor="ctr"/>
                </a:tc>
                <a:tc>
                  <a:txBody>
                    <a:bodyPr/>
                    <a:lstStyle/>
                    <a:p>
                      <a:pPr marR="38100" algn="ctr">
                        <a:lnSpc>
                          <a:spcPct val="115000"/>
                        </a:lnSpc>
                        <a:spcAft>
                          <a:spcPts val="0"/>
                        </a:spcAft>
                      </a:pPr>
                      <a:r>
                        <a:rPr lang="en-US" sz="1800" b="1" smtClean="0">
                          <a:effectLst/>
                        </a:rPr>
                        <a:t>66.9</a:t>
                      </a:r>
                      <a:endParaRPr lang="en-US" sz="1600" b="1" dirty="0">
                        <a:effectLst/>
                        <a:latin typeface="Calibri"/>
                        <a:ea typeface="MS Mincho"/>
                        <a:cs typeface="Times New Roman"/>
                      </a:endParaRPr>
                    </a:p>
                  </a:txBody>
                  <a:tcPr marL="22590" marR="22590" marT="0" marB="0" anchor="ctr"/>
                </a:tc>
              </a:tr>
              <a:tr h="323283">
                <a:tc vMerge="1">
                  <a:txBody>
                    <a:bodyPr/>
                    <a:lstStyle/>
                    <a:p>
                      <a:endParaRPr lang="af-ZA"/>
                    </a:p>
                  </a:txBody>
                  <a:tcPr/>
                </a:tc>
                <a:tc>
                  <a:txBody>
                    <a:bodyPr/>
                    <a:lstStyle/>
                    <a:p>
                      <a:pPr marL="0" indent="112713" algn="l">
                        <a:lnSpc>
                          <a:spcPct val="115000"/>
                        </a:lnSpc>
                        <a:spcAft>
                          <a:spcPts val="0"/>
                        </a:spcAft>
                      </a:pPr>
                      <a:r>
                        <a:rPr lang="en-US" sz="1800" dirty="0" smtClean="0">
                          <a:effectLst/>
                          <a:latin typeface="+mn-lt"/>
                          <a:ea typeface="+mn-ea"/>
                          <a:cs typeface="+mn-cs"/>
                        </a:rPr>
                        <a:t>Call for emergency</a:t>
                      </a:r>
                      <a:endParaRPr lang="en-US" sz="1800" dirty="0">
                        <a:effectLst/>
                        <a:latin typeface="+mn-lt"/>
                        <a:ea typeface="MS Mincho"/>
                        <a:cs typeface="Times New Roman"/>
                      </a:endParaRPr>
                    </a:p>
                  </a:txBody>
                  <a:tcPr marL="22590" marR="22590" marT="0" marB="0"/>
                </a:tc>
                <a:tc>
                  <a:txBody>
                    <a:bodyPr/>
                    <a:lstStyle/>
                    <a:p>
                      <a:pPr marR="38100" algn="ctr">
                        <a:lnSpc>
                          <a:spcPct val="115000"/>
                        </a:lnSpc>
                        <a:spcAft>
                          <a:spcPts val="0"/>
                        </a:spcAft>
                      </a:pPr>
                      <a:r>
                        <a:rPr lang="en-US" sz="1800" dirty="0">
                          <a:effectLst/>
                        </a:rPr>
                        <a:t>43</a:t>
                      </a:r>
                      <a:endParaRPr lang="en-US" sz="1600" dirty="0">
                        <a:effectLst/>
                        <a:latin typeface="Calibri"/>
                        <a:ea typeface="MS Mincho"/>
                        <a:cs typeface="Times New Roman"/>
                      </a:endParaRPr>
                    </a:p>
                  </a:txBody>
                  <a:tcPr marL="22590" marR="22590" marT="0" marB="0" anchor="ctr"/>
                </a:tc>
                <a:tc>
                  <a:txBody>
                    <a:bodyPr/>
                    <a:lstStyle/>
                    <a:p>
                      <a:pPr marR="38100" algn="ctr">
                        <a:lnSpc>
                          <a:spcPct val="115000"/>
                        </a:lnSpc>
                        <a:spcAft>
                          <a:spcPts val="0"/>
                        </a:spcAft>
                      </a:pPr>
                      <a:r>
                        <a:rPr lang="en-US" sz="1800">
                          <a:effectLst/>
                        </a:rPr>
                        <a:t>36.4</a:t>
                      </a:r>
                      <a:endParaRPr lang="en-US" sz="1600">
                        <a:effectLst/>
                        <a:latin typeface="Calibri"/>
                        <a:ea typeface="MS Mincho"/>
                        <a:cs typeface="Times New Roman"/>
                      </a:endParaRPr>
                    </a:p>
                  </a:txBody>
                  <a:tcPr marL="22590" marR="22590" marT="0" marB="0" anchor="ctr"/>
                </a:tc>
              </a:tr>
              <a:tr h="323283">
                <a:tc vMerge="1">
                  <a:txBody>
                    <a:bodyPr/>
                    <a:lstStyle/>
                    <a:p>
                      <a:endParaRPr lang="af-ZA"/>
                    </a:p>
                  </a:txBody>
                  <a:tcPr/>
                </a:tc>
                <a:tc>
                  <a:txBody>
                    <a:bodyPr/>
                    <a:lstStyle/>
                    <a:p>
                      <a:pPr marL="93663" indent="0" algn="just">
                        <a:spcAft>
                          <a:spcPts val="600"/>
                        </a:spcAft>
                      </a:pPr>
                      <a:r>
                        <a:rPr lang="en-US" sz="1800" dirty="0" smtClean="0">
                          <a:effectLst/>
                          <a:latin typeface="Calibri"/>
                          <a:ea typeface="ＭＳ 明朝"/>
                          <a:cs typeface="Times New Roman"/>
                        </a:rPr>
                        <a:t>Assess whether patient is conscious or not</a:t>
                      </a:r>
                      <a:endParaRPr lang="en-US" sz="1800" dirty="0">
                        <a:effectLst/>
                        <a:latin typeface="Calibri"/>
                        <a:ea typeface="ＭＳ 明朝"/>
                        <a:cs typeface="Times New Roman"/>
                      </a:endParaRPr>
                    </a:p>
                  </a:txBody>
                  <a:tcPr marL="22590" marR="22590" marT="0" marB="0"/>
                </a:tc>
                <a:tc>
                  <a:txBody>
                    <a:bodyPr/>
                    <a:lstStyle/>
                    <a:p>
                      <a:pPr marR="38100" algn="ctr">
                        <a:lnSpc>
                          <a:spcPct val="115000"/>
                        </a:lnSpc>
                        <a:spcAft>
                          <a:spcPts val="0"/>
                        </a:spcAft>
                      </a:pPr>
                      <a:r>
                        <a:rPr lang="en-US" sz="1800">
                          <a:effectLst/>
                        </a:rPr>
                        <a:t>58</a:t>
                      </a:r>
                      <a:endParaRPr lang="en-US" sz="1600">
                        <a:effectLst/>
                        <a:latin typeface="Calibri"/>
                        <a:ea typeface="MS Mincho"/>
                        <a:cs typeface="Times New Roman"/>
                      </a:endParaRPr>
                    </a:p>
                  </a:txBody>
                  <a:tcPr marL="22590" marR="22590" marT="0" marB="0" anchor="ctr"/>
                </a:tc>
                <a:tc>
                  <a:txBody>
                    <a:bodyPr/>
                    <a:lstStyle/>
                    <a:p>
                      <a:pPr marR="38100" algn="ctr">
                        <a:lnSpc>
                          <a:spcPct val="115000"/>
                        </a:lnSpc>
                        <a:spcAft>
                          <a:spcPts val="0"/>
                        </a:spcAft>
                      </a:pPr>
                      <a:r>
                        <a:rPr lang="en-US" sz="1800" smtClean="0">
                          <a:effectLst/>
                        </a:rPr>
                        <a:t>49.2</a:t>
                      </a:r>
                      <a:endParaRPr lang="en-US" sz="1600">
                        <a:effectLst/>
                        <a:latin typeface="Calibri"/>
                        <a:ea typeface="MS Mincho"/>
                        <a:cs typeface="Times New Roman"/>
                      </a:endParaRPr>
                    </a:p>
                  </a:txBody>
                  <a:tcPr marL="22590" marR="22590" marT="0" marB="0" anchor="ctr"/>
                </a:tc>
              </a:tr>
              <a:tr h="323283">
                <a:tc vMerge="1">
                  <a:txBody>
                    <a:bodyPr/>
                    <a:lstStyle/>
                    <a:p>
                      <a:endParaRPr lang="af-ZA"/>
                    </a:p>
                  </a:txBody>
                  <a:tcPr/>
                </a:tc>
                <a:tc>
                  <a:txBody>
                    <a:bodyPr/>
                    <a:lstStyle/>
                    <a:p>
                      <a:pPr marL="0" indent="112713" algn="l">
                        <a:lnSpc>
                          <a:spcPct val="115000"/>
                        </a:lnSpc>
                        <a:spcAft>
                          <a:spcPts val="0"/>
                        </a:spcAft>
                      </a:pPr>
                      <a:r>
                        <a:rPr lang="en-US" sz="1800" dirty="0" smtClean="0">
                          <a:effectLst/>
                          <a:latin typeface="+mn-lt"/>
                          <a:ea typeface="MS Mincho"/>
                          <a:cs typeface="Times New Roman"/>
                        </a:rPr>
                        <a:t>Control bleeding</a:t>
                      </a:r>
                      <a:endParaRPr lang="en-US" sz="1800" dirty="0">
                        <a:effectLst/>
                        <a:latin typeface="+mn-lt"/>
                        <a:ea typeface="MS Mincho"/>
                        <a:cs typeface="Times New Roman"/>
                      </a:endParaRPr>
                    </a:p>
                  </a:txBody>
                  <a:tcPr marL="22590" marR="22590" marT="0" marB="0"/>
                </a:tc>
                <a:tc>
                  <a:txBody>
                    <a:bodyPr/>
                    <a:lstStyle/>
                    <a:p>
                      <a:pPr marR="38100" algn="ctr">
                        <a:lnSpc>
                          <a:spcPct val="115000"/>
                        </a:lnSpc>
                        <a:spcAft>
                          <a:spcPts val="0"/>
                        </a:spcAft>
                      </a:pPr>
                      <a:r>
                        <a:rPr lang="en-US" sz="1800">
                          <a:effectLst/>
                        </a:rPr>
                        <a:t>50</a:t>
                      </a:r>
                      <a:endParaRPr lang="en-US" sz="1600">
                        <a:effectLst/>
                        <a:latin typeface="Calibri"/>
                        <a:ea typeface="MS Mincho"/>
                        <a:cs typeface="Times New Roman"/>
                      </a:endParaRPr>
                    </a:p>
                  </a:txBody>
                  <a:tcPr marL="22590" marR="22590" marT="0" marB="0" anchor="ctr"/>
                </a:tc>
                <a:tc>
                  <a:txBody>
                    <a:bodyPr/>
                    <a:lstStyle/>
                    <a:p>
                      <a:pPr marR="38100" algn="ctr">
                        <a:lnSpc>
                          <a:spcPct val="115000"/>
                        </a:lnSpc>
                        <a:spcAft>
                          <a:spcPts val="0"/>
                        </a:spcAft>
                      </a:pPr>
                      <a:r>
                        <a:rPr lang="en-US" sz="1800" smtClean="0">
                          <a:effectLst/>
                        </a:rPr>
                        <a:t>42.4</a:t>
                      </a:r>
                      <a:endParaRPr lang="en-US" sz="1600">
                        <a:effectLst/>
                        <a:latin typeface="Calibri"/>
                        <a:ea typeface="MS Mincho"/>
                        <a:cs typeface="Times New Roman"/>
                      </a:endParaRPr>
                    </a:p>
                  </a:txBody>
                  <a:tcPr marL="22590" marR="22590" marT="0" marB="0" anchor="ctr"/>
                </a:tc>
              </a:tr>
              <a:tr h="323283">
                <a:tc vMerge="1">
                  <a:txBody>
                    <a:bodyPr/>
                    <a:lstStyle/>
                    <a:p>
                      <a:endParaRPr lang="af-ZA"/>
                    </a:p>
                  </a:txBody>
                  <a:tcPr/>
                </a:tc>
                <a:tc>
                  <a:txBody>
                    <a:bodyPr/>
                    <a:lstStyle/>
                    <a:p>
                      <a:pPr marL="112713" indent="0" algn="l">
                        <a:lnSpc>
                          <a:spcPct val="115000"/>
                        </a:lnSpc>
                        <a:spcAft>
                          <a:spcPts val="0"/>
                        </a:spcAft>
                      </a:pPr>
                      <a:r>
                        <a:rPr lang="en-US" sz="1800" dirty="0" smtClean="0">
                          <a:effectLst/>
                          <a:latin typeface="Calibri"/>
                          <a:ea typeface="MS Mincho"/>
                          <a:cs typeface="Times New Roman"/>
                        </a:rPr>
                        <a:t>Moved unconscious people </a:t>
                      </a:r>
                      <a:endParaRPr lang="en-US" sz="1800" dirty="0">
                        <a:effectLst/>
                        <a:latin typeface="Calibri"/>
                        <a:ea typeface="MS Mincho"/>
                        <a:cs typeface="Times New Roman"/>
                      </a:endParaRPr>
                    </a:p>
                  </a:txBody>
                  <a:tcPr marL="22590" marR="22590" marT="0" marB="0"/>
                </a:tc>
                <a:tc>
                  <a:txBody>
                    <a:bodyPr/>
                    <a:lstStyle/>
                    <a:p>
                      <a:pPr marR="38100" algn="ctr">
                        <a:lnSpc>
                          <a:spcPct val="115000"/>
                        </a:lnSpc>
                        <a:spcAft>
                          <a:spcPts val="0"/>
                        </a:spcAft>
                      </a:pPr>
                      <a:r>
                        <a:rPr lang="en-US" sz="1800">
                          <a:effectLst/>
                        </a:rPr>
                        <a:t>45</a:t>
                      </a:r>
                      <a:endParaRPr lang="en-US" sz="1600">
                        <a:effectLst/>
                        <a:latin typeface="Calibri"/>
                        <a:ea typeface="MS Mincho"/>
                        <a:cs typeface="Times New Roman"/>
                      </a:endParaRPr>
                    </a:p>
                  </a:txBody>
                  <a:tcPr marL="22590" marR="22590" marT="0" marB="0" anchor="ctr"/>
                </a:tc>
                <a:tc>
                  <a:txBody>
                    <a:bodyPr/>
                    <a:lstStyle/>
                    <a:p>
                      <a:pPr marR="38100" algn="ctr">
                        <a:lnSpc>
                          <a:spcPct val="115000"/>
                        </a:lnSpc>
                        <a:spcAft>
                          <a:spcPts val="0"/>
                        </a:spcAft>
                      </a:pPr>
                      <a:r>
                        <a:rPr lang="en-US" sz="1800" smtClean="0">
                          <a:effectLst/>
                        </a:rPr>
                        <a:t>38.1</a:t>
                      </a:r>
                      <a:endParaRPr lang="en-US" sz="1600">
                        <a:effectLst/>
                        <a:latin typeface="Calibri"/>
                        <a:ea typeface="MS Mincho"/>
                        <a:cs typeface="Times New Roman"/>
                      </a:endParaRPr>
                    </a:p>
                  </a:txBody>
                  <a:tcPr marL="22590" marR="22590" marT="0" marB="0" anchor="ctr"/>
                </a:tc>
              </a:tr>
              <a:tr h="323283">
                <a:tc vMerge="1">
                  <a:txBody>
                    <a:bodyPr/>
                    <a:lstStyle/>
                    <a:p>
                      <a:endParaRPr lang="af-ZA"/>
                    </a:p>
                  </a:txBody>
                  <a:tcPr/>
                </a:tc>
                <a:tc>
                  <a:txBody>
                    <a:bodyPr/>
                    <a:lstStyle/>
                    <a:p>
                      <a:pPr marL="112713" indent="0" algn="l">
                        <a:lnSpc>
                          <a:spcPct val="115000"/>
                        </a:lnSpc>
                        <a:spcAft>
                          <a:spcPts val="0"/>
                        </a:spcAft>
                      </a:pPr>
                      <a:r>
                        <a:rPr lang="en-US" sz="1800" dirty="0" smtClean="0">
                          <a:effectLst/>
                          <a:latin typeface="Calibri"/>
                          <a:ea typeface="MS Mincho"/>
                          <a:cs typeface="Times New Roman"/>
                        </a:rPr>
                        <a:t>Splinted fracture,</a:t>
                      </a:r>
                      <a:r>
                        <a:rPr lang="en-US" sz="1800" baseline="0" dirty="0" smtClean="0">
                          <a:effectLst/>
                          <a:latin typeface="Calibri"/>
                          <a:ea typeface="MS Mincho"/>
                          <a:cs typeface="Times New Roman"/>
                        </a:rPr>
                        <a:t> keep position </a:t>
                      </a:r>
                      <a:endParaRPr lang="en-US" sz="1800" dirty="0">
                        <a:effectLst/>
                        <a:latin typeface="Calibri"/>
                        <a:ea typeface="MS Mincho"/>
                        <a:cs typeface="Times New Roman"/>
                      </a:endParaRPr>
                    </a:p>
                  </a:txBody>
                  <a:tcPr marL="22590" marR="22590" marT="0" marB="0"/>
                </a:tc>
                <a:tc>
                  <a:txBody>
                    <a:bodyPr/>
                    <a:lstStyle/>
                    <a:p>
                      <a:pPr marR="38100" algn="ctr">
                        <a:lnSpc>
                          <a:spcPct val="115000"/>
                        </a:lnSpc>
                        <a:spcAft>
                          <a:spcPts val="0"/>
                        </a:spcAft>
                      </a:pPr>
                      <a:r>
                        <a:rPr lang="en-US" sz="1800">
                          <a:effectLst/>
                        </a:rPr>
                        <a:t>27</a:t>
                      </a:r>
                      <a:endParaRPr lang="en-US" sz="1600">
                        <a:effectLst/>
                        <a:latin typeface="Calibri"/>
                        <a:ea typeface="MS Mincho"/>
                        <a:cs typeface="Times New Roman"/>
                      </a:endParaRPr>
                    </a:p>
                  </a:txBody>
                  <a:tcPr marL="22590" marR="22590" marT="0" marB="0" anchor="ctr"/>
                </a:tc>
                <a:tc>
                  <a:txBody>
                    <a:bodyPr/>
                    <a:lstStyle/>
                    <a:p>
                      <a:pPr marR="38100" algn="ctr">
                        <a:lnSpc>
                          <a:spcPct val="115000"/>
                        </a:lnSpc>
                        <a:spcAft>
                          <a:spcPts val="0"/>
                        </a:spcAft>
                      </a:pPr>
                      <a:r>
                        <a:rPr lang="en-US" sz="1800" b="1" smtClean="0">
                          <a:effectLst/>
                        </a:rPr>
                        <a:t>22.9</a:t>
                      </a:r>
                      <a:endParaRPr lang="en-US" sz="1600" b="1" dirty="0">
                        <a:effectLst/>
                        <a:latin typeface="Calibri"/>
                        <a:ea typeface="MS Mincho"/>
                        <a:cs typeface="Times New Roman"/>
                      </a:endParaRPr>
                    </a:p>
                  </a:txBody>
                  <a:tcPr marL="22590" marR="22590" marT="0" marB="0" anchor="ctr"/>
                </a:tc>
              </a:tr>
              <a:tr h="323283">
                <a:tc rowSpan="4">
                  <a:txBody>
                    <a:bodyPr/>
                    <a:lstStyle/>
                    <a:p>
                      <a:pPr algn="l">
                        <a:lnSpc>
                          <a:spcPct val="115000"/>
                        </a:lnSpc>
                        <a:spcAft>
                          <a:spcPts val="0"/>
                        </a:spcAft>
                      </a:pPr>
                      <a:r>
                        <a:rPr lang="en-US" sz="1800" dirty="0" smtClean="0">
                          <a:effectLst/>
                          <a:latin typeface="Calibri"/>
                          <a:ea typeface="MS Mincho"/>
                          <a:cs typeface="Times New Roman"/>
                        </a:rPr>
                        <a:t>Major bleeding</a:t>
                      </a:r>
                      <a:endParaRPr lang="en-US" sz="1800" dirty="0">
                        <a:effectLst/>
                        <a:latin typeface="Calibri"/>
                        <a:ea typeface="MS Mincho"/>
                        <a:cs typeface="Times New Roman"/>
                      </a:endParaRPr>
                    </a:p>
                  </a:txBody>
                  <a:tcPr marL="22590" marR="22590" marT="0" marB="0"/>
                </a:tc>
                <a:tc>
                  <a:txBody>
                    <a:bodyPr/>
                    <a:lstStyle/>
                    <a:p>
                      <a:pPr marL="0" indent="112713" algn="l">
                        <a:lnSpc>
                          <a:spcPct val="115000"/>
                        </a:lnSpc>
                        <a:spcAft>
                          <a:spcPts val="0"/>
                        </a:spcAft>
                      </a:pPr>
                      <a:r>
                        <a:rPr lang="en-US" sz="1800" dirty="0" smtClean="0">
                          <a:effectLst/>
                        </a:rPr>
                        <a:t>Tying cloth above the bleeding site (5cm)</a:t>
                      </a:r>
                      <a:endParaRPr lang="en-US" sz="1800" dirty="0">
                        <a:effectLst/>
                        <a:latin typeface="Calibri"/>
                        <a:ea typeface="MS Mincho"/>
                        <a:cs typeface="Times New Roman"/>
                      </a:endParaRPr>
                    </a:p>
                  </a:txBody>
                  <a:tcPr marL="22590" marR="22590" marT="0" marB="0"/>
                </a:tc>
                <a:tc>
                  <a:txBody>
                    <a:bodyPr/>
                    <a:lstStyle/>
                    <a:p>
                      <a:pPr marR="38100" algn="ctr">
                        <a:lnSpc>
                          <a:spcPct val="115000"/>
                        </a:lnSpc>
                        <a:spcAft>
                          <a:spcPts val="0"/>
                        </a:spcAft>
                      </a:pPr>
                      <a:r>
                        <a:rPr lang="en-US" sz="1800">
                          <a:effectLst/>
                        </a:rPr>
                        <a:t>61</a:t>
                      </a:r>
                      <a:endParaRPr lang="en-US" sz="1600">
                        <a:effectLst/>
                        <a:latin typeface="Calibri"/>
                        <a:ea typeface="MS Mincho"/>
                        <a:cs typeface="Times New Roman"/>
                      </a:endParaRPr>
                    </a:p>
                  </a:txBody>
                  <a:tcPr marL="22590" marR="22590" marT="0" marB="0" anchor="ctr"/>
                </a:tc>
                <a:tc>
                  <a:txBody>
                    <a:bodyPr/>
                    <a:lstStyle/>
                    <a:p>
                      <a:pPr marR="38100" algn="ctr">
                        <a:lnSpc>
                          <a:spcPct val="115000"/>
                        </a:lnSpc>
                        <a:spcAft>
                          <a:spcPts val="0"/>
                        </a:spcAft>
                      </a:pPr>
                      <a:r>
                        <a:rPr lang="en-US" sz="1800" b="1" smtClean="0">
                          <a:effectLst/>
                        </a:rPr>
                        <a:t>51.7</a:t>
                      </a:r>
                      <a:endParaRPr lang="en-US" sz="1600" b="1" dirty="0">
                        <a:effectLst/>
                        <a:latin typeface="Calibri"/>
                        <a:ea typeface="MS Mincho"/>
                        <a:cs typeface="Times New Roman"/>
                      </a:endParaRPr>
                    </a:p>
                  </a:txBody>
                  <a:tcPr marL="22590" marR="22590" marT="0" marB="0" anchor="ctr"/>
                </a:tc>
              </a:tr>
              <a:tr h="323283">
                <a:tc vMerge="1">
                  <a:txBody>
                    <a:bodyPr/>
                    <a:lstStyle/>
                    <a:p>
                      <a:endParaRPr lang="af-ZA"/>
                    </a:p>
                  </a:txBody>
                  <a:tcPr/>
                </a:tc>
                <a:tc>
                  <a:txBody>
                    <a:bodyPr/>
                    <a:lstStyle/>
                    <a:p>
                      <a:pPr marL="0" indent="112713" algn="l">
                        <a:lnSpc>
                          <a:spcPct val="115000"/>
                        </a:lnSpc>
                        <a:spcAft>
                          <a:spcPts val="0"/>
                        </a:spcAft>
                      </a:pPr>
                      <a:r>
                        <a:rPr lang="en-US" sz="1800" dirty="0" smtClean="0">
                          <a:effectLst/>
                          <a:latin typeface="Calibri"/>
                          <a:ea typeface="MS Mincho"/>
                          <a:cs typeface="Times New Roman"/>
                        </a:rPr>
                        <a:t>Direct pressure at the bleeding site </a:t>
                      </a:r>
                      <a:endParaRPr lang="en-US" sz="1800" dirty="0">
                        <a:effectLst/>
                        <a:latin typeface="Calibri"/>
                        <a:ea typeface="MS Mincho"/>
                        <a:cs typeface="Times New Roman"/>
                      </a:endParaRPr>
                    </a:p>
                  </a:txBody>
                  <a:tcPr marL="22590" marR="22590" marT="0" marB="0"/>
                </a:tc>
                <a:tc>
                  <a:txBody>
                    <a:bodyPr/>
                    <a:lstStyle/>
                    <a:p>
                      <a:pPr marR="38100" algn="ctr">
                        <a:lnSpc>
                          <a:spcPct val="115000"/>
                        </a:lnSpc>
                        <a:spcAft>
                          <a:spcPts val="0"/>
                        </a:spcAft>
                      </a:pPr>
                      <a:r>
                        <a:rPr lang="en-US" sz="1800">
                          <a:effectLst/>
                        </a:rPr>
                        <a:t>24</a:t>
                      </a:r>
                      <a:endParaRPr lang="en-US" sz="1600">
                        <a:effectLst/>
                        <a:latin typeface="Calibri"/>
                        <a:ea typeface="MS Mincho"/>
                        <a:cs typeface="Times New Roman"/>
                      </a:endParaRPr>
                    </a:p>
                  </a:txBody>
                  <a:tcPr marL="22590" marR="22590" marT="0" marB="0" anchor="ctr"/>
                </a:tc>
                <a:tc>
                  <a:txBody>
                    <a:bodyPr/>
                    <a:lstStyle/>
                    <a:p>
                      <a:pPr marR="38100" algn="ctr">
                        <a:lnSpc>
                          <a:spcPct val="115000"/>
                        </a:lnSpc>
                        <a:spcAft>
                          <a:spcPts val="0"/>
                        </a:spcAft>
                      </a:pPr>
                      <a:r>
                        <a:rPr lang="en-US" sz="1800" smtClean="0">
                          <a:effectLst/>
                        </a:rPr>
                        <a:t>20.3</a:t>
                      </a:r>
                      <a:endParaRPr lang="en-US" sz="1600" dirty="0">
                        <a:effectLst/>
                        <a:latin typeface="Calibri"/>
                        <a:ea typeface="MS Mincho"/>
                        <a:cs typeface="Times New Roman"/>
                      </a:endParaRPr>
                    </a:p>
                  </a:txBody>
                  <a:tcPr marL="22590" marR="22590" marT="0" marB="0" anchor="ctr"/>
                </a:tc>
              </a:tr>
              <a:tr h="323283">
                <a:tc vMerge="1">
                  <a:txBody>
                    <a:bodyPr/>
                    <a:lstStyle/>
                    <a:p>
                      <a:endParaRPr lang="af-ZA"/>
                    </a:p>
                  </a:txBody>
                  <a:tcPr/>
                </a:tc>
                <a:tc>
                  <a:txBody>
                    <a:bodyPr/>
                    <a:lstStyle/>
                    <a:p>
                      <a:pPr marL="0" indent="112713" algn="l">
                        <a:lnSpc>
                          <a:spcPct val="115000"/>
                        </a:lnSpc>
                        <a:spcAft>
                          <a:spcPts val="0"/>
                        </a:spcAft>
                      </a:pPr>
                      <a:r>
                        <a:rPr lang="en-US" sz="1800" dirty="0" smtClean="0">
                          <a:effectLst/>
                          <a:latin typeface="+mn-lt"/>
                          <a:ea typeface="+mn-ea"/>
                          <a:cs typeface="+mn-cs"/>
                        </a:rPr>
                        <a:t>Call for help </a:t>
                      </a:r>
                      <a:endParaRPr lang="en-US" sz="1800" dirty="0">
                        <a:effectLst/>
                        <a:latin typeface="Calibri"/>
                        <a:ea typeface="MS Mincho"/>
                        <a:cs typeface="Times New Roman"/>
                      </a:endParaRPr>
                    </a:p>
                  </a:txBody>
                  <a:tcPr marL="22590" marR="22590" marT="0" marB="0"/>
                </a:tc>
                <a:tc>
                  <a:txBody>
                    <a:bodyPr/>
                    <a:lstStyle/>
                    <a:p>
                      <a:pPr marR="38100" algn="ctr">
                        <a:lnSpc>
                          <a:spcPct val="115000"/>
                        </a:lnSpc>
                        <a:spcAft>
                          <a:spcPts val="0"/>
                        </a:spcAft>
                      </a:pPr>
                      <a:r>
                        <a:rPr lang="en-US" sz="1800">
                          <a:effectLst/>
                        </a:rPr>
                        <a:t>22</a:t>
                      </a:r>
                      <a:endParaRPr lang="en-US" sz="1600">
                        <a:effectLst/>
                        <a:latin typeface="Calibri"/>
                        <a:ea typeface="MS Mincho"/>
                        <a:cs typeface="Times New Roman"/>
                      </a:endParaRPr>
                    </a:p>
                  </a:txBody>
                  <a:tcPr marL="22590" marR="22590" marT="0" marB="0" anchor="ctr"/>
                </a:tc>
                <a:tc>
                  <a:txBody>
                    <a:bodyPr/>
                    <a:lstStyle/>
                    <a:p>
                      <a:pPr marR="38100" algn="ctr">
                        <a:lnSpc>
                          <a:spcPct val="115000"/>
                        </a:lnSpc>
                        <a:spcAft>
                          <a:spcPts val="0"/>
                        </a:spcAft>
                      </a:pPr>
                      <a:r>
                        <a:rPr lang="en-US" sz="1800" smtClean="0">
                          <a:effectLst/>
                        </a:rPr>
                        <a:t>18.6</a:t>
                      </a:r>
                      <a:endParaRPr lang="en-US" sz="1600">
                        <a:effectLst/>
                        <a:latin typeface="Calibri"/>
                        <a:ea typeface="MS Mincho"/>
                        <a:cs typeface="Times New Roman"/>
                      </a:endParaRPr>
                    </a:p>
                  </a:txBody>
                  <a:tcPr marL="22590" marR="22590" marT="0" marB="0" anchor="ctr"/>
                </a:tc>
              </a:tr>
              <a:tr h="242462">
                <a:tc vMerge="1">
                  <a:txBody>
                    <a:bodyPr/>
                    <a:lstStyle/>
                    <a:p>
                      <a:endParaRPr lang="af-ZA"/>
                    </a:p>
                  </a:txBody>
                  <a:tcPr/>
                </a:tc>
                <a:tc>
                  <a:txBody>
                    <a:bodyPr/>
                    <a:lstStyle/>
                    <a:p>
                      <a:pPr marL="0" indent="112713" algn="l">
                        <a:lnSpc>
                          <a:spcPct val="115000"/>
                        </a:lnSpc>
                        <a:spcAft>
                          <a:spcPts val="0"/>
                        </a:spcAft>
                      </a:pPr>
                      <a:r>
                        <a:rPr lang="en-US" sz="1800" dirty="0" smtClean="0">
                          <a:effectLst/>
                          <a:latin typeface="+mn-lt"/>
                          <a:ea typeface="+mn-ea"/>
                          <a:cs typeface="+mn-cs"/>
                        </a:rPr>
                        <a:t>Others </a:t>
                      </a:r>
                      <a:endParaRPr lang="en-US" sz="1800" dirty="0">
                        <a:effectLst/>
                        <a:latin typeface="Calibri"/>
                        <a:ea typeface="MS Mincho"/>
                        <a:cs typeface="Times New Roman"/>
                      </a:endParaRPr>
                    </a:p>
                  </a:txBody>
                  <a:tcPr marL="22590" marR="22590" marT="0" marB="0"/>
                </a:tc>
                <a:tc>
                  <a:txBody>
                    <a:bodyPr/>
                    <a:lstStyle/>
                    <a:p>
                      <a:pPr marR="38100" algn="ctr">
                        <a:lnSpc>
                          <a:spcPct val="115000"/>
                        </a:lnSpc>
                        <a:spcAft>
                          <a:spcPts val="0"/>
                        </a:spcAft>
                      </a:pPr>
                      <a:r>
                        <a:rPr lang="en-US" sz="1800" dirty="0">
                          <a:effectLst/>
                        </a:rPr>
                        <a:t>11</a:t>
                      </a:r>
                      <a:endParaRPr lang="en-US" sz="1600" dirty="0">
                        <a:effectLst/>
                        <a:latin typeface="Calibri"/>
                        <a:ea typeface="MS Mincho"/>
                        <a:cs typeface="Times New Roman"/>
                      </a:endParaRPr>
                    </a:p>
                  </a:txBody>
                  <a:tcPr marL="22590" marR="22590" marT="0" marB="0" anchor="ctr"/>
                </a:tc>
                <a:tc>
                  <a:txBody>
                    <a:bodyPr/>
                    <a:lstStyle/>
                    <a:p>
                      <a:pPr marR="38100" algn="ctr">
                        <a:lnSpc>
                          <a:spcPct val="115000"/>
                        </a:lnSpc>
                        <a:spcAft>
                          <a:spcPts val="0"/>
                        </a:spcAft>
                      </a:pPr>
                      <a:r>
                        <a:rPr lang="en-US" sz="1800" smtClean="0">
                          <a:effectLst/>
                        </a:rPr>
                        <a:t>9.3</a:t>
                      </a:r>
                      <a:endParaRPr lang="en-US" sz="1600" dirty="0">
                        <a:effectLst/>
                        <a:latin typeface="Calibri"/>
                        <a:ea typeface="MS Mincho"/>
                        <a:cs typeface="Times New Roman"/>
                      </a:endParaRPr>
                    </a:p>
                  </a:txBody>
                  <a:tcPr marL="22590" marR="22590" marT="0" marB="0" anchor="ctr"/>
                </a:tc>
              </a:tr>
            </a:tbl>
          </a:graphicData>
        </a:graphic>
      </p:graphicFrame>
      <p:sp>
        <p:nvSpPr>
          <p:cNvPr id="5" name="Rectangle 4"/>
          <p:cNvSpPr/>
          <p:nvPr/>
        </p:nvSpPr>
        <p:spPr>
          <a:xfrm>
            <a:off x="228600" y="1143000"/>
            <a:ext cx="8654383" cy="461665"/>
          </a:xfrm>
          <a:prstGeom prst="rect">
            <a:avLst/>
          </a:prstGeom>
        </p:spPr>
        <p:txBody>
          <a:bodyPr wrap="none">
            <a:spAutoFit/>
          </a:bodyPr>
          <a:lstStyle/>
          <a:p>
            <a:r>
              <a:rPr lang="en-US" sz="2400" b="1" dirty="0" smtClean="0"/>
              <a:t>Table </a:t>
            </a:r>
            <a:r>
              <a:rPr lang="en-US" sz="2400" b="1" dirty="0" smtClean="0"/>
              <a:t>5: </a:t>
            </a:r>
            <a:r>
              <a:rPr lang="en-US" sz="2400" b="1" dirty="0"/>
              <a:t>P</a:t>
            </a:r>
            <a:r>
              <a:rPr lang="en-US" sz="2400" b="1" dirty="0" smtClean="0"/>
              <a:t>ractice of participants regarding </a:t>
            </a:r>
            <a:r>
              <a:rPr lang="en-US" sz="2400" b="1" dirty="0"/>
              <a:t>surgical emergency case</a:t>
            </a:r>
            <a:endParaRPr lang="en-US" sz="2400" dirty="0"/>
          </a:p>
        </p:txBody>
      </p:sp>
      <p:sp>
        <p:nvSpPr>
          <p:cNvPr id="6" name="Donut 5"/>
          <p:cNvSpPr/>
          <p:nvPr/>
        </p:nvSpPr>
        <p:spPr>
          <a:xfrm>
            <a:off x="7924800" y="3124200"/>
            <a:ext cx="838200" cy="455579"/>
          </a:xfrm>
          <a:prstGeom prst="donut">
            <a:avLst>
              <a:gd name="adj" fmla="val 710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solidFill>
                <a:schemeClr val="tx1"/>
              </a:solidFill>
            </a:endParaRPr>
          </a:p>
        </p:txBody>
      </p:sp>
      <p:sp>
        <p:nvSpPr>
          <p:cNvPr id="7" name="Donut 6"/>
          <p:cNvSpPr/>
          <p:nvPr/>
        </p:nvSpPr>
        <p:spPr>
          <a:xfrm>
            <a:off x="7924800" y="1828800"/>
            <a:ext cx="838200" cy="565355"/>
          </a:xfrm>
          <a:prstGeom prst="donut">
            <a:avLst>
              <a:gd name="adj" fmla="val 710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solidFill>
                <a:schemeClr val="tx1"/>
              </a:solidFill>
            </a:endParaRPr>
          </a:p>
        </p:txBody>
      </p:sp>
      <p:sp>
        <p:nvSpPr>
          <p:cNvPr id="8" name="Donut 7"/>
          <p:cNvSpPr/>
          <p:nvPr/>
        </p:nvSpPr>
        <p:spPr>
          <a:xfrm>
            <a:off x="7924800" y="5105400"/>
            <a:ext cx="838200" cy="457200"/>
          </a:xfrm>
          <a:prstGeom prst="donut">
            <a:avLst>
              <a:gd name="adj" fmla="val 710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solidFill>
                <a:schemeClr val="tx1"/>
              </a:solidFill>
            </a:endParaRPr>
          </a:p>
        </p:txBody>
      </p:sp>
      <p:sp>
        <p:nvSpPr>
          <p:cNvPr id="9" name="Donut 8"/>
          <p:cNvSpPr/>
          <p:nvPr/>
        </p:nvSpPr>
        <p:spPr>
          <a:xfrm>
            <a:off x="7924800" y="4800600"/>
            <a:ext cx="838200" cy="381000"/>
          </a:xfrm>
          <a:prstGeom prst="donut">
            <a:avLst>
              <a:gd name="adj" fmla="val 710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solidFill>
                <a:schemeClr val="tx1"/>
              </a:solidFill>
            </a:endParaRPr>
          </a:p>
        </p:txBody>
      </p:sp>
      <p:sp>
        <p:nvSpPr>
          <p:cNvPr id="10" name="Donut 9"/>
          <p:cNvSpPr/>
          <p:nvPr/>
        </p:nvSpPr>
        <p:spPr>
          <a:xfrm>
            <a:off x="7924800" y="3506821"/>
            <a:ext cx="838200" cy="455579"/>
          </a:xfrm>
          <a:prstGeom prst="donut">
            <a:avLst>
              <a:gd name="adj" fmla="val 710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solidFill>
                <a:schemeClr val="tx1"/>
              </a:solidFill>
            </a:endParaRPr>
          </a:p>
        </p:txBody>
      </p:sp>
      <p:sp>
        <p:nvSpPr>
          <p:cNvPr id="11" name="Callout: Line 11"/>
          <p:cNvSpPr/>
          <p:nvPr/>
        </p:nvSpPr>
        <p:spPr>
          <a:xfrm>
            <a:off x="4953000" y="2895600"/>
            <a:ext cx="2743200" cy="863221"/>
          </a:xfrm>
          <a:prstGeom prst="wedgeRectCallout">
            <a:avLst>
              <a:gd name="adj1" fmla="val 61633"/>
              <a:gd name="adj2" fmla="val 3593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41,5% of Uthkarsh </a:t>
            </a:r>
            <a:r>
              <a:rPr lang="en-US" dirty="0"/>
              <a:t>Pallavisarji</a:t>
            </a:r>
            <a:endParaRPr lang="vi-VN" dirty="0"/>
          </a:p>
        </p:txBody>
      </p:sp>
      <p:sp>
        <p:nvSpPr>
          <p:cNvPr id="12" name="Chevron 11"/>
          <p:cNvSpPr/>
          <p:nvPr/>
        </p:nvSpPr>
        <p:spPr>
          <a:xfrm>
            <a:off x="8763000" y="6477000"/>
            <a:ext cx="457200" cy="3835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solidFill>
                <a:schemeClr val="tx1"/>
              </a:solidFill>
            </a:endParaRPr>
          </a:p>
        </p:txBody>
      </p:sp>
      <p:sp>
        <p:nvSpPr>
          <p:cNvPr id="2" name="Title 1"/>
          <p:cNvSpPr>
            <a:spLocks noGrp="1"/>
          </p:cNvSpPr>
          <p:nvPr>
            <p:ph type="title"/>
          </p:nvPr>
        </p:nvSpPr>
        <p:spPr/>
        <p:txBody>
          <a:bodyPr/>
          <a:lstStyle/>
          <a:p>
            <a:r>
              <a:rPr lang="en-US" dirty="0"/>
              <a:t>RESULT AND DISCUSSION</a:t>
            </a:r>
          </a:p>
        </p:txBody>
      </p:sp>
    </p:spTree>
    <p:extLst>
      <p:ext uri="{BB962C8B-B14F-4D97-AF65-F5344CB8AC3E}">
        <p14:creationId xmlns:p14="http://schemas.microsoft.com/office/powerpoint/2010/main" val="329430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nextCondLst>
                <p:cond evt="onClick" delay="0">
                  <p:tgtEl>
                    <p:spTgt spid="12"/>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91483299"/>
              </p:ext>
            </p:extLst>
          </p:nvPr>
        </p:nvGraphicFramePr>
        <p:xfrm>
          <a:off x="152400" y="457200"/>
          <a:ext cx="8763000" cy="6320346"/>
        </p:xfrm>
        <a:graphic>
          <a:graphicData uri="http://schemas.openxmlformats.org/drawingml/2006/table">
            <a:tbl>
              <a:tblPr firstRow="1" firstCol="1" bandRow="1">
                <a:tableStyleId>{5C22544A-7EE6-4342-B048-85BDC9FD1C3A}</a:tableStyleId>
              </a:tblPr>
              <a:tblGrid>
                <a:gridCol w="2133600"/>
                <a:gridCol w="1828800"/>
                <a:gridCol w="762000"/>
                <a:gridCol w="990599"/>
                <a:gridCol w="1143000"/>
                <a:gridCol w="990600"/>
                <a:gridCol w="914401"/>
              </a:tblGrid>
              <a:tr h="863718">
                <a:tc gridSpan="2">
                  <a:txBody>
                    <a:bodyPr/>
                    <a:lstStyle/>
                    <a:p>
                      <a:pPr algn="just">
                        <a:spcAft>
                          <a:spcPts val="0"/>
                        </a:spcAft>
                      </a:pPr>
                      <a:r>
                        <a:rPr lang="en-US" sz="1800" dirty="0">
                          <a:effectLst/>
                        </a:rPr>
                        <a:t> </a:t>
                      </a:r>
                      <a:endParaRPr lang="en-US" sz="1800" dirty="0">
                        <a:effectLst/>
                        <a:latin typeface="Calibri"/>
                        <a:ea typeface="MS Mincho"/>
                        <a:cs typeface="Times New Roman"/>
                      </a:endParaRPr>
                    </a:p>
                    <a:p>
                      <a:pPr algn="just">
                        <a:spcAft>
                          <a:spcPts val="0"/>
                        </a:spcAft>
                      </a:pPr>
                      <a:r>
                        <a:rPr lang="en-US" sz="1800" dirty="0">
                          <a:effectLst/>
                        </a:rPr>
                        <a:t> </a:t>
                      </a:r>
                      <a:endParaRPr lang="en-US" sz="1800" dirty="0">
                        <a:effectLst/>
                        <a:latin typeface="Calibri"/>
                        <a:ea typeface="MS Mincho"/>
                        <a:cs typeface="Times New Roman"/>
                      </a:endParaRPr>
                    </a:p>
                  </a:txBody>
                  <a:tcPr marL="63251" marR="63251" marT="0" marB="0"/>
                </a:tc>
                <a:tc hMerge="1">
                  <a:txBody>
                    <a:bodyPr/>
                    <a:lstStyle/>
                    <a:p>
                      <a:endParaRPr lang="en-US"/>
                    </a:p>
                  </a:txBody>
                  <a:tcPr/>
                </a:tc>
                <a:tc>
                  <a:txBody>
                    <a:bodyPr/>
                    <a:lstStyle/>
                    <a:p>
                      <a:pPr algn="ctr">
                        <a:spcAft>
                          <a:spcPts val="0"/>
                        </a:spcAft>
                      </a:pPr>
                      <a:r>
                        <a:rPr lang="en-US" sz="1800" dirty="0">
                          <a:effectLst/>
                        </a:rPr>
                        <a:t>N</a:t>
                      </a:r>
                      <a:endParaRPr lang="en-US" sz="1800" dirty="0">
                        <a:effectLst/>
                        <a:latin typeface="Calibri"/>
                        <a:ea typeface="MS Mincho"/>
                        <a:cs typeface="Times New Roman"/>
                      </a:endParaRPr>
                    </a:p>
                  </a:txBody>
                  <a:tcPr marL="63251" marR="63251" marT="0" marB="0"/>
                </a:tc>
                <a:tc>
                  <a:txBody>
                    <a:bodyPr/>
                    <a:lstStyle/>
                    <a:p>
                      <a:pPr algn="ctr">
                        <a:spcAft>
                          <a:spcPts val="0"/>
                        </a:spcAft>
                      </a:pPr>
                      <a:r>
                        <a:rPr lang="en-US" sz="1800" dirty="0" smtClean="0">
                          <a:effectLst/>
                          <a:latin typeface="Calibri"/>
                          <a:ea typeface="MS Mincho"/>
                          <a:cs typeface="Times New Roman"/>
                        </a:rPr>
                        <a:t>Mean</a:t>
                      </a:r>
                      <a:endParaRPr lang="en-US" sz="1800" dirty="0">
                        <a:effectLst/>
                        <a:latin typeface="Calibri"/>
                        <a:ea typeface="MS Mincho"/>
                        <a:cs typeface="Times New Roman"/>
                      </a:endParaRPr>
                    </a:p>
                  </a:txBody>
                  <a:tcPr marL="63251" marR="63251" marT="0" marB="0"/>
                </a:tc>
                <a:tc>
                  <a:txBody>
                    <a:bodyPr/>
                    <a:lstStyle/>
                    <a:p>
                      <a:pPr algn="ctr">
                        <a:spcAft>
                          <a:spcPts val="0"/>
                        </a:spcAft>
                      </a:pPr>
                      <a:r>
                        <a:rPr lang="en-US" sz="1800" dirty="0" smtClean="0">
                          <a:effectLst/>
                          <a:latin typeface="Calibri"/>
                          <a:ea typeface="MS Mincho"/>
                          <a:cs typeface="Times New Roman"/>
                        </a:rPr>
                        <a:t>SD</a:t>
                      </a:r>
                      <a:endParaRPr lang="en-US" sz="1800" dirty="0">
                        <a:effectLst/>
                        <a:latin typeface="Calibri"/>
                        <a:ea typeface="MS Mincho"/>
                        <a:cs typeface="Times New Roman"/>
                      </a:endParaRPr>
                    </a:p>
                  </a:txBody>
                  <a:tcPr marL="63251" marR="63251" marT="0" marB="0"/>
                </a:tc>
                <a:tc>
                  <a:txBody>
                    <a:bodyPr/>
                    <a:lstStyle/>
                    <a:p>
                      <a:pPr algn="ctr">
                        <a:spcAft>
                          <a:spcPts val="0"/>
                        </a:spcAft>
                      </a:pPr>
                      <a:r>
                        <a:rPr lang="en-US" sz="1800" dirty="0" smtClean="0">
                          <a:effectLst/>
                        </a:rPr>
                        <a:t>T</a:t>
                      </a:r>
                      <a:r>
                        <a:rPr lang="en-US" sz="1800" dirty="0">
                          <a:effectLst/>
                        </a:rPr>
                        <a:t>/</a:t>
                      </a:r>
                      <a:r>
                        <a:rPr lang="en-US" sz="1800" dirty="0" smtClean="0">
                          <a:effectLst/>
                        </a:rPr>
                        <a:t>F value</a:t>
                      </a:r>
                      <a:endParaRPr lang="en-US" sz="1800" dirty="0">
                        <a:effectLst/>
                        <a:latin typeface="Calibri"/>
                        <a:ea typeface="MS Mincho"/>
                        <a:cs typeface="Times New Roman"/>
                      </a:endParaRPr>
                    </a:p>
                  </a:txBody>
                  <a:tcPr marL="63251" marR="63251" marT="0" marB="0"/>
                </a:tc>
                <a:tc>
                  <a:txBody>
                    <a:bodyPr/>
                    <a:lstStyle/>
                    <a:p>
                      <a:pPr algn="ctr">
                        <a:spcAft>
                          <a:spcPts val="0"/>
                        </a:spcAft>
                      </a:pPr>
                      <a:r>
                        <a:rPr lang="en-US" sz="1800" dirty="0" smtClean="0">
                          <a:effectLst/>
                        </a:rPr>
                        <a:t>Sig. (2- tailed)</a:t>
                      </a:r>
                      <a:endParaRPr lang="en-US" sz="1800" dirty="0">
                        <a:effectLst/>
                        <a:latin typeface="Calibri"/>
                        <a:ea typeface="MS Mincho"/>
                        <a:cs typeface="Times New Roman"/>
                      </a:endParaRPr>
                    </a:p>
                  </a:txBody>
                  <a:tcPr marL="63251" marR="63251" marT="0" marB="0"/>
                </a:tc>
              </a:tr>
              <a:tr h="287906">
                <a:tc gridSpan="7">
                  <a:txBody>
                    <a:bodyPr/>
                    <a:lstStyle/>
                    <a:p>
                      <a:pPr algn="just">
                        <a:spcAft>
                          <a:spcPts val="0"/>
                        </a:spcAft>
                      </a:pPr>
                      <a:r>
                        <a:rPr lang="en-US" sz="1800" dirty="0" smtClean="0">
                          <a:effectLst/>
                          <a:latin typeface="Calibri"/>
                          <a:ea typeface="MS Mincho"/>
                          <a:cs typeface="Times New Roman"/>
                        </a:rPr>
                        <a:t>Attitudes</a:t>
                      </a:r>
                      <a:endParaRPr lang="en-US" sz="1800" dirty="0">
                        <a:effectLst/>
                        <a:latin typeface="Calibri"/>
                        <a:ea typeface="MS Mincho"/>
                        <a:cs typeface="Times New Roman"/>
                      </a:endParaRPr>
                    </a:p>
                  </a:txBody>
                  <a:tcPr marL="63251" marR="63251" marT="0" marB="0"/>
                </a:tc>
                <a:tc hMerge="1">
                  <a:txBody>
                    <a:bodyPr/>
                    <a:lstStyle/>
                    <a:p>
                      <a:endParaRPr lang="en-US"/>
                    </a:p>
                  </a:txBody>
                  <a:tcPr/>
                </a:tc>
                <a:tc hMerge="1">
                  <a:txBody>
                    <a:bodyPr/>
                    <a:lstStyle/>
                    <a:p>
                      <a:endParaRPr lang="af-ZA"/>
                    </a:p>
                  </a:txBody>
                  <a:tcPr/>
                </a:tc>
                <a:tc hMerge="1">
                  <a:txBody>
                    <a:bodyPr/>
                    <a:lstStyle/>
                    <a:p>
                      <a:endParaRPr lang="af-ZA"/>
                    </a:p>
                  </a:txBody>
                  <a:tcPr/>
                </a:tc>
                <a:tc hMerge="1">
                  <a:txBody>
                    <a:bodyPr/>
                    <a:lstStyle/>
                    <a:p>
                      <a:endParaRPr lang="af-ZA"/>
                    </a:p>
                  </a:txBody>
                  <a:tcPr/>
                </a:tc>
                <a:tc hMerge="1">
                  <a:txBody>
                    <a:bodyPr/>
                    <a:lstStyle/>
                    <a:p>
                      <a:endParaRPr lang="af-ZA"/>
                    </a:p>
                  </a:txBody>
                  <a:tcPr/>
                </a:tc>
                <a:tc hMerge="1">
                  <a:txBody>
                    <a:bodyPr/>
                    <a:lstStyle/>
                    <a:p>
                      <a:endParaRPr lang="af-ZA"/>
                    </a:p>
                  </a:txBody>
                  <a:tcPr/>
                </a:tc>
              </a:tr>
              <a:tr h="287906">
                <a:tc rowSpan="2">
                  <a:txBody>
                    <a:bodyPr/>
                    <a:lstStyle/>
                    <a:p>
                      <a:pPr algn="just">
                        <a:spcAft>
                          <a:spcPts val="0"/>
                        </a:spcAft>
                      </a:pPr>
                      <a:r>
                        <a:rPr lang="en-US" sz="1800" b="1" dirty="0" smtClean="0">
                          <a:effectLst/>
                          <a:latin typeface="+mn-lt"/>
                          <a:ea typeface="+mn-ea"/>
                          <a:cs typeface="+mn-cs"/>
                        </a:rPr>
                        <a:t>Gender</a:t>
                      </a:r>
                      <a:endParaRPr lang="en-US" sz="1800" b="1" dirty="0">
                        <a:effectLst/>
                        <a:latin typeface="Calibri"/>
                        <a:ea typeface="MS Mincho"/>
                        <a:cs typeface="Times New Roman"/>
                      </a:endParaRPr>
                    </a:p>
                  </a:txBody>
                  <a:tcPr marL="63251" marR="63251" marT="0" marB="0"/>
                </a:tc>
                <a:tc>
                  <a:txBody>
                    <a:bodyPr/>
                    <a:lstStyle/>
                    <a:p>
                      <a:pPr algn="just">
                        <a:spcAft>
                          <a:spcPts val="0"/>
                        </a:spcAft>
                      </a:pPr>
                      <a:r>
                        <a:rPr lang="en-US" sz="1800" b="1" dirty="0" smtClean="0">
                          <a:effectLst/>
                          <a:latin typeface="+mn-lt"/>
                          <a:ea typeface="+mn-ea"/>
                          <a:cs typeface="+mn-cs"/>
                        </a:rPr>
                        <a:t>Male </a:t>
                      </a:r>
                      <a:endParaRPr lang="en-US" sz="1800" b="1" dirty="0">
                        <a:effectLst/>
                        <a:latin typeface="Calibri"/>
                        <a:ea typeface="MS Mincho"/>
                        <a:cs typeface="Times New Roman"/>
                      </a:endParaRPr>
                    </a:p>
                  </a:txBody>
                  <a:tcPr marL="63251" marR="63251" marT="0" marB="0"/>
                </a:tc>
                <a:tc>
                  <a:txBody>
                    <a:bodyPr/>
                    <a:lstStyle/>
                    <a:p>
                      <a:pPr algn="ctr">
                        <a:spcAft>
                          <a:spcPts val="0"/>
                        </a:spcAft>
                      </a:pPr>
                      <a:r>
                        <a:rPr lang="en-US" sz="1800" dirty="0">
                          <a:effectLst/>
                        </a:rPr>
                        <a:t>73</a:t>
                      </a:r>
                      <a:endParaRPr lang="en-US" sz="1800" dirty="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30.78</a:t>
                      </a:r>
                      <a:endParaRPr lang="en-US" sz="1800" dirty="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4.49</a:t>
                      </a:r>
                      <a:endParaRPr lang="en-US" sz="1800" dirty="0">
                        <a:effectLst/>
                        <a:latin typeface="Calibri"/>
                        <a:ea typeface="MS Mincho"/>
                        <a:cs typeface="Times New Roman"/>
                      </a:endParaRPr>
                    </a:p>
                  </a:txBody>
                  <a:tcPr marL="63251" marR="63251" marT="0" marB="0"/>
                </a:tc>
                <a:tc>
                  <a:txBody>
                    <a:bodyPr/>
                    <a:lstStyle/>
                    <a:p>
                      <a:pPr algn="ctr">
                        <a:spcAft>
                          <a:spcPts val="0"/>
                        </a:spcAft>
                      </a:pPr>
                      <a:r>
                        <a:rPr lang="en-US" sz="1800" dirty="0" smtClean="0">
                          <a:effectLst/>
                        </a:rPr>
                        <a:t>2.16</a:t>
                      </a:r>
                      <a:endParaRPr lang="en-US" sz="1800" dirty="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0.033</a:t>
                      </a:r>
                      <a:endParaRPr lang="en-US" sz="1800" dirty="0">
                        <a:effectLst/>
                        <a:latin typeface="Calibri"/>
                        <a:ea typeface="MS Mincho"/>
                        <a:cs typeface="Times New Roman"/>
                      </a:endParaRPr>
                    </a:p>
                  </a:txBody>
                  <a:tcPr marL="63251" marR="63251" marT="0" marB="0"/>
                </a:tc>
              </a:tr>
              <a:tr h="287906">
                <a:tc vMerge="1">
                  <a:txBody>
                    <a:bodyPr/>
                    <a:lstStyle/>
                    <a:p>
                      <a:endParaRPr lang="af-ZA"/>
                    </a:p>
                  </a:txBody>
                  <a:tcPr/>
                </a:tc>
                <a:tc>
                  <a:txBody>
                    <a:bodyPr/>
                    <a:lstStyle/>
                    <a:p>
                      <a:pPr algn="just">
                        <a:spcAft>
                          <a:spcPts val="0"/>
                        </a:spcAft>
                      </a:pPr>
                      <a:r>
                        <a:rPr lang="en-US" sz="1800" b="1" dirty="0" smtClean="0">
                          <a:effectLst/>
                          <a:latin typeface="+mn-lt"/>
                          <a:ea typeface="+mn-ea"/>
                          <a:cs typeface="+mn-cs"/>
                        </a:rPr>
                        <a:t>Female </a:t>
                      </a:r>
                      <a:endParaRPr lang="en-US" sz="1800" b="1" dirty="0">
                        <a:effectLst/>
                        <a:latin typeface="Calibri"/>
                        <a:ea typeface="MS Mincho"/>
                        <a:cs typeface="Times New Roman"/>
                      </a:endParaRPr>
                    </a:p>
                  </a:txBody>
                  <a:tcPr marL="63251" marR="63251" marT="0" marB="0"/>
                </a:tc>
                <a:tc>
                  <a:txBody>
                    <a:bodyPr/>
                    <a:lstStyle/>
                    <a:p>
                      <a:pPr algn="ctr">
                        <a:spcAft>
                          <a:spcPts val="0"/>
                        </a:spcAft>
                      </a:pPr>
                      <a:r>
                        <a:rPr lang="en-US" sz="1800" dirty="0">
                          <a:effectLst/>
                        </a:rPr>
                        <a:t>43</a:t>
                      </a:r>
                      <a:endParaRPr lang="en-US" sz="1800" dirty="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29.07</a:t>
                      </a:r>
                      <a:endParaRPr lang="en-US" sz="180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3.42</a:t>
                      </a:r>
                      <a:endParaRPr lang="en-US" sz="1800">
                        <a:effectLst/>
                        <a:latin typeface="Calibri"/>
                        <a:ea typeface="MS Mincho"/>
                        <a:cs typeface="Times New Roman"/>
                      </a:endParaRPr>
                    </a:p>
                  </a:txBody>
                  <a:tcPr marL="63251" marR="63251" marT="0" marB="0"/>
                </a:tc>
                <a:tc>
                  <a:txBody>
                    <a:bodyPr/>
                    <a:lstStyle/>
                    <a:p>
                      <a:pPr algn="ctr">
                        <a:spcAft>
                          <a:spcPts val="0"/>
                        </a:spcAft>
                      </a:pPr>
                      <a:r>
                        <a:rPr lang="en-US" sz="1800" dirty="0">
                          <a:effectLst/>
                        </a:rPr>
                        <a:t> </a:t>
                      </a:r>
                      <a:endParaRPr lang="en-US" sz="1800" dirty="0">
                        <a:effectLst/>
                        <a:latin typeface="Calibri"/>
                        <a:ea typeface="MS Mincho"/>
                        <a:cs typeface="Times New Roman"/>
                      </a:endParaRPr>
                    </a:p>
                  </a:txBody>
                  <a:tcPr marL="63251" marR="63251" marT="0" marB="0"/>
                </a:tc>
                <a:tc>
                  <a:txBody>
                    <a:bodyPr/>
                    <a:lstStyle/>
                    <a:p>
                      <a:pPr algn="ctr">
                        <a:spcAft>
                          <a:spcPts val="0"/>
                        </a:spcAft>
                      </a:pPr>
                      <a:r>
                        <a:rPr lang="en-US" sz="1800">
                          <a:effectLst/>
                        </a:rPr>
                        <a:t> </a:t>
                      </a:r>
                      <a:endParaRPr lang="en-US" sz="1800">
                        <a:effectLst/>
                        <a:latin typeface="Calibri"/>
                        <a:ea typeface="MS Mincho"/>
                        <a:cs typeface="Times New Roman"/>
                      </a:endParaRPr>
                    </a:p>
                  </a:txBody>
                  <a:tcPr marL="63251" marR="63251" marT="0" marB="0"/>
                </a:tc>
              </a:tr>
              <a:tr h="287906">
                <a:tc rowSpan="2">
                  <a:txBody>
                    <a:bodyPr/>
                    <a:lstStyle/>
                    <a:p>
                      <a:r>
                        <a:rPr lang="en-US" sz="1800" b="1" dirty="0" smtClean="0">
                          <a:effectLst/>
                          <a:latin typeface="Calibri"/>
                          <a:ea typeface="MS Mincho"/>
                          <a:cs typeface="Times New Roman"/>
                        </a:rPr>
                        <a:t>Identify </a:t>
                      </a:r>
                      <a:r>
                        <a:rPr lang="en-US" sz="1800" b="1" dirty="0" smtClean="0"/>
                        <a:t>surgical emergency case</a:t>
                      </a:r>
                      <a:endParaRPr lang="en-US" sz="1800" dirty="0"/>
                    </a:p>
                  </a:txBody>
                  <a:tcPr marL="63251" marR="63251" marT="0" marB="0"/>
                </a:tc>
                <a:tc>
                  <a:txBody>
                    <a:bodyPr/>
                    <a:lstStyle/>
                    <a:p>
                      <a:pPr algn="just">
                        <a:spcAft>
                          <a:spcPts val="0"/>
                        </a:spcAft>
                      </a:pPr>
                      <a:r>
                        <a:rPr lang="en-US" sz="1800" b="1" dirty="0" smtClean="0">
                          <a:effectLst/>
                        </a:rPr>
                        <a:t>Yes </a:t>
                      </a:r>
                      <a:endParaRPr lang="en-US" sz="1800" b="1" dirty="0">
                        <a:effectLst/>
                        <a:latin typeface="Calibri"/>
                        <a:ea typeface="MS Mincho"/>
                        <a:cs typeface="Times New Roman"/>
                      </a:endParaRPr>
                    </a:p>
                  </a:txBody>
                  <a:tcPr marL="63251" marR="63251" marT="0" marB="0"/>
                </a:tc>
                <a:tc>
                  <a:txBody>
                    <a:bodyPr/>
                    <a:lstStyle/>
                    <a:p>
                      <a:pPr algn="ctr">
                        <a:spcAft>
                          <a:spcPts val="0"/>
                        </a:spcAft>
                      </a:pPr>
                      <a:r>
                        <a:rPr lang="en-US" sz="1800" dirty="0">
                          <a:effectLst/>
                        </a:rPr>
                        <a:t>46</a:t>
                      </a:r>
                      <a:endParaRPr lang="en-US" sz="1800" dirty="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31.32</a:t>
                      </a:r>
                      <a:endParaRPr lang="en-US" sz="180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3.74</a:t>
                      </a:r>
                      <a:endParaRPr lang="en-US" sz="1800">
                        <a:effectLst/>
                        <a:latin typeface="Calibri"/>
                        <a:ea typeface="MS Mincho"/>
                        <a:cs typeface="Times New Roman"/>
                      </a:endParaRPr>
                    </a:p>
                  </a:txBody>
                  <a:tcPr marL="63251" marR="63251" marT="0" marB="0"/>
                </a:tc>
                <a:tc rowSpan="2">
                  <a:txBody>
                    <a:bodyPr/>
                    <a:lstStyle/>
                    <a:p>
                      <a:pPr algn="ctr">
                        <a:spcAft>
                          <a:spcPts val="0"/>
                        </a:spcAft>
                      </a:pPr>
                      <a:r>
                        <a:rPr lang="en-US" sz="1800" dirty="0" smtClean="0">
                          <a:effectLst/>
                        </a:rPr>
                        <a:t>2.51</a:t>
                      </a:r>
                      <a:endParaRPr lang="en-US" sz="1800" dirty="0">
                        <a:effectLst/>
                        <a:latin typeface="Calibri"/>
                        <a:ea typeface="MS Mincho"/>
                        <a:cs typeface="Times New Roman"/>
                      </a:endParaRPr>
                    </a:p>
                  </a:txBody>
                  <a:tcPr marL="63251" marR="63251" marT="0" marB="0"/>
                </a:tc>
                <a:tc rowSpan="2">
                  <a:txBody>
                    <a:bodyPr/>
                    <a:lstStyle/>
                    <a:p>
                      <a:pPr algn="ctr">
                        <a:spcAft>
                          <a:spcPts val="0"/>
                        </a:spcAft>
                      </a:pPr>
                      <a:r>
                        <a:rPr lang="en-US" sz="1800" smtClean="0">
                          <a:effectLst/>
                        </a:rPr>
                        <a:t>0.013</a:t>
                      </a:r>
                      <a:endParaRPr lang="en-US" sz="1800" dirty="0">
                        <a:effectLst/>
                        <a:latin typeface="Calibri"/>
                        <a:ea typeface="MS Mincho"/>
                        <a:cs typeface="Times New Roman"/>
                      </a:endParaRPr>
                    </a:p>
                  </a:txBody>
                  <a:tcPr marL="63251" marR="63251" marT="0" marB="0"/>
                </a:tc>
              </a:tr>
              <a:tr h="287906">
                <a:tc vMerge="1">
                  <a:txBody>
                    <a:bodyPr/>
                    <a:lstStyle/>
                    <a:p>
                      <a:endParaRPr lang="af-ZA"/>
                    </a:p>
                  </a:txBody>
                  <a:tcPr/>
                </a:tc>
                <a:tc>
                  <a:txBody>
                    <a:bodyPr/>
                    <a:lstStyle/>
                    <a:p>
                      <a:pPr algn="just">
                        <a:spcAft>
                          <a:spcPts val="0"/>
                        </a:spcAft>
                      </a:pPr>
                      <a:r>
                        <a:rPr lang="en-US" sz="1800" b="1" dirty="0" smtClean="0">
                          <a:effectLst/>
                          <a:latin typeface="Calibri"/>
                          <a:ea typeface="MS Mincho"/>
                          <a:cs typeface="Times New Roman"/>
                        </a:rPr>
                        <a:t>No</a:t>
                      </a:r>
                      <a:endParaRPr lang="en-US" sz="1800" b="1" dirty="0">
                        <a:effectLst/>
                        <a:latin typeface="Calibri"/>
                        <a:ea typeface="MS Mincho"/>
                        <a:cs typeface="Times New Roman"/>
                      </a:endParaRPr>
                    </a:p>
                  </a:txBody>
                  <a:tcPr marL="63251" marR="63251" marT="0" marB="0"/>
                </a:tc>
                <a:tc>
                  <a:txBody>
                    <a:bodyPr/>
                    <a:lstStyle/>
                    <a:p>
                      <a:pPr algn="ctr">
                        <a:spcAft>
                          <a:spcPts val="0"/>
                        </a:spcAft>
                      </a:pPr>
                      <a:r>
                        <a:rPr lang="en-US" sz="1800">
                          <a:effectLst/>
                        </a:rPr>
                        <a:t>70</a:t>
                      </a:r>
                      <a:endParaRPr lang="en-US" sz="180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29.37</a:t>
                      </a:r>
                      <a:endParaRPr lang="en-US" sz="180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4.32</a:t>
                      </a:r>
                      <a:endParaRPr lang="en-US" sz="1800">
                        <a:effectLst/>
                        <a:latin typeface="Calibri"/>
                        <a:ea typeface="MS Mincho"/>
                        <a:cs typeface="Times New Roman"/>
                      </a:endParaRPr>
                    </a:p>
                  </a:txBody>
                  <a:tcPr marL="63251" marR="63251" marT="0" marB="0"/>
                </a:tc>
                <a:tc vMerge="1">
                  <a:txBody>
                    <a:bodyPr/>
                    <a:lstStyle/>
                    <a:p>
                      <a:endParaRPr lang="af-ZA"/>
                    </a:p>
                  </a:txBody>
                  <a:tcPr/>
                </a:tc>
                <a:tc vMerge="1">
                  <a:txBody>
                    <a:bodyPr/>
                    <a:lstStyle/>
                    <a:p>
                      <a:endParaRPr lang="af-ZA"/>
                    </a:p>
                  </a:txBody>
                  <a:tcPr/>
                </a:tc>
              </a:tr>
              <a:tr h="287906">
                <a:tc gridSpan="7">
                  <a:txBody>
                    <a:bodyPr/>
                    <a:lstStyle/>
                    <a:p>
                      <a:pPr algn="just">
                        <a:spcAft>
                          <a:spcPts val="0"/>
                        </a:spcAft>
                      </a:pPr>
                      <a:r>
                        <a:rPr lang="en-US" sz="1800" b="1" dirty="0" smtClean="0">
                          <a:effectLst/>
                          <a:latin typeface="Calibri"/>
                          <a:ea typeface="MS Mincho"/>
                          <a:cs typeface="Times New Roman"/>
                        </a:rPr>
                        <a:t>Managements </a:t>
                      </a:r>
                      <a:endParaRPr lang="en-US" sz="1800" b="1" dirty="0">
                        <a:effectLst/>
                        <a:latin typeface="Calibri"/>
                        <a:ea typeface="MS Mincho"/>
                        <a:cs typeface="Times New Roman"/>
                      </a:endParaRPr>
                    </a:p>
                  </a:txBody>
                  <a:tcPr marL="63251" marR="63251" marT="0" marB="0"/>
                </a:tc>
                <a:tc hMerge="1">
                  <a:txBody>
                    <a:bodyPr/>
                    <a:lstStyle/>
                    <a:p>
                      <a:endParaRPr lang="en-US"/>
                    </a:p>
                  </a:txBody>
                  <a:tcPr/>
                </a:tc>
                <a:tc hMerge="1">
                  <a:txBody>
                    <a:bodyPr/>
                    <a:lstStyle/>
                    <a:p>
                      <a:endParaRPr lang="af-ZA"/>
                    </a:p>
                  </a:txBody>
                  <a:tcPr/>
                </a:tc>
                <a:tc hMerge="1">
                  <a:txBody>
                    <a:bodyPr/>
                    <a:lstStyle/>
                    <a:p>
                      <a:endParaRPr lang="af-ZA"/>
                    </a:p>
                  </a:txBody>
                  <a:tcPr/>
                </a:tc>
                <a:tc hMerge="1">
                  <a:txBody>
                    <a:bodyPr/>
                    <a:lstStyle/>
                    <a:p>
                      <a:endParaRPr lang="af-ZA"/>
                    </a:p>
                  </a:txBody>
                  <a:tcPr/>
                </a:tc>
                <a:tc hMerge="1">
                  <a:txBody>
                    <a:bodyPr/>
                    <a:lstStyle/>
                    <a:p>
                      <a:endParaRPr lang="af-ZA"/>
                    </a:p>
                  </a:txBody>
                  <a:tcPr/>
                </a:tc>
                <a:tc hMerge="1">
                  <a:txBody>
                    <a:bodyPr/>
                    <a:lstStyle/>
                    <a:p>
                      <a:endParaRPr lang="af-ZA"/>
                    </a:p>
                  </a:txBody>
                  <a:tcPr/>
                </a:tc>
              </a:tr>
              <a:tr h="287906">
                <a:tc rowSpan="2">
                  <a:txBody>
                    <a:bodyPr/>
                    <a:lstStyle/>
                    <a:p>
                      <a:pPr algn="just">
                        <a:spcAft>
                          <a:spcPts val="0"/>
                        </a:spcAft>
                      </a:pPr>
                      <a:r>
                        <a:rPr lang="en-US" sz="1800" b="1" dirty="0" smtClean="0">
                          <a:effectLst/>
                          <a:latin typeface="+mn-lt"/>
                          <a:ea typeface="+mn-ea"/>
                          <a:cs typeface="+mn-cs"/>
                        </a:rPr>
                        <a:t>Age </a:t>
                      </a:r>
                      <a:endParaRPr lang="en-US" sz="1800" b="1" dirty="0">
                        <a:effectLst/>
                        <a:latin typeface="Calibri"/>
                        <a:ea typeface="MS Mincho"/>
                        <a:cs typeface="Times New Roman"/>
                      </a:endParaRPr>
                    </a:p>
                  </a:txBody>
                  <a:tcPr marL="63251" marR="63251" marT="0" marB="0"/>
                </a:tc>
                <a:tc>
                  <a:txBody>
                    <a:bodyPr/>
                    <a:lstStyle/>
                    <a:p>
                      <a:pPr algn="just">
                        <a:spcAft>
                          <a:spcPts val="0"/>
                        </a:spcAft>
                      </a:pPr>
                      <a:r>
                        <a:rPr lang="en-US" sz="1800" b="1" dirty="0" smtClean="0">
                          <a:effectLst/>
                        </a:rPr>
                        <a:t>&lt;30</a:t>
                      </a:r>
                      <a:endParaRPr lang="en-US" sz="1800" b="1" dirty="0">
                        <a:effectLst/>
                        <a:latin typeface="Calibri"/>
                        <a:ea typeface="MS Mincho"/>
                        <a:cs typeface="Times New Roman"/>
                      </a:endParaRPr>
                    </a:p>
                  </a:txBody>
                  <a:tcPr marL="63251" marR="63251" marT="0" marB="0"/>
                </a:tc>
                <a:tc>
                  <a:txBody>
                    <a:bodyPr/>
                    <a:lstStyle/>
                    <a:p>
                      <a:pPr algn="ctr">
                        <a:spcAft>
                          <a:spcPts val="0"/>
                        </a:spcAft>
                      </a:pPr>
                      <a:r>
                        <a:rPr lang="en-US" sz="1800" dirty="0">
                          <a:effectLst/>
                        </a:rPr>
                        <a:t>70</a:t>
                      </a:r>
                      <a:endParaRPr lang="en-US" sz="1800" dirty="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11.56</a:t>
                      </a:r>
                      <a:endParaRPr lang="en-US" sz="1800" dirty="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3.69</a:t>
                      </a:r>
                      <a:endParaRPr lang="en-US" sz="1800" dirty="0">
                        <a:effectLst/>
                        <a:latin typeface="Calibri"/>
                        <a:ea typeface="MS Mincho"/>
                        <a:cs typeface="Times New Roman"/>
                      </a:endParaRPr>
                    </a:p>
                  </a:txBody>
                  <a:tcPr marL="63251" marR="63251" marT="0" marB="0"/>
                </a:tc>
                <a:tc rowSpan="2">
                  <a:txBody>
                    <a:bodyPr/>
                    <a:lstStyle/>
                    <a:p>
                      <a:pPr algn="ctr">
                        <a:spcAft>
                          <a:spcPts val="0"/>
                        </a:spcAft>
                      </a:pPr>
                      <a:r>
                        <a:rPr lang="en-US" sz="1800" dirty="0" smtClean="0">
                          <a:effectLst/>
                        </a:rPr>
                        <a:t>2.64</a:t>
                      </a:r>
                      <a:endParaRPr lang="en-US" sz="1800" dirty="0">
                        <a:effectLst/>
                        <a:latin typeface="Calibri"/>
                        <a:ea typeface="MS Mincho"/>
                        <a:cs typeface="Times New Roman"/>
                      </a:endParaRPr>
                    </a:p>
                  </a:txBody>
                  <a:tcPr marL="63251" marR="63251" marT="0" marB="0"/>
                </a:tc>
                <a:tc rowSpan="2">
                  <a:txBody>
                    <a:bodyPr/>
                    <a:lstStyle/>
                    <a:p>
                      <a:pPr algn="ctr">
                        <a:spcAft>
                          <a:spcPts val="0"/>
                        </a:spcAft>
                      </a:pPr>
                      <a:r>
                        <a:rPr lang="en-US" sz="1800" smtClean="0">
                          <a:effectLst/>
                        </a:rPr>
                        <a:t>0.009</a:t>
                      </a:r>
                      <a:endParaRPr lang="en-US" sz="1800" dirty="0">
                        <a:effectLst/>
                        <a:latin typeface="Calibri"/>
                        <a:ea typeface="MS Mincho"/>
                        <a:cs typeface="Times New Roman"/>
                      </a:endParaRPr>
                    </a:p>
                  </a:txBody>
                  <a:tcPr marL="63251" marR="63251" marT="0" marB="0"/>
                </a:tc>
              </a:tr>
              <a:tr h="287906">
                <a:tc vMerge="1">
                  <a:txBody>
                    <a:bodyPr/>
                    <a:lstStyle/>
                    <a:p>
                      <a:endParaRPr lang="af-ZA"/>
                    </a:p>
                  </a:txBody>
                  <a:tcPr/>
                </a:tc>
                <a:tc>
                  <a:txBody>
                    <a:bodyPr/>
                    <a:lstStyle/>
                    <a:p>
                      <a:pPr algn="just">
                        <a:spcAft>
                          <a:spcPts val="0"/>
                        </a:spcAft>
                      </a:pPr>
                      <a:r>
                        <a:rPr lang="en-US" sz="1800" b="1" dirty="0" smtClean="0">
                          <a:effectLst/>
                        </a:rPr>
                        <a:t>30</a:t>
                      </a:r>
                      <a:endParaRPr lang="en-US" sz="1800" b="1" dirty="0">
                        <a:effectLst/>
                        <a:latin typeface="Calibri"/>
                        <a:ea typeface="MS Mincho"/>
                        <a:cs typeface="Times New Roman"/>
                      </a:endParaRPr>
                    </a:p>
                  </a:txBody>
                  <a:tcPr marL="63251" marR="63251" marT="0" marB="0"/>
                </a:tc>
                <a:tc>
                  <a:txBody>
                    <a:bodyPr/>
                    <a:lstStyle/>
                    <a:p>
                      <a:pPr algn="ctr">
                        <a:spcAft>
                          <a:spcPts val="0"/>
                        </a:spcAft>
                      </a:pPr>
                      <a:r>
                        <a:rPr lang="en-US" sz="1800" dirty="0">
                          <a:effectLst/>
                        </a:rPr>
                        <a:t>48</a:t>
                      </a:r>
                      <a:endParaRPr lang="en-US" sz="1800" dirty="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9.56</a:t>
                      </a:r>
                      <a:endParaRPr lang="en-US" sz="180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4.47</a:t>
                      </a:r>
                      <a:endParaRPr lang="en-US" sz="1800">
                        <a:effectLst/>
                        <a:latin typeface="Calibri"/>
                        <a:ea typeface="MS Mincho"/>
                        <a:cs typeface="Times New Roman"/>
                      </a:endParaRPr>
                    </a:p>
                  </a:txBody>
                  <a:tcPr marL="63251" marR="63251" marT="0" marB="0"/>
                </a:tc>
                <a:tc vMerge="1">
                  <a:txBody>
                    <a:bodyPr/>
                    <a:lstStyle/>
                    <a:p>
                      <a:endParaRPr lang="af-ZA"/>
                    </a:p>
                  </a:txBody>
                  <a:tcPr/>
                </a:tc>
                <a:tc vMerge="1">
                  <a:txBody>
                    <a:bodyPr/>
                    <a:lstStyle/>
                    <a:p>
                      <a:endParaRPr lang="af-ZA"/>
                    </a:p>
                  </a:txBody>
                  <a:tcPr/>
                </a:tc>
              </a:tr>
              <a:tr h="287906">
                <a:tc rowSpan="4">
                  <a:txBody>
                    <a:bodyPr/>
                    <a:lstStyle/>
                    <a:p>
                      <a:pPr algn="just">
                        <a:spcAft>
                          <a:spcPts val="0"/>
                        </a:spcAft>
                      </a:pPr>
                      <a:r>
                        <a:rPr lang="en-US" sz="1800" b="1" dirty="0" smtClean="0">
                          <a:effectLst/>
                          <a:latin typeface="Calibri"/>
                          <a:ea typeface="MS Mincho"/>
                          <a:cs typeface="Times New Roman"/>
                        </a:rPr>
                        <a:t>Occupation</a:t>
                      </a:r>
                      <a:endParaRPr lang="en-US" sz="1800" b="1" dirty="0">
                        <a:effectLst/>
                        <a:latin typeface="Calibri"/>
                        <a:ea typeface="MS Mincho"/>
                        <a:cs typeface="Times New Roman"/>
                      </a:endParaRPr>
                    </a:p>
                  </a:txBody>
                  <a:tcPr marL="63251" marR="63251" marT="0" marB="0"/>
                </a:tc>
                <a:tc>
                  <a:txBody>
                    <a:bodyPr/>
                    <a:lstStyle/>
                    <a:p>
                      <a:pPr algn="just">
                        <a:spcAft>
                          <a:spcPts val="0"/>
                        </a:spcAft>
                      </a:pPr>
                      <a:r>
                        <a:rPr lang="en-US" sz="1800" b="1" dirty="0" smtClean="0">
                          <a:effectLst/>
                          <a:latin typeface="+mn-lt"/>
                          <a:ea typeface="+mn-ea"/>
                          <a:cs typeface="+mn-cs"/>
                        </a:rPr>
                        <a:t>Student</a:t>
                      </a:r>
                      <a:endParaRPr lang="en-US" sz="1800" b="1" dirty="0">
                        <a:effectLst/>
                        <a:latin typeface="Calibri"/>
                        <a:ea typeface="MS Mincho"/>
                        <a:cs typeface="Times New Roman"/>
                      </a:endParaRPr>
                    </a:p>
                  </a:txBody>
                  <a:tcPr marL="63251" marR="63251" marT="0" marB="0"/>
                </a:tc>
                <a:tc>
                  <a:txBody>
                    <a:bodyPr/>
                    <a:lstStyle/>
                    <a:p>
                      <a:pPr algn="ctr">
                        <a:spcAft>
                          <a:spcPts val="0"/>
                        </a:spcAft>
                      </a:pPr>
                      <a:r>
                        <a:rPr lang="en-US" sz="1800" dirty="0">
                          <a:effectLst/>
                        </a:rPr>
                        <a:t>23</a:t>
                      </a:r>
                      <a:endParaRPr lang="en-US" sz="1800" dirty="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11.26</a:t>
                      </a:r>
                      <a:endParaRPr lang="en-US" sz="180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2.91</a:t>
                      </a:r>
                      <a:endParaRPr lang="en-US" sz="1800">
                        <a:effectLst/>
                        <a:latin typeface="Calibri"/>
                        <a:ea typeface="MS Mincho"/>
                        <a:cs typeface="Times New Roman"/>
                      </a:endParaRPr>
                    </a:p>
                  </a:txBody>
                  <a:tcPr marL="63251" marR="63251" marT="0" marB="0"/>
                </a:tc>
                <a:tc rowSpan="4">
                  <a:txBody>
                    <a:bodyPr/>
                    <a:lstStyle/>
                    <a:p>
                      <a:pPr algn="ctr">
                        <a:spcAft>
                          <a:spcPts val="0"/>
                        </a:spcAft>
                      </a:pPr>
                      <a:r>
                        <a:rPr lang="en-US" sz="1800" dirty="0" smtClean="0">
                          <a:effectLst/>
                        </a:rPr>
                        <a:t>3.21</a:t>
                      </a:r>
                      <a:endParaRPr lang="en-US" sz="1800" dirty="0">
                        <a:effectLst/>
                        <a:latin typeface="Calibri"/>
                        <a:ea typeface="MS Mincho"/>
                        <a:cs typeface="Times New Roman"/>
                      </a:endParaRPr>
                    </a:p>
                  </a:txBody>
                  <a:tcPr marL="63251" marR="63251" marT="0" marB="0"/>
                </a:tc>
                <a:tc rowSpan="4">
                  <a:txBody>
                    <a:bodyPr/>
                    <a:lstStyle/>
                    <a:p>
                      <a:pPr algn="ctr">
                        <a:spcAft>
                          <a:spcPts val="0"/>
                        </a:spcAft>
                      </a:pPr>
                      <a:r>
                        <a:rPr lang="en-US" sz="1800" smtClean="0">
                          <a:effectLst/>
                        </a:rPr>
                        <a:t>0.026</a:t>
                      </a:r>
                      <a:endParaRPr lang="en-US" sz="1800">
                        <a:effectLst/>
                        <a:latin typeface="Calibri"/>
                        <a:ea typeface="MS Mincho"/>
                        <a:cs typeface="Times New Roman"/>
                      </a:endParaRPr>
                    </a:p>
                  </a:txBody>
                  <a:tcPr marL="63251" marR="63251" marT="0" marB="0"/>
                </a:tc>
              </a:tr>
              <a:tr h="287906">
                <a:tc vMerge="1">
                  <a:txBody>
                    <a:bodyPr/>
                    <a:lstStyle/>
                    <a:p>
                      <a:endParaRPr lang="af-ZA"/>
                    </a:p>
                  </a:txBody>
                  <a:tcPr/>
                </a:tc>
                <a:tc>
                  <a:txBody>
                    <a:bodyPr/>
                    <a:lstStyle/>
                    <a:p>
                      <a:pPr algn="just">
                        <a:spcAft>
                          <a:spcPts val="0"/>
                        </a:spcAft>
                      </a:pPr>
                      <a:r>
                        <a:rPr lang="en-US" sz="1800" b="1" dirty="0" smtClean="0">
                          <a:effectLst/>
                          <a:latin typeface="+mn-lt"/>
                          <a:ea typeface="+mn-ea"/>
                          <a:cs typeface="+mn-cs"/>
                        </a:rPr>
                        <a:t>Farmer</a:t>
                      </a:r>
                      <a:endParaRPr lang="en-US" sz="1800" b="1" dirty="0">
                        <a:effectLst/>
                        <a:latin typeface="Calibri"/>
                        <a:ea typeface="MS Mincho"/>
                        <a:cs typeface="Times New Roman"/>
                      </a:endParaRPr>
                    </a:p>
                  </a:txBody>
                  <a:tcPr marL="63251" marR="63251" marT="0" marB="0"/>
                </a:tc>
                <a:tc>
                  <a:txBody>
                    <a:bodyPr/>
                    <a:lstStyle/>
                    <a:p>
                      <a:pPr algn="ctr">
                        <a:spcAft>
                          <a:spcPts val="0"/>
                        </a:spcAft>
                      </a:pPr>
                      <a:r>
                        <a:rPr lang="en-US" sz="1800" dirty="0">
                          <a:effectLst/>
                        </a:rPr>
                        <a:t>82</a:t>
                      </a:r>
                      <a:endParaRPr lang="en-US" sz="1800" dirty="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10.98</a:t>
                      </a:r>
                      <a:endParaRPr lang="en-US" sz="180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4.24</a:t>
                      </a:r>
                      <a:endParaRPr lang="en-US" sz="1800">
                        <a:effectLst/>
                        <a:latin typeface="Calibri"/>
                        <a:ea typeface="MS Mincho"/>
                        <a:cs typeface="Times New Roman"/>
                      </a:endParaRPr>
                    </a:p>
                  </a:txBody>
                  <a:tcPr marL="63251" marR="63251" marT="0" marB="0"/>
                </a:tc>
                <a:tc vMerge="1">
                  <a:txBody>
                    <a:bodyPr/>
                    <a:lstStyle/>
                    <a:p>
                      <a:endParaRPr lang="af-ZA"/>
                    </a:p>
                  </a:txBody>
                  <a:tcPr/>
                </a:tc>
                <a:tc vMerge="1">
                  <a:txBody>
                    <a:bodyPr/>
                    <a:lstStyle/>
                    <a:p>
                      <a:endParaRPr lang="af-ZA"/>
                    </a:p>
                  </a:txBody>
                  <a:tcPr/>
                </a:tc>
              </a:tr>
              <a:tr h="287906">
                <a:tc vMerge="1">
                  <a:txBody>
                    <a:bodyPr/>
                    <a:lstStyle/>
                    <a:p>
                      <a:endParaRPr lang="af-ZA"/>
                    </a:p>
                  </a:txBody>
                  <a:tcPr/>
                </a:tc>
                <a:tc>
                  <a:txBody>
                    <a:bodyPr/>
                    <a:lstStyle/>
                    <a:p>
                      <a:pPr algn="just">
                        <a:spcAft>
                          <a:spcPts val="0"/>
                        </a:spcAft>
                      </a:pPr>
                      <a:r>
                        <a:rPr lang="en-US" sz="1800" b="1" dirty="0" smtClean="0">
                          <a:effectLst/>
                          <a:latin typeface="+mn-lt"/>
                          <a:ea typeface="+mn-ea"/>
                          <a:cs typeface="+mn-cs"/>
                        </a:rPr>
                        <a:t>Housewife </a:t>
                      </a:r>
                      <a:endParaRPr lang="en-US" sz="1800" b="1" dirty="0">
                        <a:effectLst/>
                        <a:latin typeface="Calibri"/>
                        <a:ea typeface="MS Mincho"/>
                        <a:cs typeface="Times New Roman"/>
                      </a:endParaRPr>
                    </a:p>
                  </a:txBody>
                  <a:tcPr marL="63251" marR="63251" marT="0" marB="0"/>
                </a:tc>
                <a:tc>
                  <a:txBody>
                    <a:bodyPr/>
                    <a:lstStyle/>
                    <a:p>
                      <a:pPr algn="ctr">
                        <a:spcAft>
                          <a:spcPts val="0"/>
                        </a:spcAft>
                      </a:pPr>
                      <a:r>
                        <a:rPr lang="en-US" sz="1800" dirty="0">
                          <a:effectLst/>
                        </a:rPr>
                        <a:t>6</a:t>
                      </a:r>
                      <a:endParaRPr lang="en-US" sz="1800" dirty="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5.83</a:t>
                      </a:r>
                      <a:endParaRPr lang="en-US" sz="1800" dirty="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3.31</a:t>
                      </a:r>
                      <a:endParaRPr lang="en-US" sz="1800">
                        <a:effectLst/>
                        <a:latin typeface="Calibri"/>
                        <a:ea typeface="MS Mincho"/>
                        <a:cs typeface="Times New Roman"/>
                      </a:endParaRPr>
                    </a:p>
                  </a:txBody>
                  <a:tcPr marL="63251" marR="63251" marT="0" marB="0"/>
                </a:tc>
                <a:tc vMerge="1">
                  <a:txBody>
                    <a:bodyPr/>
                    <a:lstStyle/>
                    <a:p>
                      <a:endParaRPr lang="af-ZA"/>
                    </a:p>
                  </a:txBody>
                  <a:tcPr/>
                </a:tc>
                <a:tc vMerge="1">
                  <a:txBody>
                    <a:bodyPr/>
                    <a:lstStyle/>
                    <a:p>
                      <a:endParaRPr lang="af-ZA"/>
                    </a:p>
                  </a:txBody>
                  <a:tcPr/>
                </a:tc>
              </a:tr>
              <a:tr h="287906">
                <a:tc vMerge="1">
                  <a:txBody>
                    <a:bodyPr/>
                    <a:lstStyle/>
                    <a:p>
                      <a:endParaRPr lang="af-ZA"/>
                    </a:p>
                  </a:txBody>
                  <a:tcPr/>
                </a:tc>
                <a:tc>
                  <a:txBody>
                    <a:bodyPr/>
                    <a:lstStyle/>
                    <a:p>
                      <a:pPr algn="just">
                        <a:spcAft>
                          <a:spcPts val="0"/>
                        </a:spcAft>
                      </a:pPr>
                      <a:r>
                        <a:rPr lang="en-US" sz="1800" b="1" dirty="0" smtClean="0">
                          <a:effectLst/>
                          <a:latin typeface="+mn-lt"/>
                          <a:ea typeface="+mn-ea"/>
                          <a:cs typeface="+mn-cs"/>
                        </a:rPr>
                        <a:t>Others </a:t>
                      </a:r>
                      <a:endParaRPr lang="en-US" sz="1800" b="1" dirty="0">
                        <a:effectLst/>
                        <a:latin typeface="Calibri"/>
                        <a:ea typeface="MS Mincho"/>
                        <a:cs typeface="Times New Roman"/>
                      </a:endParaRPr>
                    </a:p>
                  </a:txBody>
                  <a:tcPr marL="63251" marR="63251" marT="0" marB="0"/>
                </a:tc>
                <a:tc>
                  <a:txBody>
                    <a:bodyPr/>
                    <a:lstStyle/>
                    <a:p>
                      <a:pPr algn="ctr">
                        <a:spcAft>
                          <a:spcPts val="0"/>
                        </a:spcAft>
                      </a:pPr>
                      <a:r>
                        <a:rPr lang="en-US" sz="1800" dirty="0">
                          <a:effectLst/>
                        </a:rPr>
                        <a:t>7</a:t>
                      </a:r>
                      <a:endParaRPr lang="en-US" sz="1800" dirty="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10.57</a:t>
                      </a:r>
                      <a:endParaRPr lang="en-US" sz="180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4.86</a:t>
                      </a:r>
                      <a:endParaRPr lang="en-US" sz="1800">
                        <a:effectLst/>
                        <a:latin typeface="Calibri"/>
                        <a:ea typeface="MS Mincho"/>
                        <a:cs typeface="Times New Roman"/>
                      </a:endParaRPr>
                    </a:p>
                  </a:txBody>
                  <a:tcPr marL="63251" marR="63251" marT="0" marB="0"/>
                </a:tc>
                <a:tc vMerge="1">
                  <a:txBody>
                    <a:bodyPr/>
                    <a:lstStyle/>
                    <a:p>
                      <a:endParaRPr lang="af-ZA"/>
                    </a:p>
                  </a:txBody>
                  <a:tcPr/>
                </a:tc>
                <a:tc vMerge="1">
                  <a:txBody>
                    <a:bodyPr/>
                    <a:lstStyle/>
                    <a:p>
                      <a:endParaRPr lang="af-ZA"/>
                    </a:p>
                  </a:txBody>
                  <a:tcPr/>
                </a:tc>
              </a:tr>
              <a:tr h="287906">
                <a:tc rowSpan="5">
                  <a:txBody>
                    <a:bodyPr/>
                    <a:lstStyle/>
                    <a:p>
                      <a:pPr algn="just">
                        <a:spcAft>
                          <a:spcPts val="0"/>
                        </a:spcAft>
                      </a:pPr>
                      <a:r>
                        <a:rPr lang="en-US" sz="1800" b="1" dirty="0" smtClean="0">
                          <a:effectLst/>
                          <a:latin typeface="Calibri"/>
                          <a:ea typeface="MS Mincho"/>
                          <a:cs typeface="Times New Roman"/>
                        </a:rPr>
                        <a:t>Education </a:t>
                      </a:r>
                      <a:endParaRPr lang="en-US" sz="1800" b="1" dirty="0">
                        <a:effectLst/>
                        <a:latin typeface="Calibri"/>
                        <a:ea typeface="MS Mincho"/>
                        <a:cs typeface="Times New Roman"/>
                      </a:endParaRPr>
                    </a:p>
                  </a:txBody>
                  <a:tcPr marL="63251" marR="63251" marT="0" marB="0"/>
                </a:tc>
                <a:tc>
                  <a:txBody>
                    <a:bodyPr/>
                    <a:lstStyle/>
                    <a:p>
                      <a:pPr algn="just">
                        <a:spcAft>
                          <a:spcPts val="0"/>
                        </a:spcAft>
                      </a:pPr>
                      <a:r>
                        <a:rPr lang="en-US" sz="1800" b="1" dirty="0" smtClean="0">
                          <a:effectLst/>
                          <a:latin typeface="+mn-lt"/>
                          <a:ea typeface="+mn-ea"/>
                          <a:cs typeface="+mn-cs"/>
                        </a:rPr>
                        <a:t>Illiteracy </a:t>
                      </a:r>
                      <a:endParaRPr lang="en-US" sz="1800" b="1" dirty="0">
                        <a:effectLst/>
                        <a:latin typeface="Calibri"/>
                        <a:ea typeface="MS Mincho"/>
                        <a:cs typeface="Times New Roman"/>
                      </a:endParaRPr>
                    </a:p>
                  </a:txBody>
                  <a:tcPr marL="63251" marR="63251" marT="0" marB="0"/>
                </a:tc>
                <a:tc>
                  <a:txBody>
                    <a:bodyPr/>
                    <a:lstStyle/>
                    <a:p>
                      <a:pPr algn="ctr">
                        <a:spcAft>
                          <a:spcPts val="0"/>
                        </a:spcAft>
                      </a:pPr>
                      <a:r>
                        <a:rPr lang="en-US" sz="1800" dirty="0">
                          <a:effectLst/>
                        </a:rPr>
                        <a:t>15</a:t>
                      </a:r>
                      <a:endParaRPr lang="en-US" sz="1800" dirty="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7.73</a:t>
                      </a:r>
                      <a:endParaRPr lang="en-US" sz="180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2.74</a:t>
                      </a:r>
                      <a:endParaRPr lang="en-US" sz="1800">
                        <a:effectLst/>
                        <a:latin typeface="Calibri"/>
                        <a:ea typeface="MS Mincho"/>
                        <a:cs typeface="Times New Roman"/>
                      </a:endParaRPr>
                    </a:p>
                  </a:txBody>
                  <a:tcPr marL="63251" marR="63251" marT="0" marB="0"/>
                </a:tc>
                <a:tc rowSpan="5">
                  <a:txBody>
                    <a:bodyPr/>
                    <a:lstStyle/>
                    <a:p>
                      <a:pPr algn="ctr">
                        <a:spcAft>
                          <a:spcPts val="0"/>
                        </a:spcAft>
                      </a:pPr>
                      <a:r>
                        <a:rPr lang="en-US" sz="1800" dirty="0" smtClean="0">
                          <a:effectLst/>
                        </a:rPr>
                        <a:t>3.65</a:t>
                      </a:r>
                      <a:endParaRPr lang="en-US" sz="1800" dirty="0">
                        <a:effectLst/>
                        <a:latin typeface="Calibri"/>
                        <a:ea typeface="MS Mincho"/>
                        <a:cs typeface="Times New Roman"/>
                      </a:endParaRPr>
                    </a:p>
                  </a:txBody>
                  <a:tcPr marL="63251" marR="63251" marT="0" marB="0"/>
                </a:tc>
                <a:tc rowSpan="5">
                  <a:txBody>
                    <a:bodyPr/>
                    <a:lstStyle/>
                    <a:p>
                      <a:pPr algn="ctr">
                        <a:spcAft>
                          <a:spcPts val="0"/>
                        </a:spcAft>
                      </a:pPr>
                      <a:r>
                        <a:rPr lang="en-US" sz="1800" smtClean="0">
                          <a:effectLst/>
                        </a:rPr>
                        <a:t>0.008</a:t>
                      </a:r>
                      <a:endParaRPr lang="en-US" sz="1800">
                        <a:effectLst/>
                        <a:latin typeface="Calibri"/>
                        <a:ea typeface="MS Mincho"/>
                        <a:cs typeface="Times New Roman"/>
                      </a:endParaRPr>
                    </a:p>
                  </a:txBody>
                  <a:tcPr marL="63251" marR="63251" marT="0" marB="0"/>
                </a:tc>
              </a:tr>
              <a:tr h="287906">
                <a:tc vMerge="1">
                  <a:txBody>
                    <a:bodyPr/>
                    <a:lstStyle/>
                    <a:p>
                      <a:endParaRPr lang="af-ZA"/>
                    </a:p>
                  </a:txBody>
                  <a:tcPr/>
                </a:tc>
                <a:tc>
                  <a:txBody>
                    <a:bodyPr/>
                    <a:lstStyle/>
                    <a:p>
                      <a:pPr algn="just">
                        <a:spcAft>
                          <a:spcPts val="0"/>
                        </a:spcAft>
                      </a:pPr>
                      <a:r>
                        <a:rPr lang="en-US" sz="1800" b="1" dirty="0" smtClean="0">
                          <a:effectLst/>
                          <a:latin typeface="+mn-lt"/>
                          <a:ea typeface="+mn-ea"/>
                          <a:cs typeface="+mn-cs"/>
                        </a:rPr>
                        <a:t>Primary school</a:t>
                      </a:r>
                      <a:endParaRPr lang="en-US" sz="1800" b="1" dirty="0">
                        <a:effectLst/>
                        <a:latin typeface="Calibri"/>
                        <a:ea typeface="MS Mincho"/>
                        <a:cs typeface="Times New Roman"/>
                      </a:endParaRPr>
                    </a:p>
                  </a:txBody>
                  <a:tcPr marL="63251" marR="63251" marT="0" marB="0"/>
                </a:tc>
                <a:tc>
                  <a:txBody>
                    <a:bodyPr/>
                    <a:lstStyle/>
                    <a:p>
                      <a:pPr algn="ctr">
                        <a:spcAft>
                          <a:spcPts val="0"/>
                        </a:spcAft>
                      </a:pPr>
                      <a:r>
                        <a:rPr lang="en-US" sz="1800" dirty="0">
                          <a:effectLst/>
                        </a:rPr>
                        <a:t>38</a:t>
                      </a:r>
                      <a:endParaRPr lang="en-US" sz="1800" dirty="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10.34</a:t>
                      </a:r>
                      <a:endParaRPr lang="en-US" sz="180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4.97</a:t>
                      </a:r>
                      <a:endParaRPr lang="en-US" sz="1800">
                        <a:effectLst/>
                        <a:latin typeface="Calibri"/>
                        <a:ea typeface="MS Mincho"/>
                        <a:cs typeface="Times New Roman"/>
                      </a:endParaRPr>
                    </a:p>
                  </a:txBody>
                  <a:tcPr marL="63251" marR="63251" marT="0" marB="0"/>
                </a:tc>
                <a:tc vMerge="1">
                  <a:txBody>
                    <a:bodyPr/>
                    <a:lstStyle/>
                    <a:p>
                      <a:endParaRPr lang="af-ZA"/>
                    </a:p>
                  </a:txBody>
                  <a:tcPr/>
                </a:tc>
                <a:tc vMerge="1">
                  <a:txBody>
                    <a:bodyPr/>
                    <a:lstStyle/>
                    <a:p>
                      <a:endParaRPr lang="af-ZA"/>
                    </a:p>
                  </a:txBody>
                  <a:tcPr/>
                </a:tc>
              </a:tr>
              <a:tr h="287906">
                <a:tc vMerge="1">
                  <a:txBody>
                    <a:bodyPr/>
                    <a:lstStyle/>
                    <a:p>
                      <a:endParaRPr lang="af-ZA"/>
                    </a:p>
                  </a:txBody>
                  <a:tcPr/>
                </a:tc>
                <a:tc>
                  <a:txBody>
                    <a:bodyPr/>
                    <a:lstStyle/>
                    <a:p>
                      <a:pPr algn="just">
                        <a:spcAft>
                          <a:spcPts val="0"/>
                        </a:spcAft>
                      </a:pPr>
                      <a:r>
                        <a:rPr lang="en-US" sz="1800" b="1" dirty="0" smtClean="0">
                          <a:effectLst/>
                          <a:latin typeface="+mn-lt"/>
                          <a:ea typeface="+mn-ea"/>
                          <a:cs typeface="+mn-cs"/>
                        </a:rPr>
                        <a:t>Secondary school</a:t>
                      </a:r>
                      <a:endParaRPr lang="en-US" sz="1800" b="1" dirty="0">
                        <a:effectLst/>
                        <a:latin typeface="Calibri"/>
                        <a:ea typeface="MS Mincho"/>
                        <a:cs typeface="Times New Roman"/>
                      </a:endParaRPr>
                    </a:p>
                  </a:txBody>
                  <a:tcPr marL="63251" marR="63251" marT="0" marB="0"/>
                </a:tc>
                <a:tc>
                  <a:txBody>
                    <a:bodyPr/>
                    <a:lstStyle/>
                    <a:p>
                      <a:pPr algn="ctr">
                        <a:spcAft>
                          <a:spcPts val="0"/>
                        </a:spcAft>
                      </a:pPr>
                      <a:r>
                        <a:rPr lang="en-US" sz="1800" dirty="0">
                          <a:effectLst/>
                        </a:rPr>
                        <a:t>34</a:t>
                      </a:r>
                      <a:endParaRPr lang="en-US" sz="1800" dirty="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11.24</a:t>
                      </a:r>
                      <a:endParaRPr lang="en-US" sz="180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3.18</a:t>
                      </a:r>
                      <a:endParaRPr lang="en-US" sz="1800">
                        <a:effectLst/>
                        <a:latin typeface="Calibri"/>
                        <a:ea typeface="MS Mincho"/>
                        <a:cs typeface="Times New Roman"/>
                      </a:endParaRPr>
                    </a:p>
                  </a:txBody>
                  <a:tcPr marL="63251" marR="63251" marT="0" marB="0"/>
                </a:tc>
                <a:tc vMerge="1">
                  <a:txBody>
                    <a:bodyPr/>
                    <a:lstStyle/>
                    <a:p>
                      <a:endParaRPr lang="af-ZA"/>
                    </a:p>
                  </a:txBody>
                  <a:tcPr/>
                </a:tc>
                <a:tc vMerge="1">
                  <a:txBody>
                    <a:bodyPr/>
                    <a:lstStyle/>
                    <a:p>
                      <a:endParaRPr lang="af-ZA"/>
                    </a:p>
                  </a:txBody>
                  <a:tcPr/>
                </a:tc>
              </a:tr>
              <a:tr h="287906">
                <a:tc vMerge="1">
                  <a:txBody>
                    <a:bodyPr/>
                    <a:lstStyle/>
                    <a:p>
                      <a:endParaRPr lang="af-ZA"/>
                    </a:p>
                  </a:txBody>
                  <a:tcPr/>
                </a:tc>
                <a:tc>
                  <a:txBody>
                    <a:bodyPr/>
                    <a:lstStyle/>
                    <a:p>
                      <a:pPr algn="just">
                        <a:spcAft>
                          <a:spcPts val="0"/>
                        </a:spcAft>
                      </a:pPr>
                      <a:r>
                        <a:rPr lang="en-US" sz="1800" b="1" dirty="0" smtClean="0">
                          <a:effectLst/>
                          <a:latin typeface="+mn-lt"/>
                          <a:ea typeface="+mn-ea"/>
                          <a:cs typeface="+mn-cs"/>
                        </a:rPr>
                        <a:t>High school </a:t>
                      </a:r>
                      <a:endParaRPr lang="en-US" sz="1800" b="1" dirty="0">
                        <a:effectLst/>
                        <a:latin typeface="Calibri"/>
                        <a:ea typeface="MS Mincho"/>
                        <a:cs typeface="Times New Roman"/>
                      </a:endParaRPr>
                    </a:p>
                  </a:txBody>
                  <a:tcPr marL="63251" marR="63251" marT="0" marB="0"/>
                </a:tc>
                <a:tc>
                  <a:txBody>
                    <a:bodyPr/>
                    <a:lstStyle/>
                    <a:p>
                      <a:pPr algn="ctr">
                        <a:spcAft>
                          <a:spcPts val="0"/>
                        </a:spcAft>
                      </a:pPr>
                      <a:r>
                        <a:rPr lang="en-US" sz="1800" dirty="0">
                          <a:effectLst/>
                        </a:rPr>
                        <a:t>26</a:t>
                      </a:r>
                      <a:endParaRPr lang="en-US" sz="1800" dirty="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11.85</a:t>
                      </a:r>
                      <a:endParaRPr lang="en-US" sz="180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3.85</a:t>
                      </a:r>
                      <a:endParaRPr lang="en-US" sz="1800">
                        <a:effectLst/>
                        <a:latin typeface="Calibri"/>
                        <a:ea typeface="MS Mincho"/>
                        <a:cs typeface="Times New Roman"/>
                      </a:endParaRPr>
                    </a:p>
                  </a:txBody>
                  <a:tcPr marL="63251" marR="63251" marT="0" marB="0"/>
                </a:tc>
                <a:tc vMerge="1">
                  <a:txBody>
                    <a:bodyPr/>
                    <a:lstStyle/>
                    <a:p>
                      <a:endParaRPr lang="af-ZA"/>
                    </a:p>
                  </a:txBody>
                  <a:tcPr/>
                </a:tc>
                <a:tc vMerge="1">
                  <a:txBody>
                    <a:bodyPr/>
                    <a:lstStyle/>
                    <a:p>
                      <a:endParaRPr lang="af-ZA"/>
                    </a:p>
                  </a:txBody>
                  <a:tcPr/>
                </a:tc>
              </a:tr>
              <a:tr h="287906">
                <a:tc vMerge="1">
                  <a:txBody>
                    <a:bodyPr/>
                    <a:lstStyle/>
                    <a:p>
                      <a:endParaRPr lang="af-ZA"/>
                    </a:p>
                  </a:txBody>
                  <a:tcPr/>
                </a:tc>
                <a:tc>
                  <a:txBody>
                    <a:bodyPr/>
                    <a:lstStyle/>
                    <a:p>
                      <a:pPr algn="just">
                        <a:spcAft>
                          <a:spcPts val="0"/>
                        </a:spcAft>
                      </a:pPr>
                      <a:r>
                        <a:rPr lang="en-US" sz="1800" b="1" dirty="0" smtClean="0">
                          <a:effectLst/>
                        </a:rPr>
                        <a:t>&gt; </a:t>
                      </a:r>
                      <a:r>
                        <a:rPr lang="en-US" sz="1800" b="1" dirty="0" smtClean="0">
                          <a:effectLst/>
                          <a:latin typeface="+mn-lt"/>
                          <a:ea typeface="+mn-ea"/>
                          <a:cs typeface="+mn-cs"/>
                        </a:rPr>
                        <a:t>High school </a:t>
                      </a:r>
                      <a:endParaRPr lang="en-US" sz="1800" b="1" dirty="0">
                        <a:effectLst/>
                        <a:latin typeface="Calibri"/>
                        <a:ea typeface="MS Mincho"/>
                        <a:cs typeface="Times New Roman"/>
                      </a:endParaRPr>
                    </a:p>
                  </a:txBody>
                  <a:tcPr marL="63251" marR="63251" marT="0" marB="0"/>
                </a:tc>
                <a:tc>
                  <a:txBody>
                    <a:bodyPr/>
                    <a:lstStyle/>
                    <a:p>
                      <a:pPr algn="ctr">
                        <a:spcAft>
                          <a:spcPts val="0"/>
                        </a:spcAft>
                      </a:pPr>
                      <a:r>
                        <a:rPr lang="en-US" sz="1800" dirty="0">
                          <a:effectLst/>
                        </a:rPr>
                        <a:t>5</a:t>
                      </a:r>
                      <a:endParaRPr lang="en-US" sz="1800" dirty="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13.8</a:t>
                      </a:r>
                      <a:endParaRPr lang="en-US" sz="180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3.19</a:t>
                      </a:r>
                      <a:endParaRPr lang="en-US" sz="1800">
                        <a:effectLst/>
                        <a:latin typeface="Calibri"/>
                        <a:ea typeface="MS Mincho"/>
                        <a:cs typeface="Times New Roman"/>
                      </a:endParaRPr>
                    </a:p>
                  </a:txBody>
                  <a:tcPr marL="63251" marR="63251" marT="0" marB="0"/>
                </a:tc>
                <a:tc vMerge="1">
                  <a:txBody>
                    <a:bodyPr/>
                    <a:lstStyle/>
                    <a:p>
                      <a:endParaRPr lang="af-ZA"/>
                    </a:p>
                  </a:txBody>
                  <a:tcPr/>
                </a:tc>
                <a:tc vMerge="1">
                  <a:txBody>
                    <a:bodyPr/>
                    <a:lstStyle/>
                    <a:p>
                      <a:endParaRPr lang="af-ZA"/>
                    </a:p>
                  </a:txBody>
                  <a:tcPr/>
                </a:tc>
              </a:tr>
              <a:tr h="261678">
                <a:tc rowSpan="2">
                  <a:txBody>
                    <a:bodyPr/>
                    <a:lstStyle/>
                    <a:p>
                      <a:pPr algn="just">
                        <a:spcAft>
                          <a:spcPts val="0"/>
                        </a:spcAft>
                      </a:pPr>
                      <a:r>
                        <a:rPr lang="en-US" sz="1800" b="1" kern="1200" dirty="0" smtClean="0">
                          <a:solidFill>
                            <a:schemeClr val="lt1"/>
                          </a:solidFill>
                          <a:effectLst/>
                          <a:latin typeface="+mn-lt"/>
                          <a:ea typeface="+mn-ea"/>
                          <a:cs typeface="+mn-cs"/>
                        </a:rPr>
                        <a:t>Approach attitude</a:t>
                      </a:r>
                      <a:endParaRPr lang="en-US" sz="1800" b="1" dirty="0">
                        <a:effectLst/>
                        <a:latin typeface="Calibri"/>
                        <a:ea typeface="MS Mincho"/>
                        <a:cs typeface="Times New Roman"/>
                      </a:endParaRPr>
                    </a:p>
                  </a:txBody>
                  <a:tcPr marL="63251" marR="63251" marT="0" marB="0"/>
                </a:tc>
                <a:tc>
                  <a:txBody>
                    <a:bodyPr/>
                    <a:lstStyle/>
                    <a:p>
                      <a:pPr algn="just">
                        <a:spcAft>
                          <a:spcPts val="0"/>
                        </a:spcAft>
                      </a:pPr>
                      <a:r>
                        <a:rPr lang="en-US" sz="1800" b="1" dirty="0" smtClean="0">
                          <a:effectLst/>
                          <a:latin typeface="Calibri"/>
                          <a:ea typeface="MS Mincho"/>
                          <a:cs typeface="Times New Roman"/>
                        </a:rPr>
                        <a:t>Low</a:t>
                      </a:r>
                      <a:r>
                        <a:rPr lang="en-US" sz="1800" b="1" baseline="0" dirty="0" smtClean="0">
                          <a:effectLst/>
                          <a:latin typeface="Calibri"/>
                          <a:ea typeface="MS Mincho"/>
                          <a:cs typeface="Times New Roman"/>
                        </a:rPr>
                        <a:t> level of alert</a:t>
                      </a:r>
                      <a:endParaRPr lang="en-US" sz="1800" b="1" dirty="0">
                        <a:effectLst/>
                        <a:latin typeface="Calibri"/>
                        <a:ea typeface="MS Mincho"/>
                        <a:cs typeface="Times New Roman"/>
                      </a:endParaRPr>
                    </a:p>
                  </a:txBody>
                  <a:tcPr marL="63251" marR="63251" marT="0" marB="0"/>
                </a:tc>
                <a:tc>
                  <a:txBody>
                    <a:bodyPr/>
                    <a:lstStyle/>
                    <a:p>
                      <a:pPr algn="ctr">
                        <a:spcAft>
                          <a:spcPts val="0"/>
                        </a:spcAft>
                      </a:pPr>
                      <a:r>
                        <a:rPr lang="en-US" sz="1800" dirty="0">
                          <a:effectLst/>
                        </a:rPr>
                        <a:t>60</a:t>
                      </a:r>
                      <a:endParaRPr lang="en-US" sz="1800" dirty="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9.98</a:t>
                      </a:r>
                      <a:endParaRPr lang="en-US" sz="180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3.78</a:t>
                      </a:r>
                      <a:endParaRPr lang="en-US" sz="1800">
                        <a:effectLst/>
                        <a:latin typeface="Calibri"/>
                        <a:ea typeface="MS Mincho"/>
                        <a:cs typeface="Times New Roman"/>
                      </a:endParaRPr>
                    </a:p>
                  </a:txBody>
                  <a:tcPr marL="63251" marR="63251" marT="0" marB="0"/>
                </a:tc>
                <a:tc rowSpan="2">
                  <a:txBody>
                    <a:bodyPr/>
                    <a:lstStyle/>
                    <a:p>
                      <a:pPr algn="ctr">
                        <a:spcAft>
                          <a:spcPts val="0"/>
                        </a:spcAft>
                      </a:pPr>
                      <a:r>
                        <a:rPr lang="en-US" sz="1800" dirty="0">
                          <a:effectLst/>
                        </a:rPr>
                        <a:t>-</a:t>
                      </a:r>
                      <a:r>
                        <a:rPr lang="en-US" sz="1800" dirty="0" smtClean="0">
                          <a:effectLst/>
                        </a:rPr>
                        <a:t>2.23</a:t>
                      </a:r>
                      <a:endParaRPr lang="en-US" sz="1800" dirty="0">
                        <a:effectLst/>
                        <a:latin typeface="Calibri"/>
                        <a:ea typeface="MS Mincho"/>
                        <a:cs typeface="Times New Roman"/>
                      </a:endParaRPr>
                    </a:p>
                  </a:txBody>
                  <a:tcPr marL="63251" marR="63251" marT="0" marB="0"/>
                </a:tc>
                <a:tc rowSpan="2">
                  <a:txBody>
                    <a:bodyPr/>
                    <a:lstStyle/>
                    <a:p>
                      <a:pPr algn="ctr">
                        <a:spcAft>
                          <a:spcPts val="0"/>
                        </a:spcAft>
                      </a:pPr>
                      <a:r>
                        <a:rPr lang="en-US" sz="1800" smtClean="0">
                          <a:effectLst/>
                        </a:rPr>
                        <a:t>0.028</a:t>
                      </a:r>
                      <a:endParaRPr lang="en-US" sz="1800">
                        <a:effectLst/>
                        <a:latin typeface="Calibri"/>
                        <a:ea typeface="MS Mincho"/>
                        <a:cs typeface="Times New Roman"/>
                      </a:endParaRPr>
                    </a:p>
                  </a:txBody>
                  <a:tcPr marL="63251" marR="63251" marT="0" marB="0"/>
                </a:tc>
              </a:tr>
              <a:tr h="287906">
                <a:tc vMerge="1">
                  <a:txBody>
                    <a:bodyPr/>
                    <a:lstStyle/>
                    <a:p>
                      <a:endParaRPr lang="af-ZA"/>
                    </a:p>
                  </a:txBody>
                  <a:tcPr/>
                </a:tc>
                <a:tc>
                  <a:txBody>
                    <a:bodyPr/>
                    <a:lstStyle/>
                    <a:p>
                      <a:pPr algn="just">
                        <a:spcAft>
                          <a:spcPts val="0"/>
                        </a:spcAft>
                      </a:pPr>
                      <a:r>
                        <a:rPr lang="en-US" sz="1800" b="1" dirty="0" smtClean="0">
                          <a:effectLst/>
                          <a:latin typeface="+mn-lt"/>
                          <a:ea typeface="+mn-ea"/>
                          <a:cs typeface="+mn-cs"/>
                        </a:rPr>
                        <a:t>High level of alert</a:t>
                      </a:r>
                      <a:endParaRPr lang="en-US" sz="1800" b="1" dirty="0">
                        <a:effectLst/>
                        <a:latin typeface="Calibri"/>
                        <a:ea typeface="MS Mincho"/>
                        <a:cs typeface="Times New Roman"/>
                      </a:endParaRPr>
                    </a:p>
                  </a:txBody>
                  <a:tcPr marL="63251" marR="63251" marT="0" marB="0"/>
                </a:tc>
                <a:tc>
                  <a:txBody>
                    <a:bodyPr/>
                    <a:lstStyle/>
                    <a:p>
                      <a:pPr algn="ctr">
                        <a:spcAft>
                          <a:spcPts val="0"/>
                        </a:spcAft>
                      </a:pPr>
                      <a:r>
                        <a:rPr lang="en-US" sz="1800" dirty="0">
                          <a:effectLst/>
                        </a:rPr>
                        <a:t>56</a:t>
                      </a:r>
                      <a:endParaRPr lang="en-US" sz="1800" dirty="0">
                        <a:effectLst/>
                        <a:latin typeface="Calibri"/>
                        <a:ea typeface="MS Mincho"/>
                        <a:cs typeface="Times New Roman"/>
                      </a:endParaRPr>
                    </a:p>
                  </a:txBody>
                  <a:tcPr marL="63251" marR="63251" marT="0" marB="0"/>
                </a:tc>
                <a:tc>
                  <a:txBody>
                    <a:bodyPr/>
                    <a:lstStyle/>
                    <a:p>
                      <a:pPr algn="ctr">
                        <a:spcAft>
                          <a:spcPts val="0"/>
                        </a:spcAft>
                      </a:pPr>
                      <a:r>
                        <a:rPr lang="en-US" sz="1800" smtClean="0">
                          <a:effectLst/>
                        </a:rPr>
                        <a:t>11.66</a:t>
                      </a:r>
                      <a:endParaRPr lang="en-US" sz="1800">
                        <a:effectLst/>
                        <a:latin typeface="Calibri"/>
                        <a:ea typeface="MS Mincho"/>
                        <a:cs typeface="Times New Roman"/>
                      </a:endParaRPr>
                    </a:p>
                  </a:txBody>
                  <a:tcPr marL="63251" marR="63251" marT="0" marB="0"/>
                </a:tc>
                <a:tc>
                  <a:txBody>
                    <a:bodyPr/>
                    <a:lstStyle/>
                    <a:p>
                      <a:pPr algn="ctr">
                        <a:spcAft>
                          <a:spcPts val="0"/>
                        </a:spcAft>
                      </a:pPr>
                      <a:r>
                        <a:rPr lang="en-US" sz="1800" dirty="0" smtClean="0">
                          <a:effectLst/>
                        </a:rPr>
                        <a:t>4.31</a:t>
                      </a:r>
                      <a:endParaRPr lang="en-US" sz="1800" dirty="0">
                        <a:effectLst/>
                        <a:latin typeface="Calibri"/>
                        <a:ea typeface="MS Mincho"/>
                        <a:cs typeface="Times New Roman"/>
                      </a:endParaRPr>
                    </a:p>
                  </a:txBody>
                  <a:tcPr marL="63251" marR="63251" marT="0" marB="0"/>
                </a:tc>
                <a:tc vMerge="1">
                  <a:txBody>
                    <a:bodyPr/>
                    <a:lstStyle/>
                    <a:p>
                      <a:endParaRPr lang="af-ZA"/>
                    </a:p>
                  </a:txBody>
                  <a:tcPr/>
                </a:tc>
                <a:tc vMerge="1">
                  <a:txBody>
                    <a:bodyPr/>
                    <a:lstStyle/>
                    <a:p>
                      <a:endParaRPr lang="af-ZA"/>
                    </a:p>
                  </a:txBody>
                  <a:tcPr/>
                </a:tc>
              </a:tr>
            </a:tbl>
          </a:graphicData>
        </a:graphic>
      </p:graphicFrame>
      <p:sp>
        <p:nvSpPr>
          <p:cNvPr id="5" name="TextBox 4"/>
          <p:cNvSpPr txBox="1"/>
          <p:nvPr/>
        </p:nvSpPr>
        <p:spPr>
          <a:xfrm>
            <a:off x="0" y="57090"/>
            <a:ext cx="9144000" cy="400110"/>
          </a:xfrm>
          <a:prstGeom prst="rect">
            <a:avLst/>
          </a:prstGeom>
          <a:noFill/>
        </p:spPr>
        <p:txBody>
          <a:bodyPr wrap="square" rtlCol="0">
            <a:spAutoFit/>
          </a:bodyPr>
          <a:lstStyle/>
          <a:p>
            <a:r>
              <a:rPr lang="en-US" sz="2000" b="1" dirty="0" smtClean="0"/>
              <a:t>Table </a:t>
            </a:r>
            <a:r>
              <a:rPr lang="en-US" sz="2000" b="1" dirty="0" smtClean="0"/>
              <a:t>6:The </a:t>
            </a:r>
            <a:r>
              <a:rPr lang="en-US" sz="2000" b="1" dirty="0" smtClean="0"/>
              <a:t>differences in approach attitudes and managements among participants</a:t>
            </a:r>
            <a:endParaRPr lang="en-US" sz="2000" dirty="0"/>
          </a:p>
        </p:txBody>
      </p:sp>
    </p:spTree>
    <p:extLst>
      <p:ext uri="{BB962C8B-B14F-4D97-AF65-F5344CB8AC3E}">
        <p14:creationId xmlns:p14="http://schemas.microsoft.com/office/powerpoint/2010/main" val="1190495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00754704"/>
              </p:ext>
            </p:extLst>
          </p:nvPr>
        </p:nvGraphicFramePr>
        <p:xfrm>
          <a:off x="457200" y="1524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lstStyle/>
          <a:p>
            <a:r>
              <a:rPr lang="en-US" dirty="0" smtClean="0"/>
              <a:t>CONTENT</a:t>
            </a:r>
            <a:endParaRPr lang="en-US" dirty="0"/>
          </a:p>
        </p:txBody>
      </p:sp>
    </p:spTree>
    <p:extLst>
      <p:ext uri="{BB962C8B-B14F-4D97-AF65-F5344CB8AC3E}">
        <p14:creationId xmlns:p14="http://schemas.microsoft.com/office/powerpoint/2010/main" val="3438625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37174342"/>
              </p:ext>
            </p:extLst>
          </p:nvPr>
        </p:nvGraphicFramePr>
        <p:xfrm>
          <a:off x="228600" y="2520029"/>
          <a:ext cx="8763001" cy="2523744"/>
        </p:xfrm>
        <a:graphic>
          <a:graphicData uri="http://schemas.openxmlformats.org/drawingml/2006/table">
            <a:tbl>
              <a:tblPr firstRow="1" firstCol="1" bandRow="1">
                <a:tableStyleId>{5C22544A-7EE6-4342-B048-85BDC9FD1C3A}</a:tableStyleId>
              </a:tblPr>
              <a:tblGrid>
                <a:gridCol w="3886200"/>
                <a:gridCol w="1219200"/>
                <a:gridCol w="762000"/>
                <a:gridCol w="914400"/>
                <a:gridCol w="838200"/>
                <a:gridCol w="1143001"/>
              </a:tblGrid>
              <a:tr h="234950">
                <a:tc>
                  <a:txBody>
                    <a:bodyPr/>
                    <a:lstStyle/>
                    <a:p>
                      <a:pPr algn="just">
                        <a:lnSpc>
                          <a:spcPct val="115000"/>
                        </a:lnSpc>
                        <a:spcAft>
                          <a:spcPts val="0"/>
                        </a:spcAft>
                      </a:pPr>
                      <a:r>
                        <a:rPr lang="en-US" sz="2400" dirty="0" smtClean="0">
                          <a:effectLst/>
                        </a:rPr>
                        <a:t>Factors related </a:t>
                      </a:r>
                      <a:endParaRPr lang="en-US" sz="2000" dirty="0">
                        <a:effectLst/>
                        <a:latin typeface="Calibri"/>
                        <a:ea typeface="MS Mincho"/>
                        <a:cs typeface="Times New Roman"/>
                      </a:endParaRPr>
                    </a:p>
                  </a:txBody>
                  <a:tcPr marL="68580" marR="68580" marT="0" marB="0" anchor="ctr"/>
                </a:tc>
                <a:tc>
                  <a:txBody>
                    <a:bodyPr/>
                    <a:lstStyle/>
                    <a:p>
                      <a:pPr algn="just">
                        <a:lnSpc>
                          <a:spcPct val="115000"/>
                        </a:lnSpc>
                        <a:spcAft>
                          <a:spcPts val="0"/>
                        </a:spcAft>
                      </a:pPr>
                      <a:r>
                        <a:rPr lang="en-US" sz="2400">
                          <a:effectLst/>
                        </a:rPr>
                        <a:t>β</a:t>
                      </a:r>
                      <a:endParaRPr lang="en-US" sz="2000">
                        <a:effectLst/>
                        <a:latin typeface="Calibri"/>
                        <a:ea typeface="MS Mincho"/>
                        <a:cs typeface="Times New Roman"/>
                      </a:endParaRPr>
                    </a:p>
                  </a:txBody>
                  <a:tcPr marL="68580" marR="68580" marT="0" marB="0" anchor="ctr"/>
                </a:tc>
                <a:tc>
                  <a:txBody>
                    <a:bodyPr/>
                    <a:lstStyle/>
                    <a:p>
                      <a:pPr algn="just">
                        <a:lnSpc>
                          <a:spcPct val="115000"/>
                        </a:lnSpc>
                        <a:spcAft>
                          <a:spcPts val="0"/>
                        </a:spcAft>
                      </a:pPr>
                      <a:r>
                        <a:rPr lang="en-US" sz="2400">
                          <a:effectLst/>
                        </a:rPr>
                        <a:t>α</a:t>
                      </a:r>
                      <a:endParaRPr lang="en-US" sz="2000">
                        <a:effectLst/>
                        <a:latin typeface="Calibri"/>
                        <a:ea typeface="MS Mincho"/>
                        <a:cs typeface="Times New Roman"/>
                      </a:endParaRPr>
                    </a:p>
                  </a:txBody>
                  <a:tcPr marL="68580" marR="68580" marT="0" marB="0" anchor="ctr"/>
                </a:tc>
                <a:tc>
                  <a:txBody>
                    <a:bodyPr/>
                    <a:lstStyle/>
                    <a:p>
                      <a:pPr algn="just">
                        <a:lnSpc>
                          <a:spcPct val="115000"/>
                        </a:lnSpc>
                        <a:spcAft>
                          <a:spcPts val="0"/>
                        </a:spcAft>
                      </a:pPr>
                      <a:r>
                        <a:rPr lang="en-US" sz="2400">
                          <a:effectLst/>
                        </a:rPr>
                        <a:t>R</a:t>
                      </a:r>
                      <a:endParaRPr lang="en-US" sz="2000">
                        <a:effectLst/>
                        <a:latin typeface="Calibri"/>
                        <a:ea typeface="MS Mincho"/>
                        <a:cs typeface="Times New Roman"/>
                      </a:endParaRPr>
                    </a:p>
                  </a:txBody>
                  <a:tcPr marL="68580" marR="68580" marT="0" marB="0" anchor="ctr"/>
                </a:tc>
                <a:tc>
                  <a:txBody>
                    <a:bodyPr/>
                    <a:lstStyle/>
                    <a:p>
                      <a:pPr algn="just">
                        <a:lnSpc>
                          <a:spcPct val="115000"/>
                        </a:lnSpc>
                        <a:spcAft>
                          <a:spcPts val="0"/>
                        </a:spcAft>
                      </a:pPr>
                      <a:r>
                        <a:rPr lang="en-US" sz="2400">
                          <a:effectLst/>
                        </a:rPr>
                        <a:t>R</a:t>
                      </a:r>
                      <a:r>
                        <a:rPr lang="en-US" sz="2400" baseline="30000">
                          <a:effectLst/>
                        </a:rPr>
                        <a:t>2</a:t>
                      </a:r>
                      <a:endParaRPr lang="en-US" sz="2000">
                        <a:effectLst/>
                        <a:latin typeface="Calibri"/>
                        <a:ea typeface="MS Mincho"/>
                        <a:cs typeface="Times New Roman"/>
                      </a:endParaRPr>
                    </a:p>
                  </a:txBody>
                  <a:tcPr marL="68580" marR="68580" marT="0" marB="0" anchor="ctr"/>
                </a:tc>
                <a:tc>
                  <a:txBody>
                    <a:bodyPr/>
                    <a:lstStyle/>
                    <a:p>
                      <a:pPr algn="just">
                        <a:lnSpc>
                          <a:spcPct val="115000"/>
                        </a:lnSpc>
                        <a:spcAft>
                          <a:spcPts val="0"/>
                        </a:spcAft>
                      </a:pPr>
                      <a:r>
                        <a:rPr lang="en-US" sz="2400" dirty="0">
                          <a:effectLst/>
                        </a:rPr>
                        <a:t>F</a:t>
                      </a:r>
                      <a:endParaRPr lang="en-US" sz="2000" dirty="0">
                        <a:effectLst/>
                        <a:latin typeface="Calibri"/>
                        <a:ea typeface="MS Mincho"/>
                        <a:cs typeface="Times New Roman"/>
                      </a:endParaRPr>
                    </a:p>
                  </a:txBody>
                  <a:tcPr marL="68580" marR="68580" marT="0" marB="0"/>
                </a:tc>
              </a:tr>
              <a:tr h="208280">
                <a:tc>
                  <a:txBody>
                    <a:bodyPr/>
                    <a:lstStyle/>
                    <a:p>
                      <a:pPr algn="just">
                        <a:lnSpc>
                          <a:spcPct val="115000"/>
                        </a:lnSpc>
                        <a:spcAft>
                          <a:spcPts val="0"/>
                        </a:spcAft>
                      </a:pPr>
                      <a:r>
                        <a:rPr lang="en-US" sz="2000" smtClean="0">
                          <a:effectLst/>
                          <a:latin typeface="Calibri"/>
                          <a:ea typeface="MS Mincho"/>
                          <a:cs typeface="Times New Roman"/>
                        </a:rPr>
                        <a:t>Approach attitude </a:t>
                      </a:r>
                      <a:endParaRPr lang="en-US" sz="2000" dirty="0">
                        <a:effectLst/>
                        <a:latin typeface="Calibri"/>
                        <a:ea typeface="MS Mincho"/>
                        <a:cs typeface="Times New Roman"/>
                      </a:endParaRPr>
                    </a:p>
                  </a:txBody>
                  <a:tcPr marL="68580" marR="68580" marT="0" marB="0" anchor="ctr"/>
                </a:tc>
                <a:tc>
                  <a:txBody>
                    <a:bodyPr/>
                    <a:lstStyle/>
                    <a:p>
                      <a:pPr algn="just">
                        <a:lnSpc>
                          <a:spcPct val="115000"/>
                        </a:lnSpc>
                        <a:spcAft>
                          <a:spcPts val="0"/>
                        </a:spcAft>
                      </a:pPr>
                      <a:r>
                        <a:rPr lang="en-US" sz="2400">
                          <a:effectLst/>
                        </a:rPr>
                        <a:t>0.17**</a:t>
                      </a:r>
                      <a:endParaRPr lang="en-US" sz="2000">
                        <a:effectLst/>
                        <a:latin typeface="Calibri"/>
                        <a:ea typeface="MS Mincho"/>
                        <a:cs typeface="Times New Roman"/>
                      </a:endParaRPr>
                    </a:p>
                  </a:txBody>
                  <a:tcPr marL="68580" marR="68580" marT="0" marB="0" anchor="ctr"/>
                </a:tc>
                <a:tc rowSpan="5">
                  <a:txBody>
                    <a:bodyPr/>
                    <a:lstStyle/>
                    <a:p>
                      <a:pPr algn="just">
                        <a:lnSpc>
                          <a:spcPct val="115000"/>
                        </a:lnSpc>
                        <a:spcAft>
                          <a:spcPts val="0"/>
                        </a:spcAft>
                      </a:pPr>
                      <a:r>
                        <a:rPr lang="en-US" sz="2400">
                          <a:effectLst/>
                        </a:rPr>
                        <a:t>4.46</a:t>
                      </a:r>
                      <a:endParaRPr lang="en-US" sz="2000">
                        <a:effectLst/>
                        <a:latin typeface="Calibri"/>
                        <a:ea typeface="MS Mincho"/>
                        <a:cs typeface="Times New Roman"/>
                      </a:endParaRPr>
                    </a:p>
                  </a:txBody>
                  <a:tcPr marL="68580" marR="68580" marT="0" marB="0" anchor="ctr"/>
                </a:tc>
                <a:tc rowSpan="5">
                  <a:txBody>
                    <a:bodyPr/>
                    <a:lstStyle/>
                    <a:p>
                      <a:pPr algn="just">
                        <a:lnSpc>
                          <a:spcPct val="115000"/>
                        </a:lnSpc>
                        <a:spcAft>
                          <a:spcPts val="0"/>
                        </a:spcAft>
                      </a:pPr>
                      <a:r>
                        <a:rPr lang="en-US" sz="2400" smtClean="0">
                          <a:effectLst/>
                        </a:rPr>
                        <a:t>0.536</a:t>
                      </a:r>
                      <a:endParaRPr lang="en-US" sz="2000">
                        <a:effectLst/>
                        <a:latin typeface="Calibri"/>
                        <a:ea typeface="MS Mincho"/>
                        <a:cs typeface="Times New Roman"/>
                      </a:endParaRPr>
                    </a:p>
                  </a:txBody>
                  <a:tcPr marL="68580" marR="68580" marT="0" marB="0" anchor="ctr"/>
                </a:tc>
                <a:tc rowSpan="5">
                  <a:txBody>
                    <a:bodyPr/>
                    <a:lstStyle/>
                    <a:p>
                      <a:pPr algn="just">
                        <a:lnSpc>
                          <a:spcPct val="115000"/>
                        </a:lnSpc>
                        <a:spcAft>
                          <a:spcPts val="0"/>
                        </a:spcAft>
                      </a:pPr>
                      <a:r>
                        <a:rPr lang="en-US" sz="2400" smtClean="0">
                          <a:effectLst/>
                        </a:rPr>
                        <a:t>0.288</a:t>
                      </a:r>
                      <a:endParaRPr lang="en-US" sz="2000">
                        <a:effectLst/>
                        <a:latin typeface="Calibri"/>
                        <a:ea typeface="MS Mincho"/>
                        <a:cs typeface="Times New Roman"/>
                      </a:endParaRPr>
                    </a:p>
                  </a:txBody>
                  <a:tcPr marL="68580" marR="68580" marT="0" marB="0" anchor="ctr"/>
                </a:tc>
                <a:tc rowSpan="5">
                  <a:txBody>
                    <a:bodyPr/>
                    <a:lstStyle/>
                    <a:p>
                      <a:pPr algn="just">
                        <a:lnSpc>
                          <a:spcPct val="115000"/>
                        </a:lnSpc>
                        <a:spcAft>
                          <a:spcPts val="0"/>
                        </a:spcAft>
                      </a:pPr>
                      <a:r>
                        <a:rPr lang="en-US" sz="2400" smtClean="0">
                          <a:effectLst/>
                        </a:rPr>
                        <a:t>8.59</a:t>
                      </a:r>
                      <a:r>
                        <a:rPr lang="en-US" sz="2400">
                          <a:effectLst/>
                        </a:rPr>
                        <a:t>***</a:t>
                      </a:r>
                      <a:endParaRPr lang="en-US" sz="2000">
                        <a:effectLst/>
                        <a:latin typeface="Calibri"/>
                        <a:ea typeface="MS Mincho"/>
                        <a:cs typeface="Times New Roman"/>
                      </a:endParaRPr>
                    </a:p>
                  </a:txBody>
                  <a:tcPr marL="68580" marR="68580" marT="0" marB="0" anchor="ctr"/>
                </a:tc>
              </a:tr>
              <a:tr h="0">
                <a:tc>
                  <a:txBody>
                    <a:bodyPr/>
                    <a:lstStyle/>
                    <a:p>
                      <a:pPr algn="just">
                        <a:lnSpc>
                          <a:spcPct val="115000"/>
                        </a:lnSpc>
                        <a:spcAft>
                          <a:spcPts val="0"/>
                        </a:spcAft>
                      </a:pPr>
                      <a:r>
                        <a:rPr lang="en-US" sz="2000" dirty="0" smtClean="0">
                          <a:effectLst/>
                          <a:latin typeface="Calibri"/>
                          <a:ea typeface="MS Mincho"/>
                          <a:cs typeface="Times New Roman"/>
                        </a:rPr>
                        <a:t>Knowledge </a:t>
                      </a:r>
                      <a:endParaRPr lang="en-US" sz="2000" dirty="0">
                        <a:effectLst/>
                        <a:latin typeface="Calibri"/>
                        <a:ea typeface="MS Mincho"/>
                        <a:cs typeface="Times New Roman"/>
                      </a:endParaRPr>
                    </a:p>
                  </a:txBody>
                  <a:tcPr marL="68580" marR="68580" marT="0" marB="0" anchor="ctr"/>
                </a:tc>
                <a:tc>
                  <a:txBody>
                    <a:bodyPr/>
                    <a:lstStyle/>
                    <a:p>
                      <a:pPr algn="just">
                        <a:lnSpc>
                          <a:spcPct val="115000"/>
                        </a:lnSpc>
                        <a:spcAft>
                          <a:spcPts val="0"/>
                        </a:spcAft>
                      </a:pPr>
                      <a:r>
                        <a:rPr lang="en-US" sz="2400" smtClean="0">
                          <a:effectLst/>
                        </a:rPr>
                        <a:t>0.51</a:t>
                      </a:r>
                      <a:r>
                        <a:rPr lang="en-US" sz="2400">
                          <a:effectLst/>
                        </a:rPr>
                        <a:t>***</a:t>
                      </a:r>
                      <a:endParaRPr lang="en-US" sz="2000">
                        <a:effectLst/>
                        <a:latin typeface="Calibri"/>
                        <a:ea typeface="MS Mincho"/>
                        <a:cs typeface="Times New Roman"/>
                      </a:endParaRPr>
                    </a:p>
                  </a:txBody>
                  <a:tcPr marL="68580" marR="68580" marT="0" marB="0" anchor="ctr"/>
                </a:tc>
                <a:tc vMerge="1">
                  <a:txBody>
                    <a:bodyPr/>
                    <a:lstStyle/>
                    <a:p>
                      <a:endParaRPr lang="af-ZA"/>
                    </a:p>
                  </a:txBody>
                  <a:tcPr/>
                </a:tc>
                <a:tc vMerge="1">
                  <a:txBody>
                    <a:bodyPr/>
                    <a:lstStyle/>
                    <a:p>
                      <a:endParaRPr lang="af-ZA"/>
                    </a:p>
                  </a:txBody>
                  <a:tcPr/>
                </a:tc>
                <a:tc vMerge="1">
                  <a:txBody>
                    <a:bodyPr/>
                    <a:lstStyle/>
                    <a:p>
                      <a:endParaRPr lang="af-ZA"/>
                    </a:p>
                  </a:txBody>
                  <a:tcPr/>
                </a:tc>
                <a:tc vMerge="1">
                  <a:txBody>
                    <a:bodyPr/>
                    <a:lstStyle/>
                    <a:p>
                      <a:endParaRPr lang="af-ZA"/>
                    </a:p>
                  </a:txBody>
                  <a:tcPr/>
                </a:tc>
              </a:tr>
              <a:tr h="0">
                <a:tc>
                  <a:txBody>
                    <a:bodyPr/>
                    <a:lstStyle/>
                    <a:p>
                      <a:pPr algn="just">
                        <a:lnSpc>
                          <a:spcPct val="115000"/>
                        </a:lnSpc>
                        <a:spcAft>
                          <a:spcPts val="0"/>
                        </a:spcAft>
                      </a:pPr>
                      <a:r>
                        <a:rPr lang="en-US" sz="2000" dirty="0" smtClean="0">
                          <a:effectLst/>
                          <a:latin typeface="+mn-lt"/>
                          <a:ea typeface="+mn-ea"/>
                          <a:cs typeface="+mn-cs"/>
                        </a:rPr>
                        <a:t>Education </a:t>
                      </a:r>
                      <a:endParaRPr lang="en-US" sz="2000" dirty="0">
                        <a:effectLst/>
                        <a:latin typeface="Calibri"/>
                        <a:ea typeface="MS Mincho"/>
                        <a:cs typeface="Times New Roman"/>
                      </a:endParaRPr>
                    </a:p>
                  </a:txBody>
                  <a:tcPr marL="68580" marR="68580" marT="0" marB="0" anchor="ctr"/>
                </a:tc>
                <a:tc>
                  <a:txBody>
                    <a:bodyPr/>
                    <a:lstStyle/>
                    <a:p>
                      <a:pPr algn="just">
                        <a:lnSpc>
                          <a:spcPct val="115000"/>
                        </a:lnSpc>
                        <a:spcAft>
                          <a:spcPts val="0"/>
                        </a:spcAft>
                      </a:pPr>
                      <a:r>
                        <a:rPr lang="en-US" sz="2400">
                          <a:effectLst/>
                        </a:rPr>
                        <a:t>0.84**</a:t>
                      </a:r>
                      <a:endParaRPr lang="en-US" sz="2000">
                        <a:effectLst/>
                        <a:latin typeface="Calibri"/>
                        <a:ea typeface="MS Mincho"/>
                        <a:cs typeface="Times New Roman"/>
                      </a:endParaRPr>
                    </a:p>
                  </a:txBody>
                  <a:tcPr marL="68580" marR="68580" marT="0" marB="0" anchor="ctr"/>
                </a:tc>
                <a:tc vMerge="1">
                  <a:txBody>
                    <a:bodyPr/>
                    <a:lstStyle/>
                    <a:p>
                      <a:endParaRPr lang="af-ZA"/>
                    </a:p>
                  </a:txBody>
                  <a:tcPr/>
                </a:tc>
                <a:tc vMerge="1">
                  <a:txBody>
                    <a:bodyPr/>
                    <a:lstStyle/>
                    <a:p>
                      <a:endParaRPr lang="af-ZA"/>
                    </a:p>
                  </a:txBody>
                  <a:tcPr/>
                </a:tc>
                <a:tc vMerge="1">
                  <a:txBody>
                    <a:bodyPr/>
                    <a:lstStyle/>
                    <a:p>
                      <a:endParaRPr lang="af-ZA"/>
                    </a:p>
                  </a:txBody>
                  <a:tcPr/>
                </a:tc>
                <a:tc vMerge="1">
                  <a:txBody>
                    <a:bodyPr/>
                    <a:lstStyle/>
                    <a:p>
                      <a:endParaRPr lang="af-ZA"/>
                    </a:p>
                  </a:txBody>
                  <a:tcPr/>
                </a:tc>
              </a:tr>
              <a:tr h="0">
                <a:tc>
                  <a:txBody>
                    <a:bodyPr/>
                    <a:lstStyle/>
                    <a:p>
                      <a:pPr algn="just">
                        <a:lnSpc>
                          <a:spcPct val="115000"/>
                        </a:lnSpc>
                        <a:spcAft>
                          <a:spcPts val="0"/>
                        </a:spcAft>
                      </a:pPr>
                      <a:r>
                        <a:rPr lang="en-US" sz="2000" dirty="0" smtClean="0">
                          <a:effectLst/>
                          <a:latin typeface="Calibri"/>
                          <a:ea typeface="MS Mincho"/>
                          <a:cs typeface="Times New Roman"/>
                        </a:rPr>
                        <a:t>Occupation </a:t>
                      </a:r>
                      <a:endParaRPr lang="en-US" sz="2000" dirty="0">
                        <a:effectLst/>
                        <a:latin typeface="Calibri"/>
                        <a:ea typeface="MS Mincho"/>
                        <a:cs typeface="Times New Roman"/>
                      </a:endParaRPr>
                    </a:p>
                  </a:txBody>
                  <a:tcPr marL="68580" marR="68580" marT="0" marB="0" anchor="ctr"/>
                </a:tc>
                <a:tc>
                  <a:txBody>
                    <a:bodyPr/>
                    <a:lstStyle/>
                    <a:p>
                      <a:pPr algn="just">
                        <a:lnSpc>
                          <a:spcPct val="115000"/>
                        </a:lnSpc>
                        <a:spcAft>
                          <a:spcPts val="0"/>
                        </a:spcAft>
                      </a:pPr>
                      <a:r>
                        <a:rPr lang="en-US" sz="2400">
                          <a:effectLst/>
                        </a:rPr>
                        <a:t>-0.30*</a:t>
                      </a:r>
                      <a:endParaRPr lang="en-US" sz="2000">
                        <a:effectLst/>
                        <a:latin typeface="Calibri"/>
                        <a:ea typeface="MS Mincho"/>
                        <a:cs typeface="Times New Roman"/>
                      </a:endParaRPr>
                    </a:p>
                  </a:txBody>
                  <a:tcPr marL="68580" marR="68580" marT="0" marB="0" anchor="ctr"/>
                </a:tc>
                <a:tc vMerge="1">
                  <a:txBody>
                    <a:bodyPr/>
                    <a:lstStyle/>
                    <a:p>
                      <a:endParaRPr lang="af-ZA"/>
                    </a:p>
                  </a:txBody>
                  <a:tcPr/>
                </a:tc>
                <a:tc vMerge="1">
                  <a:txBody>
                    <a:bodyPr/>
                    <a:lstStyle/>
                    <a:p>
                      <a:endParaRPr lang="af-ZA"/>
                    </a:p>
                  </a:txBody>
                  <a:tcPr/>
                </a:tc>
                <a:tc vMerge="1">
                  <a:txBody>
                    <a:bodyPr/>
                    <a:lstStyle/>
                    <a:p>
                      <a:endParaRPr lang="af-ZA"/>
                    </a:p>
                  </a:txBody>
                  <a:tcPr/>
                </a:tc>
                <a:tc vMerge="1">
                  <a:txBody>
                    <a:bodyPr/>
                    <a:lstStyle/>
                    <a:p>
                      <a:endParaRPr lang="af-ZA"/>
                    </a:p>
                  </a:txBody>
                  <a:tcPr/>
                </a:tc>
              </a:tr>
              <a:tr h="45085">
                <a:tc>
                  <a:txBody>
                    <a:bodyPr/>
                    <a:lstStyle/>
                    <a:p>
                      <a:pPr algn="just">
                        <a:lnSpc>
                          <a:spcPct val="115000"/>
                        </a:lnSpc>
                        <a:spcAft>
                          <a:spcPts val="0"/>
                        </a:spcAft>
                      </a:pPr>
                      <a:r>
                        <a:rPr lang="en-US" sz="2000" dirty="0" smtClean="0">
                          <a:effectLst/>
                          <a:latin typeface="Calibri"/>
                          <a:ea typeface="MS Mincho"/>
                          <a:cs typeface="Times New Roman"/>
                        </a:rPr>
                        <a:t>Age </a:t>
                      </a:r>
                      <a:endParaRPr lang="en-US" sz="2000" dirty="0">
                        <a:effectLst/>
                        <a:latin typeface="Calibri"/>
                        <a:ea typeface="MS Mincho"/>
                        <a:cs typeface="Times New Roman"/>
                      </a:endParaRPr>
                    </a:p>
                  </a:txBody>
                  <a:tcPr marL="68580" marR="68580" marT="0" marB="0" anchor="ctr"/>
                </a:tc>
                <a:tc>
                  <a:txBody>
                    <a:bodyPr/>
                    <a:lstStyle/>
                    <a:p>
                      <a:pPr algn="just">
                        <a:lnSpc>
                          <a:spcPct val="115000"/>
                        </a:lnSpc>
                        <a:spcAft>
                          <a:spcPts val="0"/>
                        </a:spcAft>
                      </a:pPr>
                      <a:r>
                        <a:rPr lang="en-US" sz="2400" dirty="0">
                          <a:effectLst/>
                        </a:rPr>
                        <a:t>-0.03*</a:t>
                      </a:r>
                      <a:endParaRPr lang="en-US" sz="2000" dirty="0">
                        <a:effectLst/>
                        <a:latin typeface="Calibri"/>
                        <a:ea typeface="MS Mincho"/>
                        <a:cs typeface="Times New Roman"/>
                      </a:endParaRPr>
                    </a:p>
                  </a:txBody>
                  <a:tcPr marL="68580" marR="68580" marT="0" marB="0" anchor="ctr"/>
                </a:tc>
                <a:tc vMerge="1">
                  <a:txBody>
                    <a:bodyPr/>
                    <a:lstStyle/>
                    <a:p>
                      <a:endParaRPr lang="af-ZA"/>
                    </a:p>
                  </a:txBody>
                  <a:tcPr/>
                </a:tc>
                <a:tc vMerge="1">
                  <a:txBody>
                    <a:bodyPr/>
                    <a:lstStyle/>
                    <a:p>
                      <a:endParaRPr lang="af-ZA"/>
                    </a:p>
                  </a:txBody>
                  <a:tcPr/>
                </a:tc>
                <a:tc vMerge="1">
                  <a:txBody>
                    <a:bodyPr/>
                    <a:lstStyle/>
                    <a:p>
                      <a:endParaRPr lang="af-ZA"/>
                    </a:p>
                  </a:txBody>
                  <a:tcPr/>
                </a:tc>
                <a:tc vMerge="1">
                  <a:txBody>
                    <a:bodyPr/>
                    <a:lstStyle/>
                    <a:p>
                      <a:endParaRPr lang="af-ZA"/>
                    </a:p>
                  </a:txBody>
                  <a:tcPr/>
                </a:tc>
              </a:tr>
            </a:tbl>
          </a:graphicData>
        </a:graphic>
      </p:graphicFrame>
      <p:sp>
        <p:nvSpPr>
          <p:cNvPr id="5" name="TextBox 4"/>
          <p:cNvSpPr txBox="1"/>
          <p:nvPr/>
        </p:nvSpPr>
        <p:spPr>
          <a:xfrm>
            <a:off x="152400" y="1529692"/>
            <a:ext cx="8763000" cy="830997"/>
          </a:xfrm>
          <a:prstGeom prst="rect">
            <a:avLst/>
          </a:prstGeom>
          <a:noFill/>
        </p:spPr>
        <p:txBody>
          <a:bodyPr wrap="square" rtlCol="0">
            <a:spAutoFit/>
          </a:bodyPr>
          <a:lstStyle/>
          <a:p>
            <a:r>
              <a:rPr lang="en-US" sz="2400" b="1" dirty="0" smtClean="0"/>
              <a:t>Table </a:t>
            </a:r>
            <a:r>
              <a:rPr lang="en-US" sz="2400" b="1" dirty="0" smtClean="0"/>
              <a:t>7:</a:t>
            </a:r>
            <a:r>
              <a:rPr lang="en-US" sz="2400" dirty="0" smtClean="0"/>
              <a:t> </a:t>
            </a:r>
            <a:r>
              <a:rPr lang="en-US" sz="2400" b="1" dirty="0" smtClean="0"/>
              <a:t>The effect of factors related on management </a:t>
            </a:r>
            <a:r>
              <a:rPr lang="en-US" sz="2400" b="1" dirty="0"/>
              <a:t>of residents - Multivariate linear regression </a:t>
            </a:r>
            <a:r>
              <a:rPr lang="en-US" sz="2400" b="1" dirty="0" smtClean="0"/>
              <a:t>analysis</a:t>
            </a:r>
            <a:endParaRPr lang="en-US" sz="2400" dirty="0"/>
          </a:p>
        </p:txBody>
      </p:sp>
      <p:sp>
        <p:nvSpPr>
          <p:cNvPr id="6" name="Rectangle 5"/>
          <p:cNvSpPr/>
          <p:nvPr/>
        </p:nvSpPr>
        <p:spPr>
          <a:xfrm>
            <a:off x="2743200" y="5334000"/>
            <a:ext cx="4191000" cy="461665"/>
          </a:xfrm>
          <a:prstGeom prst="rect">
            <a:avLst/>
          </a:prstGeom>
        </p:spPr>
        <p:txBody>
          <a:bodyPr wrap="square">
            <a:spAutoFit/>
          </a:bodyPr>
          <a:lstStyle/>
          <a:p>
            <a:r>
              <a:rPr lang="en-US" sz="2400" b="1" smtClean="0"/>
              <a:t>(*</a:t>
            </a:r>
            <a:r>
              <a:rPr lang="en-US" sz="2400" b="1"/>
              <a:t>&gt; </a:t>
            </a:r>
            <a:r>
              <a:rPr lang="en-US" sz="2400" b="1" smtClean="0"/>
              <a:t>0.05 </a:t>
            </a:r>
            <a:r>
              <a:rPr lang="en-US" sz="2400" b="1" dirty="0"/>
              <a:t>; ** </a:t>
            </a:r>
            <a:r>
              <a:rPr lang="en-US" sz="2400" b="1"/>
              <a:t>&lt;</a:t>
            </a:r>
            <a:r>
              <a:rPr lang="en-US" sz="2400" b="1" smtClean="0"/>
              <a:t>0.05 </a:t>
            </a:r>
            <a:r>
              <a:rPr lang="en-US" sz="2400" b="1" dirty="0"/>
              <a:t>; *** </a:t>
            </a:r>
            <a:r>
              <a:rPr lang="en-US" sz="2400" b="1"/>
              <a:t>&lt;</a:t>
            </a:r>
            <a:r>
              <a:rPr lang="en-US" sz="2400" b="1" smtClean="0"/>
              <a:t>0.01</a:t>
            </a:r>
            <a:r>
              <a:rPr lang="en-US" sz="2400" b="1" dirty="0"/>
              <a:t>)</a:t>
            </a:r>
          </a:p>
        </p:txBody>
      </p:sp>
      <p:sp>
        <p:nvSpPr>
          <p:cNvPr id="2" name="Title 1"/>
          <p:cNvSpPr>
            <a:spLocks noGrp="1"/>
          </p:cNvSpPr>
          <p:nvPr>
            <p:ph type="title"/>
          </p:nvPr>
        </p:nvSpPr>
        <p:spPr/>
        <p:txBody>
          <a:bodyPr/>
          <a:lstStyle/>
          <a:p>
            <a:r>
              <a:rPr lang="en-US" dirty="0" smtClean="0"/>
              <a:t>RESULT AND DISCUSSION</a:t>
            </a:r>
            <a:endParaRPr lang="en-US" dirty="0"/>
          </a:p>
        </p:txBody>
      </p:sp>
    </p:spTree>
    <p:extLst>
      <p:ext uri="{BB962C8B-B14F-4D97-AF65-F5344CB8AC3E}">
        <p14:creationId xmlns:p14="http://schemas.microsoft.com/office/powerpoint/2010/main" val="4099344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just">
              <a:buFont typeface="Wingdings" charset="2"/>
              <a:buChar char="ü"/>
            </a:pPr>
            <a:r>
              <a:rPr lang="en-US" dirty="0" smtClean="0"/>
              <a:t>The knowledge about surgical emergency of residents at Nham Commune is still very low. Especially, there is only 33.0% of residents know the number of ambulance. There is 47.5% among them express the low level of alert upon the situation needs surgical emergency.</a:t>
            </a:r>
            <a:endParaRPr lang="en-US" dirty="0"/>
          </a:p>
          <a:p>
            <a:pPr algn="just">
              <a:buFont typeface="Wingdings" charset="2"/>
              <a:buChar char="ü"/>
            </a:pPr>
            <a:r>
              <a:rPr lang="en-US" dirty="0" smtClean="0"/>
              <a:t>The common way to support when meeting people having accidents is to bring them to the hospital immediately (66.9%). The proportion of residents having good management in stopping bleeding is 14.4%.</a:t>
            </a:r>
            <a:endParaRPr lang="en-US" dirty="0"/>
          </a:p>
          <a:p>
            <a:pPr algn="just">
              <a:buFont typeface="Wingdings" charset="2"/>
              <a:buChar char="ü"/>
            </a:pPr>
            <a:r>
              <a:rPr lang="en-US" dirty="0" smtClean="0"/>
              <a:t>The level of alert has the difference between the gender and determining the right situation needs surgical emergency. The management depends on the approach attitude factors, first-aid knowledge and education.</a:t>
            </a:r>
            <a:endParaRPr lang="en-US" dirty="0"/>
          </a:p>
          <a:p>
            <a:endParaRPr lang="af-ZA" dirty="0"/>
          </a:p>
        </p:txBody>
      </p:sp>
      <p:sp>
        <p:nvSpPr>
          <p:cNvPr id="4" name="Title 3"/>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794843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8229600" cy="4525963"/>
          </a:xfrm>
        </p:spPr>
        <p:txBody>
          <a:bodyPr>
            <a:normAutofit lnSpcReduction="10000"/>
          </a:bodyPr>
          <a:lstStyle/>
          <a:p>
            <a:pPr algn="just">
              <a:buFont typeface="Wingdings" panose="05000000000000000000" pitchFamily="2" charset="2"/>
              <a:buChar char="ü"/>
            </a:pPr>
            <a:r>
              <a:rPr lang="en-US" dirty="0" smtClean="0"/>
              <a:t>Strengthening the campaign for communicating emergency service in order to raise the ability of accessing surgical emergency of </a:t>
            </a:r>
            <a:r>
              <a:rPr lang="en-US" dirty="0" err="1" smtClean="0"/>
              <a:t>Nham</a:t>
            </a:r>
            <a:r>
              <a:rPr lang="en-US" dirty="0" smtClean="0"/>
              <a:t> Commune’s residents.</a:t>
            </a:r>
          </a:p>
          <a:p>
            <a:pPr algn="just">
              <a:buFont typeface="Wingdings" panose="05000000000000000000" pitchFamily="2" charset="2"/>
              <a:buChar char="ü"/>
            </a:pPr>
            <a:r>
              <a:rPr lang="en-US" dirty="0" smtClean="0"/>
              <a:t>Organizing training course about surgical emergency with the aim of increasing the awareness level and develop first aid skill for the situations of injured accidents among residents.</a:t>
            </a:r>
            <a:endParaRPr lang="en-US" dirty="0"/>
          </a:p>
          <a:p>
            <a:pPr marL="0" indent="0">
              <a:buNone/>
            </a:pPr>
            <a:endParaRPr lang="af-ZA" dirty="0"/>
          </a:p>
        </p:txBody>
      </p:sp>
      <p:sp>
        <p:nvSpPr>
          <p:cNvPr id="4" name="Title 3"/>
          <p:cNvSpPr>
            <a:spLocks noGrp="1"/>
          </p:cNvSpPr>
          <p:nvPr>
            <p:ph type="title"/>
          </p:nvPr>
        </p:nvSpPr>
        <p:spPr/>
        <p:txBody>
          <a:bodyPr/>
          <a:lstStyle/>
          <a:p>
            <a:r>
              <a:rPr lang="af-ZA" dirty="0" smtClean="0"/>
              <a:t>RECOMMENDATION</a:t>
            </a:r>
            <a:endParaRPr lang="en-US" dirty="0"/>
          </a:p>
        </p:txBody>
      </p:sp>
    </p:spTree>
    <p:extLst>
      <p:ext uri="{BB962C8B-B14F-4D97-AF65-F5344CB8AC3E}">
        <p14:creationId xmlns:p14="http://schemas.microsoft.com/office/powerpoint/2010/main" val="2387868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534400" cy="2490787"/>
          </a:xfrm>
        </p:spPr>
        <p:txBody>
          <a:bodyPr>
            <a:noAutofit/>
          </a:bodyPr>
          <a:lstStyle/>
          <a:p>
            <a:pPr marL="0" indent="0" algn="ctr">
              <a:buNone/>
            </a:pPr>
            <a:r>
              <a:rPr lang="af-ZA" sz="72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139700">
                    <a:schemeClr val="accent1">
                      <a:satMod val="175000"/>
                      <a:alpha val="40000"/>
                    </a:schemeClr>
                  </a:glow>
                  <a:outerShdw blurRad="41275" dist="12700" dir="12000000" algn="tl" rotWithShape="0">
                    <a:srgbClr val="000000">
                      <a:alpha val="40000"/>
                    </a:srgbClr>
                  </a:outerShdw>
                </a:effectLst>
              </a:rPr>
              <a:t>Thank you for listening</a:t>
            </a:r>
            <a:endParaRPr lang="af-ZA" sz="7200"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139700">
                  <a:schemeClr val="accent1">
                    <a:satMod val="175000"/>
                    <a:alpha val="40000"/>
                  </a:schemeClr>
                </a:glow>
                <a:outerShdw blurRad="41275" dist="12700" dir="12000000" algn="tl" rotWithShape="0">
                  <a:srgbClr val="000000">
                    <a:alpha val="40000"/>
                  </a:srgbClr>
                </a:outerShdw>
              </a:effectLst>
            </a:endParaRPr>
          </a:p>
        </p:txBody>
      </p:sp>
      <p:sp>
        <p:nvSpPr>
          <p:cNvPr id="2" name="AutoShape 2" descr="Hiển thị DSCF626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f-ZA"/>
          </a:p>
        </p:txBody>
      </p:sp>
    </p:spTree>
    <p:extLst>
      <p:ext uri="{BB962C8B-B14F-4D97-AF65-F5344CB8AC3E}">
        <p14:creationId xmlns:p14="http://schemas.microsoft.com/office/powerpoint/2010/main" val="506541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marL="514350" lvl="0" indent="-514350">
              <a:buAutoNum type="arabicPeriod"/>
            </a:pPr>
            <a:r>
              <a:rPr lang="en-US" dirty="0" smtClean="0"/>
              <a:t>Web portal of Thua T</a:t>
            </a:r>
            <a:r>
              <a:rPr lang="en-US" dirty="0" smtClean="0">
                <a:hlinkClick r:id="rId2"/>
              </a:rPr>
              <a:t>h</a:t>
            </a:r>
            <a:r>
              <a:rPr lang="en-US" dirty="0" smtClean="0"/>
              <a:t>ien Hue : </a:t>
            </a:r>
            <a:r>
              <a:rPr lang="en-US" dirty="0" smtClean="0">
                <a:hlinkClick r:id="rId2"/>
              </a:rPr>
              <a:t>https</a:t>
            </a:r>
            <a:r>
              <a:rPr lang="en-US" dirty="0">
                <a:hlinkClick r:id="rId2"/>
              </a:rPr>
              <a:t>://</a:t>
            </a:r>
            <a:r>
              <a:rPr lang="en-US" dirty="0" smtClean="0">
                <a:hlinkClick r:id="rId2"/>
              </a:rPr>
              <a:t>www.thuathienhue.gov.vn/vi-vn/Thong-tin-du-dia-chi/tid/Xa-Nham</a:t>
            </a:r>
            <a:endParaRPr lang="en-US" dirty="0" smtClean="0"/>
          </a:p>
          <a:p>
            <a:pPr marL="514350" indent="-514350">
              <a:buFont typeface="Arial" panose="020B0604020202020204" pitchFamily="34" charset="0"/>
              <a:buAutoNum type="arabicPeriod"/>
            </a:pPr>
            <a:r>
              <a:rPr lang="en-US" dirty="0" err="1"/>
              <a:t>Bickler</a:t>
            </a:r>
            <a:r>
              <a:rPr lang="en-US" dirty="0"/>
              <a:t> S.W. </a:t>
            </a:r>
            <a:r>
              <a:rPr lang="en-US" dirty="0" err="1"/>
              <a:t>và</a:t>
            </a:r>
            <a:r>
              <a:rPr lang="en-US" dirty="0"/>
              <a:t> Spiegel D.A. (2008). Global surgery—defining a research agenda. </a:t>
            </a:r>
            <a:r>
              <a:rPr lang="en-US" i="1" dirty="0"/>
              <a:t>The Lancet</a:t>
            </a:r>
            <a:r>
              <a:rPr lang="en-US" dirty="0"/>
              <a:t>, </a:t>
            </a:r>
            <a:r>
              <a:rPr lang="en-US" b="1" dirty="0"/>
              <a:t>372</a:t>
            </a:r>
            <a:r>
              <a:rPr lang="en-US" dirty="0"/>
              <a:t>(</a:t>
            </a:r>
            <a:r>
              <a:rPr lang="en-US" b="1" dirty="0"/>
              <a:t>9633</a:t>
            </a:r>
            <a:r>
              <a:rPr lang="en-US" dirty="0"/>
              <a:t>), 90–92</a:t>
            </a:r>
            <a:r>
              <a:rPr lang="en-US" dirty="0" smtClean="0"/>
              <a:t>.</a:t>
            </a:r>
          </a:p>
          <a:p>
            <a:pPr marL="514350" lvl="0" indent="-514350">
              <a:buFont typeface="Arial" panose="020B0604020202020204" pitchFamily="34" charset="0"/>
              <a:buAutoNum type="arabicPeriod"/>
            </a:pPr>
            <a:r>
              <a:rPr lang="en-US" dirty="0" err="1"/>
              <a:t>Bickler</a:t>
            </a:r>
            <a:r>
              <a:rPr lang="en-US" dirty="0"/>
              <a:t> S.W. </a:t>
            </a:r>
            <a:r>
              <a:rPr lang="en-US" dirty="0" err="1"/>
              <a:t>và</a:t>
            </a:r>
            <a:r>
              <a:rPr lang="en-US" dirty="0"/>
              <a:t> Spiegel D. (2010). Improving Surgical Care in Low- and Middle-Income Countries: A Pivotal Role for the World Health Organization. </a:t>
            </a:r>
            <a:r>
              <a:rPr lang="en-US" i="1" dirty="0"/>
              <a:t>World J </a:t>
            </a:r>
            <a:r>
              <a:rPr lang="en-US" i="1" dirty="0" err="1"/>
              <a:t>Surg</a:t>
            </a:r>
            <a:r>
              <a:rPr lang="en-US" dirty="0"/>
              <a:t>, </a:t>
            </a:r>
            <a:r>
              <a:rPr lang="en-US" b="1" dirty="0"/>
              <a:t>34</a:t>
            </a:r>
            <a:r>
              <a:rPr lang="en-US" dirty="0"/>
              <a:t>(</a:t>
            </a:r>
            <a:r>
              <a:rPr lang="en-US" b="1" dirty="0"/>
              <a:t>3</a:t>
            </a:r>
            <a:r>
              <a:rPr lang="en-US" dirty="0"/>
              <a:t>), 386–390</a:t>
            </a:r>
            <a:r>
              <a:rPr lang="en-US" dirty="0" smtClean="0"/>
              <a:t>.</a:t>
            </a:r>
          </a:p>
          <a:p>
            <a:pPr marL="514350" indent="-514350">
              <a:buFont typeface="Arial" panose="020B0604020202020204" pitchFamily="34" charset="0"/>
              <a:buAutoNum type="arabicPeriod"/>
            </a:pPr>
            <a:r>
              <a:rPr lang="en-US" dirty="0"/>
              <a:t>Weiser T.G., </a:t>
            </a:r>
            <a:r>
              <a:rPr lang="en-US" dirty="0" err="1"/>
              <a:t>Regenbogen</a:t>
            </a:r>
            <a:r>
              <a:rPr lang="en-US" dirty="0"/>
              <a:t> S.E., Thompson K.D. </a:t>
            </a:r>
            <a:r>
              <a:rPr lang="en-US" dirty="0" err="1"/>
              <a:t>và</a:t>
            </a:r>
            <a:r>
              <a:rPr lang="en-US" dirty="0"/>
              <a:t> </a:t>
            </a:r>
            <a:r>
              <a:rPr lang="en-US" dirty="0" err="1"/>
              <a:t>cộng</a:t>
            </a:r>
            <a:r>
              <a:rPr lang="en-US" dirty="0"/>
              <a:t> </a:t>
            </a:r>
            <a:r>
              <a:rPr lang="en-US" dirty="0" err="1"/>
              <a:t>sự</a:t>
            </a:r>
            <a:r>
              <a:rPr lang="en-US" dirty="0"/>
              <a:t>. (2008). An estimation of the global volume of surgery: a </a:t>
            </a:r>
            <a:r>
              <a:rPr lang="en-US" dirty="0" err="1"/>
              <a:t>modelling</a:t>
            </a:r>
            <a:r>
              <a:rPr lang="en-US" dirty="0"/>
              <a:t> strategy based on available data. </a:t>
            </a:r>
            <a:r>
              <a:rPr lang="en-US" i="1" dirty="0"/>
              <a:t>The Lancet</a:t>
            </a:r>
            <a:r>
              <a:rPr lang="en-US" dirty="0"/>
              <a:t>, </a:t>
            </a:r>
            <a:r>
              <a:rPr lang="en-US" b="1" dirty="0"/>
              <a:t>372</a:t>
            </a:r>
            <a:r>
              <a:rPr lang="en-US" dirty="0"/>
              <a:t>(</a:t>
            </a:r>
            <a:r>
              <a:rPr lang="en-US" b="1" dirty="0"/>
              <a:t>9633</a:t>
            </a:r>
            <a:r>
              <a:rPr lang="en-US" dirty="0"/>
              <a:t>), 139–144</a:t>
            </a:r>
            <a:r>
              <a:rPr lang="en-US" dirty="0" smtClean="0"/>
              <a:t>.</a:t>
            </a:r>
          </a:p>
          <a:p>
            <a:pPr marL="514350" lvl="0" indent="-514350">
              <a:buFont typeface="Arial" panose="020B0604020202020204" pitchFamily="34" charset="0"/>
              <a:buAutoNum type="arabicPeriod"/>
            </a:pPr>
            <a:r>
              <a:rPr lang="en-US" dirty="0" err="1"/>
              <a:t>Jayaraman</a:t>
            </a:r>
            <a:r>
              <a:rPr lang="en-US" dirty="0"/>
              <a:t> S., </a:t>
            </a:r>
            <a:r>
              <a:rPr lang="en-US" dirty="0" err="1"/>
              <a:t>Mabweijano</a:t>
            </a:r>
            <a:r>
              <a:rPr lang="en-US" dirty="0"/>
              <a:t> J.R., </a:t>
            </a:r>
            <a:r>
              <a:rPr lang="en-US" dirty="0" err="1"/>
              <a:t>Lipnick</a:t>
            </a:r>
            <a:r>
              <a:rPr lang="en-US" dirty="0"/>
              <a:t> M.S. </a:t>
            </a:r>
            <a:r>
              <a:rPr lang="en-US" dirty="0" err="1"/>
              <a:t>và</a:t>
            </a:r>
            <a:r>
              <a:rPr lang="en-US" dirty="0"/>
              <a:t> </a:t>
            </a:r>
            <a:r>
              <a:rPr lang="en-US" dirty="0" err="1"/>
              <a:t>cộng</a:t>
            </a:r>
            <a:r>
              <a:rPr lang="en-US" dirty="0"/>
              <a:t> </a:t>
            </a:r>
            <a:r>
              <a:rPr lang="en-US" dirty="0" err="1"/>
              <a:t>sự</a:t>
            </a:r>
            <a:r>
              <a:rPr lang="en-US" dirty="0"/>
              <a:t>. (2009). Current Patterns of </a:t>
            </a:r>
            <a:r>
              <a:rPr lang="en-US" dirty="0" err="1"/>
              <a:t>Prehospital</a:t>
            </a:r>
            <a:r>
              <a:rPr lang="en-US" dirty="0"/>
              <a:t> Trauma Care in Kampala, Uganda and the Feasibility of a Lay-First-Responder Training Program. </a:t>
            </a:r>
            <a:r>
              <a:rPr lang="en-US" i="1" dirty="0"/>
              <a:t>World J </a:t>
            </a:r>
            <a:r>
              <a:rPr lang="en-US" i="1" dirty="0" err="1"/>
              <a:t>Surg</a:t>
            </a:r>
            <a:r>
              <a:rPr lang="en-US" dirty="0"/>
              <a:t>, </a:t>
            </a:r>
            <a:r>
              <a:rPr lang="en-US" b="1" dirty="0"/>
              <a:t>33</a:t>
            </a:r>
            <a:r>
              <a:rPr lang="en-US" dirty="0"/>
              <a:t>(</a:t>
            </a:r>
            <a:r>
              <a:rPr lang="en-US" b="1" dirty="0"/>
              <a:t>12</a:t>
            </a:r>
            <a:r>
              <a:rPr lang="en-US" dirty="0"/>
              <a:t>), 2512–2521</a:t>
            </a:r>
            <a:r>
              <a:rPr lang="en-US" dirty="0" smtClean="0"/>
              <a:t>.</a:t>
            </a:r>
          </a:p>
          <a:p>
            <a:pPr marL="514350" indent="-514350">
              <a:buFont typeface="Arial" panose="020B0604020202020204" pitchFamily="34" charset="0"/>
              <a:buAutoNum type="arabicPeriod"/>
            </a:pPr>
            <a:r>
              <a:rPr lang="en-US" dirty="0" err="1"/>
              <a:t>Pallavisarji</a:t>
            </a:r>
            <a:r>
              <a:rPr lang="en-US" dirty="0"/>
              <a:t> U., </a:t>
            </a:r>
            <a:r>
              <a:rPr lang="en-US" dirty="0" err="1"/>
              <a:t>Gururaj</a:t>
            </a:r>
            <a:r>
              <a:rPr lang="en-US" dirty="0"/>
              <a:t> G., </a:t>
            </a:r>
            <a:r>
              <a:rPr lang="en-US" dirty="0" err="1"/>
              <a:t>và</a:t>
            </a:r>
            <a:r>
              <a:rPr lang="en-US" dirty="0"/>
              <a:t> </a:t>
            </a:r>
            <a:r>
              <a:rPr lang="en-US" dirty="0" err="1"/>
              <a:t>Nagaraja</a:t>
            </a:r>
            <a:r>
              <a:rPr lang="en-US" dirty="0"/>
              <a:t> </a:t>
            </a:r>
            <a:r>
              <a:rPr lang="en-US" dirty="0" err="1"/>
              <a:t>Girish</a:t>
            </a:r>
            <a:r>
              <a:rPr lang="en-US" dirty="0"/>
              <a:t> R. (2013). Practice and Perception of First Aid Among Lay First Responders in a Southern District of India. </a:t>
            </a:r>
            <a:r>
              <a:rPr lang="en-US" i="1" dirty="0"/>
              <a:t>Arch Trauma Res</a:t>
            </a:r>
            <a:r>
              <a:rPr lang="en-US" dirty="0"/>
              <a:t>, </a:t>
            </a:r>
            <a:r>
              <a:rPr lang="en-US" b="1" dirty="0"/>
              <a:t>1</a:t>
            </a:r>
            <a:r>
              <a:rPr lang="en-US" dirty="0"/>
              <a:t>(</a:t>
            </a:r>
            <a:r>
              <a:rPr lang="en-US" b="1" dirty="0"/>
              <a:t>4</a:t>
            </a:r>
            <a:r>
              <a:rPr lang="en-US" dirty="0"/>
              <a:t>), 155–60.</a:t>
            </a:r>
          </a:p>
          <a:p>
            <a:pPr marL="514350" indent="-514350">
              <a:buFont typeface="Arial" panose="020B0604020202020204" pitchFamily="34" charset="0"/>
              <a:buAutoNum type="arabicPeriod"/>
            </a:pPr>
            <a:r>
              <a:rPr lang="en-US" dirty="0"/>
              <a:t>Nguyen T.L.H., Nguyen T.H.T., Morita S. </a:t>
            </a:r>
            <a:r>
              <a:rPr lang="en-US" dirty="0" err="1"/>
              <a:t>và</a:t>
            </a:r>
            <a:r>
              <a:rPr lang="en-US" dirty="0"/>
              <a:t> </a:t>
            </a:r>
            <a:r>
              <a:rPr lang="en-US" dirty="0" err="1"/>
              <a:t>cộng</a:t>
            </a:r>
            <a:r>
              <a:rPr lang="en-US" dirty="0"/>
              <a:t> </a:t>
            </a:r>
            <a:r>
              <a:rPr lang="en-US" dirty="0" err="1"/>
              <a:t>sự</a:t>
            </a:r>
            <a:r>
              <a:rPr lang="en-US" dirty="0"/>
              <a:t>. (2008). Injury and pre-hospital trauma care in Hanoi, Vietnam. </a:t>
            </a:r>
            <a:r>
              <a:rPr lang="en-US" i="1" dirty="0"/>
              <a:t>Injury</a:t>
            </a:r>
            <a:r>
              <a:rPr lang="en-US" dirty="0"/>
              <a:t>, </a:t>
            </a:r>
            <a:r>
              <a:rPr lang="en-US" b="1" dirty="0"/>
              <a:t>39</a:t>
            </a:r>
            <a:r>
              <a:rPr lang="en-US" dirty="0"/>
              <a:t>(</a:t>
            </a:r>
            <a:r>
              <a:rPr lang="en-US" b="1" dirty="0"/>
              <a:t>9</a:t>
            </a:r>
            <a:r>
              <a:rPr lang="en-US" dirty="0"/>
              <a:t>), 1026–1033.</a:t>
            </a:r>
          </a:p>
          <a:p>
            <a:pPr marL="514350" lvl="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endParaRPr lang="en-US" dirty="0"/>
          </a:p>
          <a:p>
            <a:pPr marL="514350" lvl="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endParaRPr lang="en-US" dirty="0" smtClean="0"/>
          </a:p>
          <a:p>
            <a:pPr marL="514350" indent="-514350">
              <a:buFont typeface="Arial" panose="020B0604020202020204" pitchFamily="34" charset="0"/>
              <a:buAutoNum type="arabicPeriod"/>
            </a:pPr>
            <a:endParaRPr lang="en-US" dirty="0"/>
          </a:p>
          <a:p>
            <a:pPr marL="514350" lvl="0" indent="-514350">
              <a:buAutoNum type="arabicPeriod"/>
            </a:pPr>
            <a:endParaRPr lang="en-US" dirty="0" smtClean="0"/>
          </a:p>
          <a:p>
            <a:pPr marL="514350" lvl="0" indent="-514350">
              <a:buAutoNum type="arabicPeriod"/>
            </a:pPr>
            <a:endParaRPr lang="en-US" dirty="0"/>
          </a:p>
          <a:p>
            <a:pPr marL="0" indent="0">
              <a:buNone/>
            </a:pPr>
            <a:endParaRPr lang="en-US" dirty="0"/>
          </a:p>
        </p:txBody>
      </p:sp>
      <p:sp>
        <p:nvSpPr>
          <p:cNvPr id="4" name="Title 3"/>
          <p:cNvSpPr>
            <a:spLocks noGrp="1"/>
          </p:cNvSpPr>
          <p:nvPr>
            <p:ph type="title"/>
          </p:nvPr>
        </p:nvSpPr>
        <p:spPr/>
        <p:txBody>
          <a:bodyPr/>
          <a:lstStyle/>
          <a:p>
            <a:r>
              <a:rPr lang="en-US" dirty="0"/>
              <a:t>REFERENCES</a:t>
            </a:r>
            <a:endParaRPr lang="af-ZA" dirty="0"/>
          </a:p>
        </p:txBody>
      </p:sp>
    </p:spTree>
    <p:extLst>
      <p:ext uri="{BB962C8B-B14F-4D97-AF65-F5344CB8AC3E}">
        <p14:creationId xmlns:p14="http://schemas.microsoft.com/office/powerpoint/2010/main" val="2856549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9226"/>
            <a:ext cx="8305800" cy="4811574"/>
          </a:xfrm>
        </p:spPr>
        <p:txBody>
          <a:bodyPr>
            <a:normAutofit/>
          </a:bodyPr>
          <a:lstStyle/>
          <a:p>
            <a:pPr>
              <a:buFont typeface="Wingdings" charset="2"/>
              <a:buChar char="ü"/>
            </a:pPr>
            <a:r>
              <a:rPr lang="en-US" sz="2800" dirty="0"/>
              <a:t>The burden of death and disability from injury is especially notable in low- and middle-income countries.</a:t>
            </a:r>
          </a:p>
          <a:p>
            <a:pPr>
              <a:buFont typeface="Wingdings" charset="2"/>
              <a:buChar char="ü"/>
            </a:pPr>
            <a:r>
              <a:rPr lang="af-ZA" sz="2800" dirty="0" smtClean="0"/>
              <a:t>It </a:t>
            </a:r>
            <a:r>
              <a:rPr lang="af-ZA" sz="2800" dirty="0"/>
              <a:t>has been recognized that there are enormous gaps in access to life-saving and disability-preventing surgical services, particularly for the rural and/or marginalized populations in low- and middle-income </a:t>
            </a:r>
            <a:r>
              <a:rPr lang="af-ZA" sz="2800" dirty="0" smtClean="0"/>
              <a:t>countries.</a:t>
            </a:r>
            <a:endParaRPr lang="af-ZA" sz="2800" dirty="0"/>
          </a:p>
          <a:p>
            <a:pPr marL="0" indent="0">
              <a:buNone/>
            </a:pPr>
            <a:endParaRPr lang="af-ZA" sz="2800" dirty="0"/>
          </a:p>
        </p:txBody>
      </p:sp>
      <p:sp>
        <p:nvSpPr>
          <p:cNvPr id="4" name="Title 3"/>
          <p:cNvSpPr>
            <a:spLocks noGrp="1"/>
          </p:cNvSpPr>
          <p:nvPr>
            <p:ph type="title"/>
          </p:nvPr>
        </p:nvSpPr>
        <p:spPr/>
        <p:txBody>
          <a:bodyPr/>
          <a:lstStyle/>
          <a:p>
            <a:r>
              <a:rPr lang="af-ZA" dirty="0"/>
              <a:t>INTRODUCTION</a:t>
            </a:r>
            <a:endParaRPr lang="en-US" dirty="0"/>
          </a:p>
        </p:txBody>
      </p:sp>
    </p:spTree>
    <p:extLst>
      <p:ext uri="{BB962C8B-B14F-4D97-AF65-F5344CB8AC3E}">
        <p14:creationId xmlns:p14="http://schemas.microsoft.com/office/powerpoint/2010/main" val="2711564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0664CB9-D461-4C89-A625-8082F5930981}"/>
              </a:ext>
            </a:extLst>
          </p:cNvPr>
          <p:cNvSpPr>
            <a:spLocks noGrp="1"/>
          </p:cNvSpPr>
          <p:nvPr>
            <p:ph idx="1"/>
          </p:nvPr>
        </p:nvSpPr>
        <p:spPr>
          <a:xfrm>
            <a:off x="276726" y="1524000"/>
            <a:ext cx="8534400" cy="5029200"/>
          </a:xfrm>
        </p:spPr>
        <p:txBody>
          <a:bodyPr>
            <a:normAutofit/>
          </a:bodyPr>
          <a:lstStyle/>
          <a:p>
            <a:pPr>
              <a:buFont typeface="Wingdings" charset="2"/>
              <a:buChar char="ü"/>
            </a:pPr>
            <a:r>
              <a:rPr lang="en-US" sz="2800" dirty="0"/>
              <a:t>Injuries accounted for fifth of the top </a:t>
            </a:r>
            <a:r>
              <a:rPr lang="en-US" sz="2800"/>
              <a:t>20 </a:t>
            </a:r>
            <a:r>
              <a:rPr lang="en-US" sz="2800" smtClean="0"/>
              <a:t>cause </a:t>
            </a:r>
            <a:r>
              <a:rPr lang="en-US" sz="2800" dirty="0"/>
              <a:t>of death in Viet Nam (2010). </a:t>
            </a:r>
            <a:endParaRPr lang="en-US" sz="2800" dirty="0" smtClean="0"/>
          </a:p>
          <a:p>
            <a:pPr>
              <a:buFont typeface="Wingdings" charset="2"/>
              <a:buChar char="ü"/>
            </a:pPr>
            <a:r>
              <a:rPr lang="en-US" sz="2800" dirty="0" smtClean="0"/>
              <a:t>It was estimated that 12.8% of the death in 2010 caused by injured accidents doubled the death by </a:t>
            </a:r>
            <a:r>
              <a:rPr lang="en-US" sz="2800" smtClean="0"/>
              <a:t>infectious disease </a:t>
            </a:r>
            <a:r>
              <a:rPr lang="en-US" sz="2800" dirty="0" smtClean="0"/>
              <a:t>(5.6%)</a:t>
            </a:r>
            <a:endParaRPr lang="en-US" sz="2800" dirty="0"/>
          </a:p>
        </p:txBody>
      </p:sp>
      <p:sp>
        <p:nvSpPr>
          <p:cNvPr id="4" name="Title 3"/>
          <p:cNvSpPr>
            <a:spLocks noGrp="1"/>
          </p:cNvSpPr>
          <p:nvPr>
            <p:ph type="title"/>
          </p:nvPr>
        </p:nvSpPr>
        <p:spPr/>
        <p:txBody>
          <a:bodyPr/>
          <a:lstStyle/>
          <a:p>
            <a:r>
              <a:rPr lang="af-ZA" dirty="0"/>
              <a:t>INTRODUCTION</a:t>
            </a:r>
            <a:endParaRPr lang="en-US" dirty="0"/>
          </a:p>
        </p:txBody>
      </p:sp>
      <p:sp>
        <p:nvSpPr>
          <p:cNvPr id="5" name="Rectangle 4"/>
          <p:cNvSpPr/>
          <p:nvPr/>
        </p:nvSpPr>
        <p:spPr>
          <a:xfrm>
            <a:off x="457200" y="4343400"/>
            <a:ext cx="7848600" cy="1200328"/>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en-US" sz="2400" dirty="0"/>
              <a:t>The limitation in surgical </a:t>
            </a:r>
            <a:r>
              <a:rPr lang="en-US" sz="2400" dirty="0" smtClean="0"/>
              <a:t>emergency (SE) accessibility </a:t>
            </a:r>
            <a:r>
              <a:rPr lang="en-US" sz="2400" dirty="0"/>
              <a:t>was considered to be the main reasons which resulted in the unfortunate consequence. </a:t>
            </a:r>
            <a:endParaRPr lang="vi-VN" sz="2400" dirty="0"/>
          </a:p>
        </p:txBody>
      </p:sp>
    </p:spTree>
    <p:extLst>
      <p:ext uri="{BB962C8B-B14F-4D97-AF65-F5344CB8AC3E}">
        <p14:creationId xmlns:p14="http://schemas.microsoft.com/office/powerpoint/2010/main" val="171371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E4EAD5E-8D17-4406-AD36-3115FBB77B6C}"/>
              </a:ext>
            </a:extLst>
          </p:cNvPr>
          <p:cNvSpPr>
            <a:spLocks noGrp="1"/>
          </p:cNvSpPr>
          <p:nvPr>
            <p:ph idx="1"/>
          </p:nvPr>
        </p:nvSpPr>
        <p:spPr>
          <a:xfrm>
            <a:off x="0" y="1417638"/>
            <a:ext cx="8915400" cy="5440362"/>
          </a:xfrm>
        </p:spPr>
        <p:txBody>
          <a:bodyPr>
            <a:normAutofit/>
          </a:bodyPr>
          <a:lstStyle/>
          <a:p>
            <a:pPr marL="0" lvl="0" indent="0">
              <a:buNone/>
            </a:pPr>
            <a:endParaRPr lang="en-US" sz="3200" dirty="0"/>
          </a:p>
          <a:p>
            <a:pPr marL="457200" lvl="0" indent="-457200">
              <a:buFont typeface="+mj-lt"/>
              <a:buAutoNum type="arabicPeriod"/>
            </a:pPr>
            <a:r>
              <a:rPr lang="en-US" dirty="0"/>
              <a:t>To understand the knowledge, approach attitudes and practices of residents in </a:t>
            </a:r>
            <a:r>
              <a:rPr lang="en-US" dirty="0" err="1"/>
              <a:t>Nham</a:t>
            </a:r>
            <a:r>
              <a:rPr lang="en-US" dirty="0"/>
              <a:t> commune, </a:t>
            </a:r>
            <a:r>
              <a:rPr lang="en-US" dirty="0" smtClean="0"/>
              <a:t>A- </a:t>
            </a:r>
            <a:r>
              <a:rPr lang="en-US" dirty="0" err="1"/>
              <a:t>Luoi</a:t>
            </a:r>
            <a:r>
              <a:rPr lang="en-US" dirty="0"/>
              <a:t> district in surgical </a:t>
            </a:r>
            <a:r>
              <a:rPr lang="en-US"/>
              <a:t>emergency </a:t>
            </a:r>
            <a:r>
              <a:rPr lang="en-US" smtClean="0"/>
              <a:t>case. </a:t>
            </a:r>
            <a:endParaRPr lang="en-US" dirty="0" smtClean="0"/>
          </a:p>
          <a:p>
            <a:pPr marL="457200" lvl="0" indent="-457200">
              <a:buFont typeface="+mj-lt"/>
              <a:buAutoNum type="arabicPeriod"/>
            </a:pPr>
            <a:r>
              <a:rPr lang="en-US" dirty="0"/>
              <a:t>To determine the associated factors related to the attitudes and </a:t>
            </a:r>
            <a:r>
              <a:rPr lang="en-US" dirty="0" smtClean="0"/>
              <a:t>managements </a:t>
            </a:r>
            <a:r>
              <a:rPr lang="en-US" dirty="0"/>
              <a:t>of the residents. </a:t>
            </a:r>
            <a:endParaRPr lang="vi-VN" sz="3200" dirty="0"/>
          </a:p>
        </p:txBody>
      </p:sp>
      <p:sp>
        <p:nvSpPr>
          <p:cNvPr id="4" name="Title 3"/>
          <p:cNvSpPr>
            <a:spLocks noGrp="1"/>
          </p:cNvSpPr>
          <p:nvPr>
            <p:ph type="title"/>
          </p:nvPr>
        </p:nvSpPr>
        <p:spPr/>
        <p:txBody>
          <a:bodyPr/>
          <a:lstStyle/>
          <a:p>
            <a:r>
              <a:rPr lang="en-US" dirty="0" smtClean="0"/>
              <a:t>OBJECTS</a:t>
            </a:r>
            <a:endParaRPr lang="en-US" dirty="0"/>
          </a:p>
        </p:txBody>
      </p:sp>
    </p:spTree>
    <p:extLst>
      <p:ext uri="{BB962C8B-B14F-4D97-AF65-F5344CB8AC3E}">
        <p14:creationId xmlns:p14="http://schemas.microsoft.com/office/powerpoint/2010/main" val="3021418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5897"/>
            <a:ext cx="8229600" cy="4947303"/>
          </a:xfrm>
        </p:spPr>
        <p:txBody>
          <a:bodyPr>
            <a:noAutofit/>
          </a:bodyPr>
          <a:lstStyle/>
          <a:p>
            <a:pPr marL="457200" indent="-457200">
              <a:buAutoNum type="arabicPeriod"/>
            </a:pPr>
            <a:r>
              <a:rPr lang="en-US" altLang="zh-CN" sz="2800" b="1" dirty="0">
                <a:sym typeface="Perpetua" pitchFamily="18" charset="0"/>
              </a:rPr>
              <a:t>Study population</a:t>
            </a:r>
            <a:r>
              <a:rPr lang="en-US" sz="2800" b="1" dirty="0" smtClean="0">
                <a:cs typeface="Arial" pitchFamily="34" charset="0"/>
              </a:rPr>
              <a:t>: </a:t>
            </a:r>
            <a:r>
              <a:rPr lang="en-US" sz="2800" dirty="0" smtClean="0">
                <a:cs typeface="Arial" pitchFamily="34" charset="0"/>
              </a:rPr>
              <a:t>Residents within the age of 16 and 60, currently living in </a:t>
            </a:r>
            <a:r>
              <a:rPr lang="en-US" sz="2800" dirty="0" err="1" smtClean="0">
                <a:cs typeface="Arial" pitchFamily="34" charset="0"/>
              </a:rPr>
              <a:t>Nham</a:t>
            </a:r>
            <a:r>
              <a:rPr lang="en-US" sz="2800" dirty="0" smtClean="0">
                <a:cs typeface="Arial" pitchFamily="34" charset="0"/>
              </a:rPr>
              <a:t> Commune, A </a:t>
            </a:r>
            <a:r>
              <a:rPr lang="en-US" sz="2800" dirty="0" err="1" smtClean="0">
                <a:cs typeface="Arial" pitchFamily="34" charset="0"/>
              </a:rPr>
              <a:t>Luoi</a:t>
            </a:r>
            <a:r>
              <a:rPr lang="en-US" sz="2800" dirty="0" smtClean="0">
                <a:cs typeface="Arial" pitchFamily="34" charset="0"/>
              </a:rPr>
              <a:t> District.</a:t>
            </a:r>
          </a:p>
          <a:p>
            <a:pPr marL="0" indent="0">
              <a:buNone/>
            </a:pPr>
            <a:r>
              <a:rPr lang="en-US" sz="2800" b="1" dirty="0" smtClean="0">
                <a:cs typeface="Arial" pitchFamily="34" charset="0"/>
              </a:rPr>
              <a:t>2. Study area: </a:t>
            </a:r>
          </a:p>
          <a:p>
            <a:pPr>
              <a:buFont typeface="Wingdings" panose="05000000000000000000" pitchFamily="2" charset="2"/>
              <a:buChar char="q"/>
            </a:pPr>
            <a:endParaRPr lang="en-US" sz="2800" dirty="0">
              <a:latin typeface="Arial" pitchFamily="34" charset="0"/>
              <a:cs typeface="Arial" pitchFamily="34"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741" t="39062" r="43923" b="26302"/>
          <a:stretch/>
        </p:blipFill>
        <p:spPr bwMode="auto">
          <a:xfrm>
            <a:off x="1905000" y="3581400"/>
            <a:ext cx="6172200" cy="3219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hape 216"/>
          <p:cNvSpPr/>
          <p:nvPr/>
        </p:nvSpPr>
        <p:spPr>
          <a:xfrm rot="8100000">
            <a:off x="4101850" y="4900049"/>
            <a:ext cx="480182" cy="480183"/>
          </a:xfrm>
          <a:custGeom>
            <a:avLst/>
            <a:gdLst/>
            <a:ahLst/>
            <a:cxnLst/>
            <a:rect l="0" t="0" r="0" b="0"/>
            <a:pathLst>
              <a:path w="120000" h="120000" extrusionOk="0">
                <a:moveTo>
                  <a:pt x="31771" y="88228"/>
                </a:moveTo>
                <a:cubicBezTo>
                  <a:pt x="38964" y="95422"/>
                  <a:pt x="50628" y="95422"/>
                  <a:pt x="57822" y="88228"/>
                </a:cubicBezTo>
                <a:cubicBezTo>
                  <a:pt x="65016" y="81035"/>
                  <a:pt x="65016" y="69371"/>
                  <a:pt x="57822" y="62177"/>
                </a:cubicBezTo>
                <a:cubicBezTo>
                  <a:pt x="50628" y="54983"/>
                  <a:pt x="38964" y="54983"/>
                  <a:pt x="31771" y="62177"/>
                </a:cubicBezTo>
                <a:cubicBezTo>
                  <a:pt x="24577" y="69371"/>
                  <a:pt x="24577" y="81035"/>
                  <a:pt x="31771" y="88228"/>
                </a:cubicBezTo>
                <a:close/>
                <a:moveTo>
                  <a:pt x="14171" y="105828"/>
                </a:moveTo>
                <a:cubicBezTo>
                  <a:pt x="5415" y="97072"/>
                  <a:pt x="0" y="84975"/>
                  <a:pt x="0" y="71614"/>
                </a:cubicBezTo>
                <a:cubicBezTo>
                  <a:pt x="0" y="44892"/>
                  <a:pt x="22189" y="28508"/>
                  <a:pt x="48385" y="23229"/>
                </a:cubicBezTo>
                <a:cubicBezTo>
                  <a:pt x="75836" y="17697"/>
                  <a:pt x="89946" y="12557"/>
                  <a:pt x="120000" y="0"/>
                </a:cubicBezTo>
                <a:cubicBezTo>
                  <a:pt x="107767" y="32982"/>
                  <a:pt x="102953" y="42211"/>
                  <a:pt x="96770" y="71614"/>
                </a:cubicBezTo>
                <a:cubicBezTo>
                  <a:pt x="91889" y="98662"/>
                  <a:pt x="75107" y="120000"/>
                  <a:pt x="48385" y="120000"/>
                </a:cubicBezTo>
                <a:cubicBezTo>
                  <a:pt x="35024" y="120000"/>
                  <a:pt x="22927" y="114584"/>
                  <a:pt x="14171" y="105828"/>
                </a:cubicBezTo>
                <a:close/>
              </a:path>
            </a:pathLst>
          </a:custGeom>
          <a:ln/>
        </p:spPr>
        <p:style>
          <a:lnRef idx="1">
            <a:schemeClr val="accent2"/>
          </a:lnRef>
          <a:fillRef idx="3">
            <a:schemeClr val="accent2"/>
          </a:fillRef>
          <a:effectRef idx="2">
            <a:schemeClr val="accent2"/>
          </a:effectRef>
          <a:fontRef idx="minor">
            <a:schemeClr val="lt1"/>
          </a:fontRef>
        </p:style>
        <p:txBody>
          <a:bodyPr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6" name="Line Callout 1 5"/>
          <p:cNvSpPr/>
          <p:nvPr/>
        </p:nvSpPr>
        <p:spPr>
          <a:xfrm>
            <a:off x="152400" y="4267201"/>
            <a:ext cx="1447800" cy="838200"/>
          </a:xfrm>
          <a:prstGeom prst="borderCallout1">
            <a:avLst>
              <a:gd name="adj1" fmla="val 36894"/>
              <a:gd name="adj2" fmla="val 101667"/>
              <a:gd name="adj3" fmla="val 111858"/>
              <a:gd name="adj4" fmla="val 272227"/>
            </a:avLst>
          </a:prstGeom>
          <a:solidFill>
            <a:schemeClr val="bg1"/>
          </a:solidFill>
          <a:ln>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af-ZA" sz="2200" b="1" dirty="0" smtClean="0">
                <a:solidFill>
                  <a:sysClr val="windowText" lastClr="000000"/>
                </a:solidFill>
              </a:rPr>
              <a:t>Nham commune</a:t>
            </a:r>
            <a:endParaRPr lang="af-ZA" sz="2200" b="1" dirty="0">
              <a:solidFill>
                <a:sysClr val="windowText" lastClr="000000"/>
              </a:solidFill>
            </a:endParaRPr>
          </a:p>
        </p:txBody>
      </p:sp>
      <p:sp>
        <p:nvSpPr>
          <p:cNvPr id="7" name="Shape 216"/>
          <p:cNvSpPr/>
          <p:nvPr/>
        </p:nvSpPr>
        <p:spPr>
          <a:xfrm rot="8100000">
            <a:off x="4422795" y="3279794"/>
            <a:ext cx="298411" cy="298411"/>
          </a:xfrm>
          <a:custGeom>
            <a:avLst/>
            <a:gdLst/>
            <a:ahLst/>
            <a:cxnLst/>
            <a:rect l="0" t="0" r="0" b="0"/>
            <a:pathLst>
              <a:path w="120000" h="120000" extrusionOk="0">
                <a:moveTo>
                  <a:pt x="31771" y="88228"/>
                </a:moveTo>
                <a:cubicBezTo>
                  <a:pt x="38964" y="95422"/>
                  <a:pt x="50628" y="95422"/>
                  <a:pt x="57822" y="88228"/>
                </a:cubicBezTo>
                <a:cubicBezTo>
                  <a:pt x="65016" y="81035"/>
                  <a:pt x="65016" y="69371"/>
                  <a:pt x="57822" y="62177"/>
                </a:cubicBezTo>
                <a:cubicBezTo>
                  <a:pt x="50628" y="54983"/>
                  <a:pt x="38964" y="54983"/>
                  <a:pt x="31771" y="62177"/>
                </a:cubicBezTo>
                <a:cubicBezTo>
                  <a:pt x="24577" y="69371"/>
                  <a:pt x="24577" y="81035"/>
                  <a:pt x="31771" y="88228"/>
                </a:cubicBezTo>
                <a:close/>
                <a:moveTo>
                  <a:pt x="14171" y="105828"/>
                </a:moveTo>
                <a:cubicBezTo>
                  <a:pt x="5415" y="97072"/>
                  <a:pt x="0" y="84975"/>
                  <a:pt x="0" y="71614"/>
                </a:cubicBezTo>
                <a:cubicBezTo>
                  <a:pt x="0" y="44892"/>
                  <a:pt x="22189" y="28508"/>
                  <a:pt x="48385" y="23229"/>
                </a:cubicBezTo>
                <a:cubicBezTo>
                  <a:pt x="75836" y="17697"/>
                  <a:pt x="89946" y="12557"/>
                  <a:pt x="120000" y="0"/>
                </a:cubicBezTo>
                <a:cubicBezTo>
                  <a:pt x="107767" y="32982"/>
                  <a:pt x="102953" y="42211"/>
                  <a:pt x="96770" y="71614"/>
                </a:cubicBezTo>
                <a:cubicBezTo>
                  <a:pt x="91889" y="98662"/>
                  <a:pt x="75107" y="120000"/>
                  <a:pt x="48385" y="120000"/>
                </a:cubicBezTo>
                <a:cubicBezTo>
                  <a:pt x="35024" y="120000"/>
                  <a:pt x="22927" y="114584"/>
                  <a:pt x="14171" y="105828"/>
                </a:cubicBezTo>
                <a:close/>
              </a:path>
            </a:pathLst>
          </a:custGeom>
          <a:solidFill>
            <a:schemeClr val="lt1"/>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8" name="Title 7"/>
          <p:cNvSpPr>
            <a:spLocks noGrp="1"/>
          </p:cNvSpPr>
          <p:nvPr>
            <p:ph type="title"/>
          </p:nvPr>
        </p:nvSpPr>
        <p:spPr/>
        <p:txBody>
          <a:bodyPr/>
          <a:lstStyle/>
          <a:p>
            <a:r>
              <a:rPr lang="en-US" dirty="0" smtClean="0"/>
              <a:t>METHODOLOGY</a:t>
            </a:r>
            <a:endParaRPr lang="en-US" dirty="0"/>
          </a:p>
        </p:txBody>
      </p:sp>
    </p:spTree>
    <p:extLst>
      <p:ext uri="{BB962C8B-B14F-4D97-AF65-F5344CB8AC3E}">
        <p14:creationId xmlns:p14="http://schemas.microsoft.com/office/powerpoint/2010/main" val="2345174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altLang="zh-CN" sz="2800" b="1" dirty="0" smtClean="0">
                <a:sym typeface="Perpetua" pitchFamily="18" charset="0"/>
              </a:rPr>
              <a:t>3. Study </a:t>
            </a:r>
            <a:r>
              <a:rPr lang="en-US" altLang="zh-CN" sz="2800" b="1" dirty="0">
                <a:sym typeface="Perpetua" pitchFamily="18" charset="0"/>
              </a:rPr>
              <a:t>duration</a:t>
            </a:r>
            <a:r>
              <a:rPr lang="en-US" sz="2800" dirty="0">
                <a:cs typeface="Arial" pitchFamily="34" charset="0"/>
              </a:rPr>
              <a:t>: </a:t>
            </a:r>
            <a:r>
              <a:rPr lang="en-US" sz="2800" dirty="0" smtClean="0">
                <a:cs typeface="Arial" pitchFamily="34" charset="0"/>
              </a:rPr>
              <a:t>Febuary</a:t>
            </a:r>
            <a:r>
              <a:rPr lang="en-US" sz="2800" dirty="0">
                <a:cs typeface="Arial" pitchFamily="34" charset="0"/>
              </a:rPr>
              <a:t> </a:t>
            </a:r>
            <a:r>
              <a:rPr lang="en-US" sz="2800" dirty="0" smtClean="0">
                <a:cs typeface="Arial" pitchFamily="34" charset="0"/>
              </a:rPr>
              <a:t>2017 </a:t>
            </a:r>
            <a:r>
              <a:rPr lang="en-US" sz="2800" dirty="0">
                <a:cs typeface="Arial" pitchFamily="34" charset="0"/>
              </a:rPr>
              <a:t>– August </a:t>
            </a:r>
            <a:r>
              <a:rPr lang="en-US" sz="2800" dirty="0" smtClean="0">
                <a:cs typeface="Arial" pitchFamily="34" charset="0"/>
              </a:rPr>
              <a:t>2017</a:t>
            </a:r>
          </a:p>
          <a:p>
            <a:pPr marL="0" indent="0">
              <a:buNone/>
            </a:pPr>
            <a:r>
              <a:rPr lang="en-US" b="1" dirty="0">
                <a:cs typeface="Arial" pitchFamily="34" charset="0"/>
              </a:rPr>
              <a:t>4</a:t>
            </a:r>
            <a:r>
              <a:rPr lang="en-US" b="1" dirty="0" smtClean="0">
                <a:cs typeface="Arial" pitchFamily="34" charset="0"/>
              </a:rPr>
              <a:t>. </a:t>
            </a:r>
            <a:r>
              <a:rPr lang="en-US" sz="2800" b="1" dirty="0" smtClean="0">
                <a:cs typeface="Arial" pitchFamily="34" charset="0"/>
              </a:rPr>
              <a:t>Study </a:t>
            </a:r>
            <a:r>
              <a:rPr lang="en-US" sz="2800" b="1" dirty="0">
                <a:cs typeface="Arial" pitchFamily="34" charset="0"/>
              </a:rPr>
              <a:t>method</a:t>
            </a:r>
            <a:endParaRPr lang="en-US" sz="2800" dirty="0">
              <a:cs typeface="Arial" pitchFamily="34" charset="0"/>
            </a:endParaRPr>
          </a:p>
          <a:p>
            <a:pPr>
              <a:buFont typeface="Wingdings" charset="2"/>
              <a:buChar char="ü"/>
            </a:pPr>
            <a:r>
              <a:rPr lang="en-US" sz="2800" dirty="0">
                <a:cs typeface="Arial" pitchFamily="34" charset="0"/>
              </a:rPr>
              <a:t>Study </a:t>
            </a:r>
            <a:r>
              <a:rPr lang="en-US" sz="2800" dirty="0" smtClean="0">
                <a:cs typeface="Arial" pitchFamily="34" charset="0"/>
              </a:rPr>
              <a:t>design</a:t>
            </a:r>
            <a:r>
              <a:rPr lang="en-US" sz="2800" dirty="0">
                <a:cs typeface="Arial" pitchFamily="34" charset="0"/>
              </a:rPr>
              <a:t>: </a:t>
            </a:r>
            <a:r>
              <a:rPr lang="en-US" sz="2800" dirty="0" smtClean="0">
                <a:cs typeface="Arial" pitchFamily="34" charset="0"/>
              </a:rPr>
              <a:t>Cross-sectional survey</a:t>
            </a:r>
            <a:endParaRPr lang="en-US" sz="2800" dirty="0">
              <a:cs typeface="Arial" pitchFamily="34" charset="0"/>
            </a:endParaRPr>
          </a:p>
          <a:p>
            <a:pPr lvl="0">
              <a:buFont typeface="Wingdings" charset="2"/>
              <a:buChar char="ü"/>
            </a:pPr>
            <a:r>
              <a:rPr lang="en-US" sz="2800" dirty="0" smtClean="0">
                <a:cs typeface="Arial" pitchFamily="34" charset="0"/>
              </a:rPr>
              <a:t>Study tool</a:t>
            </a:r>
            <a:r>
              <a:rPr lang="en-US" sz="2800" dirty="0">
                <a:cs typeface="Arial" pitchFamily="34" charset="0"/>
              </a:rPr>
              <a:t>: A </a:t>
            </a:r>
            <a:r>
              <a:rPr lang="en-US" sz="2800" dirty="0" smtClean="0">
                <a:cs typeface="Arial" pitchFamily="34" charset="0"/>
              </a:rPr>
              <a:t>questionnaire including </a:t>
            </a:r>
            <a:r>
              <a:rPr lang="en-US" sz="2800" dirty="0">
                <a:cs typeface="Arial" pitchFamily="34" charset="0"/>
              </a:rPr>
              <a:t>4 parts (general information, knowledge, </a:t>
            </a:r>
            <a:r>
              <a:rPr lang="en-US" sz="2800" dirty="0" smtClean="0">
                <a:cs typeface="Arial" pitchFamily="34" charset="0"/>
              </a:rPr>
              <a:t>approach attitudes </a:t>
            </a:r>
            <a:r>
              <a:rPr lang="en-US" sz="2800" dirty="0">
                <a:cs typeface="Arial" pitchFamily="34" charset="0"/>
              </a:rPr>
              <a:t>and </a:t>
            </a:r>
            <a:r>
              <a:rPr lang="en-US" sz="2800" dirty="0"/>
              <a:t>managements towards  surgical emergency </a:t>
            </a:r>
            <a:r>
              <a:rPr lang="en-US" sz="2800" dirty="0" smtClean="0"/>
              <a:t>case </a:t>
            </a:r>
            <a:r>
              <a:rPr lang="en-US" sz="2800" dirty="0" smtClean="0">
                <a:cs typeface="Arial" pitchFamily="34" charset="0"/>
              </a:rPr>
              <a:t>)</a:t>
            </a:r>
            <a:endParaRPr lang="en-US" sz="2800" dirty="0">
              <a:cs typeface="Arial" pitchFamily="34" charset="0"/>
            </a:endParaRPr>
          </a:p>
          <a:p>
            <a:endParaRPr lang="en-US" dirty="0"/>
          </a:p>
        </p:txBody>
      </p:sp>
      <p:sp>
        <p:nvSpPr>
          <p:cNvPr id="3" name="Title 2"/>
          <p:cNvSpPr>
            <a:spLocks noGrp="1"/>
          </p:cNvSpPr>
          <p:nvPr>
            <p:ph type="title"/>
          </p:nvPr>
        </p:nvSpPr>
        <p:spPr/>
        <p:txBody>
          <a:bodyPr/>
          <a:lstStyle/>
          <a:p>
            <a:r>
              <a:rPr lang="en-US" dirty="0"/>
              <a:t>METHODOLOGY</a:t>
            </a:r>
          </a:p>
        </p:txBody>
      </p:sp>
    </p:spTree>
    <p:extLst>
      <p:ext uri="{BB962C8B-B14F-4D97-AF65-F5344CB8AC3E}">
        <p14:creationId xmlns:p14="http://schemas.microsoft.com/office/powerpoint/2010/main" val="4024928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610600" cy="4876800"/>
          </a:xfrm>
        </p:spPr>
        <p:txBody>
          <a:bodyPr>
            <a:noAutofit/>
          </a:bodyPr>
          <a:lstStyle/>
          <a:p>
            <a:pPr marL="0" indent="0">
              <a:buNone/>
            </a:pPr>
            <a:r>
              <a:rPr lang="en-US" sz="2600" b="1" dirty="0"/>
              <a:t>5</a:t>
            </a:r>
            <a:r>
              <a:rPr lang="en-US" sz="2600" b="1" dirty="0" smtClean="0"/>
              <a:t>. Data collection:</a:t>
            </a:r>
            <a:endParaRPr lang="en-US" sz="2600" b="1" dirty="0"/>
          </a:p>
          <a:p>
            <a:pPr algn="just">
              <a:buFont typeface="Wingdings"/>
              <a:buChar char="Ø"/>
            </a:pPr>
            <a:r>
              <a:rPr lang="en-US" sz="2600" dirty="0" smtClean="0"/>
              <a:t>Data was collected by student of Hue University of Medicine and Pharmacy and the collaborators at </a:t>
            </a:r>
            <a:r>
              <a:rPr lang="en-US" sz="2600" dirty="0" err="1" smtClean="0"/>
              <a:t>Nham</a:t>
            </a:r>
            <a:r>
              <a:rPr lang="en-US" sz="2600" dirty="0" smtClean="0"/>
              <a:t> Commune. The process of collecting data happened during the time of </a:t>
            </a:r>
            <a:r>
              <a:rPr lang="en-US" sz="2800" dirty="0"/>
              <a:t>“Charity care program”</a:t>
            </a:r>
            <a:r>
              <a:rPr lang="en-US" sz="2600" dirty="0" smtClean="0"/>
              <a:t> within 3 days at Nham Commune. After finishing, all the questionnaires were taken back and checked by supervisors.</a:t>
            </a:r>
            <a:endParaRPr lang="en-US" sz="2600" dirty="0"/>
          </a:p>
          <a:p>
            <a:pPr>
              <a:buFont typeface="Wingdings"/>
              <a:buChar char="Ø"/>
            </a:pPr>
            <a:r>
              <a:rPr lang="en-US" sz="2600" dirty="0" smtClean="0"/>
              <a:t>Joining </a:t>
            </a:r>
            <a:r>
              <a:rPr lang="en-US" sz="2600" dirty="0"/>
              <a:t>in the research was absolutely volunteer and the respondents could stop whenever they felt inconvenient.</a:t>
            </a:r>
          </a:p>
          <a:p>
            <a:pPr marL="0" indent="0">
              <a:buNone/>
            </a:pPr>
            <a:r>
              <a:rPr lang="en-US" sz="2600" b="1" dirty="0"/>
              <a:t>6</a:t>
            </a:r>
            <a:r>
              <a:rPr lang="en-US" sz="2600" dirty="0" smtClean="0"/>
              <a:t>. </a:t>
            </a:r>
            <a:r>
              <a:rPr lang="en-US" sz="2600" b="1" dirty="0" smtClean="0"/>
              <a:t>Analyzing data:</a:t>
            </a:r>
          </a:p>
          <a:p>
            <a:pPr marL="0" indent="0">
              <a:buNone/>
            </a:pPr>
            <a:r>
              <a:rPr lang="en-US" sz="2600" dirty="0" smtClean="0"/>
              <a:t>SPSS </a:t>
            </a:r>
            <a:r>
              <a:rPr lang="en-US" sz="2600" dirty="0"/>
              <a:t>18.0 </a:t>
            </a:r>
            <a:r>
              <a:rPr lang="en-US" sz="2600" dirty="0" smtClean="0"/>
              <a:t>and </a:t>
            </a:r>
            <a:r>
              <a:rPr lang="en-US" sz="2600" dirty="0"/>
              <a:t>Microsoft Excel</a:t>
            </a:r>
          </a:p>
          <a:p>
            <a:endParaRPr lang="af-ZA" sz="2600" dirty="0"/>
          </a:p>
        </p:txBody>
      </p:sp>
      <p:sp>
        <p:nvSpPr>
          <p:cNvPr id="4" name="Title 3"/>
          <p:cNvSpPr>
            <a:spLocks noGrp="1"/>
          </p:cNvSpPr>
          <p:nvPr>
            <p:ph type="title"/>
          </p:nvPr>
        </p:nvSpPr>
        <p:spPr/>
        <p:txBody>
          <a:bodyPr/>
          <a:lstStyle/>
          <a:p>
            <a:r>
              <a:rPr lang="en-US" dirty="0"/>
              <a:t>METHODOLOGY</a:t>
            </a:r>
          </a:p>
        </p:txBody>
      </p:sp>
    </p:spTree>
    <p:extLst>
      <p:ext uri="{BB962C8B-B14F-4D97-AF65-F5344CB8AC3E}">
        <p14:creationId xmlns:p14="http://schemas.microsoft.com/office/powerpoint/2010/main" val="3931785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a:t>7</a:t>
            </a:r>
            <a:r>
              <a:rPr lang="en-US" b="1" dirty="0" smtClean="0"/>
              <a:t>. Sample size and choosing sample method</a:t>
            </a:r>
          </a:p>
          <a:p>
            <a:pPr>
              <a:buFont typeface="Wingdings"/>
              <a:buChar char="Ø"/>
            </a:pPr>
            <a:r>
              <a:rPr lang="en-US" b="1" dirty="0" smtClean="0"/>
              <a:t>Sampling method: Convenience sample</a:t>
            </a:r>
            <a:endParaRPr lang="en-US" b="1" dirty="0" smtClean="0">
              <a:sym typeface="Wingdings"/>
            </a:endParaRPr>
          </a:p>
          <a:p>
            <a:pPr>
              <a:buFont typeface="Wingdings"/>
              <a:buChar char="Ø"/>
            </a:pPr>
            <a:r>
              <a:rPr lang="en-US" b="1" dirty="0" smtClean="0"/>
              <a:t>Subjects: </a:t>
            </a:r>
            <a:r>
              <a:rPr lang="en-US" dirty="0" smtClean="0"/>
              <a:t>People who took part in the “Charity care program” at </a:t>
            </a:r>
            <a:r>
              <a:rPr lang="en-US" dirty="0" err="1" smtClean="0"/>
              <a:t>Nham</a:t>
            </a:r>
            <a:r>
              <a:rPr lang="en-US" dirty="0" smtClean="0"/>
              <a:t> Commune from 14/07/2017 to 16/07/2017.</a:t>
            </a:r>
          </a:p>
          <a:p>
            <a:pPr>
              <a:buFont typeface="Wingdings"/>
              <a:buChar char="Ø"/>
            </a:pPr>
            <a:r>
              <a:rPr lang="en-US" b="1" dirty="0"/>
              <a:t>Selection </a:t>
            </a:r>
            <a:r>
              <a:rPr lang="en-US" b="1" dirty="0" smtClean="0"/>
              <a:t>criteria: </a:t>
            </a:r>
            <a:r>
              <a:rPr lang="en-US" dirty="0"/>
              <a:t>The residents live at Nham Commune, from 16 – 60 years old and agree to join the interview.</a:t>
            </a:r>
          </a:p>
          <a:p>
            <a:pPr marL="0" indent="0">
              <a:buNone/>
            </a:pPr>
            <a:endParaRPr lang="en-US" dirty="0"/>
          </a:p>
          <a:p>
            <a:pPr marL="0" indent="0">
              <a:buNone/>
            </a:pPr>
            <a:endParaRPr lang="af-ZA" dirty="0"/>
          </a:p>
        </p:txBody>
      </p:sp>
      <p:sp>
        <p:nvSpPr>
          <p:cNvPr id="4" name="Title 3"/>
          <p:cNvSpPr>
            <a:spLocks noGrp="1"/>
          </p:cNvSpPr>
          <p:nvPr>
            <p:ph type="title"/>
          </p:nvPr>
        </p:nvSpPr>
        <p:spPr/>
        <p:txBody>
          <a:bodyPr/>
          <a:lstStyle/>
          <a:p>
            <a:r>
              <a:rPr lang="en-US" dirty="0"/>
              <a:t>METHODOLOGY</a:t>
            </a:r>
          </a:p>
        </p:txBody>
      </p:sp>
    </p:spTree>
    <p:extLst>
      <p:ext uri="{BB962C8B-B14F-4D97-AF65-F5344CB8AC3E}">
        <p14:creationId xmlns:p14="http://schemas.microsoft.com/office/powerpoint/2010/main" val="2261194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2113</Words>
  <Application>Microsoft Office PowerPoint</Application>
  <PresentationFormat>On-screen Show (4:3)</PresentationFormat>
  <Paragraphs>506</Paragraphs>
  <Slides>24</Slides>
  <Notes>15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CONTENT</vt:lpstr>
      <vt:lpstr>INTRODUCTION</vt:lpstr>
      <vt:lpstr>INTRODUCTION</vt:lpstr>
      <vt:lpstr>OBJECTS</vt:lpstr>
      <vt:lpstr>METHODOLOGY</vt:lpstr>
      <vt:lpstr>METHODOLOGY</vt:lpstr>
      <vt:lpstr>METHODOLOGY</vt:lpstr>
      <vt:lpstr>METHODOLOGY</vt:lpstr>
      <vt:lpstr>METHODOLOGY</vt:lpstr>
      <vt:lpstr>METHODOLOGY</vt:lpstr>
      <vt:lpstr>METHODOLOGY</vt:lpstr>
      <vt:lpstr>RESULT AND DISCUSSION</vt:lpstr>
      <vt:lpstr>RESULT AND DISCUSSION</vt:lpstr>
      <vt:lpstr>RESULT AND DISCUSSION</vt:lpstr>
      <vt:lpstr>RESULT AND DISCUSSION</vt:lpstr>
      <vt:lpstr>RESULT AND DISCUSSION</vt:lpstr>
      <vt:lpstr>RESULT AND DISCUSSION</vt:lpstr>
      <vt:lpstr>PowerPoint Presentation</vt:lpstr>
      <vt:lpstr>RESULT AND DISCUSSION</vt:lpstr>
      <vt:lpstr>CONCLUSION</vt:lpstr>
      <vt:lpstr>RECOMMENDATION</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71</cp:revision>
  <dcterms:created xsi:type="dcterms:W3CDTF">2017-10-24T07:37:03Z</dcterms:created>
  <dcterms:modified xsi:type="dcterms:W3CDTF">2017-10-26T09:18:25Z</dcterms:modified>
</cp:coreProperties>
</file>