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5" r:id="rId2"/>
    <p:sldId id="286" r:id="rId3"/>
    <p:sldId id="281" r:id="rId4"/>
    <p:sldId id="288" r:id="rId5"/>
    <p:sldId id="291" r:id="rId6"/>
    <p:sldId id="259" r:id="rId7"/>
    <p:sldId id="290" r:id="rId8"/>
    <p:sldId id="265" r:id="rId9"/>
    <p:sldId id="268" r:id="rId10"/>
    <p:sldId id="30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5" r:id="rId21"/>
    <p:sldId id="304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2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0FB10-371B-4243-AEE6-8FD193ED913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2AB2-B88E-1641-9F38-E0E82C91A6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5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48A1-7840-2344-A9F7-6BFB495BFEA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97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48A1-7840-2344-A9F7-6BFB495BFEA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85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20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3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16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A2BF-ECD3-4C42-8745-F5E7D225B4A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125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7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52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66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7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24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63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61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64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946E-9BE3-494E-8121-EB7FB7F42CD4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C665-0A0D-C846-99FE-551783AA33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0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microsoft.com/office/2007/relationships/hdphoto" Target="../media/hdphoto5.wdp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exo.fr/standard-1759-1.html" TargetMode="External"/><Relationship Id="rId4" Type="http://schemas.openxmlformats.org/officeDocument/2006/relationships/hyperlink" Target="https://bspe.revuesonline.com/resnum.jsp?editionId=324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ecinetropicale.free.fr/cours/testrapid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http://www.infectiologie.com/fr/actualites/epillytrop-2016_-n.html" TargetMode="External"/><Relationship Id="rId5" Type="http://schemas.openxmlformats.org/officeDocument/2006/relationships/image" Target="../media/image31.png"/><Relationship Id="rId6" Type="http://schemas.openxmlformats.org/officeDocument/2006/relationships/hyperlink" Target="https://i3m.aviesan.fr/index.php?pagendx=510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apps.who.int/iris/bitstream/10665/75237/1/9789242501124_fre.pdf?ua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339" y="1324729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Rapid</a:t>
            </a:r>
            <a:r>
              <a:rPr lang="fr-FR" sz="3200" dirty="0" smtClean="0"/>
              <a:t> </a:t>
            </a:r>
            <a:r>
              <a:rPr lang="fr-FR" sz="3200" dirty="0" err="1" smtClean="0"/>
              <a:t>diagnosis</a:t>
            </a:r>
            <a:r>
              <a:rPr lang="fr-FR" sz="3200" dirty="0" smtClean="0"/>
              <a:t> tests and point of care (POC) tests for tropical </a:t>
            </a:r>
            <a:r>
              <a:rPr lang="fr-FR" sz="3200" dirty="0" err="1" smtClean="0"/>
              <a:t>infectious</a:t>
            </a:r>
            <a:r>
              <a:rPr lang="fr-FR" sz="3200" dirty="0" smtClean="0"/>
              <a:t> </a:t>
            </a:r>
            <a:r>
              <a:rPr lang="fr-FR" sz="3200" dirty="0" err="1" smtClean="0"/>
              <a:t>diseases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828416" y="3837655"/>
            <a:ext cx="5296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Eric PICHARD</a:t>
            </a:r>
          </a:p>
          <a:p>
            <a:pPr algn="ctr"/>
            <a:r>
              <a:rPr lang="fr-FR" b="1" dirty="0" smtClean="0"/>
              <a:t>Centre Médical de l’Institut Pasteur. Paris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err="1" smtClean="0"/>
              <a:t>Neglected</a:t>
            </a:r>
            <a:r>
              <a:rPr lang="fr-FR" b="1" dirty="0" smtClean="0"/>
              <a:t> Tropical </a:t>
            </a:r>
            <a:r>
              <a:rPr lang="fr-FR" b="1" dirty="0" err="1" smtClean="0"/>
              <a:t>Diseases</a:t>
            </a:r>
            <a:r>
              <a:rPr lang="fr-FR" b="1" dirty="0" smtClean="0"/>
              <a:t> french</a:t>
            </a:r>
            <a:r>
              <a:rPr lang="fr-FR" b="1" dirty="0"/>
              <a:t>-</a:t>
            </a:r>
            <a:r>
              <a:rPr lang="fr-FR" b="1" dirty="0" smtClean="0"/>
              <a:t>speakers </a:t>
            </a:r>
            <a:r>
              <a:rPr lang="fr-FR" b="1" dirty="0"/>
              <a:t>network </a:t>
            </a:r>
          </a:p>
        </p:txBody>
      </p:sp>
    </p:spTree>
    <p:extLst>
      <p:ext uri="{BB962C8B-B14F-4D97-AF65-F5344CB8AC3E}">
        <p14:creationId xmlns:p14="http://schemas.microsoft.com/office/powerpoint/2010/main" val="176154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Types of </a:t>
            </a:r>
            <a:r>
              <a:rPr lang="fr-FR" sz="2400" b="1" dirty="0"/>
              <a:t>tests </a:t>
            </a:r>
            <a:r>
              <a:rPr lang="fr-FR" sz="2400" b="1" dirty="0" err="1"/>
              <a:t>according</a:t>
            </a:r>
            <a:r>
              <a:rPr lang="fr-FR" sz="2400" b="1" dirty="0"/>
              <a:t> to the </a:t>
            </a:r>
            <a:r>
              <a:rPr lang="fr-FR" sz="2400" b="1" dirty="0" err="1">
                <a:solidFill>
                  <a:srgbClr val="000090"/>
                </a:solidFill>
              </a:rPr>
              <a:t>clinical</a:t>
            </a:r>
            <a:r>
              <a:rPr lang="fr-FR" sz="2400" b="1" dirty="0">
                <a:solidFill>
                  <a:srgbClr val="000090"/>
                </a:solidFill>
              </a:rPr>
              <a:t> situations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6661" y="2571366"/>
            <a:ext cx="7069381" cy="3213340"/>
          </a:xfrm>
        </p:spPr>
        <p:txBody>
          <a:bodyPr>
            <a:noAutofit/>
          </a:bodyPr>
          <a:lstStyle/>
          <a:p>
            <a:r>
              <a:rPr lang="fr-FR" sz="2400" dirty="0" smtClean="0"/>
              <a:t>Mono (the 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r>
              <a:rPr lang="fr-FR" sz="2400" dirty="0" smtClean="0"/>
              <a:t> RDT): </a:t>
            </a:r>
            <a:r>
              <a:rPr lang="fr-FR" sz="2400" dirty="0" err="1" smtClean="0"/>
              <a:t>symptomatic</a:t>
            </a:r>
            <a:r>
              <a:rPr lang="fr-FR" sz="2400" dirty="0" smtClean="0"/>
              <a:t> </a:t>
            </a:r>
            <a:r>
              <a:rPr lang="fr-FR" sz="2400" dirty="0" err="1" smtClean="0"/>
              <a:t>approach</a:t>
            </a:r>
            <a:r>
              <a:rPr lang="fr-FR" sz="2400" dirty="0" smtClean="0"/>
              <a:t>/ </a:t>
            </a:r>
            <a:r>
              <a:rPr lang="fr-FR" sz="2400" dirty="0" err="1" smtClean="0"/>
              <a:t>epidemiological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context</a:t>
            </a:r>
            <a:r>
              <a:rPr lang="fr-FR" sz="2400" dirty="0" smtClean="0"/>
              <a:t>/screening</a:t>
            </a:r>
          </a:p>
          <a:p>
            <a:endParaRPr lang="fr-FR" sz="1600" dirty="0" smtClean="0"/>
          </a:p>
          <a:p>
            <a:r>
              <a:rPr lang="fr-FR" sz="2400" dirty="0" smtClean="0"/>
              <a:t>Bi : </a:t>
            </a:r>
            <a:r>
              <a:rPr lang="fr-FR" sz="2400" dirty="0" err="1" smtClean="0"/>
              <a:t>syndromic</a:t>
            </a:r>
            <a:r>
              <a:rPr lang="fr-FR" sz="2400" dirty="0" smtClean="0"/>
              <a:t> RDT (ex: </a:t>
            </a:r>
            <a:r>
              <a:rPr lang="fr-FR" sz="2400" dirty="0" err="1" smtClean="0"/>
              <a:t>diarrhea</a:t>
            </a:r>
            <a:r>
              <a:rPr lang="fr-FR" sz="2400" dirty="0" smtClean="0"/>
              <a:t>) or </a:t>
            </a:r>
            <a:r>
              <a:rPr lang="fr-FR" sz="2400" dirty="0" err="1" smtClean="0"/>
              <a:t>directed</a:t>
            </a:r>
            <a:r>
              <a:rPr lang="fr-FR" sz="2400" dirty="0" smtClean="0"/>
              <a:t> by the </a:t>
            </a:r>
            <a:r>
              <a:rPr lang="fr-FR" sz="2400" dirty="0" err="1" smtClean="0"/>
              <a:t>epidemiology</a:t>
            </a:r>
            <a:r>
              <a:rPr lang="fr-FR" sz="2400" dirty="0" smtClean="0"/>
              <a:t> (RDT</a:t>
            </a:r>
            <a:r>
              <a:rPr lang="fr-FR" sz="2400" dirty="0"/>
              <a:t> </a:t>
            </a:r>
            <a:r>
              <a:rPr lang="fr-FR" sz="2400" dirty="0" smtClean="0"/>
              <a:t>HIV and HIV/syphilis)  = guidance RDT (</a:t>
            </a:r>
            <a:r>
              <a:rPr lang="fr-FR" sz="2400" dirty="0" err="1" smtClean="0"/>
              <a:t>insufficient</a:t>
            </a:r>
            <a:r>
              <a:rPr lang="fr-FR" sz="2400" dirty="0" smtClean="0"/>
              <a:t> </a:t>
            </a:r>
            <a:r>
              <a:rPr lang="fr-FR" sz="2400" dirty="0"/>
              <a:t>to </a:t>
            </a:r>
            <a:r>
              <a:rPr lang="fr-FR" sz="2400" dirty="0" smtClean="0"/>
              <a:t>commit</a:t>
            </a:r>
            <a:r>
              <a:rPr lang="fr-FR" sz="2400" dirty="0"/>
              <a:t> </a:t>
            </a:r>
            <a:r>
              <a:rPr lang="fr-FR" sz="2400" dirty="0" smtClean="0"/>
              <a:t>a </a:t>
            </a:r>
            <a:r>
              <a:rPr lang="fr-FR" sz="2400" dirty="0" err="1"/>
              <a:t>complex</a:t>
            </a:r>
            <a:r>
              <a:rPr lang="fr-FR" sz="2400" dirty="0"/>
              <a:t> </a:t>
            </a:r>
            <a:r>
              <a:rPr lang="fr-FR" sz="2400" dirty="0" err="1" smtClean="0"/>
              <a:t>treatment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2400" dirty="0" smtClean="0"/>
              <a:t>Multiple : approche </a:t>
            </a:r>
            <a:r>
              <a:rPr lang="fr-FR" sz="2400" dirty="0" err="1" smtClean="0"/>
              <a:t>syndromic</a:t>
            </a:r>
            <a:r>
              <a:rPr lang="fr-FR" sz="2400" dirty="0" smtClean="0"/>
              <a:t> </a:t>
            </a:r>
            <a:r>
              <a:rPr lang="fr-FR" sz="2400" dirty="0" err="1" smtClean="0"/>
              <a:t>approach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(</a:t>
            </a:r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respiratory</a:t>
            </a:r>
            <a:r>
              <a:rPr lang="fr-FR" sz="2400" dirty="0" smtClean="0"/>
              <a:t> infections, </a:t>
            </a:r>
            <a:r>
              <a:rPr lang="fr-FR" sz="2400" dirty="0" err="1" smtClean="0"/>
              <a:t>fever</a:t>
            </a:r>
            <a:r>
              <a:rPr lang="fr-FR" sz="2400" dirty="0" smtClean="0"/>
              <a:t>, STD</a:t>
            </a:r>
            <a:r>
              <a:rPr lang="is-IS" sz="2400" dirty="0" smtClean="0"/>
              <a:t>…)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471" y="2571366"/>
            <a:ext cx="388470" cy="3345340"/>
          </a:xfrm>
          <a:prstGeom prst="downArrow">
            <a:avLst>
              <a:gd name="adj1" fmla="val 59908"/>
              <a:gd name="adj2" fmla="val 7391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6945" y="1732120"/>
            <a:ext cx="3468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Emergency: all </a:t>
            </a:r>
            <a:r>
              <a:rPr lang="fr-FR" sz="2400" dirty="0" err="1" smtClean="0"/>
              <a:t>rapid</a:t>
            </a:r>
            <a:r>
              <a:rPr lang="fr-FR" sz="2400" dirty="0" smtClean="0"/>
              <a:t> tests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141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95140" y="1396240"/>
            <a:ext cx="127098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Home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HIV</a:t>
            </a:r>
          </a:p>
          <a:p>
            <a:pPr algn="ctr"/>
            <a:r>
              <a:rPr lang="fr-FR" dirty="0" smtClean="0"/>
              <a:t>UI</a:t>
            </a:r>
          </a:p>
          <a:p>
            <a:pPr algn="ctr"/>
            <a:r>
              <a:rPr lang="fr-FR" dirty="0" err="1" smtClean="0"/>
              <a:t>Pregnancy</a:t>
            </a:r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2059859" y="2999444"/>
            <a:ext cx="13350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8000"/>
                </a:solidFill>
              </a:rPr>
              <a:t>Community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</a:rPr>
              <a:t>health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</a:rPr>
              <a:t>worker</a:t>
            </a:r>
            <a:r>
              <a:rPr lang="fr-FR" b="1" dirty="0" smtClean="0">
                <a:solidFill>
                  <a:srgbClr val="008000"/>
                </a:solidFill>
              </a:rPr>
              <a:t> 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Malaria</a:t>
            </a:r>
          </a:p>
          <a:p>
            <a:pPr algn="ctr"/>
            <a:r>
              <a:rPr lang="fr-FR" dirty="0" smtClean="0"/>
              <a:t>HIV</a:t>
            </a:r>
          </a:p>
          <a:p>
            <a:pPr algn="ctr"/>
            <a:r>
              <a:rPr lang="fr-FR" dirty="0" smtClean="0"/>
              <a:t>Dengue</a:t>
            </a:r>
          </a:p>
          <a:p>
            <a:pPr algn="ctr"/>
            <a:r>
              <a:rPr lang="fr-FR" dirty="0" err="1" smtClean="0"/>
              <a:t>Glycemia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95440" y="298333"/>
            <a:ext cx="153483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8000"/>
                </a:solidFill>
              </a:rPr>
              <a:t>Hospital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rgbClr val="008000"/>
                </a:solidFill>
              </a:rPr>
              <a:t>consultation/</a:t>
            </a:r>
          </a:p>
          <a:p>
            <a:pPr algn="ctr"/>
            <a:r>
              <a:rPr lang="fr-FR" b="1" dirty="0" err="1" smtClean="0">
                <a:solidFill>
                  <a:srgbClr val="008000"/>
                </a:solidFill>
              </a:rPr>
              <a:t>dispensary</a:t>
            </a:r>
            <a:endParaRPr lang="fr-FR" dirty="0" smtClean="0">
              <a:solidFill>
                <a:srgbClr val="008000"/>
              </a:solidFill>
            </a:endParaRP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Malaria</a:t>
            </a:r>
          </a:p>
          <a:p>
            <a:pPr algn="ctr"/>
            <a:r>
              <a:rPr lang="fr-FR" dirty="0" smtClean="0"/>
              <a:t>HIV</a:t>
            </a:r>
          </a:p>
          <a:p>
            <a:pPr algn="ctr"/>
            <a:r>
              <a:rPr lang="fr-FR" dirty="0" smtClean="0"/>
              <a:t>Dengue</a:t>
            </a:r>
          </a:p>
          <a:p>
            <a:pPr algn="ctr"/>
            <a:r>
              <a:rPr lang="fr-FR" dirty="0" err="1" smtClean="0"/>
              <a:t>Strepto</a:t>
            </a:r>
            <a:r>
              <a:rPr lang="fr-FR" dirty="0" smtClean="0"/>
              <a:t> 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30719" y="2746509"/>
            <a:ext cx="1481913" cy="258532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8000"/>
                </a:solidFill>
              </a:rPr>
              <a:t>Peripheral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r>
              <a:rPr lang="fr-FR" b="1" dirty="0" err="1" smtClean="0">
                <a:solidFill>
                  <a:srgbClr val="008000"/>
                </a:solidFill>
              </a:rPr>
              <a:t>lab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Malaria</a:t>
            </a:r>
          </a:p>
          <a:p>
            <a:pPr algn="ctr"/>
            <a:r>
              <a:rPr lang="fr-FR" dirty="0" smtClean="0"/>
              <a:t>HIV</a:t>
            </a:r>
          </a:p>
          <a:p>
            <a:pPr algn="ctr"/>
            <a:r>
              <a:rPr lang="fr-FR" dirty="0" smtClean="0"/>
              <a:t>Dengue</a:t>
            </a:r>
          </a:p>
          <a:p>
            <a:pPr algn="ctr"/>
            <a:r>
              <a:rPr lang="fr-FR" dirty="0" smtClean="0"/>
              <a:t>HCV HBV</a:t>
            </a:r>
          </a:p>
          <a:p>
            <a:pPr algn="ctr"/>
            <a:r>
              <a:rPr lang="fr-FR" dirty="0" err="1" smtClean="0"/>
              <a:t>Flu</a:t>
            </a:r>
            <a:endParaRPr lang="fr-FR" dirty="0" smtClean="0"/>
          </a:p>
          <a:p>
            <a:pPr algn="ctr"/>
            <a:r>
              <a:rPr lang="fr-FR" dirty="0" smtClean="0"/>
              <a:t>CD4 VL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58084" y="1013513"/>
            <a:ext cx="1438239" cy="286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8000"/>
                </a:solidFill>
              </a:rPr>
              <a:t>Hospital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HIV</a:t>
            </a:r>
            <a:endParaRPr lang="fr-FR" dirty="0"/>
          </a:p>
          <a:p>
            <a:pPr algn="ctr"/>
            <a:r>
              <a:rPr lang="fr-FR" dirty="0"/>
              <a:t>Dengue</a:t>
            </a:r>
          </a:p>
          <a:p>
            <a:pPr algn="ctr"/>
            <a:r>
              <a:rPr lang="fr-FR" dirty="0" smtClean="0"/>
              <a:t>HCV HBV</a:t>
            </a:r>
            <a:endParaRPr lang="fr-FR" dirty="0"/>
          </a:p>
          <a:p>
            <a:pPr algn="ctr"/>
            <a:r>
              <a:rPr lang="fr-FR" dirty="0" err="1" smtClean="0"/>
              <a:t>Flu</a:t>
            </a:r>
            <a:endParaRPr lang="fr-FR" dirty="0"/>
          </a:p>
          <a:p>
            <a:pPr algn="ctr"/>
            <a:r>
              <a:rPr lang="fr-FR" dirty="0"/>
              <a:t>CD4 </a:t>
            </a:r>
            <a:r>
              <a:rPr lang="fr-FR" dirty="0" smtClean="0"/>
              <a:t>VL</a:t>
            </a:r>
          </a:p>
          <a:p>
            <a:pPr algn="ctr"/>
            <a:r>
              <a:rPr lang="fr-FR" dirty="0" err="1" smtClean="0"/>
              <a:t>Ac</a:t>
            </a:r>
            <a:r>
              <a:rPr lang="fr-FR" dirty="0" smtClean="0"/>
              <a:t> tétanos</a:t>
            </a:r>
            <a:endParaRPr lang="fr-FR" dirty="0"/>
          </a:p>
          <a:p>
            <a:pPr algn="ctr"/>
            <a:r>
              <a:rPr lang="fr-FR" dirty="0" smtClean="0"/>
              <a:t>MRSA</a:t>
            </a:r>
            <a:endParaRPr lang="is-IS" dirty="0"/>
          </a:p>
          <a:p>
            <a:pPr algn="ctr"/>
            <a:r>
              <a:rPr lang="is-IS" dirty="0" smtClean="0"/>
              <a:t>Clostridium...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88111" y="5558120"/>
            <a:ext cx="2110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Salivary</a:t>
            </a:r>
            <a:r>
              <a:rPr lang="fr-FR" i="1" dirty="0" smtClean="0"/>
              <a:t>,</a:t>
            </a:r>
            <a:r>
              <a:rPr lang="fr-FR" i="1" dirty="0"/>
              <a:t> </a:t>
            </a:r>
            <a:r>
              <a:rPr lang="fr-FR" i="1" dirty="0" err="1" smtClean="0"/>
              <a:t>urinary</a:t>
            </a:r>
            <a:r>
              <a:rPr lang="fr-FR" i="1" dirty="0" smtClean="0"/>
              <a:t>, </a:t>
            </a:r>
          </a:p>
          <a:p>
            <a:r>
              <a:rPr lang="fr-FR" i="1" dirty="0" err="1"/>
              <a:t>c</a:t>
            </a:r>
            <a:r>
              <a:rPr lang="fr-FR" i="1" dirty="0" err="1" smtClean="0"/>
              <a:t>apillary</a:t>
            </a:r>
            <a:r>
              <a:rPr lang="fr-FR" i="1" dirty="0" smtClean="0"/>
              <a:t> </a:t>
            </a:r>
            <a:r>
              <a:rPr lang="fr-FR" i="1" dirty="0" err="1" smtClean="0"/>
              <a:t>blood</a:t>
            </a:r>
            <a:r>
              <a:rPr lang="fr-FR" i="1" dirty="0" smtClean="0"/>
              <a:t> tests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024579" y="5560272"/>
            <a:ext cx="140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Salivary</a:t>
            </a:r>
            <a:r>
              <a:rPr lang="fr-FR" i="1" dirty="0" smtClean="0"/>
              <a:t> and </a:t>
            </a:r>
          </a:p>
          <a:p>
            <a:r>
              <a:rPr lang="fr-FR" i="1" dirty="0" err="1" smtClean="0"/>
              <a:t>urinary</a:t>
            </a:r>
            <a:r>
              <a:rPr lang="fr-FR" i="1" dirty="0" smtClean="0"/>
              <a:t> tests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6741356" y="4982248"/>
            <a:ext cx="228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Veinous</a:t>
            </a:r>
            <a:r>
              <a:rPr lang="fr-FR" i="1" dirty="0" smtClean="0"/>
              <a:t> and </a:t>
            </a:r>
            <a:r>
              <a:rPr lang="fr-FR" i="1" dirty="0" err="1" smtClean="0"/>
              <a:t>capillary</a:t>
            </a:r>
            <a:r>
              <a:rPr lang="fr-FR" i="1" dirty="0" smtClean="0"/>
              <a:t> </a:t>
            </a:r>
            <a:r>
              <a:rPr lang="fr-FR" i="1" dirty="0" err="1" smtClean="0"/>
              <a:t>blood</a:t>
            </a:r>
            <a:r>
              <a:rPr lang="fr-FR" i="1" dirty="0" smtClean="0"/>
              <a:t> tests, </a:t>
            </a:r>
            <a:r>
              <a:rPr lang="fr-FR" i="1" dirty="0" err="1" smtClean="0"/>
              <a:t>conventional</a:t>
            </a:r>
            <a:r>
              <a:rPr lang="fr-FR" i="1" dirty="0" smtClean="0"/>
              <a:t> </a:t>
            </a:r>
            <a:r>
              <a:rPr lang="fr-FR" i="1" dirty="0" err="1" smtClean="0"/>
              <a:t>lab</a:t>
            </a:r>
            <a:endParaRPr lang="fr-FR" i="1" dirty="0" smtClean="0"/>
          </a:p>
          <a:p>
            <a:r>
              <a:rPr lang="fr-FR" i="1" dirty="0" err="1" smtClean="0"/>
              <a:t>reference</a:t>
            </a:r>
            <a:r>
              <a:rPr lang="fr-FR" i="1" dirty="0" smtClean="0"/>
              <a:t> </a:t>
            </a:r>
            <a:r>
              <a:rPr lang="fr-FR" i="1" dirty="0" err="1" smtClean="0"/>
              <a:t>lab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954020" y="6094455"/>
            <a:ext cx="7059651" cy="733663"/>
          </a:xfrm>
          <a:prstGeom prst="rightArrow">
            <a:avLst/>
          </a:prstGeom>
          <a:noFill/>
          <a:ln w="28575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86948" y="6234672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Equipement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34521" y="2324850"/>
            <a:ext cx="988802" cy="733663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`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64224" y="2376738"/>
            <a:ext cx="1062943" cy="733663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93376" y="25209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± </a:t>
            </a:r>
            <a:r>
              <a:rPr lang="fr-FR" dirty="0" err="1" smtClean="0">
                <a:solidFill>
                  <a:srgbClr val="FF0000"/>
                </a:solidFill>
              </a:rPr>
              <a:t>transf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29123" y="246296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± </a:t>
            </a:r>
            <a:r>
              <a:rPr lang="fr-FR" dirty="0" err="1" smtClean="0">
                <a:solidFill>
                  <a:srgbClr val="FF0000"/>
                </a:solidFill>
              </a:rPr>
              <a:t>transf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4038" y="1827604"/>
            <a:ext cx="1726529" cy="30295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400" b="1" dirty="0" smtClean="0">
              <a:solidFill>
                <a:srgbClr val="008000"/>
              </a:solidFill>
            </a:endParaRPr>
          </a:p>
          <a:p>
            <a:pPr algn="ctr"/>
            <a:endParaRPr lang="fr-FR" sz="1400" b="1" dirty="0">
              <a:solidFill>
                <a:srgbClr val="008000"/>
              </a:solidFill>
            </a:endParaRPr>
          </a:p>
          <a:p>
            <a:pPr algn="ctr"/>
            <a:r>
              <a:rPr lang="fr-FR" b="1" dirty="0" smtClean="0">
                <a:solidFill>
                  <a:srgbClr val="008000"/>
                </a:solidFill>
              </a:rPr>
              <a:t>« </a:t>
            </a:r>
            <a:r>
              <a:rPr lang="fr-FR" b="1" dirty="0" err="1" smtClean="0">
                <a:solidFill>
                  <a:srgbClr val="008000"/>
                </a:solidFill>
              </a:rPr>
              <a:t>Targeted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</a:rPr>
              <a:t>fight</a:t>
            </a:r>
            <a:r>
              <a:rPr lang="fr-FR" b="1" dirty="0" smtClean="0">
                <a:solidFill>
                  <a:srgbClr val="008000"/>
                </a:solidFill>
              </a:rPr>
              <a:t> »</a:t>
            </a:r>
          </a:p>
          <a:p>
            <a:endParaRPr lang="fr-FR" sz="1400" dirty="0" smtClean="0">
              <a:solidFill>
                <a:srgbClr val="008000"/>
              </a:solidFill>
            </a:endParaRPr>
          </a:p>
          <a:p>
            <a:pPr algn="ctr"/>
            <a:r>
              <a:rPr lang="fr-FR" sz="1400" dirty="0" smtClean="0"/>
              <a:t>HAT</a:t>
            </a:r>
          </a:p>
          <a:p>
            <a:pPr algn="ctr"/>
            <a:r>
              <a:rPr lang="fr-FR" sz="1400" dirty="0" err="1" smtClean="0"/>
              <a:t>Trachoma</a:t>
            </a:r>
            <a:endParaRPr lang="fr-FR" sz="1400" dirty="0" smtClean="0"/>
          </a:p>
          <a:p>
            <a:pPr algn="ctr"/>
            <a:r>
              <a:rPr lang="is-IS" sz="1400" dirty="0" smtClean="0"/>
              <a:t>Cholera</a:t>
            </a:r>
          </a:p>
          <a:p>
            <a:pPr algn="ctr"/>
            <a:r>
              <a:rPr lang="is-IS" sz="1400" dirty="0" smtClean="0"/>
              <a:t>Méningitidis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5916" y="288517"/>
            <a:ext cx="3850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Adaptation of </a:t>
            </a:r>
            <a:r>
              <a:rPr lang="fr-FR" sz="2400" b="1" dirty="0" smtClean="0">
                <a:solidFill>
                  <a:srgbClr val="000000"/>
                </a:solidFill>
              </a:rPr>
              <a:t>RDT </a:t>
            </a:r>
            <a:r>
              <a:rPr lang="fr-FR" sz="2400" b="1" dirty="0" err="1" smtClean="0">
                <a:solidFill>
                  <a:srgbClr val="000000"/>
                </a:solidFill>
              </a:rPr>
              <a:t>according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sz="2400" b="1" dirty="0">
                <a:solidFill>
                  <a:srgbClr val="000000"/>
                </a:solidFill>
              </a:rPr>
              <a:t>t</a:t>
            </a:r>
            <a:r>
              <a:rPr lang="fr-FR" sz="2400" b="1" dirty="0" smtClean="0">
                <a:solidFill>
                  <a:srgbClr val="000000"/>
                </a:solidFill>
              </a:rPr>
              <a:t>o the </a:t>
            </a:r>
            <a:r>
              <a:rPr lang="fr-FR" sz="2400" b="1" dirty="0" err="1" smtClean="0">
                <a:solidFill>
                  <a:srgbClr val="000090"/>
                </a:solidFill>
              </a:rPr>
              <a:t>level</a:t>
            </a:r>
            <a:r>
              <a:rPr lang="fr-FR" sz="2400" b="1" dirty="0" smtClean="0">
                <a:solidFill>
                  <a:srgbClr val="000090"/>
                </a:solidFill>
              </a:rPr>
              <a:t> of care</a:t>
            </a:r>
          </a:p>
        </p:txBody>
      </p:sp>
    </p:spTree>
    <p:extLst>
      <p:ext uri="{BB962C8B-B14F-4D97-AF65-F5344CB8AC3E}">
        <p14:creationId xmlns:p14="http://schemas.microsoft.com/office/powerpoint/2010/main" val="62922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04988" y="1980307"/>
            <a:ext cx="2871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syndromic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 smtClean="0"/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fever</a:t>
            </a:r>
            <a:r>
              <a:rPr lang="fr-FR" dirty="0" smtClean="0"/>
              <a:t> ± </a:t>
            </a:r>
            <a:r>
              <a:rPr lang="fr-FR" dirty="0" err="1" smtClean="0"/>
              <a:t>caugh</a:t>
            </a:r>
            <a:r>
              <a:rPr lang="fr-FR" dirty="0" smtClean="0"/>
              <a:t> ± 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throat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± </a:t>
            </a:r>
            <a:r>
              <a:rPr lang="fr-FR" dirty="0" err="1" smtClean="0"/>
              <a:t>anemia</a:t>
            </a:r>
            <a:r>
              <a:rPr lang="is-IS" dirty="0" smtClean="0"/>
              <a:t>…)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203789" y="3577225"/>
            <a:ext cx="262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Presumptive</a:t>
            </a:r>
            <a:r>
              <a:rPr lang="fr-FR" dirty="0" smtClean="0"/>
              <a:t> </a:t>
            </a:r>
            <a:r>
              <a:rPr lang="fr-FR" dirty="0" err="1" smtClean="0"/>
              <a:t>standardized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treatment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362677" y="4757583"/>
            <a:ext cx="248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Transfer if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26265" y="1939677"/>
            <a:ext cx="281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syndromic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40233" y="274052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0090"/>
                </a:solidFill>
              </a:rPr>
              <a:t>Rapid</a:t>
            </a:r>
            <a:r>
              <a:rPr lang="fr-FR" b="1" dirty="0" smtClean="0">
                <a:solidFill>
                  <a:srgbClr val="000090"/>
                </a:solidFill>
              </a:rPr>
              <a:t> tests</a:t>
            </a:r>
            <a:endParaRPr lang="fr-FR" b="1" dirty="0">
              <a:solidFill>
                <a:srgbClr val="00009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54718" y="3696757"/>
            <a:ext cx="190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44005" y="4757583"/>
            <a:ext cx="2488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Transfer if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endParaRPr lang="fr-FR" dirty="0" smtClean="0"/>
          </a:p>
          <a:p>
            <a:pPr algn="ctr"/>
            <a:r>
              <a:rPr lang="fr-FR" dirty="0"/>
              <a:t>/</a:t>
            </a:r>
            <a:r>
              <a:rPr lang="fr-FR" dirty="0" err="1" smtClean="0"/>
              <a:t>resistance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79942" y="5688133"/>
            <a:ext cx="361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= </a:t>
            </a:r>
            <a:r>
              <a:rPr lang="fr-FR" dirty="0"/>
              <a:t> </a:t>
            </a:r>
            <a:r>
              <a:rPr lang="fr-FR" dirty="0" err="1" smtClean="0"/>
              <a:t>classic</a:t>
            </a:r>
            <a:r>
              <a:rPr lang="fr-FR" dirty="0" smtClean="0"/>
              <a:t> </a:t>
            </a:r>
            <a:r>
              <a:rPr lang="fr-FR" dirty="0"/>
              <a:t>model </a:t>
            </a:r>
            <a:r>
              <a:rPr lang="fr-FR" dirty="0" smtClean="0"/>
              <a:t>type IMCI </a:t>
            </a:r>
            <a:r>
              <a:rPr lang="fr-FR" dirty="0"/>
              <a:t>of the 90s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77536" y="1831532"/>
            <a:ext cx="3512160" cy="3604682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76286" y="1853816"/>
            <a:ext cx="3512160" cy="3604682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362824" y="3279505"/>
            <a:ext cx="644427" cy="581603"/>
          </a:xfrm>
          <a:prstGeom prst="rightArrow">
            <a:avLst>
              <a:gd name="adj1" fmla="val 39724"/>
              <a:gd name="adj2" fmla="val 5000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26397" y="507573"/>
            <a:ext cx="601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90"/>
                </a:solidFill>
              </a:rPr>
              <a:t>Integration</a:t>
            </a:r>
            <a:r>
              <a:rPr lang="fr-FR" sz="2400" b="1" dirty="0"/>
              <a:t> in the </a:t>
            </a:r>
            <a:r>
              <a:rPr lang="fr-FR" sz="2400" b="1" dirty="0" err="1"/>
              <a:t>decision-making</a:t>
            </a:r>
            <a:r>
              <a:rPr lang="fr-FR" sz="2400" b="1" dirty="0"/>
              <a:t> </a:t>
            </a:r>
            <a:r>
              <a:rPr lang="fr-FR" sz="2400" b="1" dirty="0" err="1"/>
              <a:t>algorithms</a:t>
            </a:r>
            <a:endParaRPr lang="fr-FR" sz="2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980315" y="5620741"/>
            <a:ext cx="169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= </a:t>
            </a:r>
            <a:r>
              <a:rPr lang="fr-FR" dirty="0" err="1" smtClean="0"/>
              <a:t>current</a:t>
            </a:r>
            <a:r>
              <a:rPr lang="fr-FR" dirty="0" smtClean="0"/>
              <a:t> model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2454356" y="3119264"/>
            <a:ext cx="357542" cy="238134"/>
          </a:xfrm>
          <a:prstGeom prst="rightArrow">
            <a:avLst>
              <a:gd name="adj1" fmla="val 50000"/>
              <a:gd name="adj2" fmla="val 44862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 rot="5400000">
            <a:off x="2427464" y="4407180"/>
            <a:ext cx="357542" cy="238134"/>
          </a:xfrm>
          <a:prstGeom prst="rightArrow">
            <a:avLst>
              <a:gd name="adj1" fmla="val 50000"/>
              <a:gd name="adj2" fmla="val 44862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 rot="5400000">
            <a:off x="6431652" y="3346369"/>
            <a:ext cx="357542" cy="238134"/>
          </a:xfrm>
          <a:prstGeom prst="rightArrow">
            <a:avLst>
              <a:gd name="adj1" fmla="val 50000"/>
              <a:gd name="adj2" fmla="val 44862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 rot="5400000">
            <a:off x="6461073" y="4283260"/>
            <a:ext cx="357542" cy="238134"/>
          </a:xfrm>
          <a:prstGeom prst="rightArrow">
            <a:avLst>
              <a:gd name="adj1" fmla="val 50000"/>
              <a:gd name="adj2" fmla="val 44862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 rot="5400000">
            <a:off x="6461073" y="2442686"/>
            <a:ext cx="357542" cy="238134"/>
          </a:xfrm>
          <a:prstGeom prst="rightArrow">
            <a:avLst>
              <a:gd name="adj1" fmla="val 50000"/>
              <a:gd name="adj2" fmla="val 44862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57699" y="1172923"/>
            <a:ext cx="7491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Ex: not grave </a:t>
            </a:r>
            <a:r>
              <a:rPr lang="fr-FR" sz="2000" dirty="0" smtClean="0"/>
              <a:t>infection </a:t>
            </a:r>
            <a:r>
              <a:rPr lang="fr-FR" sz="2000" dirty="0" err="1"/>
              <a:t>at</a:t>
            </a:r>
            <a:r>
              <a:rPr lang="fr-FR" sz="2000" dirty="0"/>
              <a:t> the </a:t>
            </a:r>
            <a:r>
              <a:rPr lang="fr-FR" sz="2000" dirty="0" err="1"/>
              <a:t>level</a:t>
            </a:r>
            <a:r>
              <a:rPr lang="fr-FR" sz="2000" dirty="0"/>
              <a:t> of </a:t>
            </a:r>
            <a:r>
              <a:rPr lang="fr-FR" sz="2000" dirty="0" err="1" smtClean="0"/>
              <a:t>peripheral</a:t>
            </a:r>
            <a:r>
              <a:rPr lang="fr-FR" sz="2000" dirty="0" smtClean="0"/>
              <a:t> </a:t>
            </a:r>
            <a:r>
              <a:rPr lang="fr-FR" sz="2000" dirty="0" err="1"/>
              <a:t>health</a:t>
            </a:r>
            <a:r>
              <a:rPr lang="fr-FR" sz="2000" dirty="0"/>
              <a:t> </a:t>
            </a:r>
            <a:r>
              <a:rPr lang="fr-FR" sz="2000" dirty="0" err="1"/>
              <a:t>centers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096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83" y="3018684"/>
            <a:ext cx="8577294" cy="249974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92069" y="726557"/>
            <a:ext cx="7724540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	  Evaluation </a:t>
            </a:r>
            <a:r>
              <a:rPr lang="fr-FR" sz="2400" b="1" dirty="0"/>
              <a:t>of the </a:t>
            </a:r>
            <a:r>
              <a:rPr lang="fr-FR" sz="2400" b="1" dirty="0" err="1">
                <a:solidFill>
                  <a:srgbClr val="000090"/>
                </a:solidFill>
              </a:rPr>
              <a:t>quality</a:t>
            </a:r>
            <a:r>
              <a:rPr lang="fr-FR" sz="2400" b="1" dirty="0">
                <a:solidFill>
                  <a:srgbClr val="000090"/>
                </a:solidFill>
              </a:rPr>
              <a:t> of the </a:t>
            </a:r>
            <a:r>
              <a:rPr lang="fr-FR" sz="2400" b="1" dirty="0" err="1">
                <a:solidFill>
                  <a:srgbClr val="000090"/>
                </a:solidFill>
              </a:rPr>
              <a:t>res</a:t>
            </a:r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ults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/>
              <a:t>of </a:t>
            </a:r>
            <a:r>
              <a:rPr lang="fr-FR" sz="2400" b="1" dirty="0" smtClean="0"/>
              <a:t>RDT/POCT</a:t>
            </a:r>
          </a:p>
          <a:p>
            <a:r>
              <a:rPr lang="fr-FR" sz="2400" b="1" dirty="0" smtClean="0"/>
              <a:t> </a:t>
            </a:r>
          </a:p>
          <a:p>
            <a:endParaRPr lang="is-IS" sz="2000" b="1" dirty="0" smtClean="0"/>
          </a:p>
          <a:p>
            <a:endParaRPr lang="is-IS" sz="900" dirty="0"/>
          </a:p>
          <a:p>
            <a:r>
              <a:rPr lang="fr-FR" sz="2000" dirty="0" smtClean="0"/>
              <a:t>   Ex</a:t>
            </a:r>
            <a:r>
              <a:rPr lang="fr-FR" sz="2000" dirty="0"/>
              <a:t>: 6 commercial </a:t>
            </a:r>
            <a:r>
              <a:rPr lang="fr-FR" sz="2000" dirty="0" smtClean="0"/>
              <a:t>POCT </a:t>
            </a:r>
            <a:r>
              <a:rPr lang="fr-FR" sz="2000" dirty="0"/>
              <a:t>for the </a:t>
            </a:r>
            <a:r>
              <a:rPr lang="fr-FR" sz="2000" dirty="0" smtClean="0"/>
              <a:t>dengue </a:t>
            </a:r>
            <a:r>
              <a:rPr lang="fr-FR" sz="2000" dirty="0" err="1" smtClean="0"/>
              <a:t>diagnosis</a:t>
            </a:r>
            <a:r>
              <a:rPr lang="fr-FR" sz="2000" dirty="0" smtClean="0"/>
              <a:t> </a:t>
            </a:r>
            <a:r>
              <a:rPr lang="fr-FR" sz="2000" dirty="0" err="1" smtClean="0"/>
              <a:t>estimated</a:t>
            </a:r>
            <a:r>
              <a:rPr lang="fr-FR" sz="2000" dirty="0" smtClean="0"/>
              <a:t> </a:t>
            </a:r>
            <a:r>
              <a:rPr lang="fr-FR" sz="2000" dirty="0"/>
              <a:t>in Sri </a:t>
            </a:r>
            <a:r>
              <a:rPr lang="fr-FR" sz="2000" dirty="0" smtClean="0"/>
              <a:t>Lanka</a:t>
            </a:r>
            <a:endParaRPr lang="is-I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95999" y="6176914"/>
            <a:ext cx="426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Blacksell</a:t>
            </a:r>
            <a:r>
              <a:rPr lang="fr-FR" i="1" dirty="0"/>
              <a:t> et </a:t>
            </a:r>
            <a:r>
              <a:rPr lang="fr-FR" i="1" dirty="0" smtClean="0"/>
              <a:t>al. </a:t>
            </a:r>
            <a:r>
              <a:rPr lang="it-IT" i="1" dirty="0" err="1" smtClean="0"/>
              <a:t>Clin</a:t>
            </a:r>
            <a:r>
              <a:rPr lang="it-IT" i="1" dirty="0" smtClean="0"/>
              <a:t> </a:t>
            </a:r>
            <a:r>
              <a:rPr lang="it-IT" i="1" dirty="0"/>
              <a:t>Vaccine </a:t>
            </a:r>
            <a:r>
              <a:rPr lang="it-IT" i="1" dirty="0" err="1"/>
              <a:t>Immunol</a:t>
            </a:r>
            <a:r>
              <a:rPr lang="it-IT" i="1" dirty="0"/>
              <a:t>. </a:t>
            </a:r>
            <a:r>
              <a:rPr lang="it-IT" i="1" dirty="0" smtClean="0"/>
              <a:t>2011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41890" y="5025474"/>
            <a:ext cx="7599423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1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4316" y="1466780"/>
            <a:ext cx="8291955" cy="19082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After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introduction of  RDT in </a:t>
            </a:r>
            <a:r>
              <a:rPr lang="fr-FR" altLang="fr-FR" dirty="0" err="1">
                <a:solidFill>
                  <a:prstClr val="black"/>
                </a:solidFill>
                <a:cs typeface="Arial"/>
              </a:rPr>
              <a:t>o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ugandan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rural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health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centers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(stable malaria,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feasible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smear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, 14357 patients)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00" dirty="0" smtClean="0">
              <a:solidFill>
                <a:prstClr val="black"/>
              </a:solidFill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1 106 cases of malaria (± 50% &lt; 5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years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old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),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among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these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	-   </a:t>
            </a:r>
            <a:r>
              <a:rPr lang="fr-FR" altLang="fr-FR" b="1" dirty="0" err="1" smtClean="0">
                <a:solidFill>
                  <a:prstClr val="black"/>
                </a:solidFill>
                <a:cs typeface="Arial"/>
              </a:rPr>
              <a:t>less</a:t>
            </a:r>
            <a:r>
              <a:rPr lang="fr-FR" altLang="fr-FR" b="1" dirty="0" smtClean="0">
                <a:solidFill>
                  <a:prstClr val="black"/>
                </a:solidFill>
                <a:cs typeface="Arial"/>
              </a:rPr>
              <a:t> prescription of </a:t>
            </a:r>
            <a:r>
              <a:rPr lang="fr-FR" altLang="fr-FR" b="1" dirty="0" err="1" smtClean="0">
                <a:solidFill>
                  <a:prstClr val="black"/>
                </a:solidFill>
                <a:cs typeface="Arial"/>
              </a:rPr>
              <a:t>antibiotics</a:t>
            </a:r>
            <a:r>
              <a:rPr lang="fr-FR" altLang="fr-FR" b="1" dirty="0" smtClean="0">
                <a:solidFill>
                  <a:prstClr val="black"/>
                </a:solidFill>
                <a:cs typeface="Arial"/>
              </a:rPr>
              <a:t> (ATB): 75%- 53%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black"/>
                </a:solidFill>
                <a:cs typeface="Arial"/>
              </a:rPr>
              <a:t>	</a:t>
            </a:r>
            <a:r>
              <a:rPr lang="fr-FR" altLang="fr-FR" b="1" dirty="0" smtClean="0">
                <a:solidFill>
                  <a:prstClr val="black"/>
                </a:solidFill>
                <a:cs typeface="Arial"/>
              </a:rPr>
              <a:t>-  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decrease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of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length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of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hospital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stay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: 28 </a:t>
            </a:r>
            <a:r>
              <a:rPr lang="fr-FR" altLang="fr-FR" dirty="0">
                <a:solidFill>
                  <a:prstClr val="black"/>
                </a:solidFill>
                <a:cs typeface="Arial"/>
              </a:rPr>
              <a:t>-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24d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	-  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reduction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of </a:t>
            </a:r>
            <a:r>
              <a:rPr lang="fr-FR" altLang="fr-FR" dirty="0" err="1" smtClean="0">
                <a:solidFill>
                  <a:prstClr val="black"/>
                </a:solidFill>
                <a:cs typeface="Arial"/>
              </a:rPr>
              <a:t>transfer</a:t>
            </a:r>
            <a:r>
              <a:rPr lang="fr-FR" altLang="fr-FR" dirty="0">
                <a:solidFill>
                  <a:prstClr val="black"/>
                </a:solidFill>
                <a:cs typeface="Arial"/>
              </a:rPr>
              <a:t>:</a:t>
            </a:r>
            <a:r>
              <a:rPr lang="fr-FR" altLang="fr-FR" dirty="0" smtClean="0">
                <a:solidFill>
                  <a:prstClr val="black"/>
                </a:solidFill>
                <a:cs typeface="Arial"/>
              </a:rPr>
              <a:t> 7,4-4, 2%  </a:t>
            </a:r>
            <a:r>
              <a:rPr lang="fr-FR" altLang="fr-FR" i="1" dirty="0">
                <a:solidFill>
                  <a:prstClr val="black"/>
                </a:solidFill>
                <a:cs typeface="Arial"/>
              </a:rPr>
              <a:t> </a:t>
            </a:r>
            <a:r>
              <a:rPr lang="fr-FR" altLang="fr-FR" i="1" dirty="0" smtClean="0">
                <a:solidFill>
                  <a:prstClr val="black"/>
                </a:solidFill>
                <a:cs typeface="Arial"/>
              </a:rPr>
              <a:t>                                         Ross </a:t>
            </a:r>
            <a:r>
              <a:rPr lang="fr-FR" altLang="fr-FR" i="1" dirty="0">
                <a:solidFill>
                  <a:prstClr val="black"/>
                </a:solidFill>
                <a:cs typeface="Arial"/>
              </a:rPr>
              <a:t>et al. </a:t>
            </a:r>
            <a:r>
              <a:rPr lang="fr-FR" altLang="fr-FR" i="1" dirty="0" err="1">
                <a:solidFill>
                  <a:prstClr val="black"/>
                </a:solidFill>
                <a:cs typeface="Arial"/>
              </a:rPr>
              <a:t>Malar</a:t>
            </a:r>
            <a:r>
              <a:rPr lang="fr-FR" altLang="fr-FR" i="1" dirty="0">
                <a:solidFill>
                  <a:prstClr val="black"/>
                </a:solidFill>
                <a:cs typeface="Arial"/>
              </a:rPr>
              <a:t> J. 2015 </a:t>
            </a:r>
            <a:endParaRPr lang="fr-FR" altLang="fr-FR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5737" y="375521"/>
            <a:ext cx="443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b="1" dirty="0" smtClean="0">
                <a:cs typeface="Arial"/>
              </a:rPr>
              <a:t>Evaluation </a:t>
            </a:r>
            <a:r>
              <a:rPr lang="fr-FR" sz="2400" b="1" dirty="0" smtClean="0">
                <a:cs typeface="Arial"/>
              </a:rPr>
              <a:t>of the </a:t>
            </a:r>
            <a:r>
              <a:rPr lang="fr-FR" sz="2400" b="1" dirty="0" smtClean="0">
                <a:solidFill>
                  <a:srgbClr val="000090"/>
                </a:solidFill>
                <a:cs typeface="Arial"/>
              </a:rPr>
              <a:t>use</a:t>
            </a:r>
            <a:r>
              <a:rPr lang="fr-FR" sz="2400" b="1" dirty="0" smtClean="0">
                <a:cs typeface="Arial"/>
              </a:rPr>
              <a:t> : ex malaria </a:t>
            </a:r>
            <a:endParaRPr lang="fr-FR" sz="2400" b="1" dirty="0"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9878" y="3595952"/>
            <a:ext cx="4099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cs typeface="Arial"/>
              </a:rPr>
              <a:t> </a:t>
            </a:r>
            <a:r>
              <a:rPr lang="is-IS" sz="2000" b="1" dirty="0" smtClean="0">
                <a:cs typeface="Arial"/>
              </a:rPr>
              <a:t>…i</a:t>
            </a:r>
            <a:r>
              <a:rPr lang="fr-FR" sz="2000" b="1" dirty="0" smtClean="0">
                <a:cs typeface="Arial"/>
              </a:rPr>
              <a:t>f the support of the nurses </a:t>
            </a:r>
            <a:r>
              <a:rPr lang="fr-FR" sz="2000" b="1" dirty="0" err="1">
                <a:cs typeface="Arial"/>
              </a:rPr>
              <a:t>is</a:t>
            </a:r>
            <a:r>
              <a:rPr lang="fr-FR" sz="2000" b="1" dirty="0">
                <a:cs typeface="Arial"/>
              </a:rPr>
              <a:t> 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315" y="4106689"/>
            <a:ext cx="8291955" cy="24745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/>
              <a:t>algorithms</a:t>
            </a:r>
            <a:r>
              <a:rPr lang="fr-FR" dirty="0"/>
              <a:t> in rural </a:t>
            </a:r>
            <a:r>
              <a:rPr lang="fr-FR" dirty="0" err="1" smtClean="0"/>
              <a:t>african</a:t>
            </a:r>
            <a:r>
              <a:rPr lang="fr-FR" dirty="0" smtClean="0"/>
              <a:t> areas </a:t>
            </a:r>
            <a:r>
              <a:rPr lang="fr-FR" i="1" dirty="0" smtClean="0"/>
              <a:t>vs </a:t>
            </a:r>
            <a:r>
              <a:rPr lang="fr-FR" dirty="0" smtClean="0"/>
              <a:t>RDT</a:t>
            </a:r>
            <a:endParaRPr lang="fr-FR" dirty="0"/>
          </a:p>
          <a:p>
            <a:r>
              <a:rPr lang="fr-FR" dirty="0"/>
              <a:t>7 </a:t>
            </a:r>
            <a:r>
              <a:rPr lang="fr-FR" dirty="0" err="1"/>
              <a:t>studies</a:t>
            </a:r>
            <a:r>
              <a:rPr lang="fr-FR" dirty="0"/>
              <a:t> </a:t>
            </a:r>
            <a:r>
              <a:rPr lang="fr-FR" dirty="0" smtClean="0"/>
              <a:t>in rural </a:t>
            </a:r>
            <a:r>
              <a:rPr lang="fr-FR" dirty="0" err="1" smtClean="0"/>
              <a:t>africa</a:t>
            </a:r>
            <a:r>
              <a:rPr lang="fr-FR" dirty="0" smtClean="0"/>
              <a:t> GH </a:t>
            </a:r>
            <a:r>
              <a:rPr lang="fr-FR" dirty="0"/>
              <a:t>BF KE ZA </a:t>
            </a:r>
            <a:r>
              <a:rPr lang="fr-FR" dirty="0" smtClean="0"/>
              <a:t>OR: 17 </a:t>
            </a:r>
            <a:r>
              <a:rPr lang="fr-FR" dirty="0"/>
              <a:t>505 cases of </a:t>
            </a:r>
            <a:r>
              <a:rPr lang="fr-FR" dirty="0" err="1"/>
              <a:t>fever</a:t>
            </a:r>
            <a:endParaRPr lang="fr-FR" dirty="0" smtClean="0">
              <a:cs typeface="Arial"/>
            </a:endParaRPr>
          </a:p>
          <a:p>
            <a:pPr>
              <a:lnSpc>
                <a:spcPct val="60000"/>
              </a:lnSpc>
            </a:pPr>
            <a:r>
              <a:rPr lang="fr-FR" dirty="0" smtClean="0">
                <a:cs typeface="Arial"/>
              </a:rPr>
              <a:t> </a:t>
            </a:r>
          </a:p>
          <a:p>
            <a:r>
              <a:rPr lang="fr-FR" b="1" dirty="0"/>
              <a:t>- TDR </a:t>
            </a:r>
            <a:r>
              <a:rPr lang="fr-FR" b="1" dirty="0" err="1"/>
              <a:t>reduces</a:t>
            </a:r>
            <a:r>
              <a:rPr lang="fr-FR" b="1" dirty="0"/>
              <a:t> of ¾ the prescription of </a:t>
            </a:r>
            <a:r>
              <a:rPr lang="fr-FR" b="1" dirty="0" err="1" smtClean="0"/>
              <a:t>antimalarials</a:t>
            </a:r>
            <a:r>
              <a:rPr lang="fr-FR" b="1" dirty="0" smtClean="0"/>
              <a:t> </a:t>
            </a:r>
            <a:r>
              <a:rPr lang="fr-FR" b="1" dirty="0"/>
              <a:t>(AM)</a:t>
            </a:r>
            <a:r>
              <a:rPr lang="fr-FR" dirty="0"/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especially</a:t>
            </a:r>
            <a:r>
              <a:rPr lang="fr-FR" b="1" dirty="0" smtClean="0"/>
              <a:t> </a:t>
            </a:r>
            <a:r>
              <a:rPr lang="fr-FR" b="1" dirty="0" err="1"/>
              <a:t>where</a:t>
            </a:r>
            <a:r>
              <a:rPr lang="fr-FR" b="1" dirty="0"/>
              <a:t> </a:t>
            </a:r>
            <a:r>
              <a:rPr lang="fr-FR" b="1" dirty="0" err="1"/>
              <a:t>prevalence</a:t>
            </a:r>
            <a:r>
              <a:rPr lang="fr-FR" b="1" dirty="0"/>
              <a:t> of the malaria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low</a:t>
            </a:r>
            <a:r>
              <a:rPr lang="fr-FR" b="1" dirty="0"/>
              <a:t>)</a:t>
            </a:r>
          </a:p>
          <a:p>
            <a:r>
              <a:rPr lang="fr-FR" dirty="0" smtClean="0"/>
              <a:t>- no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RDT and </a:t>
            </a:r>
            <a:r>
              <a:rPr lang="fr-FR" dirty="0" err="1" smtClean="0"/>
              <a:t>microscopic</a:t>
            </a:r>
            <a:r>
              <a:rPr lang="fr-FR" dirty="0" smtClean="0"/>
              <a:t> </a:t>
            </a:r>
            <a:r>
              <a:rPr lang="fr-FR" dirty="0" err="1" smtClean="0"/>
              <a:t>examination</a:t>
            </a:r>
            <a:endParaRPr lang="fr-FR" dirty="0"/>
          </a:p>
          <a:p>
            <a:r>
              <a:rPr lang="fr-FR" b="1" dirty="0" smtClean="0"/>
              <a:t>- but 0 </a:t>
            </a:r>
            <a:r>
              <a:rPr lang="fr-FR" b="1" dirty="0"/>
              <a:t>to 81 % of the patients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negative</a:t>
            </a:r>
            <a:r>
              <a:rPr lang="fr-FR" b="1" dirty="0"/>
              <a:t> RDT </a:t>
            </a:r>
            <a:r>
              <a:rPr lang="fr-FR" b="1" dirty="0" err="1"/>
              <a:t>receive</a:t>
            </a:r>
            <a:r>
              <a:rPr lang="fr-FR" b="1" dirty="0"/>
              <a:t> AM and no influence on the prescription of ATB</a:t>
            </a:r>
            <a:r>
              <a:rPr lang="en-US" b="1" dirty="0">
                <a:cs typeface="Arial"/>
              </a:rPr>
              <a:t> </a:t>
            </a:r>
            <a:r>
              <a:rPr lang="en-US" b="1" dirty="0" smtClean="0">
                <a:cs typeface="Arial"/>
              </a:rPr>
              <a:t>                                            </a:t>
            </a:r>
          </a:p>
          <a:p>
            <a:r>
              <a:rPr lang="fr-FR" i="1" dirty="0" smtClean="0">
                <a:cs typeface="Arial"/>
              </a:rPr>
              <a:t>									              </a:t>
            </a:r>
            <a:r>
              <a:rPr lang="fr-FR" i="1" dirty="0" err="1" smtClean="0">
                <a:cs typeface="Arial"/>
              </a:rPr>
              <a:t>Odaga</a:t>
            </a:r>
            <a:r>
              <a:rPr lang="fr-FR" i="1" dirty="0" smtClean="0">
                <a:cs typeface="Arial"/>
              </a:rPr>
              <a:t> </a:t>
            </a:r>
            <a:r>
              <a:rPr lang="fr-FR" i="1" dirty="0">
                <a:cs typeface="Arial"/>
              </a:rPr>
              <a:t>et al. Cochrane Library 2014</a:t>
            </a:r>
            <a:endParaRPr lang="en-US" b="1" dirty="0" smtClean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76606" y="92860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RDT are effective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7930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8989"/>
            <a:ext cx="8229600" cy="114300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latin typeface="+mn-lt"/>
                <a:cs typeface="Arial"/>
              </a:rPr>
              <a:t>…and </a:t>
            </a:r>
            <a:r>
              <a:rPr lang="fr-FR" sz="2000" b="1" dirty="0">
                <a:latin typeface="+mn-lt"/>
                <a:cs typeface="Arial"/>
              </a:rPr>
              <a:t>if the </a:t>
            </a:r>
            <a:r>
              <a:rPr lang="fr-FR" sz="2000" b="1" dirty="0" err="1" smtClean="0">
                <a:latin typeface="+mn-lt"/>
                <a:cs typeface="Arial"/>
              </a:rPr>
              <a:t>medical</a:t>
            </a:r>
            <a:r>
              <a:rPr lang="fr-FR" sz="2000" b="1" dirty="0" smtClean="0">
                <a:latin typeface="+mn-lt"/>
                <a:cs typeface="Arial"/>
              </a:rPr>
              <a:t> staff </a:t>
            </a:r>
            <a:r>
              <a:rPr lang="fr-FR" sz="2000" b="1" dirty="0" err="1">
                <a:latin typeface="+mn-lt"/>
                <a:cs typeface="Arial"/>
              </a:rPr>
              <a:t>is</a:t>
            </a:r>
            <a:r>
              <a:rPr lang="fr-FR" sz="2000" b="1" dirty="0">
                <a:latin typeface="+mn-lt"/>
                <a:cs typeface="Arial"/>
              </a:rPr>
              <a:t> </a:t>
            </a:r>
            <a:r>
              <a:rPr lang="fr-FR" sz="2000" b="1" dirty="0" err="1">
                <a:latin typeface="+mn-lt"/>
                <a:cs typeface="Arial"/>
              </a:rPr>
              <a:t>formed</a:t>
            </a:r>
            <a:r>
              <a:rPr lang="fr-FR" sz="2000" b="1" dirty="0">
                <a:latin typeface="+mn-lt"/>
                <a:cs typeface="Arial"/>
              </a:rPr>
              <a:t> in the use of the </a:t>
            </a:r>
            <a:r>
              <a:rPr lang="fr-FR" sz="2000" b="1" dirty="0" smtClean="0">
                <a:latin typeface="+mn-lt"/>
                <a:cs typeface="Arial"/>
              </a:rPr>
              <a:t>RDT</a:t>
            </a:r>
            <a:endParaRPr lang="fr-FR" sz="2000" b="1" dirty="0">
              <a:latin typeface="+mn-lt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 smtClean="0"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1593770"/>
            <a:ext cx="7855486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Introduction </a:t>
            </a:r>
            <a:r>
              <a:rPr lang="fr-FR" sz="2000" dirty="0"/>
              <a:t>of </a:t>
            </a:r>
            <a:r>
              <a:rPr lang="fr-FR" sz="2000" dirty="0" smtClean="0"/>
              <a:t>RDT in malaria program </a:t>
            </a:r>
            <a:r>
              <a:rPr lang="fr-FR" sz="2000" dirty="0"/>
              <a:t>of Burkina Faso in 2012</a:t>
            </a:r>
          </a:p>
          <a:p>
            <a:r>
              <a:rPr lang="fr-FR" sz="2000" dirty="0"/>
              <a:t>Evaluation of the </a:t>
            </a:r>
            <a:r>
              <a:rPr lang="fr-FR" sz="2000" dirty="0" smtClean="0"/>
              <a:t>RDT perception </a:t>
            </a:r>
            <a:r>
              <a:rPr lang="fr-FR" sz="2000" dirty="0"/>
              <a:t>by </a:t>
            </a:r>
            <a:r>
              <a:rPr lang="fr-FR" sz="2000" dirty="0" err="1" smtClean="0"/>
              <a:t>health</a:t>
            </a:r>
            <a:r>
              <a:rPr lang="fr-FR" sz="2000" dirty="0" smtClean="0"/>
              <a:t> </a:t>
            </a:r>
            <a:r>
              <a:rPr lang="fr-FR" sz="2000" dirty="0" err="1"/>
              <a:t>workers</a:t>
            </a:r>
            <a:r>
              <a:rPr lang="fr-FR" sz="2000" dirty="0"/>
              <a:t> in 2013</a:t>
            </a:r>
          </a:p>
          <a:p>
            <a:r>
              <a:rPr lang="fr-FR" sz="2000" dirty="0" smtClean="0"/>
              <a:t>(</a:t>
            </a:r>
            <a:r>
              <a:rPr lang="fr-FR" sz="2000" dirty="0" err="1" smtClean="0"/>
              <a:t>Department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/>
              <a:t>Socioeconomics</a:t>
            </a:r>
            <a:r>
              <a:rPr lang="fr-FR" sz="2000" dirty="0"/>
              <a:t> and </a:t>
            </a:r>
            <a:r>
              <a:rPr lang="fr-FR" sz="2000" dirty="0" err="1"/>
              <a:t>anthropology</a:t>
            </a:r>
            <a:r>
              <a:rPr lang="fr-FR" sz="2000" dirty="0"/>
              <a:t> of </a:t>
            </a:r>
            <a:r>
              <a:rPr lang="fr-FR" sz="2000" dirty="0" smtClean="0"/>
              <a:t>Ouagadougou)</a:t>
            </a:r>
          </a:p>
          <a:p>
            <a:endParaRPr lang="fr-FR" sz="2000" dirty="0"/>
          </a:p>
          <a:p>
            <a:r>
              <a:rPr lang="fr-FR" sz="2000" dirty="0"/>
              <a:t>Coexistence of </a:t>
            </a:r>
            <a:r>
              <a:rPr lang="fr-FR" sz="2000" dirty="0" smtClean="0"/>
              <a:t>former</a:t>
            </a:r>
            <a:r>
              <a:rPr lang="fr-FR" sz="2000" dirty="0"/>
              <a:t> </a:t>
            </a:r>
            <a:r>
              <a:rPr lang="fr-FR" sz="2000" dirty="0" smtClean="0"/>
              <a:t>practices </a:t>
            </a:r>
            <a:r>
              <a:rPr lang="fr-FR" sz="2000" dirty="0"/>
              <a:t>(</a:t>
            </a:r>
            <a:r>
              <a:rPr lang="fr-FR" sz="2000" dirty="0" err="1"/>
              <a:t>ttt</a:t>
            </a:r>
            <a:r>
              <a:rPr lang="fr-FR" sz="2000" dirty="0"/>
              <a:t> </a:t>
            </a:r>
            <a:r>
              <a:rPr lang="fr-FR" sz="2000" dirty="0" err="1"/>
              <a:t>presumptive</a:t>
            </a:r>
            <a:r>
              <a:rPr lang="fr-FR" sz="2000" dirty="0"/>
              <a:t> on </a:t>
            </a:r>
            <a:r>
              <a:rPr lang="fr-FR" sz="2000" dirty="0" err="1"/>
              <a:t>clinical</a:t>
            </a:r>
            <a:r>
              <a:rPr lang="fr-FR" sz="2000" dirty="0"/>
              <a:t> arguments) </a:t>
            </a:r>
          </a:p>
          <a:p>
            <a:r>
              <a:rPr lang="fr-FR" sz="2000" dirty="0" smtClean="0"/>
              <a:t>and </a:t>
            </a:r>
            <a:r>
              <a:rPr lang="fr-FR" sz="2000" dirty="0" err="1" smtClean="0"/>
              <a:t>recent</a:t>
            </a:r>
            <a:r>
              <a:rPr lang="fr-FR" sz="2000" dirty="0" smtClean="0"/>
              <a:t> </a:t>
            </a:r>
            <a:r>
              <a:rPr lang="fr-FR" sz="2000" dirty="0"/>
              <a:t>(</a:t>
            </a:r>
            <a:r>
              <a:rPr lang="fr-FR" sz="2000" dirty="0" err="1" smtClean="0"/>
              <a:t>ttt</a:t>
            </a:r>
            <a:r>
              <a:rPr lang="fr-FR" sz="2000" dirty="0" smtClean="0"/>
              <a:t> </a:t>
            </a:r>
            <a:r>
              <a:rPr lang="fr-FR" sz="2000" dirty="0" err="1" smtClean="0"/>
              <a:t>according</a:t>
            </a:r>
            <a:r>
              <a:rPr lang="fr-FR" sz="2000" dirty="0" smtClean="0"/>
              <a:t> </a:t>
            </a:r>
            <a:r>
              <a:rPr lang="fr-FR" sz="2000" dirty="0"/>
              <a:t>to </a:t>
            </a:r>
            <a:r>
              <a:rPr lang="fr-FR" sz="2000" dirty="0" smtClean="0"/>
              <a:t>RDT)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Opinions face to </a:t>
            </a:r>
            <a:r>
              <a:rPr lang="fr-FR" sz="2000" dirty="0" smtClean="0"/>
              <a:t>RDT 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heterogeneous</a:t>
            </a:r>
            <a:r>
              <a:rPr lang="fr-FR" sz="2000" dirty="0" smtClean="0"/>
              <a:t> 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Doubt</a:t>
            </a:r>
            <a:r>
              <a:rPr lang="fr-FR" sz="2000" dirty="0"/>
              <a:t> on the </a:t>
            </a:r>
            <a:r>
              <a:rPr lang="fr-FR" sz="2000" dirty="0" err="1"/>
              <a:t>accuracy</a:t>
            </a:r>
            <a:r>
              <a:rPr lang="fr-FR" sz="2000" dirty="0"/>
              <a:t> of </a:t>
            </a:r>
            <a:r>
              <a:rPr lang="fr-FR" sz="2000" dirty="0" smtClean="0"/>
              <a:t>the RDT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dirty="0"/>
              <a:t>A lot of patients </a:t>
            </a:r>
            <a:r>
              <a:rPr lang="fr-FR" sz="2000" b="1" dirty="0" err="1"/>
              <a:t>with</a:t>
            </a:r>
            <a:r>
              <a:rPr lang="fr-FR" sz="2000" b="1" dirty="0"/>
              <a:t> </a:t>
            </a:r>
            <a:r>
              <a:rPr lang="fr-FR" sz="2000" b="1" dirty="0" err="1"/>
              <a:t>negative</a:t>
            </a:r>
            <a:r>
              <a:rPr lang="fr-FR" sz="2000" b="1" dirty="0"/>
              <a:t> </a:t>
            </a:r>
            <a:r>
              <a:rPr lang="fr-FR" sz="2000" b="1" dirty="0" smtClean="0"/>
              <a:t>RDT </a:t>
            </a:r>
            <a:r>
              <a:rPr lang="fr-FR" sz="2000" b="1" dirty="0" err="1"/>
              <a:t>receive</a:t>
            </a:r>
            <a:r>
              <a:rPr lang="fr-FR" sz="2000" b="1" dirty="0"/>
              <a:t> </a:t>
            </a:r>
            <a:r>
              <a:rPr lang="fr-FR" sz="2000" b="1" dirty="0" smtClean="0"/>
              <a:t> ACT (AS</a:t>
            </a:r>
            <a:r>
              <a:rPr lang="fr-FR" sz="2000" b="1" dirty="0"/>
              <a:t>-AMQ)</a:t>
            </a:r>
            <a:endParaRPr lang="fr-FR" sz="2000" b="1" i="1" dirty="0" smtClean="0">
              <a:cs typeface="Arial"/>
            </a:endParaRPr>
          </a:p>
          <a:p>
            <a:endParaRPr lang="fr-FR" sz="2000" i="1" dirty="0">
              <a:cs typeface="Arial"/>
            </a:endParaRPr>
          </a:p>
          <a:p>
            <a:r>
              <a:rPr lang="fr-FR" sz="2000" i="1" dirty="0" smtClean="0">
                <a:cs typeface="Arial"/>
              </a:rPr>
              <a:t>									</a:t>
            </a:r>
            <a:r>
              <a:rPr lang="fr-FR" sz="2000" i="1" dirty="0">
                <a:cs typeface="Arial"/>
              </a:rPr>
              <a:t> </a:t>
            </a:r>
            <a:r>
              <a:rPr lang="fr-FR" sz="2000" i="1" dirty="0" smtClean="0">
                <a:cs typeface="Arial"/>
              </a:rPr>
              <a:t>           </a:t>
            </a:r>
            <a:r>
              <a:rPr lang="fr-FR" sz="2000" i="1" dirty="0" err="1" smtClean="0">
                <a:cs typeface="Arial"/>
              </a:rPr>
              <a:t>Zongo</a:t>
            </a:r>
            <a:r>
              <a:rPr lang="fr-FR" sz="2000" i="1" dirty="0" smtClean="0">
                <a:cs typeface="Arial"/>
              </a:rPr>
              <a:t> </a:t>
            </a:r>
            <a:r>
              <a:rPr lang="fr-FR" sz="2000" i="1" dirty="0">
                <a:cs typeface="Arial"/>
              </a:rPr>
              <a:t>et al Malaria J </a:t>
            </a:r>
            <a:r>
              <a:rPr lang="fr-FR" sz="2000" i="1" dirty="0" smtClean="0">
                <a:cs typeface="Arial"/>
              </a:rPr>
              <a:t>2016</a:t>
            </a:r>
            <a:endParaRPr lang="fr-FR" sz="20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26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92822" y="6227712"/>
            <a:ext cx="589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Manual</a:t>
            </a:r>
            <a:r>
              <a:rPr lang="fr-FR" i="1" dirty="0" smtClean="0"/>
              <a:t> of </a:t>
            </a:r>
            <a:r>
              <a:rPr lang="fr-FR" i="1" dirty="0" err="1" smtClean="0"/>
              <a:t>implementation</a:t>
            </a:r>
            <a:r>
              <a:rPr lang="fr-FR" i="1" dirty="0" smtClean="0"/>
              <a:t> of  </a:t>
            </a:r>
            <a:r>
              <a:rPr lang="fr-FR" i="1" dirty="0" err="1"/>
              <a:t>Xpert</a:t>
            </a:r>
            <a:r>
              <a:rPr lang="fr-FR" i="1" dirty="0"/>
              <a:t> MTB/</a:t>
            </a:r>
            <a:r>
              <a:rPr lang="fr-FR" i="1" dirty="0" smtClean="0"/>
              <a:t>RIF test OMS 2014</a:t>
            </a:r>
            <a:endParaRPr lang="fr-FR" i="1" dirty="0"/>
          </a:p>
        </p:txBody>
      </p:sp>
      <p:sp>
        <p:nvSpPr>
          <p:cNvPr id="2" name="Rectangle 1"/>
          <p:cNvSpPr/>
          <p:nvPr/>
        </p:nvSpPr>
        <p:spPr>
          <a:xfrm>
            <a:off x="5498131" y="3064207"/>
            <a:ext cx="2824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+ </a:t>
            </a:r>
            <a:r>
              <a:rPr lang="fr-FR" dirty="0" err="1" smtClean="0"/>
              <a:t>salary</a:t>
            </a:r>
            <a:r>
              <a:rPr lang="fr-FR" dirty="0" smtClean="0"/>
              <a:t> </a:t>
            </a:r>
            <a:r>
              <a:rPr lang="fr-FR" dirty="0"/>
              <a:t>of the </a:t>
            </a:r>
            <a:r>
              <a:rPr lang="fr-FR" dirty="0" err="1"/>
              <a:t>technician</a:t>
            </a:r>
            <a:r>
              <a:rPr lang="fr-FR" dirty="0"/>
              <a:t>, </a:t>
            </a:r>
          </a:p>
          <a:p>
            <a:r>
              <a:rPr lang="fr-FR" dirty="0" smtClean="0"/>
              <a:t>initial </a:t>
            </a:r>
            <a:r>
              <a:rPr lang="fr-FR" dirty="0" err="1"/>
              <a:t>expenses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/>
              <a:t>of </a:t>
            </a:r>
            <a:r>
              <a:rPr lang="fr-FR" dirty="0" err="1"/>
              <a:t>functioning</a:t>
            </a:r>
            <a:r>
              <a:rPr lang="fr-FR" dirty="0"/>
              <a:t> </a:t>
            </a:r>
            <a:r>
              <a:rPr lang="fr-FR" dirty="0" smtClean="0"/>
              <a:t>…  </a:t>
            </a:r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1630568" y="347844"/>
            <a:ext cx="5870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Evaluation </a:t>
            </a:r>
            <a:r>
              <a:rPr lang="fr-FR" sz="2400" b="1" dirty="0"/>
              <a:t>of the </a:t>
            </a:r>
            <a:r>
              <a:rPr lang="fr-FR" sz="2400" b="1" dirty="0" err="1">
                <a:solidFill>
                  <a:srgbClr val="000090"/>
                </a:solidFill>
              </a:rPr>
              <a:t>investment</a:t>
            </a:r>
            <a:r>
              <a:rPr lang="fr-FR" sz="2400" b="1" dirty="0"/>
              <a:t> for a </a:t>
            </a:r>
            <a:r>
              <a:rPr lang="fr-FR" sz="2400" b="1" dirty="0" err="1"/>
              <a:t>simplified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pPr algn="ctr"/>
            <a:r>
              <a:rPr lang="fr-FR" sz="2400" b="1" dirty="0" err="1" smtClean="0"/>
              <a:t>molecular</a:t>
            </a:r>
            <a:r>
              <a:rPr lang="fr-FR" sz="2400" b="1" dirty="0" smtClean="0"/>
              <a:t> POC test </a:t>
            </a:r>
            <a:r>
              <a:rPr lang="fr-FR" sz="2400" dirty="0"/>
              <a:t>ex: </a:t>
            </a:r>
            <a:r>
              <a:rPr lang="fr-FR" sz="2400" dirty="0" err="1"/>
              <a:t>GeneXpert</a:t>
            </a:r>
            <a:r>
              <a:rPr lang="fr-FR" sz="2400" dirty="0"/>
              <a:t> MTB / RIF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29351" y="5064995"/>
            <a:ext cx="3374491" cy="297918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4136"/>
              </p:ext>
            </p:extLst>
          </p:nvPr>
        </p:nvGraphicFramePr>
        <p:xfrm>
          <a:off x="1511712" y="1553889"/>
          <a:ext cx="3374490" cy="4069674"/>
        </p:xfrm>
        <a:graphic>
          <a:graphicData uri="http://schemas.openxmlformats.org/drawingml/2006/table">
            <a:tbl>
              <a:tblPr/>
              <a:tblGrid>
                <a:gridCol w="2201539"/>
                <a:gridCol w="1172951"/>
              </a:tblGrid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Device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4 modules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GeneXpert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17 500 $US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laptop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computer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1 000 $US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Inverter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batteries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1 200 $US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Kit of calibration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first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Guarantee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2d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including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2 900 $US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kit of calibration)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a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cartridge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9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1,20 $US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38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12350"/>
            <a:ext cx="8229600" cy="5836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Evaluation of the </a:t>
            </a:r>
            <a:r>
              <a:rPr lang="fr-FR" sz="2400" b="1" dirty="0" err="1" smtClean="0">
                <a:solidFill>
                  <a:srgbClr val="000090"/>
                </a:solidFill>
              </a:rPr>
              <a:t>cost</a:t>
            </a:r>
            <a:r>
              <a:rPr lang="fr-FR" sz="2400" b="1" dirty="0" smtClean="0">
                <a:solidFill>
                  <a:srgbClr val="000090"/>
                </a:solidFill>
              </a:rPr>
              <a:t> for the </a:t>
            </a:r>
            <a:r>
              <a:rPr lang="fr-FR" sz="2400" b="1" dirty="0" err="1" smtClean="0">
                <a:solidFill>
                  <a:srgbClr val="000090"/>
                </a:solidFill>
              </a:rPr>
              <a:t>healthcare</a:t>
            </a:r>
            <a:r>
              <a:rPr lang="fr-FR" sz="2400" b="1" dirty="0" smtClean="0">
                <a:solidFill>
                  <a:srgbClr val="000090"/>
                </a:solidFill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</a:rPr>
              <a:t>sector</a:t>
            </a:r>
            <a:endParaRPr lang="fr-FR" sz="24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fr-FR" sz="2400" b="1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fr-FR" sz="2000" dirty="0" smtClean="0"/>
              <a:t>Ex: </a:t>
            </a:r>
            <a:r>
              <a:rPr lang="fr-FR" sz="2000" dirty="0" err="1"/>
              <a:t>cost</a:t>
            </a:r>
            <a:r>
              <a:rPr lang="fr-FR" sz="2000" dirty="0"/>
              <a:t> of the introduction of the </a:t>
            </a:r>
            <a:r>
              <a:rPr lang="fr-FR" sz="2000" dirty="0" smtClean="0"/>
              <a:t>malaria RDT for </a:t>
            </a:r>
            <a:r>
              <a:rPr lang="fr-FR" sz="2000" dirty="0"/>
              <a:t>the </a:t>
            </a:r>
            <a:r>
              <a:rPr lang="fr-FR" sz="2000" dirty="0" err="1"/>
              <a:t>h</a:t>
            </a:r>
            <a:r>
              <a:rPr lang="fr-FR" sz="2000" dirty="0" err="1" smtClean="0"/>
              <a:t>ealthcare</a:t>
            </a:r>
            <a:r>
              <a:rPr lang="fr-FR" sz="2000" dirty="0" smtClean="0"/>
              <a:t> </a:t>
            </a:r>
            <a:r>
              <a:rPr lang="fr-FR" sz="2000" dirty="0" err="1"/>
              <a:t>sector</a:t>
            </a:r>
            <a:r>
              <a:rPr lang="fr-FR" sz="2000" dirty="0"/>
              <a:t> in </a:t>
            </a:r>
            <a:endParaRPr lang="fr-FR" sz="2000" dirty="0" smtClean="0"/>
          </a:p>
          <a:p>
            <a:pPr marL="0" indent="0" algn="ctr">
              <a:buNone/>
            </a:pPr>
            <a:r>
              <a:rPr lang="fr-FR" sz="2000" dirty="0" smtClean="0"/>
              <a:t>Uganda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3 </a:t>
            </a:r>
            <a:r>
              <a:rPr lang="fr-FR" sz="2000" dirty="0"/>
              <a:t>$</a:t>
            </a:r>
            <a:r>
              <a:rPr lang="fr-FR" sz="2000" dirty="0" smtClean="0"/>
              <a:t>US </a:t>
            </a:r>
            <a:r>
              <a:rPr lang="fr-FR" sz="2000" dirty="0"/>
              <a:t>by </a:t>
            </a:r>
            <a:r>
              <a:rPr lang="fr-FR" sz="2000" dirty="0" err="1"/>
              <a:t>child</a:t>
            </a:r>
            <a:r>
              <a:rPr lang="fr-FR" sz="2000" dirty="0"/>
              <a:t> of </a:t>
            </a:r>
            <a:r>
              <a:rPr lang="fr-FR" sz="2000" dirty="0" err="1"/>
              <a:t>less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5 </a:t>
            </a:r>
            <a:r>
              <a:rPr lang="fr-FR" sz="2000" dirty="0" err="1"/>
              <a:t>years</a:t>
            </a:r>
            <a:r>
              <a:rPr lang="fr-FR" sz="2000" dirty="0"/>
              <a:t> </a:t>
            </a:r>
            <a:r>
              <a:rPr lang="fr-FR" sz="2000" dirty="0" err="1" smtClean="0"/>
              <a:t>well</a:t>
            </a:r>
            <a:r>
              <a:rPr lang="fr-FR" sz="2000" dirty="0" smtClean="0"/>
              <a:t> </a:t>
            </a:r>
            <a:r>
              <a:rPr lang="fr-FR" sz="2000" dirty="0" err="1" smtClean="0"/>
              <a:t>treated</a:t>
            </a:r>
            <a:r>
              <a:rPr lang="fr-FR" sz="2000" dirty="0"/>
              <a:t> </a:t>
            </a:r>
            <a:r>
              <a:rPr lang="fr-FR" sz="2000" dirty="0" smtClean="0"/>
              <a:t>for </a:t>
            </a:r>
            <a:r>
              <a:rPr lang="fr-FR" sz="2000" dirty="0"/>
              <a:t>the malaria in the zones of transmission </a:t>
            </a:r>
            <a:r>
              <a:rPr lang="fr-FR" sz="2000" dirty="0" err="1"/>
              <a:t>moderated</a:t>
            </a:r>
            <a:r>
              <a:rPr lang="fr-FR" sz="2000" dirty="0"/>
              <a:t> </a:t>
            </a:r>
            <a:r>
              <a:rPr lang="fr-FR" sz="2000" dirty="0" smtClean="0"/>
              <a:t>or </a:t>
            </a:r>
            <a:r>
              <a:rPr lang="fr-FR" sz="2000" dirty="0" err="1" smtClean="0"/>
              <a:t>high</a:t>
            </a:r>
            <a:r>
              <a:rPr lang="fr-FR" sz="2000" dirty="0" smtClean="0"/>
              <a:t> </a:t>
            </a:r>
          </a:p>
          <a:p>
            <a:endParaRPr lang="fr-FR" sz="2000" dirty="0" smtClean="0"/>
          </a:p>
          <a:p>
            <a:r>
              <a:rPr lang="fr-FR" sz="2000" dirty="0" smtClean="0"/>
              <a:t>3.3 </a:t>
            </a:r>
            <a:r>
              <a:rPr lang="fr-FR" sz="2000" dirty="0"/>
              <a:t>$US in the zone of </a:t>
            </a:r>
            <a:r>
              <a:rPr lang="fr-FR" sz="2000" dirty="0" err="1" smtClean="0"/>
              <a:t>low</a:t>
            </a:r>
            <a:r>
              <a:rPr lang="fr-FR" sz="2000" dirty="0"/>
              <a:t> </a:t>
            </a:r>
            <a:r>
              <a:rPr lang="fr-FR" sz="2000" dirty="0" smtClean="0"/>
              <a:t>transmission</a:t>
            </a:r>
          </a:p>
          <a:p>
            <a:endParaRPr lang="fr-FR" sz="2200" dirty="0"/>
          </a:p>
          <a:p>
            <a:endParaRPr lang="fr-FR" sz="22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 algn="r">
              <a:buNone/>
            </a:pPr>
            <a:r>
              <a:rPr lang="fr-FR" sz="2000" i="1" dirty="0" smtClean="0"/>
              <a:t>Hansen et al. </a:t>
            </a:r>
            <a:r>
              <a:rPr lang="en-US" sz="2000" i="1" dirty="0"/>
              <a:t>Health Policy and </a:t>
            </a:r>
            <a:r>
              <a:rPr lang="en-US" sz="2000" i="1" dirty="0" smtClean="0"/>
              <a:t>Planning</a:t>
            </a:r>
            <a:r>
              <a:rPr lang="en-US" sz="2000" i="1" dirty="0"/>
              <a:t> </a:t>
            </a:r>
            <a:r>
              <a:rPr lang="en-US" sz="2000" i="1" dirty="0" smtClean="0"/>
              <a:t>2017</a:t>
            </a:r>
            <a:r>
              <a:rPr lang="en-US" sz="2000" dirty="0" smtClean="0"/>
              <a:t> 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358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07-042259-F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591678" cy="49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706" y="1334226"/>
            <a:ext cx="3811245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altLang="fr-FR" sz="2000" i="1" dirty="0">
              <a:cs typeface="Arial"/>
            </a:endParaRPr>
          </a:p>
          <a:p>
            <a:r>
              <a:rPr lang="fr-FR" sz="2000" dirty="0" smtClean="0">
                <a:cs typeface="Arial"/>
              </a:rPr>
              <a:t>E</a:t>
            </a:r>
            <a:r>
              <a:rPr lang="en-US" sz="2000" dirty="0" smtClean="0">
                <a:cs typeface="Arial"/>
              </a:rPr>
              <a:t>x : </a:t>
            </a:r>
            <a:r>
              <a:rPr lang="en-US" sz="2000" dirty="0">
                <a:cs typeface="Arial"/>
              </a:rPr>
              <a:t>cost </a:t>
            </a:r>
            <a:r>
              <a:rPr lang="en-US" sz="2000" dirty="0" smtClean="0">
                <a:cs typeface="Arial"/>
              </a:rPr>
              <a:t>5$</a:t>
            </a:r>
            <a:r>
              <a:rPr lang="en-US" sz="2000" dirty="0">
                <a:cs typeface="Arial"/>
              </a:rPr>
              <a:t>US)/</a:t>
            </a:r>
            <a:r>
              <a:rPr lang="en-US" sz="2000" dirty="0" smtClean="0">
                <a:cs typeface="Arial"/>
              </a:rPr>
              <a:t>efficiency (DALYs):</a:t>
            </a:r>
          </a:p>
          <a:p>
            <a:endParaRPr lang="en-US" sz="3200" dirty="0">
              <a:cs typeface="Arial"/>
            </a:endParaRPr>
          </a:p>
          <a:p>
            <a:r>
              <a:rPr lang="en-US" sz="2000" dirty="0" smtClean="0">
                <a:cs typeface="Arial"/>
              </a:rPr>
              <a:t>RDT malaria</a:t>
            </a:r>
          </a:p>
          <a:p>
            <a:r>
              <a:rPr lang="en-US" sz="2000" i="1" dirty="0" err="1" smtClean="0">
                <a:cs typeface="Arial"/>
              </a:rPr>
              <a:t>vs</a:t>
            </a:r>
            <a:r>
              <a:rPr lang="en-US" sz="2000" dirty="0" smtClean="0">
                <a:cs typeface="Arial"/>
              </a:rPr>
              <a:t> presumptive treatment</a:t>
            </a:r>
          </a:p>
          <a:p>
            <a:r>
              <a:rPr lang="en-US" sz="2000" dirty="0" smtClean="0">
                <a:cs typeface="Arial"/>
              </a:rPr>
              <a:t> </a:t>
            </a:r>
          </a:p>
          <a:p>
            <a:endParaRPr lang="en-US" sz="1000" dirty="0" smtClean="0">
              <a:cs typeface="Arial"/>
            </a:endParaRPr>
          </a:p>
          <a:p>
            <a:r>
              <a:rPr lang="en-US" sz="2000" dirty="0">
                <a:cs typeface="Arial"/>
              </a:rPr>
              <a:t>f</a:t>
            </a:r>
            <a:r>
              <a:rPr lang="en-US" sz="2000" dirty="0" smtClean="0">
                <a:cs typeface="Arial"/>
              </a:rPr>
              <a:t>or a fever</a:t>
            </a:r>
          </a:p>
          <a:p>
            <a:endParaRPr lang="en-US" sz="3200" dirty="0" smtClean="0">
              <a:cs typeface="Arial"/>
            </a:endParaRPr>
          </a:p>
          <a:p>
            <a:r>
              <a:rPr lang="en-US" sz="2000" dirty="0">
                <a:cs typeface="Arial"/>
              </a:rPr>
              <a:t>a</a:t>
            </a:r>
            <a:r>
              <a:rPr lang="en-US" sz="2000" dirty="0" smtClean="0">
                <a:cs typeface="Arial"/>
              </a:rPr>
              <a:t>ccording of malaria prevalence</a:t>
            </a:r>
            <a:endParaRPr lang="en-US" sz="2000" b="1" dirty="0" smtClean="0">
              <a:cs typeface="Arial"/>
            </a:endParaRPr>
          </a:p>
          <a:p>
            <a:r>
              <a:rPr lang="en-US" sz="2000" b="1" dirty="0" smtClean="0">
                <a:cs typeface="Arial"/>
              </a:rPr>
              <a:t> </a:t>
            </a:r>
            <a:endParaRPr lang="en-US" sz="2000" b="1" dirty="0">
              <a:cs typeface="Arial"/>
            </a:endParaRPr>
          </a:p>
        </p:txBody>
      </p:sp>
      <p:pic>
        <p:nvPicPr>
          <p:cNvPr id="1028" name="Picture 4" descr="corresponding auth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647825"/>
            <a:ext cx="666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592" y="2439664"/>
            <a:ext cx="3312368" cy="5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5870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fr-FR" sz="2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cs typeface="Arial"/>
            </a:endParaRPr>
          </a:p>
        </p:txBody>
      </p:sp>
      <p:pic>
        <p:nvPicPr>
          <p:cNvPr id="1030" name="Picture 6" descr="corresponding auth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800225"/>
            <a:ext cx="666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57431" y="562721"/>
            <a:ext cx="590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cs typeface="Arial"/>
              </a:rPr>
              <a:t>Evaluation </a:t>
            </a:r>
            <a:r>
              <a:rPr lang="fr-FR" sz="2400" b="1" dirty="0">
                <a:cs typeface="Arial"/>
              </a:rPr>
              <a:t>of the </a:t>
            </a:r>
            <a:r>
              <a:rPr lang="fr-FR" sz="2400" b="1" dirty="0" err="1" smtClean="0">
                <a:solidFill>
                  <a:srgbClr val="000090"/>
                </a:solidFill>
                <a:cs typeface="Arial"/>
              </a:rPr>
              <a:t>cost</a:t>
            </a:r>
            <a:r>
              <a:rPr lang="fr-FR" sz="2400" b="1" dirty="0">
                <a:solidFill>
                  <a:srgbClr val="000090"/>
                </a:solidFill>
                <a:cs typeface="Arial"/>
              </a:rPr>
              <a:t>/</a:t>
            </a:r>
            <a:r>
              <a:rPr lang="fr-FR" sz="2400" b="1" dirty="0" err="1">
                <a:solidFill>
                  <a:srgbClr val="000090"/>
                </a:solidFill>
                <a:cs typeface="Arial"/>
              </a:rPr>
              <a:t>efficiency</a:t>
            </a:r>
            <a:r>
              <a:rPr lang="fr-FR" sz="2400" b="1" dirty="0">
                <a:solidFill>
                  <a:srgbClr val="000090"/>
                </a:solidFill>
                <a:cs typeface="Arial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Arial"/>
              </a:rPr>
              <a:t>relationship</a:t>
            </a:r>
            <a:endParaRPr lang="fr-FR" sz="2400" b="1" dirty="0" smtClean="0">
              <a:solidFill>
                <a:srgbClr val="000090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840156"/>
            <a:ext cx="321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altLang="fr-FR" i="1" dirty="0" err="1">
                <a:cs typeface="Arial"/>
              </a:rPr>
              <a:t>Hillcutt</a:t>
            </a:r>
            <a:r>
              <a:rPr lang="fr-FR" altLang="fr-FR" i="1" dirty="0">
                <a:cs typeface="Arial"/>
              </a:rPr>
              <a:t> et al </a:t>
            </a:r>
            <a:r>
              <a:rPr lang="fr-FR" altLang="fr-FR" i="1" dirty="0" smtClean="0">
                <a:cs typeface="Arial"/>
              </a:rPr>
              <a:t>Bull </a:t>
            </a:r>
            <a:r>
              <a:rPr lang="fr-FR" altLang="fr-FR" i="1" dirty="0">
                <a:cs typeface="Arial"/>
              </a:rPr>
              <a:t>WHO. 2008 </a:t>
            </a:r>
          </a:p>
        </p:txBody>
      </p:sp>
    </p:spTree>
    <p:extLst>
      <p:ext uri="{BB962C8B-B14F-4D97-AF65-F5344CB8AC3E}">
        <p14:creationId xmlns:p14="http://schemas.microsoft.com/office/powerpoint/2010/main" val="1373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 err="1" smtClean="0">
                <a:latin typeface="+mn-lt"/>
              </a:rPr>
              <a:t>Comparison</a:t>
            </a:r>
            <a:r>
              <a:rPr lang="fr-FR" sz="2400" b="1" dirty="0" smtClean="0">
                <a:latin typeface="+mn-lt"/>
              </a:rPr>
              <a:t> </a:t>
            </a:r>
            <a:r>
              <a:rPr lang="fr-FR" sz="2400" b="1" dirty="0">
                <a:latin typeface="+mn-lt"/>
              </a:rPr>
              <a:t>of </a:t>
            </a:r>
            <a:r>
              <a:rPr lang="fr-FR" sz="2400" b="1" dirty="0" smtClean="0">
                <a:latin typeface="+mn-lt"/>
              </a:rPr>
              <a:t>the RDT </a:t>
            </a:r>
            <a:r>
              <a:rPr lang="fr-FR" sz="2400" b="1" dirty="0" err="1" smtClean="0">
                <a:solidFill>
                  <a:srgbClr val="000090"/>
                </a:solidFill>
                <a:latin typeface="+mn-lt"/>
              </a:rPr>
              <a:t>sensibility</a:t>
            </a:r>
            <a:r>
              <a:rPr lang="fr-FR" sz="2400" b="1" dirty="0" smtClean="0">
                <a:latin typeface="+mn-lt"/>
              </a:rPr>
              <a:t> </a:t>
            </a:r>
            <a:r>
              <a:rPr lang="fr-FR" sz="2400" b="1" dirty="0" err="1" smtClean="0">
                <a:latin typeface="+mn-lt"/>
              </a:rPr>
              <a:t>with</a:t>
            </a:r>
            <a:r>
              <a:rPr lang="fr-FR" sz="2400" b="1" dirty="0" smtClean="0">
                <a:latin typeface="+mn-lt"/>
              </a:rPr>
              <a:t> </a:t>
            </a:r>
            <a:r>
              <a:rPr lang="fr-FR" sz="2400" b="1" dirty="0">
                <a:latin typeface="+mn-lt"/>
              </a:rPr>
              <a:t>the </a:t>
            </a:r>
            <a:r>
              <a:rPr lang="fr-FR" sz="2400" b="1" dirty="0" err="1">
                <a:solidFill>
                  <a:srgbClr val="000090"/>
                </a:solidFill>
                <a:latin typeface="+mn-lt"/>
              </a:rPr>
              <a:t>other</a:t>
            </a:r>
            <a:r>
              <a:rPr lang="fr-FR" sz="2400" b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0090"/>
                </a:solidFill>
                <a:latin typeface="+mn-lt"/>
              </a:rPr>
              <a:t>methods</a:t>
            </a:r>
            <a:r>
              <a:rPr lang="fr-FR" sz="2400" b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fr-FR" sz="2400" b="1" dirty="0">
                <a:latin typeface="+mn-lt"/>
              </a:rPr>
              <a:t>of </a:t>
            </a:r>
            <a:r>
              <a:rPr lang="fr-FR" sz="2400" b="1" dirty="0" err="1">
                <a:latin typeface="+mn-lt"/>
              </a:rPr>
              <a:t>diagnosis</a:t>
            </a:r>
            <a:r>
              <a:rPr lang="fr-FR" sz="2400" b="1" dirty="0">
                <a:latin typeface="+mn-lt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730" y="1699563"/>
            <a:ext cx="84925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 smtClean="0"/>
              <a:t>Ex: </a:t>
            </a:r>
            <a:r>
              <a:rPr lang="fr-FR" sz="2200" dirty="0" err="1" smtClean="0"/>
              <a:t>bilharziasis</a:t>
            </a:r>
            <a:r>
              <a:rPr lang="fr-FR" sz="2200" dirty="0" smtClean="0"/>
              <a:t> in </a:t>
            </a:r>
            <a:r>
              <a:rPr lang="fr-FR" sz="2200" dirty="0" err="1" smtClean="0"/>
              <a:t>Africa</a:t>
            </a:r>
            <a:r>
              <a:rPr lang="fr-FR" sz="2200" dirty="0" smtClean="0"/>
              <a:t> :</a:t>
            </a:r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r>
              <a:rPr lang="fr-FR" sz="2000" dirty="0" err="1" smtClean="0"/>
              <a:t>Sensibility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urinary</a:t>
            </a:r>
            <a:r>
              <a:rPr lang="fr-FR" sz="2000" dirty="0" smtClean="0"/>
              <a:t> RDT 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worm</a:t>
            </a:r>
            <a:r>
              <a:rPr lang="fr-FR" sz="2000" dirty="0" smtClean="0"/>
              <a:t> Ab (CCA and CAA) &gt;&gt; </a:t>
            </a:r>
            <a:r>
              <a:rPr lang="fr-FR" sz="2000" dirty="0" err="1" smtClean="0"/>
              <a:t>Kato</a:t>
            </a:r>
            <a:endParaRPr lang="fr-FR" sz="2000" dirty="0" smtClean="0"/>
          </a:p>
          <a:p>
            <a:pPr lvl="2">
              <a:buFont typeface="Wingdings" charset="0"/>
              <a:buChar char="è"/>
            </a:pPr>
            <a:r>
              <a:rPr lang="fr-FR" sz="2000" dirty="0" smtClean="0"/>
              <a:t> </a:t>
            </a:r>
            <a:r>
              <a:rPr lang="fr-FR" sz="2000" dirty="0" err="1" smtClean="0"/>
              <a:t>under</a:t>
            </a:r>
            <a:r>
              <a:rPr lang="fr-FR" sz="2000" dirty="0" smtClean="0"/>
              <a:t> estimation of the </a:t>
            </a:r>
            <a:r>
              <a:rPr lang="fr-FR" sz="2000" dirty="0" err="1" smtClean="0"/>
              <a:t>disease</a:t>
            </a:r>
            <a:r>
              <a:rPr lang="fr-FR" sz="2000" dirty="0" smtClean="0"/>
              <a:t> if </a:t>
            </a:r>
            <a:r>
              <a:rPr lang="fr-FR" sz="2000" dirty="0" err="1" smtClean="0"/>
              <a:t>studies</a:t>
            </a:r>
            <a:r>
              <a:rPr lang="fr-FR" sz="2000" dirty="0" smtClean="0"/>
              <a:t> </a:t>
            </a:r>
            <a:r>
              <a:rPr lang="fr-FR" sz="2000" dirty="0" err="1" smtClean="0"/>
              <a:t>based</a:t>
            </a:r>
            <a:r>
              <a:rPr lang="fr-FR" sz="2000" dirty="0" smtClean="0"/>
              <a:t> on </a:t>
            </a:r>
            <a:r>
              <a:rPr lang="fr-FR" sz="2000" dirty="0" err="1" smtClean="0"/>
              <a:t>Kato</a:t>
            </a:r>
            <a:endParaRPr lang="fr-FR" sz="2000" dirty="0" smtClean="0"/>
          </a:p>
          <a:p>
            <a:pPr lvl="2">
              <a:buFont typeface="Wingdings" charset="0"/>
              <a:buChar char="è"/>
            </a:pP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 smtClean="0"/>
              <a:t>bilharziasis</a:t>
            </a:r>
            <a:r>
              <a:rPr lang="fr-FR" sz="2000" dirty="0" smtClean="0"/>
              <a:t> «</a:t>
            </a:r>
            <a:r>
              <a:rPr lang="fr-FR" sz="2000" dirty="0" err="1" smtClean="0"/>
              <a:t>eggs</a:t>
            </a:r>
            <a:r>
              <a:rPr lang="fr-FR" sz="2000" dirty="0" smtClean="0"/>
              <a:t> positive/</a:t>
            </a:r>
            <a:r>
              <a:rPr lang="fr-FR" sz="2000" dirty="0" err="1" smtClean="0"/>
              <a:t>worms</a:t>
            </a:r>
            <a:r>
              <a:rPr lang="fr-FR" sz="2000" dirty="0" smtClean="0"/>
              <a:t> </a:t>
            </a:r>
            <a:r>
              <a:rPr lang="fr-FR" sz="2000" dirty="0" err="1" smtClean="0"/>
              <a:t>negative</a:t>
            </a:r>
            <a:r>
              <a:rPr lang="fr-FR" sz="2000" dirty="0" smtClean="0"/>
              <a:t> » </a:t>
            </a:r>
            <a:endParaRPr lang="fr-FR" sz="2000" dirty="0"/>
          </a:p>
          <a:p>
            <a:pPr lvl="2">
              <a:buFont typeface="Wingdings" charset="0"/>
              <a:buChar char="è"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In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prevalence</a:t>
            </a:r>
            <a:r>
              <a:rPr lang="fr-FR" sz="2000" dirty="0" smtClean="0"/>
              <a:t> area, if </a:t>
            </a:r>
            <a:r>
              <a:rPr lang="fr-FR" sz="2000" dirty="0"/>
              <a:t> </a:t>
            </a:r>
            <a:r>
              <a:rPr lang="fr-FR" sz="2000" dirty="0" err="1" smtClean="0">
                <a:sym typeface="Wingdings"/>
              </a:rPr>
              <a:t>Kato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is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err="1" smtClean="0">
                <a:sym typeface="Wingdings"/>
              </a:rPr>
              <a:t>negative</a:t>
            </a:r>
            <a:r>
              <a:rPr lang="fr-FR" sz="2000" dirty="0" smtClean="0">
                <a:sym typeface="Wingdings"/>
              </a:rPr>
              <a:t>   0 mass </a:t>
            </a:r>
            <a:r>
              <a:rPr lang="fr-FR" sz="2000" dirty="0" err="1" smtClean="0">
                <a:sym typeface="Wingdings"/>
              </a:rPr>
              <a:t>treatment</a:t>
            </a:r>
            <a:r>
              <a:rPr lang="fr-FR" sz="2000" dirty="0" smtClean="0">
                <a:sym typeface="Wingdings"/>
              </a:rPr>
              <a:t> </a:t>
            </a:r>
          </a:p>
          <a:p>
            <a:pPr>
              <a:buFont typeface="Wingdings" charset="0"/>
              <a:buChar char="è"/>
            </a:pPr>
            <a:r>
              <a:rPr lang="fr-FR" sz="2000" dirty="0" err="1" smtClean="0">
                <a:sym typeface="Wingdings"/>
              </a:rPr>
              <a:t>persistence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>
                <a:sym typeface="Wingdings"/>
              </a:rPr>
              <a:t>of the transmission but real </a:t>
            </a:r>
            <a:r>
              <a:rPr lang="fr-FR" sz="2000" dirty="0" err="1">
                <a:sym typeface="Wingdings"/>
              </a:rPr>
              <a:t>prevalence</a:t>
            </a:r>
            <a:r>
              <a:rPr lang="fr-FR" sz="2000" dirty="0">
                <a:sym typeface="Wingdings"/>
              </a:rPr>
              <a:t> x 6-10</a:t>
            </a:r>
            <a:r>
              <a:rPr lang="fr-FR" sz="2000" dirty="0" smtClean="0">
                <a:sym typeface="Wingdings"/>
              </a:rPr>
              <a:t>!!!</a:t>
            </a:r>
          </a:p>
          <a:p>
            <a:pPr marL="0" indent="0">
              <a:buNone/>
            </a:pPr>
            <a:endParaRPr lang="fr-FR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>
                <a:sym typeface="Wingdings"/>
              </a:rPr>
              <a:t>abandon </a:t>
            </a:r>
            <a:r>
              <a:rPr lang="fr-FR" sz="2000" dirty="0" err="1">
                <a:sym typeface="Wingdings"/>
              </a:rPr>
              <a:t>Kato</a:t>
            </a:r>
            <a:r>
              <a:rPr lang="fr-FR" sz="2000" dirty="0">
                <a:sym typeface="Wingdings"/>
              </a:rPr>
              <a:t> and </a:t>
            </a:r>
            <a:r>
              <a:rPr lang="fr-FR" sz="2000" dirty="0" err="1">
                <a:sym typeface="Wingdings"/>
              </a:rPr>
              <a:t>promote</a:t>
            </a:r>
            <a:r>
              <a:rPr lang="fr-FR" sz="2000" dirty="0">
                <a:sym typeface="Wingdings"/>
              </a:rPr>
              <a:t> the </a:t>
            </a:r>
            <a:r>
              <a:rPr lang="fr-FR" sz="2000" dirty="0" err="1" smtClean="0">
                <a:sym typeface="Wingdings"/>
              </a:rPr>
              <a:t>rapid</a:t>
            </a:r>
            <a:r>
              <a:rPr lang="fr-FR" sz="2000" dirty="0" smtClean="0">
                <a:sym typeface="Wingdings"/>
              </a:rPr>
              <a:t> tests Ab </a:t>
            </a:r>
            <a:r>
              <a:rPr lang="fr-FR" sz="2000" dirty="0" err="1">
                <a:sym typeface="Wingdings"/>
              </a:rPr>
              <a:t>especially</a:t>
            </a:r>
            <a:r>
              <a:rPr lang="fr-FR" sz="2000" dirty="0">
                <a:sym typeface="Wingdings"/>
              </a:rPr>
              <a:t> if </a:t>
            </a:r>
            <a:r>
              <a:rPr lang="fr-FR" sz="2000" dirty="0" err="1">
                <a:sym typeface="Wingdings"/>
              </a:rPr>
              <a:t>prevalence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is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low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387932" y="5846567"/>
            <a:ext cx="424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Colley et al. </a:t>
            </a:r>
            <a:r>
              <a:rPr lang="nb-NO" sz="2000" i="1" dirty="0" smtClean="0"/>
              <a:t>Am</a:t>
            </a:r>
            <a:r>
              <a:rPr lang="nb-NO" sz="2000" i="1" dirty="0"/>
              <a:t>. </a:t>
            </a:r>
            <a:r>
              <a:rPr lang="nb-NO" sz="2000" i="1" dirty="0" smtClean="0"/>
              <a:t>J </a:t>
            </a:r>
            <a:r>
              <a:rPr lang="nb-NO" sz="2000" i="1" dirty="0" err="1" smtClean="0"/>
              <a:t>Trop</a:t>
            </a:r>
            <a:r>
              <a:rPr lang="nb-NO" sz="2000" i="1" dirty="0" smtClean="0"/>
              <a:t> Med </a:t>
            </a:r>
            <a:r>
              <a:rPr lang="nb-NO" sz="2000" i="1" dirty="0" err="1" smtClean="0"/>
              <a:t>Hyg</a:t>
            </a:r>
            <a:r>
              <a:rPr lang="nb-NO" sz="2000" i="1" dirty="0" smtClean="0"/>
              <a:t> 2013</a:t>
            </a:r>
            <a:endParaRPr lang="fr-FR" sz="2000" i="1" dirty="0" smtClean="0"/>
          </a:p>
          <a:p>
            <a:r>
              <a:rPr lang="fr-FR" sz="2000" i="1" dirty="0" smtClean="0"/>
              <a:t>Colley et al</a:t>
            </a:r>
            <a:r>
              <a:rPr lang="fr-FR" sz="2000" i="1" dirty="0"/>
              <a:t>.</a:t>
            </a:r>
            <a:r>
              <a:rPr lang="fr-FR" sz="2000" i="1" dirty="0" smtClean="0"/>
              <a:t> Infect Dis </a:t>
            </a:r>
            <a:r>
              <a:rPr lang="fr-FR" sz="2000" i="1" dirty="0" err="1" smtClean="0"/>
              <a:t>Poverty</a:t>
            </a:r>
            <a:r>
              <a:rPr lang="fr-FR" sz="2000" i="1" dirty="0" smtClean="0"/>
              <a:t> 2017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79100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8000" y="1362525"/>
            <a:ext cx="243099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 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Chemical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methods</a:t>
            </a:r>
            <a:endParaRPr lang="fr-FR" sz="2000" dirty="0" smtClean="0"/>
          </a:p>
          <a:p>
            <a:r>
              <a:rPr lang="fr-FR" dirty="0" smtClean="0"/>
              <a:t>Ex :	</a:t>
            </a:r>
            <a:r>
              <a:rPr lang="fr-FR" dirty="0" err="1" smtClean="0"/>
              <a:t>Glycemia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Hématuria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Proteinuria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	Nitrites/</a:t>
            </a:r>
            <a:r>
              <a:rPr lang="fr-FR" dirty="0" err="1" smtClean="0"/>
              <a:t>leukocytes</a:t>
            </a:r>
            <a:endParaRPr lang="fr-FR" dirty="0" smtClean="0"/>
          </a:p>
          <a:p>
            <a:r>
              <a:rPr lang="fr-FR" dirty="0" smtClean="0"/>
              <a:t>	CRP</a:t>
            </a:r>
          </a:p>
          <a:p>
            <a:r>
              <a:rPr lang="fr-FR" dirty="0"/>
              <a:t>	</a:t>
            </a:r>
            <a:r>
              <a:rPr lang="fr-FR" dirty="0" err="1" smtClean="0"/>
              <a:t>Pregnancy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514100" y="1362525"/>
            <a:ext cx="17363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    </a:t>
            </a:r>
            <a:r>
              <a:rPr lang="fr-FR" sz="2000" b="1" dirty="0" err="1" smtClean="0"/>
              <a:t>Ultrasound</a:t>
            </a:r>
            <a:endParaRPr lang="fr-FR" sz="2000" b="1" dirty="0" smtClean="0"/>
          </a:p>
          <a:p>
            <a:r>
              <a:rPr lang="fr-FR" dirty="0" smtClean="0"/>
              <a:t>Ex :	</a:t>
            </a:r>
            <a:r>
              <a:rPr lang="fr-FR" dirty="0" err="1" smtClean="0"/>
              <a:t>Hepatic</a:t>
            </a:r>
            <a:endParaRPr lang="fr-FR" dirty="0" smtClean="0"/>
          </a:p>
          <a:p>
            <a:r>
              <a:rPr lang="fr-FR" dirty="0" smtClean="0"/>
              <a:t> 	</a:t>
            </a:r>
            <a:r>
              <a:rPr lang="fr-FR" dirty="0" err="1"/>
              <a:t>a</a:t>
            </a:r>
            <a:r>
              <a:rPr lang="fr-FR" dirty="0" err="1" smtClean="0"/>
              <a:t>mœbosis</a:t>
            </a:r>
            <a:r>
              <a:rPr lang="fr-FR" dirty="0" smtClean="0"/>
              <a:t> 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Hydatidosis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393342" y="1362525"/>
            <a:ext cx="191455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   </a:t>
            </a:r>
            <a:r>
              <a:rPr lang="fr-FR" sz="2000" b="1" dirty="0" smtClean="0"/>
              <a:t>   </a:t>
            </a:r>
            <a:r>
              <a:rPr lang="fr-FR" sz="2000" b="1" dirty="0" err="1" smtClean="0"/>
              <a:t>Cytologia</a:t>
            </a:r>
            <a:endParaRPr lang="fr-FR" sz="2000" b="1" dirty="0" smtClean="0"/>
          </a:p>
          <a:p>
            <a:r>
              <a:rPr lang="fr-FR" dirty="0" smtClean="0"/>
              <a:t>Ex : 	</a:t>
            </a:r>
            <a:r>
              <a:rPr lang="fr-FR" dirty="0" err="1" smtClean="0"/>
              <a:t>Xerophtalmia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(</a:t>
            </a:r>
            <a:r>
              <a:rPr lang="fr-FR" dirty="0" err="1" smtClean="0"/>
              <a:t>conjunctival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printing)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04235" y="40967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11" y="2868412"/>
            <a:ext cx="1409942" cy="938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11" y="4070091"/>
            <a:ext cx="1409942" cy="934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11" y="5280519"/>
            <a:ext cx="1409942" cy="10085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9597" y="3948480"/>
            <a:ext cx="972015" cy="10560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32353" y="223070"/>
            <a:ext cx="6774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0090"/>
                </a:solidFill>
              </a:rPr>
              <a:t>Rapid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diagnosis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methods</a:t>
            </a:r>
            <a:r>
              <a:rPr lang="fr-FR" sz="2400" b="1" dirty="0" smtClean="0"/>
              <a:t> </a:t>
            </a:r>
            <a:r>
              <a:rPr lang="fr-FR" sz="2400" b="1" dirty="0"/>
              <a:t>do not </a:t>
            </a:r>
            <a:r>
              <a:rPr lang="fr-FR" sz="2400" b="1" dirty="0" err="1"/>
              <a:t>concern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pPr algn="ctr"/>
            <a:r>
              <a:rPr lang="fr-FR" sz="2400" b="1" dirty="0" err="1"/>
              <a:t>o</a:t>
            </a:r>
            <a:r>
              <a:rPr lang="fr-FR" sz="2400" b="1" dirty="0" err="1" smtClean="0"/>
              <a:t>nly</a:t>
            </a:r>
            <a:r>
              <a:rPr lang="fr-FR" sz="2400" b="1" dirty="0" smtClean="0"/>
              <a:t> identification </a:t>
            </a:r>
            <a:r>
              <a:rPr lang="fr-FR" sz="2400" b="1" dirty="0"/>
              <a:t>of </a:t>
            </a:r>
            <a:r>
              <a:rPr lang="fr-FR" sz="2400" b="1" dirty="0" err="1"/>
              <a:t>antigens</a:t>
            </a:r>
            <a:r>
              <a:rPr lang="fr-FR" sz="2400" b="1" dirty="0"/>
              <a:t> or </a:t>
            </a:r>
            <a:r>
              <a:rPr lang="fr-FR" sz="2400" b="1" dirty="0" err="1"/>
              <a:t>specific</a:t>
            </a:r>
            <a:r>
              <a:rPr lang="fr-FR" sz="2400" b="1" dirty="0"/>
              <a:t> </a:t>
            </a:r>
            <a:r>
              <a:rPr lang="fr-FR" sz="2400" b="1" dirty="0" err="1"/>
              <a:t>antibodies</a:t>
            </a:r>
            <a:endParaRPr lang="fr-FR" sz="24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411" y="3948587"/>
            <a:ext cx="1627742" cy="10559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7684" y="2753061"/>
            <a:ext cx="1012087" cy="1054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256" y="4381560"/>
            <a:ext cx="1457962" cy="105975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517" y="3498458"/>
            <a:ext cx="1546613" cy="7704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867" y="5552247"/>
            <a:ext cx="943566" cy="8012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73694" y="5280519"/>
            <a:ext cx="318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Echo POC infections trop.</a:t>
            </a:r>
            <a:r>
              <a:rPr lang="fr-FR" i="1" dirty="0" smtClean="0"/>
              <a:t> </a:t>
            </a:r>
          </a:p>
          <a:p>
            <a:pPr algn="ctr"/>
            <a:r>
              <a:rPr lang="fr-FR" i="1" dirty="0" err="1" smtClean="0"/>
              <a:t>Bélard</a:t>
            </a:r>
            <a:r>
              <a:rPr lang="fr-FR" i="1" dirty="0" smtClean="0"/>
              <a:t> et al. </a:t>
            </a:r>
          </a:p>
          <a:p>
            <a:pPr algn="ctr"/>
            <a:r>
              <a:rPr lang="fr-FR" i="1" dirty="0" smtClean="0"/>
              <a:t>Am J Trop Med  </a:t>
            </a:r>
            <a:r>
              <a:rPr lang="fr-FR" i="1" dirty="0" err="1" smtClean="0"/>
              <a:t>Hyg</a:t>
            </a:r>
            <a:r>
              <a:rPr lang="fr-FR" i="1" dirty="0"/>
              <a:t> </a:t>
            </a:r>
            <a:r>
              <a:rPr lang="fr-FR" i="1" dirty="0" smtClean="0"/>
              <a:t>2016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78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1911777"/>
            <a:ext cx="812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/>
              <a:t>Rapid</a:t>
            </a:r>
            <a:r>
              <a:rPr lang="fr-FR" sz="2000" dirty="0" smtClean="0"/>
              <a:t> </a:t>
            </a:r>
            <a:r>
              <a:rPr lang="fr-FR" sz="2000" dirty="0" err="1"/>
              <a:t>diagnosis</a:t>
            </a:r>
            <a:r>
              <a:rPr lang="fr-FR" sz="2000" dirty="0"/>
              <a:t> test by </a:t>
            </a:r>
            <a:r>
              <a:rPr lang="fr-FR" sz="2000" dirty="0" err="1"/>
              <a:t>immunochromatographyi</a:t>
            </a:r>
            <a:r>
              <a:rPr lang="fr-FR" sz="2000" dirty="0"/>
              <a:t> in tropical </a:t>
            </a:r>
            <a:r>
              <a:rPr lang="fr-FR" sz="2000" dirty="0" smtClean="0"/>
              <a:t>area.</a:t>
            </a:r>
            <a:endParaRPr lang="fr-FR" sz="2000" dirty="0"/>
          </a:p>
          <a:p>
            <a:r>
              <a:rPr lang="fr-FR" sz="2000" dirty="0"/>
              <a:t>News </a:t>
            </a:r>
            <a:r>
              <a:rPr lang="fr-FR" sz="2000" dirty="0" smtClean="0"/>
              <a:t>2016</a:t>
            </a:r>
            <a:r>
              <a:rPr lang="fr-FR" sz="2000" dirty="0"/>
              <a:t> </a:t>
            </a:r>
            <a:r>
              <a:rPr lang="fr-FR" sz="2000" dirty="0" smtClean="0"/>
              <a:t>(in french). </a:t>
            </a:r>
            <a:r>
              <a:rPr lang="fr-FR" sz="2000" dirty="0"/>
              <a:t>Pierre Aubry et al. (Update 2017 Mars 14)</a:t>
            </a:r>
            <a:r>
              <a:rPr lang="fr-FR" sz="2000" dirty="0" smtClean="0"/>
              <a:t>.</a:t>
            </a:r>
            <a:endParaRPr lang="fr-FR" sz="2000" dirty="0"/>
          </a:p>
          <a:p>
            <a:r>
              <a:rPr lang="fr-FR" sz="2000" dirty="0">
                <a:hlinkClick r:id="rId2"/>
              </a:rPr>
              <a:t>http://medecinetropicale.free.fr/cours/</a:t>
            </a:r>
            <a:r>
              <a:rPr lang="fr-FR" sz="2000" dirty="0" smtClean="0">
                <a:hlinkClick r:id="rId2"/>
              </a:rPr>
              <a:t>testrapide.pdf</a:t>
            </a: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Symposium SPE on RDT in tropical </a:t>
            </a:r>
            <a:r>
              <a:rPr lang="fr-FR" sz="2000" dirty="0" err="1" smtClean="0"/>
              <a:t>infectiology</a:t>
            </a:r>
            <a:r>
              <a:rPr lang="fr-FR" sz="2000" dirty="0" smtClean="0"/>
              <a:t>. 2014 </a:t>
            </a:r>
            <a:r>
              <a:rPr lang="fr-FR" sz="2000" dirty="0" err="1" smtClean="0"/>
              <a:t>may</a:t>
            </a:r>
            <a:r>
              <a:rPr lang="fr-FR" sz="2000" dirty="0" smtClean="0"/>
              <a:t> 2. Institut Pasteur. Paris</a:t>
            </a:r>
            <a:r>
              <a:rPr lang="fr-FR" sz="2000" dirty="0"/>
              <a:t> </a:t>
            </a:r>
            <a:r>
              <a:rPr lang="fr-FR" sz="2000" dirty="0" smtClean="0"/>
              <a:t>(in french).</a:t>
            </a:r>
            <a:r>
              <a:rPr lang="fr-FR" sz="2000" dirty="0"/>
              <a:t> </a:t>
            </a:r>
            <a:r>
              <a:rPr lang="fr-FR" sz="2000" dirty="0" err="1" smtClean="0"/>
              <a:t>Submissions</a:t>
            </a:r>
            <a:r>
              <a:rPr lang="fr-FR" sz="2000" dirty="0" smtClean="0"/>
              <a:t> : </a:t>
            </a:r>
            <a:r>
              <a:rPr lang="fr-FR" sz="2000" u="sng" dirty="0" smtClean="0">
                <a:hlinkClick r:id="rId3"/>
              </a:rPr>
              <a:t>http</a:t>
            </a:r>
            <a:r>
              <a:rPr lang="fr-FR" sz="2000" u="sng" dirty="0">
                <a:hlinkClick r:id="rId3"/>
              </a:rPr>
              <a:t>://www.pathexo.fr/standard-1759-1.html</a:t>
            </a:r>
            <a:r>
              <a:rPr lang="fr-FR" sz="2000" dirty="0"/>
              <a:t> et </a:t>
            </a:r>
            <a:r>
              <a:rPr lang="fr-FR" sz="2000" dirty="0">
                <a:hlinkClick r:id="rId4"/>
              </a:rPr>
              <a:t>https://bspe.revuesonline.com/resnum.jsp?editionId=</a:t>
            </a:r>
            <a:r>
              <a:rPr lang="fr-FR" sz="2000" dirty="0" smtClean="0">
                <a:hlinkClick r:id="rId4"/>
              </a:rPr>
              <a:t>3240</a:t>
            </a:r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8751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ouv ePillyTRO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311"/>
          <a:stretch>
            <a:fillRect/>
          </a:stretch>
        </p:blipFill>
        <p:spPr>
          <a:xfrm>
            <a:off x="599402" y="344485"/>
            <a:ext cx="3263706" cy="4619043"/>
          </a:xfrm>
        </p:spPr>
      </p:pic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4036450" y="1375769"/>
            <a:ext cx="4765780" cy="29238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altLang="fr-FR" sz="2000" dirty="0">
                <a:ea typeface="ＭＳ Ｐゴシック"/>
                <a:cs typeface="Arial" charset="0"/>
              </a:rPr>
              <a:t> </a:t>
            </a:r>
          </a:p>
          <a:p>
            <a:pPr algn="ctr"/>
            <a:r>
              <a:rPr lang="fr-FR" altLang="fr-FR" sz="2400" b="1" dirty="0" smtClean="0">
                <a:ea typeface="ＭＳ Ｐゴシック"/>
                <a:cs typeface="Arial" charset="0"/>
              </a:rPr>
              <a:t>E-</a:t>
            </a:r>
            <a:r>
              <a:rPr lang="fr-FR" altLang="fr-FR" sz="2400" b="1" dirty="0" err="1" smtClean="0">
                <a:ea typeface="ＭＳ Ｐゴシック"/>
                <a:cs typeface="Arial" charset="0"/>
              </a:rPr>
              <a:t>Pilly</a:t>
            </a:r>
            <a:r>
              <a:rPr lang="fr-FR" altLang="fr-FR" sz="2400" b="1" dirty="0" smtClean="0">
                <a:ea typeface="ＭＳ Ｐゴシック"/>
                <a:cs typeface="Arial" charset="0"/>
              </a:rPr>
              <a:t> Trop free </a:t>
            </a:r>
          </a:p>
          <a:p>
            <a:pPr algn="ctr"/>
            <a:r>
              <a:rPr lang="fr-FR" altLang="fr-FR" sz="2000" u="sng" dirty="0" smtClean="0">
                <a:ea typeface="ＭＳ Ｐゴシック"/>
                <a:cs typeface="Arial" charset="0"/>
              </a:rPr>
              <a:t> </a:t>
            </a:r>
            <a:r>
              <a:rPr lang="fr-FR" altLang="fr-FR" sz="2000" u="sng" dirty="0">
                <a:ea typeface="ＭＳ Ｐゴシック"/>
                <a:cs typeface="Arial" charset="0"/>
                <a:hlinkClick r:id="rId4"/>
              </a:rPr>
              <a:t>http://www.infectiologie.com/fr/actualites/epillytrop-2016_-</a:t>
            </a:r>
            <a:r>
              <a:rPr lang="fr-FR" altLang="fr-FR" sz="2000" u="sng" dirty="0" smtClean="0">
                <a:ea typeface="ＭＳ Ｐゴシック"/>
                <a:cs typeface="Arial" charset="0"/>
                <a:hlinkClick r:id="rId4"/>
              </a:rPr>
              <a:t>n.html</a:t>
            </a:r>
            <a:endParaRPr lang="fr-FR" altLang="fr-FR" sz="2000" u="sng" dirty="0" smtClean="0">
              <a:ea typeface="ＭＳ Ｐゴシック"/>
              <a:cs typeface="Arial" charset="0"/>
            </a:endParaRPr>
          </a:p>
          <a:p>
            <a:pPr algn="ctr"/>
            <a:endParaRPr lang="fr-FR" altLang="fr-FR" sz="2000" dirty="0">
              <a:ea typeface="ＭＳ Ｐゴシック"/>
              <a:cs typeface="Arial" charset="0"/>
            </a:endParaRPr>
          </a:p>
          <a:p>
            <a:pPr algn="ctr"/>
            <a:endParaRPr lang="fr-FR" altLang="fr-FR" sz="2000" dirty="0">
              <a:ea typeface="ＭＳ Ｐゴシック"/>
              <a:cs typeface="Arial" charset="0"/>
            </a:endParaRPr>
          </a:p>
          <a:p>
            <a:pPr algn="ctr"/>
            <a:r>
              <a:rPr lang="fr-FR" altLang="fr-FR" sz="2000" dirty="0">
                <a:ea typeface="ＭＳ Ｐゴシック"/>
                <a:cs typeface="Arial" charset="0"/>
              </a:rPr>
              <a:t> </a:t>
            </a:r>
            <a:r>
              <a:rPr lang="fr-FR" altLang="fr-FR" sz="2000" dirty="0" smtClean="0">
                <a:ea typeface="ＭＳ Ｐゴシック"/>
                <a:cs typeface="Arial" charset="0"/>
              </a:rPr>
              <a:t> </a:t>
            </a:r>
            <a:endParaRPr lang="fr-FR" altLang="fr-FR" sz="2000" dirty="0">
              <a:ea typeface="ＭＳ Ｐゴシック"/>
              <a:cs typeface="Arial" charset="0"/>
            </a:endParaRPr>
          </a:p>
          <a:p>
            <a:pPr algn="ctr"/>
            <a:endParaRPr lang="fr-FR" altLang="fr-FR" sz="2000" dirty="0">
              <a:ea typeface="ＭＳ Ｐゴシック"/>
              <a:cs typeface="Arial" charset="0"/>
            </a:endParaRPr>
          </a:p>
        </p:txBody>
      </p:sp>
      <p:pic>
        <p:nvPicPr>
          <p:cNvPr id="19460" name="Imag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820" y="3114965"/>
            <a:ext cx="1574672" cy="119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975666" y="5486394"/>
            <a:ext cx="479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hlinkClick r:id="rId6"/>
            </a:endParaRPr>
          </a:p>
          <a:p>
            <a:r>
              <a:rPr lang="fr-FR" dirty="0" smtClean="0">
                <a:hlinkClick r:id="rId6"/>
              </a:rPr>
              <a:t>https</a:t>
            </a:r>
            <a:r>
              <a:rPr lang="fr-FR" dirty="0">
                <a:hlinkClick r:id="rId6"/>
              </a:rPr>
              <a:t>://i3m.aviesan.fr/index.php?pagendx=</a:t>
            </a:r>
            <a:r>
              <a:rPr lang="fr-FR" dirty="0" smtClean="0">
                <a:hlinkClick r:id="rId6"/>
              </a:rPr>
              <a:t>510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7428" y="5346397"/>
            <a:ext cx="771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French-</a:t>
            </a:r>
            <a:r>
              <a:rPr lang="fr-FR" sz="2000" b="1" dirty="0" err="1" smtClean="0"/>
              <a:t>speaking</a:t>
            </a:r>
            <a:r>
              <a:rPr lang="fr-FR" sz="2000" b="1" dirty="0" smtClean="0"/>
              <a:t> network on Tropical </a:t>
            </a:r>
            <a:r>
              <a:rPr lang="fr-FR" sz="2000" b="1" dirty="0" err="1" smtClean="0"/>
              <a:t>Neglected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Diseases</a:t>
            </a:r>
            <a:r>
              <a:rPr lang="fr-FR" sz="2000" b="1" dirty="0" smtClean="0"/>
              <a:t> (NTD) display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73247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2203" y="2281570"/>
            <a:ext cx="2383858" cy="261610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 smtClean="0"/>
              <a:t>Parasitology</a:t>
            </a:r>
            <a:endParaRPr lang="fr-FR" sz="2000" b="1" dirty="0" smtClean="0"/>
          </a:p>
          <a:p>
            <a:r>
              <a:rPr lang="fr-FR" dirty="0" smtClean="0"/>
              <a:t>Malaria</a:t>
            </a:r>
          </a:p>
          <a:p>
            <a:r>
              <a:rPr lang="fr-FR" dirty="0" err="1" smtClean="0"/>
              <a:t>Toxoplasmosis</a:t>
            </a:r>
            <a:endParaRPr lang="fr-FR" dirty="0" smtClean="0"/>
          </a:p>
          <a:p>
            <a:r>
              <a:rPr lang="fr-FR" dirty="0" err="1" smtClean="0"/>
              <a:t>Visceral</a:t>
            </a:r>
            <a:r>
              <a:rPr lang="fr-FR" dirty="0" smtClean="0"/>
              <a:t> </a:t>
            </a:r>
            <a:r>
              <a:rPr lang="fr-FR" dirty="0" err="1" smtClean="0"/>
              <a:t>leishmaniasis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Lymphatic</a:t>
            </a:r>
            <a:r>
              <a:rPr lang="fr-FR" dirty="0" smtClean="0"/>
              <a:t> </a:t>
            </a:r>
            <a:r>
              <a:rPr lang="fr-FR" dirty="0" err="1" smtClean="0"/>
              <a:t>filariasis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Hydatidosis</a:t>
            </a:r>
            <a:endParaRPr lang="fr-FR" dirty="0" smtClean="0"/>
          </a:p>
          <a:p>
            <a:r>
              <a:rPr lang="fr-FR" i="1" dirty="0" err="1" smtClean="0"/>
              <a:t>Cryptosporidium</a:t>
            </a:r>
            <a:r>
              <a:rPr lang="fr-FR" i="1" dirty="0" smtClean="0"/>
              <a:t> </a:t>
            </a:r>
            <a:r>
              <a:rPr lang="fr-FR" i="1" dirty="0" err="1" smtClean="0"/>
              <a:t>sp</a:t>
            </a:r>
            <a:r>
              <a:rPr lang="fr-FR" i="1" dirty="0" smtClean="0"/>
              <a:t>.</a:t>
            </a:r>
          </a:p>
          <a:p>
            <a:r>
              <a:rPr lang="fr-FR" i="1" dirty="0" smtClean="0"/>
              <a:t>Giardia </a:t>
            </a:r>
            <a:r>
              <a:rPr lang="fr-FR" i="1" dirty="0" err="1" smtClean="0"/>
              <a:t>lamblia</a:t>
            </a:r>
            <a:endParaRPr lang="fr-FR" i="1" dirty="0" smtClean="0"/>
          </a:p>
          <a:p>
            <a:r>
              <a:rPr lang="fr-FR" i="1" dirty="0" err="1" smtClean="0"/>
              <a:t>Trypanosomia</a:t>
            </a:r>
            <a:r>
              <a:rPr lang="fr-FR" i="1" dirty="0" smtClean="0"/>
              <a:t> </a:t>
            </a:r>
            <a:r>
              <a:rPr lang="fr-FR" i="1" dirty="0" err="1"/>
              <a:t>cruzi</a:t>
            </a:r>
            <a:r>
              <a:rPr lang="fr-FR" dirty="0"/>
              <a:t>	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728349" y="334866"/>
            <a:ext cx="2329260" cy="6217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Bacteriology</a:t>
            </a:r>
            <a:r>
              <a:rPr lang="fr-FR" sz="2000" b="1" dirty="0"/>
              <a:t>	     </a:t>
            </a:r>
            <a:r>
              <a:rPr lang="fr-FR" sz="2000" dirty="0"/>
              <a:t>    </a:t>
            </a:r>
            <a:endParaRPr lang="fr-FR" dirty="0"/>
          </a:p>
          <a:p>
            <a:r>
              <a:rPr lang="fr-FR" i="1" dirty="0" err="1" smtClean="0"/>
              <a:t>Staphylococus</a:t>
            </a:r>
            <a:r>
              <a:rPr lang="fr-FR" i="1" dirty="0" smtClean="0"/>
              <a:t> </a:t>
            </a:r>
            <a:r>
              <a:rPr lang="fr-FR" i="1" dirty="0" err="1" smtClean="0"/>
              <a:t>sp</a:t>
            </a:r>
            <a:r>
              <a:rPr lang="fr-FR" i="1" dirty="0" smtClean="0"/>
              <a:t>.</a:t>
            </a:r>
            <a:r>
              <a:rPr lang="fr-FR" dirty="0" smtClean="0"/>
              <a:t> MRSA</a:t>
            </a:r>
            <a:endParaRPr lang="fr-FR" dirty="0"/>
          </a:p>
          <a:p>
            <a:r>
              <a:rPr lang="fr-FR" i="1" dirty="0" smtClean="0"/>
              <a:t>Streptococcus</a:t>
            </a:r>
            <a:r>
              <a:rPr lang="fr-FR" dirty="0" smtClean="0"/>
              <a:t> A </a:t>
            </a:r>
            <a:endParaRPr lang="fr-FR" dirty="0"/>
          </a:p>
          <a:p>
            <a:r>
              <a:rPr lang="fr-FR" i="1" dirty="0" smtClean="0"/>
              <a:t>S. </a:t>
            </a:r>
            <a:r>
              <a:rPr lang="fr-FR" i="1" dirty="0" err="1"/>
              <a:t>p</a:t>
            </a:r>
            <a:r>
              <a:rPr lang="fr-FR" i="1" dirty="0" err="1" smtClean="0"/>
              <a:t>neumoniæ</a:t>
            </a:r>
            <a:endParaRPr lang="fr-FR" i="1" dirty="0"/>
          </a:p>
          <a:p>
            <a:r>
              <a:rPr lang="fr-FR" i="1" dirty="0" smtClean="0"/>
              <a:t>N. </a:t>
            </a:r>
            <a:r>
              <a:rPr lang="fr-FR" i="1" dirty="0" err="1" smtClean="0"/>
              <a:t>meningitidis</a:t>
            </a:r>
            <a:endParaRPr lang="fr-FR" i="1" dirty="0" smtClean="0"/>
          </a:p>
          <a:p>
            <a:r>
              <a:rPr lang="fr-FR" i="1" dirty="0" smtClean="0"/>
              <a:t>H. </a:t>
            </a:r>
            <a:r>
              <a:rPr lang="fr-FR" i="1" dirty="0" err="1" smtClean="0"/>
              <a:t>influenzae</a:t>
            </a:r>
            <a:r>
              <a:rPr lang="fr-FR" i="1" dirty="0" smtClean="0"/>
              <a:t> </a:t>
            </a:r>
          </a:p>
          <a:p>
            <a:r>
              <a:rPr lang="fr-FR" i="1" dirty="0" smtClean="0"/>
              <a:t>E</a:t>
            </a:r>
            <a:r>
              <a:rPr lang="fr-FR" i="1" dirty="0"/>
              <a:t>. </a:t>
            </a:r>
            <a:r>
              <a:rPr lang="fr-FR" i="1" dirty="0" smtClean="0"/>
              <a:t>coli</a:t>
            </a:r>
            <a:endParaRPr lang="fr-FR" i="1" dirty="0"/>
          </a:p>
          <a:p>
            <a:r>
              <a:rPr lang="fr-FR" dirty="0" err="1" smtClean="0"/>
              <a:t>Plague</a:t>
            </a:r>
            <a:endParaRPr lang="fr-FR" dirty="0"/>
          </a:p>
          <a:p>
            <a:r>
              <a:rPr lang="fr-FR" dirty="0" smtClean="0"/>
              <a:t>Cholera </a:t>
            </a:r>
          </a:p>
          <a:p>
            <a:r>
              <a:rPr lang="fr-FR" i="1" dirty="0" err="1" smtClean="0"/>
              <a:t>Shigella</a:t>
            </a:r>
            <a:r>
              <a:rPr lang="fr-FR" i="1" dirty="0" smtClean="0"/>
              <a:t> </a:t>
            </a:r>
            <a:r>
              <a:rPr lang="fr-FR" i="1" dirty="0" err="1" smtClean="0"/>
              <a:t>sp</a:t>
            </a:r>
            <a:r>
              <a:rPr lang="fr-FR" i="1" dirty="0" smtClean="0"/>
              <a:t>.</a:t>
            </a:r>
            <a:endParaRPr lang="fr-FR" i="1" dirty="0"/>
          </a:p>
          <a:p>
            <a:r>
              <a:rPr lang="fr-FR" i="1" dirty="0" err="1"/>
              <a:t>Helicobacter</a:t>
            </a:r>
            <a:r>
              <a:rPr lang="fr-FR" i="1" dirty="0"/>
              <a:t> </a:t>
            </a:r>
            <a:r>
              <a:rPr lang="fr-FR" i="1" dirty="0" err="1"/>
              <a:t>pylori</a:t>
            </a:r>
            <a:r>
              <a:rPr lang="fr-FR" dirty="0"/>
              <a:t> </a:t>
            </a:r>
          </a:p>
          <a:p>
            <a:r>
              <a:rPr lang="fr-FR" i="1" dirty="0"/>
              <a:t>Clostridium difficile</a:t>
            </a:r>
            <a:r>
              <a:rPr lang="fr-FR" dirty="0"/>
              <a:t> </a:t>
            </a:r>
          </a:p>
          <a:p>
            <a:r>
              <a:rPr lang="fr-FR" i="1" dirty="0" smtClean="0"/>
              <a:t>N. </a:t>
            </a:r>
            <a:r>
              <a:rPr lang="fr-FR" i="1" dirty="0" err="1" smtClean="0"/>
              <a:t>gonrrhoeæ</a:t>
            </a:r>
            <a:endParaRPr lang="fr-FR" i="1" dirty="0" smtClean="0"/>
          </a:p>
          <a:p>
            <a:r>
              <a:rPr lang="fr-FR" i="1" dirty="0" smtClean="0"/>
              <a:t>Chlamydia </a:t>
            </a:r>
            <a:r>
              <a:rPr lang="fr-FR" i="1" dirty="0" err="1" smtClean="0"/>
              <a:t>trachomatis</a:t>
            </a:r>
            <a:endParaRPr lang="fr-FR" i="1" dirty="0"/>
          </a:p>
          <a:p>
            <a:r>
              <a:rPr lang="fr-FR" i="1" dirty="0" err="1" smtClean="0"/>
              <a:t>Legionella</a:t>
            </a:r>
            <a:r>
              <a:rPr lang="fr-FR" i="1" dirty="0" smtClean="0"/>
              <a:t> </a:t>
            </a:r>
            <a:r>
              <a:rPr lang="fr-FR" i="1" dirty="0" err="1" smtClean="0"/>
              <a:t>sp</a:t>
            </a:r>
            <a:r>
              <a:rPr lang="fr-FR" i="1" dirty="0" smtClean="0"/>
              <a:t>.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Syphilis</a:t>
            </a:r>
          </a:p>
          <a:p>
            <a:r>
              <a:rPr lang="fr-FR" dirty="0" err="1" smtClean="0"/>
              <a:t>Melioïdosis</a:t>
            </a:r>
            <a:endParaRPr lang="fr-FR" dirty="0" smtClean="0"/>
          </a:p>
          <a:p>
            <a:r>
              <a:rPr lang="fr-FR" dirty="0" err="1" smtClean="0"/>
              <a:t>Leptospirosis</a:t>
            </a:r>
            <a:endParaRPr lang="fr-FR" dirty="0" smtClean="0"/>
          </a:p>
          <a:p>
            <a:r>
              <a:rPr lang="fr-FR" dirty="0" err="1" smtClean="0"/>
              <a:t>Typhoid</a:t>
            </a:r>
            <a:r>
              <a:rPr lang="fr-FR" dirty="0" smtClean="0"/>
              <a:t> </a:t>
            </a:r>
            <a:r>
              <a:rPr lang="fr-FR" dirty="0" err="1" smtClean="0"/>
              <a:t>fever</a:t>
            </a:r>
            <a:r>
              <a:rPr lang="fr-FR" dirty="0" smtClean="0"/>
              <a:t> ±</a:t>
            </a:r>
          </a:p>
          <a:p>
            <a:r>
              <a:rPr lang="fr-FR" dirty="0" smtClean="0"/>
              <a:t>Ab </a:t>
            </a:r>
            <a:r>
              <a:rPr lang="fr-FR" dirty="0" err="1" smtClean="0"/>
              <a:t>tetanos</a:t>
            </a:r>
            <a:endParaRPr lang="fr-FR" dirty="0" smtClean="0"/>
          </a:p>
          <a:p>
            <a:r>
              <a:rPr lang="fr-FR" dirty="0" err="1" smtClean="0"/>
              <a:t>Tuberculosis</a:t>
            </a:r>
            <a:r>
              <a:rPr lang="fr-FR" dirty="0" smtClean="0"/>
              <a:t>/HIV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75726" y="1996852"/>
            <a:ext cx="2026943" cy="45243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Virology</a:t>
            </a:r>
            <a:endParaRPr lang="fr-FR" b="1" dirty="0" smtClean="0"/>
          </a:p>
          <a:p>
            <a:r>
              <a:rPr lang="fr-FR" dirty="0" err="1" smtClean="0"/>
              <a:t>Rotavirus</a:t>
            </a:r>
            <a:r>
              <a:rPr lang="fr-FR" dirty="0"/>
              <a:t>  </a:t>
            </a:r>
            <a:endParaRPr lang="fr-FR" dirty="0" smtClean="0"/>
          </a:p>
          <a:p>
            <a:r>
              <a:rPr lang="fr-FR" dirty="0" err="1" smtClean="0"/>
              <a:t>Adenovirus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Flu</a:t>
            </a:r>
            <a:r>
              <a:rPr lang="fr-FR" dirty="0" smtClean="0"/>
              <a:t> </a:t>
            </a:r>
            <a:r>
              <a:rPr lang="fr-FR" dirty="0"/>
              <a:t>A/B </a:t>
            </a:r>
            <a:endParaRPr lang="fr-FR" dirty="0" smtClean="0"/>
          </a:p>
          <a:p>
            <a:r>
              <a:rPr lang="fr-FR" dirty="0" smtClean="0"/>
              <a:t>Inf. </a:t>
            </a:r>
            <a:r>
              <a:rPr lang="fr-FR" dirty="0" err="1" smtClean="0"/>
              <a:t>mononucleosis</a:t>
            </a:r>
            <a:r>
              <a:rPr lang="fr-FR" dirty="0" smtClean="0"/>
              <a:t> </a:t>
            </a:r>
          </a:p>
          <a:p>
            <a:r>
              <a:rPr lang="fr-FR" dirty="0" smtClean="0"/>
              <a:t>Dengue</a:t>
            </a:r>
          </a:p>
          <a:p>
            <a:r>
              <a:rPr lang="fr-FR" dirty="0" err="1" smtClean="0"/>
              <a:t>Hantaan</a:t>
            </a:r>
            <a:r>
              <a:rPr lang="fr-FR" dirty="0" smtClean="0"/>
              <a:t> </a:t>
            </a:r>
          </a:p>
          <a:p>
            <a:r>
              <a:rPr lang="fr-FR" dirty="0" smtClean="0"/>
              <a:t>HIV </a:t>
            </a:r>
            <a:r>
              <a:rPr lang="fr-FR" dirty="0"/>
              <a:t>1 </a:t>
            </a:r>
            <a:r>
              <a:rPr lang="fr-FR" dirty="0" smtClean="0"/>
              <a:t>and </a:t>
            </a:r>
            <a:r>
              <a:rPr lang="fr-FR" dirty="0"/>
              <a:t>2 </a:t>
            </a:r>
            <a:endParaRPr lang="fr-FR" dirty="0" smtClean="0"/>
          </a:p>
          <a:p>
            <a:r>
              <a:rPr lang="fr-FR" dirty="0" err="1" smtClean="0"/>
              <a:t>Hépatitis</a:t>
            </a:r>
            <a:r>
              <a:rPr lang="fr-FR" dirty="0" smtClean="0"/>
              <a:t> B and </a:t>
            </a:r>
            <a:r>
              <a:rPr lang="fr-FR" dirty="0"/>
              <a:t>C </a:t>
            </a:r>
            <a:endParaRPr lang="fr-FR" dirty="0" smtClean="0"/>
          </a:p>
          <a:p>
            <a:r>
              <a:rPr lang="fr-FR" dirty="0" err="1" smtClean="0"/>
              <a:t>Rubella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Rabies</a:t>
            </a:r>
            <a:endParaRPr lang="fr-FR" dirty="0" smtClean="0"/>
          </a:p>
          <a:p>
            <a:r>
              <a:rPr lang="fr-FR" dirty="0" smtClean="0"/>
              <a:t>SRV</a:t>
            </a:r>
          </a:p>
          <a:p>
            <a:r>
              <a:rPr lang="fr-FR" dirty="0" err="1" smtClean="0"/>
              <a:t>Rotavirus</a:t>
            </a:r>
            <a:endParaRPr lang="fr-FR" dirty="0" smtClean="0"/>
          </a:p>
          <a:p>
            <a:r>
              <a:rPr lang="fr-FR" dirty="0" err="1" smtClean="0"/>
              <a:t>Norovirus</a:t>
            </a:r>
            <a:endParaRPr lang="fr-FR" dirty="0" smtClean="0"/>
          </a:p>
          <a:p>
            <a:r>
              <a:rPr lang="fr-FR" dirty="0" err="1" smtClean="0"/>
              <a:t>Chikungunya</a:t>
            </a:r>
            <a:r>
              <a:rPr lang="fr-FR" dirty="0" smtClean="0"/>
              <a:t> ±</a:t>
            </a:r>
          </a:p>
          <a:p>
            <a:r>
              <a:rPr lang="fr-FR" dirty="0" smtClean="0"/>
              <a:t>Ebola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32203" y="5503932"/>
            <a:ext cx="238385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Mycology</a:t>
            </a:r>
            <a:endParaRPr lang="fr-FR" dirty="0" smtClean="0"/>
          </a:p>
          <a:p>
            <a:r>
              <a:rPr lang="fr-FR" i="1" dirty="0" err="1" smtClean="0"/>
              <a:t>Cryptococcus</a:t>
            </a:r>
            <a:r>
              <a:rPr lang="fr-FR" i="1" dirty="0" smtClean="0"/>
              <a:t> </a:t>
            </a:r>
            <a:r>
              <a:rPr lang="fr-FR" i="1" dirty="0" err="1" smtClean="0"/>
              <a:t>sp</a:t>
            </a:r>
            <a:r>
              <a:rPr lang="fr-FR" i="1" dirty="0" smtClean="0"/>
              <a:t>.</a:t>
            </a:r>
            <a:endParaRPr lang="fr-FR" dirty="0" smtClean="0"/>
          </a:p>
          <a:p>
            <a:r>
              <a:rPr lang="fr-FR" i="1" dirty="0" smtClean="0"/>
              <a:t>Candida </a:t>
            </a:r>
            <a:r>
              <a:rPr lang="fr-FR" i="1" dirty="0" err="1" smtClean="0"/>
              <a:t>sp</a:t>
            </a:r>
            <a:r>
              <a:rPr lang="fr-FR" i="1" dirty="0" smtClean="0"/>
              <a:t>.</a:t>
            </a:r>
            <a:endParaRPr lang="fr-FR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3767816" y="915023"/>
            <a:ext cx="48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RDT Ag et Ab in </a:t>
            </a:r>
            <a:r>
              <a:rPr lang="fr-FR" sz="2400" b="1" dirty="0" err="1" smtClean="0"/>
              <a:t>infectiology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7904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55" y="1589633"/>
            <a:ext cx="1435079" cy="16691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95" y="3368400"/>
            <a:ext cx="1420952" cy="1385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02" y="223786"/>
            <a:ext cx="1435050" cy="1270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15263" y="1006104"/>
            <a:ext cx="730549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528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719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909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100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5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1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7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29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 2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monoclonal Ab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anti F1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of </a:t>
            </a:r>
            <a:r>
              <a:rPr lang="fr-FR" sz="2000" i="1" dirty="0" err="1">
                <a:solidFill>
                  <a:srgbClr val="000000"/>
                </a:solidFill>
                <a:latin typeface="+mn-lt"/>
              </a:rPr>
              <a:t>Y.pestis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detected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by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lateral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flow </a:t>
            </a:r>
          </a:p>
          <a:p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 vertical stick in 1 time</a:t>
            </a:r>
          </a:p>
          <a:p>
            <a:endParaRPr lang="fr-FR" sz="800" dirty="0">
              <a:solidFill>
                <a:srgbClr val="000000"/>
              </a:solidFill>
              <a:latin typeface="+mn-lt"/>
            </a:endParaRPr>
          </a:p>
          <a:p>
            <a:pPr>
              <a:buFont typeface="Times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Samples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sputum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serum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, urine,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bubo) of patients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plague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from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Madagascar </a:t>
            </a:r>
            <a:r>
              <a:rPr lang="fr-FR" sz="2000" i="1" dirty="0" smtClean="0">
                <a:solidFill>
                  <a:srgbClr val="000000"/>
                </a:solidFill>
                <a:latin typeface="+mn-lt"/>
              </a:rPr>
              <a:t>vs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30 </a:t>
            </a:r>
            <a:r>
              <a:rPr lang="fr-FR" sz="2000" i="1" dirty="0" err="1" smtClean="0">
                <a:solidFill>
                  <a:srgbClr val="000000"/>
                </a:solidFill>
                <a:latin typeface="+mn-lt"/>
              </a:rPr>
              <a:t>Y.pestis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stains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from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14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other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countries </a:t>
            </a:r>
          </a:p>
          <a:p>
            <a:r>
              <a:rPr lang="fr-FR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+mn-lt"/>
              </a:rPr>
              <a:t> vs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other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bacteria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(Yersinia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Gram-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bacilli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2000" i="1" dirty="0" err="1" smtClean="0">
                <a:solidFill>
                  <a:srgbClr val="000000"/>
                </a:solidFill>
                <a:latin typeface="+mn-lt"/>
              </a:rPr>
              <a:t>M.tuberculosis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…)</a:t>
            </a:r>
          </a:p>
          <a:p>
            <a:endParaRPr lang="fr-FR" sz="800" dirty="0">
              <a:solidFill>
                <a:srgbClr val="000000"/>
              </a:solidFill>
              <a:latin typeface="+mn-lt"/>
            </a:endParaRPr>
          </a:p>
          <a:p>
            <a:pPr>
              <a:buFont typeface="Times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Compairing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ELISA/culture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/direct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microscopy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PCR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if RDT-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349542" y="260648"/>
            <a:ext cx="5054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0000"/>
                </a:solidFill>
              </a:rPr>
              <a:t>Birth</a:t>
            </a:r>
            <a:r>
              <a:rPr lang="fr-FR" sz="2400" b="1" dirty="0" smtClean="0">
                <a:solidFill>
                  <a:srgbClr val="000000"/>
                </a:solidFill>
              </a:rPr>
              <a:t> of a RDT : exemple of the </a:t>
            </a:r>
            <a:r>
              <a:rPr lang="fr-FR" sz="2400" b="1" dirty="0" err="1" smtClean="0">
                <a:solidFill>
                  <a:srgbClr val="000000"/>
                </a:solidFill>
              </a:rPr>
              <a:t>plague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5263" y="4072279"/>
            <a:ext cx="7430556" cy="65146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528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719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909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100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5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14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7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29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Outbreack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plague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in Madagascar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2000/2001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only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RDT for </a:t>
            </a:r>
            <a:r>
              <a:rPr lang="fr-FR" sz="2000" dirty="0" err="1" smtClean="0">
                <a:solidFill>
                  <a:srgbClr val="000000"/>
                </a:solidFill>
                <a:latin typeface="+mn-lt"/>
              </a:rPr>
              <a:t>diagnosis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  : 41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%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of + tests </a:t>
            </a:r>
            <a:r>
              <a:rPr lang="fr-FR" sz="2000" dirty="0" err="1">
                <a:solidFill>
                  <a:srgbClr val="000000"/>
                </a:solidFill>
                <a:latin typeface="+mn-lt"/>
              </a:rPr>
              <a:t>furthermore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+mn-lt"/>
              </a:rPr>
              <a:t>than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 for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direct and culture 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35827" y="4958015"/>
            <a:ext cx="7378943" cy="1235210"/>
          </a:xfrm>
          <a:prstGeom prst="rect">
            <a:avLst/>
          </a:prstGeom>
          <a:noFill/>
          <a:ln w="38100" cmpd="sng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Times" charset="0"/>
              <a:buChar char="•"/>
            </a:pP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PPV </a:t>
            </a:r>
            <a:r>
              <a:rPr lang="fr-FR" sz="2000" b="1" dirty="0">
                <a:solidFill>
                  <a:srgbClr val="000090"/>
                </a:solidFill>
              </a:rPr>
              <a:t>:	 </a:t>
            </a:r>
            <a:r>
              <a:rPr lang="fr-FR" sz="2000" b="1" dirty="0" err="1" smtClean="0">
                <a:solidFill>
                  <a:srgbClr val="000090"/>
                </a:solidFill>
              </a:rPr>
              <a:t>field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>
                <a:solidFill>
                  <a:srgbClr val="000090"/>
                </a:solidFill>
              </a:rPr>
              <a:t>: 90.6% </a:t>
            </a:r>
            <a:r>
              <a:rPr lang="fr-FR" sz="1600" b="1" dirty="0" smtClean="0">
                <a:solidFill>
                  <a:srgbClr val="000090"/>
                </a:solidFill>
              </a:rPr>
              <a:t>(CI </a:t>
            </a:r>
            <a:r>
              <a:rPr lang="fr-FR" sz="1600" b="1" dirty="0">
                <a:solidFill>
                  <a:srgbClr val="000090"/>
                </a:solidFill>
              </a:rPr>
              <a:t>95% : 78.6-96.5)</a:t>
            </a:r>
            <a:r>
              <a:rPr lang="fr-FR" sz="2000" b="1" dirty="0">
                <a:solidFill>
                  <a:srgbClr val="000090"/>
                </a:solidFill>
              </a:rPr>
              <a:t> 	 </a:t>
            </a:r>
            <a:r>
              <a:rPr lang="fr-FR" sz="2000" b="1" dirty="0" err="1" smtClean="0">
                <a:solidFill>
                  <a:srgbClr val="000090"/>
                </a:solidFill>
              </a:rPr>
              <a:t>lab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>
                <a:solidFill>
                  <a:srgbClr val="000090"/>
                </a:solidFill>
              </a:rPr>
              <a:t>: 92.7% </a:t>
            </a:r>
            <a:r>
              <a:rPr lang="fr-FR" sz="1600" b="1" dirty="0" smtClean="0">
                <a:solidFill>
                  <a:srgbClr val="000090"/>
                </a:solidFill>
              </a:rPr>
              <a:t>(CI </a:t>
            </a:r>
            <a:r>
              <a:rPr lang="fr-FR" sz="1600" b="1" dirty="0">
                <a:solidFill>
                  <a:srgbClr val="000090"/>
                </a:solidFill>
              </a:rPr>
              <a:t>95% : 81.6-97.6) </a:t>
            </a:r>
          </a:p>
          <a:p>
            <a:pPr>
              <a:lnSpc>
                <a:spcPct val="80000"/>
              </a:lnSpc>
              <a:buFont typeface="Times" charset="0"/>
              <a:buNone/>
            </a:pPr>
            <a:endParaRPr lang="fr-FR" sz="1600" b="1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 typeface="Times" charset="0"/>
              <a:buChar char="•"/>
            </a:pP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NPV :</a:t>
            </a:r>
            <a:r>
              <a:rPr lang="fr-FR" sz="2000" b="1" dirty="0">
                <a:solidFill>
                  <a:srgbClr val="000090"/>
                </a:solidFill>
              </a:rPr>
              <a:t>	 </a:t>
            </a:r>
            <a:r>
              <a:rPr lang="fr-FR" sz="2000" b="1" dirty="0" err="1" smtClean="0">
                <a:solidFill>
                  <a:srgbClr val="000090"/>
                </a:solidFill>
              </a:rPr>
              <a:t>field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>
                <a:solidFill>
                  <a:srgbClr val="000090"/>
                </a:solidFill>
              </a:rPr>
              <a:t>: 86.7% </a:t>
            </a:r>
            <a:r>
              <a:rPr lang="fr-FR" sz="1600" b="1" dirty="0" smtClean="0">
                <a:solidFill>
                  <a:srgbClr val="000090"/>
                </a:solidFill>
              </a:rPr>
              <a:t>(CI </a:t>
            </a:r>
            <a:r>
              <a:rPr lang="fr-FR" sz="1600" b="1" dirty="0">
                <a:solidFill>
                  <a:srgbClr val="000090"/>
                </a:solidFill>
              </a:rPr>
              <a:t>95% : 76.4-93.1)</a:t>
            </a:r>
            <a:r>
              <a:rPr lang="fr-FR" sz="2000" b="1" dirty="0">
                <a:solidFill>
                  <a:srgbClr val="000090"/>
                </a:solidFill>
              </a:rPr>
              <a:t> 	</a:t>
            </a:r>
            <a:r>
              <a:rPr lang="fr-FR" sz="2000" b="1" dirty="0" err="1" smtClean="0">
                <a:solidFill>
                  <a:srgbClr val="000090"/>
                </a:solidFill>
              </a:rPr>
              <a:t>lab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>
                <a:solidFill>
                  <a:srgbClr val="000090"/>
                </a:solidFill>
              </a:rPr>
              <a:t>: 90.4% </a:t>
            </a:r>
            <a:r>
              <a:rPr lang="fr-FR" sz="1600" b="1" dirty="0" smtClean="0">
                <a:solidFill>
                  <a:srgbClr val="000090"/>
                </a:solidFill>
              </a:rPr>
              <a:t>(CI </a:t>
            </a:r>
            <a:r>
              <a:rPr lang="fr-FR" sz="1600" b="1" dirty="0">
                <a:solidFill>
                  <a:srgbClr val="000090"/>
                </a:solidFill>
              </a:rPr>
              <a:t>95% : 80.7-95.7)</a:t>
            </a:r>
          </a:p>
          <a:p>
            <a:pPr>
              <a:lnSpc>
                <a:spcPct val="80000"/>
              </a:lnSpc>
              <a:buFont typeface="Times" charset="0"/>
              <a:buChar char="•"/>
            </a:pPr>
            <a:endParaRPr lang="fr-FR" sz="1600" b="1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buFont typeface="Times" charset="0"/>
              <a:buChar char="•"/>
            </a:pPr>
            <a:r>
              <a:rPr lang="fr-FR" sz="2000" b="1" dirty="0">
                <a:solidFill>
                  <a:srgbClr val="000090"/>
                </a:solidFill>
              </a:rPr>
              <a:t> Concordance </a:t>
            </a:r>
            <a:r>
              <a:rPr lang="fr-FR" sz="2000" b="1" dirty="0" smtClean="0">
                <a:solidFill>
                  <a:srgbClr val="000090"/>
                </a:solidFill>
              </a:rPr>
              <a:t>RDT/</a:t>
            </a:r>
            <a:r>
              <a:rPr lang="fr-FR" sz="2000" b="1" dirty="0">
                <a:solidFill>
                  <a:srgbClr val="000090"/>
                </a:solidFill>
              </a:rPr>
              <a:t>ELISA + culture : 85% </a:t>
            </a:r>
            <a:r>
              <a:rPr lang="fr-FR" sz="2000" b="1" dirty="0" smtClean="0">
                <a:solidFill>
                  <a:srgbClr val="000090"/>
                </a:solidFill>
              </a:rPr>
              <a:t>(</a:t>
            </a:r>
            <a:r>
              <a:rPr lang="fr-FR" sz="2000" b="1" dirty="0" err="1" smtClean="0">
                <a:solidFill>
                  <a:srgbClr val="000090"/>
                </a:solidFill>
              </a:rPr>
              <a:t>field</a:t>
            </a:r>
            <a:r>
              <a:rPr lang="fr-FR" sz="2000" b="1" dirty="0" smtClean="0">
                <a:solidFill>
                  <a:srgbClr val="000090"/>
                </a:solidFill>
              </a:rPr>
              <a:t>) </a:t>
            </a:r>
            <a:r>
              <a:rPr lang="fr-FR" sz="2000" b="1" dirty="0">
                <a:solidFill>
                  <a:srgbClr val="000090"/>
                </a:solidFill>
              </a:rPr>
              <a:t>et 91% (</a:t>
            </a:r>
            <a:r>
              <a:rPr lang="fr-FR" sz="2000" b="1" dirty="0" err="1" smtClean="0">
                <a:solidFill>
                  <a:srgbClr val="000090"/>
                </a:solidFill>
              </a:rPr>
              <a:t>lab</a:t>
            </a:r>
            <a:r>
              <a:rPr lang="fr-FR" sz="2000" b="1" dirty="0" smtClean="0">
                <a:solidFill>
                  <a:srgbClr val="000090"/>
                </a:solidFill>
              </a:rPr>
              <a:t>)         </a:t>
            </a:r>
            <a:endParaRPr lang="fr-FR" b="1" dirty="0">
              <a:solidFill>
                <a:srgbClr val="00009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809401" y="6277340"/>
            <a:ext cx="3136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Chanteau S. et al. Lancet  </a:t>
            </a:r>
            <a:r>
              <a:rPr lang="fr-FR" i="1" dirty="0" smtClean="0">
                <a:solidFill>
                  <a:srgbClr val="000000"/>
                </a:solidFill>
              </a:rPr>
              <a:t>2003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86847" y="3359017"/>
            <a:ext cx="5335064" cy="65146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err="1" smtClean="0">
                <a:solidFill>
                  <a:srgbClr val="000090"/>
                </a:solidFill>
              </a:rPr>
              <a:t>Specificity</a:t>
            </a:r>
            <a:r>
              <a:rPr lang="fr-FR" sz="2000" b="1" dirty="0" smtClean="0">
                <a:solidFill>
                  <a:srgbClr val="000090"/>
                </a:solidFill>
              </a:rPr>
              <a:t> and </a:t>
            </a:r>
            <a:r>
              <a:rPr lang="fr-FR" sz="2000" b="1" dirty="0" err="1" smtClean="0">
                <a:solidFill>
                  <a:srgbClr val="000090"/>
                </a:solidFill>
              </a:rPr>
              <a:t>sensitivity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>
                <a:solidFill>
                  <a:srgbClr val="000090"/>
                </a:solidFill>
              </a:rPr>
              <a:t>: 100% </a:t>
            </a:r>
            <a:r>
              <a:rPr lang="fr-FR" sz="2000" b="1" dirty="0" smtClean="0">
                <a:solidFill>
                  <a:srgbClr val="000090"/>
                </a:solidFill>
              </a:rPr>
              <a:t>on cultures and</a:t>
            </a:r>
          </a:p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 err="1" smtClean="0">
                <a:solidFill>
                  <a:srgbClr val="000090"/>
                </a:solidFill>
              </a:rPr>
              <a:t>samples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>
                <a:solidFill>
                  <a:srgbClr val="000090"/>
                </a:solidFill>
              </a:rPr>
              <a:t>+ </a:t>
            </a:r>
            <a:r>
              <a:rPr lang="fr-FR" sz="2000" b="1" dirty="0" smtClean="0">
                <a:solidFill>
                  <a:srgbClr val="000090"/>
                </a:solidFill>
              </a:rPr>
              <a:t>for </a:t>
            </a:r>
            <a:r>
              <a:rPr lang="fr-FR" sz="2000" b="1" i="1" dirty="0" err="1">
                <a:solidFill>
                  <a:srgbClr val="000090"/>
                </a:solidFill>
              </a:rPr>
              <a:t>Y.pestis</a:t>
            </a:r>
            <a:r>
              <a:rPr lang="fr-FR" sz="2000" b="1" dirty="0">
                <a:solidFill>
                  <a:srgbClr val="00009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661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err="1" smtClean="0"/>
              <a:t>Criteria</a:t>
            </a:r>
            <a:r>
              <a:rPr lang="fr-FR" sz="2400" b="1" dirty="0" smtClean="0"/>
              <a:t> of </a:t>
            </a:r>
            <a:r>
              <a:rPr lang="fr-FR" sz="2400" b="1" dirty="0" smtClean="0">
                <a:solidFill>
                  <a:srgbClr val="000090"/>
                </a:solidFill>
              </a:rPr>
              <a:t>good</a:t>
            </a:r>
            <a:r>
              <a:rPr lang="fr-FR" sz="2400" b="1" dirty="0" smtClean="0"/>
              <a:t> RDT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8198" y="1564919"/>
            <a:ext cx="5670716" cy="2289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Simple (</a:t>
            </a:r>
            <a:r>
              <a:rPr lang="fr-FR" sz="2000" b="1" dirty="0" err="1" smtClean="0"/>
              <a:t>little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treatment</a:t>
            </a:r>
            <a:r>
              <a:rPr lang="fr-FR" sz="2000" b="1" dirty="0" smtClean="0"/>
              <a:t> of the </a:t>
            </a:r>
            <a:r>
              <a:rPr lang="fr-FR" sz="2000" b="1" dirty="0" err="1" smtClean="0"/>
              <a:t>sample</a:t>
            </a:r>
            <a:r>
              <a:rPr lang="fr-FR" sz="2000" b="1" dirty="0" smtClean="0"/>
              <a:t>)</a:t>
            </a:r>
          </a:p>
          <a:p>
            <a:pPr marL="0" indent="0">
              <a:buNone/>
            </a:pPr>
            <a:r>
              <a:rPr lang="fr-FR" sz="2000" b="1" dirty="0" err="1" smtClean="0"/>
              <a:t>Accurate</a:t>
            </a:r>
            <a:r>
              <a:rPr lang="fr-FR" sz="2000" b="1" dirty="0" smtClean="0"/>
              <a:t> (sensitive/</a:t>
            </a:r>
            <a:r>
              <a:rPr lang="fr-FR" sz="2000" b="1" dirty="0" err="1" smtClean="0"/>
              <a:t>specific</a:t>
            </a:r>
            <a:r>
              <a:rPr lang="fr-FR" sz="2000" b="1" dirty="0" smtClean="0"/>
              <a:t>)</a:t>
            </a:r>
          </a:p>
          <a:p>
            <a:pPr marL="0" indent="0">
              <a:buNone/>
            </a:pPr>
            <a:r>
              <a:rPr lang="fr-FR" sz="2000" b="1" dirty="0" err="1" smtClean="0"/>
              <a:t>Easy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interpret</a:t>
            </a:r>
            <a:endParaRPr lang="fr-FR" sz="20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970558" y="2828322"/>
            <a:ext cx="38895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u="sng" dirty="0" smtClean="0"/>
              <a:t>As essential </a:t>
            </a:r>
            <a:r>
              <a:rPr lang="fr-FR" sz="2000" i="1" u="sng" dirty="0" err="1" smtClean="0"/>
              <a:t>medicine</a:t>
            </a:r>
            <a:r>
              <a:rPr lang="fr-FR" sz="2000" i="1" dirty="0" smtClean="0"/>
              <a:t>:</a:t>
            </a:r>
          </a:p>
          <a:p>
            <a:pPr lvl="0"/>
            <a:r>
              <a:rPr lang="fr-FR" sz="2000" dirty="0"/>
              <a:t>Stable in </a:t>
            </a:r>
            <a:r>
              <a:rPr lang="fr-FR" sz="2000" dirty="0" err="1" smtClean="0"/>
              <a:t>extreme</a:t>
            </a:r>
            <a:r>
              <a:rPr lang="fr-FR" sz="2000" dirty="0" smtClean="0"/>
              <a:t> </a:t>
            </a:r>
            <a:r>
              <a:rPr lang="fr-FR" sz="2000" dirty="0"/>
              <a:t>conditions </a:t>
            </a:r>
          </a:p>
          <a:p>
            <a:pPr lvl="0"/>
            <a:r>
              <a:rPr lang="fr-FR" sz="2000" dirty="0" err="1" smtClean="0"/>
              <a:t>Adapted</a:t>
            </a:r>
            <a:r>
              <a:rPr lang="fr-FR" sz="2000" dirty="0" smtClean="0"/>
              <a:t> in </a:t>
            </a:r>
            <a:r>
              <a:rPr lang="fr-FR" sz="2000" dirty="0" err="1" smtClean="0"/>
              <a:t>epidemiological</a:t>
            </a:r>
            <a:r>
              <a:rPr lang="fr-FR" sz="2000" dirty="0" smtClean="0"/>
              <a:t> </a:t>
            </a:r>
            <a:r>
              <a:rPr lang="fr-FR" sz="2000" dirty="0" err="1" smtClean="0"/>
              <a:t>context</a:t>
            </a:r>
            <a:r>
              <a:rPr lang="fr-FR" sz="2000" dirty="0" smtClean="0"/>
              <a:t> </a:t>
            </a:r>
          </a:p>
          <a:p>
            <a:pPr lvl="0"/>
            <a:r>
              <a:rPr lang="fr-FR" sz="2000" dirty="0" err="1" smtClean="0"/>
              <a:t>Validated</a:t>
            </a:r>
            <a:r>
              <a:rPr lang="fr-FR" sz="2000" dirty="0" smtClean="0"/>
              <a:t> in </a:t>
            </a:r>
            <a:r>
              <a:rPr lang="fr-FR" sz="2000" dirty="0"/>
              <a:t>the </a:t>
            </a:r>
            <a:r>
              <a:rPr lang="fr-FR" sz="2000" dirty="0" err="1" smtClean="0"/>
              <a:t>field</a:t>
            </a:r>
            <a:r>
              <a:rPr lang="fr-FR" sz="2000" dirty="0" smtClean="0"/>
              <a:t> </a:t>
            </a:r>
            <a:r>
              <a:rPr lang="fr-FR" sz="2000" dirty="0"/>
              <a:t>· </a:t>
            </a:r>
            <a:endParaRPr lang="fr-FR" sz="2000" dirty="0" smtClean="0"/>
          </a:p>
          <a:p>
            <a:pPr lvl="0"/>
            <a:r>
              <a:rPr lang="fr-FR" sz="2000" dirty="0" err="1"/>
              <a:t>C</a:t>
            </a:r>
            <a:r>
              <a:rPr lang="fr-FR" sz="2000" dirty="0" err="1" smtClean="0"/>
              <a:t>ulturally</a:t>
            </a:r>
            <a:r>
              <a:rPr lang="fr-FR" sz="2000" dirty="0" smtClean="0"/>
              <a:t> </a:t>
            </a:r>
            <a:r>
              <a:rPr lang="fr-FR" sz="2000" dirty="0"/>
              <a:t>acceptable </a:t>
            </a:r>
          </a:p>
          <a:p>
            <a:pPr lvl="0"/>
            <a:r>
              <a:rPr lang="fr-FR" sz="2000" dirty="0" err="1" smtClean="0"/>
              <a:t>Little</a:t>
            </a:r>
            <a:r>
              <a:rPr lang="fr-FR" sz="2000" dirty="0" smtClean="0"/>
              <a:t> </a:t>
            </a:r>
            <a:r>
              <a:rPr lang="fr-FR" sz="2000" dirty="0" err="1"/>
              <a:t>expensive</a:t>
            </a:r>
            <a:r>
              <a:rPr lang="fr-FR" sz="2000" dirty="0"/>
              <a:t> </a:t>
            </a:r>
            <a:r>
              <a:rPr lang="fr-FR" sz="2000" dirty="0" smtClean="0"/>
              <a:t>·</a:t>
            </a:r>
          </a:p>
          <a:p>
            <a:pPr lvl="0"/>
            <a:r>
              <a:rPr lang="fr-FR" sz="2000" dirty="0" smtClean="0"/>
              <a:t>Of </a:t>
            </a:r>
            <a:r>
              <a:rPr lang="fr-FR" sz="2000" dirty="0" err="1"/>
              <a:t>checked</a:t>
            </a:r>
            <a:r>
              <a:rPr lang="fr-FR" sz="2000" dirty="0"/>
              <a:t> </a:t>
            </a:r>
            <a:r>
              <a:rPr lang="fr-FR" sz="2000" dirty="0" err="1"/>
              <a:t>quality</a:t>
            </a:r>
            <a:r>
              <a:rPr lang="fr-FR" sz="2000" dirty="0"/>
              <a:t> </a:t>
            </a:r>
          </a:p>
          <a:p>
            <a:pPr lvl="0"/>
            <a:r>
              <a:rPr lang="fr-FR" sz="2000" dirty="0" err="1" smtClean="0"/>
              <a:t>Integrated</a:t>
            </a:r>
            <a:r>
              <a:rPr lang="fr-FR" sz="2000" dirty="0" smtClean="0"/>
              <a:t> </a:t>
            </a:r>
            <a:r>
              <a:rPr lang="fr-FR" sz="2000" dirty="0"/>
              <a:t>i</a:t>
            </a:r>
            <a:r>
              <a:rPr lang="fr-FR" sz="2000" dirty="0" smtClean="0"/>
              <a:t>n </a:t>
            </a:r>
            <a:r>
              <a:rPr lang="fr-FR" sz="2000" dirty="0"/>
              <a:t>the </a:t>
            </a:r>
            <a:r>
              <a:rPr lang="fr-FR" sz="2000" dirty="0" err="1"/>
              <a:t>decision-making</a:t>
            </a:r>
            <a:r>
              <a:rPr lang="fr-FR" sz="2000" dirty="0"/>
              <a:t> </a:t>
            </a:r>
            <a:endParaRPr lang="fr-FR" sz="2000" dirty="0" smtClean="0"/>
          </a:p>
          <a:p>
            <a:pPr lvl="0"/>
            <a:r>
              <a:rPr lang="fr-FR" sz="2000" dirty="0" err="1" smtClean="0"/>
              <a:t>algorithms</a:t>
            </a:r>
            <a:r>
              <a:rPr lang="fr-FR" sz="2000" dirty="0" smtClean="0"/>
              <a:t> </a:t>
            </a:r>
            <a:r>
              <a:rPr lang="fr-FR" sz="2000" dirty="0"/>
              <a:t>· 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 smtClean="0"/>
              <a:t>… </a:t>
            </a:r>
            <a:r>
              <a:rPr lang="fr-FR" sz="2000" dirty="0" err="1"/>
              <a:t>Fight</a:t>
            </a:r>
            <a:r>
              <a:rPr lang="fr-FR" sz="2000" dirty="0"/>
              <a:t> </a:t>
            </a:r>
            <a:r>
              <a:rPr lang="fr-FR" sz="2000" dirty="0" err="1" smtClean="0"/>
              <a:t>against</a:t>
            </a:r>
            <a:r>
              <a:rPr lang="fr-FR" sz="2000" dirty="0" smtClean="0"/>
              <a:t> </a:t>
            </a:r>
            <a:r>
              <a:rPr lang="fr-FR" sz="2000" dirty="0" err="1" smtClean="0"/>
              <a:t>counterfeiting</a:t>
            </a:r>
            <a:endParaRPr lang="fr-FR" sz="2000" dirty="0"/>
          </a:p>
          <a:p>
            <a:r>
              <a:rPr lang="fr-FR" sz="2000" dirty="0" smtClean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59" y="3116633"/>
            <a:ext cx="2402958" cy="27710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95200" y="6119336"/>
            <a:ext cx="3470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http://apps.who.int/iris/bitstream/10665</a:t>
            </a:r>
            <a:r>
              <a:rPr lang="en-US" sz="1400" dirty="0" smtClean="0">
                <a:hlinkClick r:id="rId3"/>
              </a:rPr>
              <a:t>/</a:t>
            </a:r>
          </a:p>
          <a:p>
            <a:r>
              <a:rPr lang="en-US" sz="1400" dirty="0" smtClean="0">
                <a:hlinkClick r:id="rId3"/>
              </a:rPr>
              <a:t>75237/1</a:t>
            </a:r>
            <a:r>
              <a:rPr lang="en-US" sz="1400" dirty="0">
                <a:hlinkClick r:id="rId3"/>
              </a:rPr>
              <a:t>/9789242501124_fre.pdf?ua=</a:t>
            </a:r>
            <a:r>
              <a:rPr lang="en-US" sz="1400" dirty="0" smtClean="0">
                <a:hlinkClick r:id="rId3"/>
              </a:rPr>
              <a:t>1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247890" y="552881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2012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4840" y="2285120"/>
            <a:ext cx="124575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Training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Evaluation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is-IS" dirty="0" smtClean="0"/>
              <a:t>…</a:t>
            </a:r>
            <a:r>
              <a:rPr lang="fr-FR" dirty="0" err="1" smtClean="0"/>
              <a:t>repeated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9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3188" y="907635"/>
            <a:ext cx="5147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000" dirty="0" smtClean="0"/>
              <a:t>1-</a:t>
            </a:r>
            <a:r>
              <a:rPr lang="fr-FR" sz="2000" dirty="0"/>
              <a:t>TDR by </a:t>
            </a:r>
            <a:r>
              <a:rPr lang="fr-FR" sz="2000" b="1" dirty="0" err="1"/>
              <a:t>chromatography</a:t>
            </a:r>
            <a:r>
              <a:rPr lang="fr-FR" sz="2000" dirty="0"/>
              <a:t> or </a:t>
            </a:r>
            <a:r>
              <a:rPr lang="fr-FR" sz="2000" b="1" dirty="0"/>
              <a:t>agglutination</a:t>
            </a:r>
            <a:r>
              <a:rPr lang="fr-FR" sz="2000" dirty="0"/>
              <a:t> of </a:t>
            </a:r>
            <a:r>
              <a:rPr lang="fr-FR" sz="2000" dirty="0" smtClean="0"/>
              <a:t>latex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: </a:t>
            </a:r>
            <a:r>
              <a:rPr lang="fr-FR" sz="2000" dirty="0" err="1"/>
              <a:t>feasible</a:t>
            </a:r>
            <a:r>
              <a:rPr lang="fr-FR" sz="2000" dirty="0"/>
              <a:t> </a:t>
            </a:r>
            <a:r>
              <a:rPr lang="fr-FR" sz="2000" dirty="0" err="1"/>
              <a:t>everywhere</a:t>
            </a:r>
            <a:r>
              <a:rPr lang="fr-FR" sz="2000" dirty="0"/>
              <a:t> and by all (patient, </a:t>
            </a:r>
            <a:r>
              <a:rPr lang="fr-FR" sz="2000" dirty="0" err="1"/>
              <a:t>health</a:t>
            </a:r>
            <a:r>
              <a:rPr lang="fr-FR" sz="2000" dirty="0"/>
              <a:t> </a:t>
            </a:r>
            <a:r>
              <a:rPr lang="fr-FR" sz="2000" dirty="0" smtClean="0"/>
              <a:t>care </a:t>
            </a:r>
            <a:r>
              <a:rPr lang="fr-FR" sz="2000" dirty="0" err="1" smtClean="0"/>
              <a:t>workers</a:t>
            </a:r>
            <a:r>
              <a:rPr lang="fr-FR" sz="2000" dirty="0"/>
              <a:t>) </a:t>
            </a:r>
          </a:p>
          <a:p>
            <a:r>
              <a:rPr lang="fr-FR" sz="2000" dirty="0"/>
              <a:t>Ex: HIV, malaria …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90" y="936577"/>
            <a:ext cx="2023547" cy="102733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99127" y="1870012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Mérieux</a:t>
            </a:r>
            <a:endParaRPr lang="fr-FR" sz="900" dirty="0"/>
          </a:p>
        </p:txBody>
      </p:sp>
      <p:sp>
        <p:nvSpPr>
          <p:cNvPr id="2" name="ZoneTexte 1"/>
          <p:cNvSpPr txBox="1"/>
          <p:nvPr/>
        </p:nvSpPr>
        <p:spPr>
          <a:xfrm>
            <a:off x="564058" y="254000"/>
            <a:ext cx="714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From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classic</a:t>
            </a:r>
            <a:r>
              <a:rPr lang="fr-FR" sz="2400" b="1" dirty="0" smtClean="0"/>
              <a:t> RDT to POC test, </a:t>
            </a:r>
            <a:r>
              <a:rPr lang="fr-FR" sz="2400" b="1" dirty="0" err="1" smtClean="0"/>
              <a:t>rapid</a:t>
            </a:r>
            <a:r>
              <a:rPr lang="is-IS" sz="2400" b="1" dirty="0" smtClean="0"/>
              <a:t>…</a:t>
            </a:r>
            <a:r>
              <a:rPr lang="fr-FR" sz="2400" b="1" dirty="0" smtClean="0"/>
              <a:t> but not </a:t>
            </a:r>
            <a:r>
              <a:rPr lang="fr-FR" sz="2400" b="1" dirty="0" err="1" smtClean="0"/>
              <a:t>so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000090"/>
                </a:solidFill>
              </a:rPr>
              <a:t>simple</a:t>
            </a: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13978" y="2003044"/>
            <a:ext cx="361142" cy="432324"/>
          </a:xfrm>
          <a:prstGeom prst="downArrow">
            <a:avLst>
              <a:gd name="adj1" fmla="val 50000"/>
              <a:gd name="adj2" fmla="val 7391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17474" y="2537470"/>
            <a:ext cx="5510706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2-Test for a </a:t>
            </a:r>
            <a:r>
              <a:rPr lang="fr-FR" sz="2000" b="1" dirty="0" err="1" smtClean="0"/>
              <a:t>particular</a:t>
            </a:r>
            <a:r>
              <a:rPr lang="fr-FR" sz="2000" b="1" dirty="0" smtClean="0"/>
              <a:t> use </a:t>
            </a:r>
            <a:r>
              <a:rPr lang="fr-FR" sz="2000" dirty="0" smtClean="0"/>
              <a:t>: </a:t>
            </a:r>
          </a:p>
          <a:p>
            <a:r>
              <a:rPr lang="fr-FR" sz="2000" dirty="0" smtClean="0"/>
              <a:t> Ex</a:t>
            </a:r>
            <a:r>
              <a:rPr lang="fr-FR" sz="2000" dirty="0"/>
              <a:t>: </a:t>
            </a:r>
            <a:r>
              <a:rPr lang="fr-FR" sz="2000" dirty="0" err="1"/>
              <a:t>detection</a:t>
            </a:r>
            <a:r>
              <a:rPr lang="fr-FR" sz="2000" dirty="0"/>
              <a:t> of </a:t>
            </a:r>
            <a:r>
              <a:rPr lang="fr-FR" sz="2000" dirty="0" smtClean="0"/>
              <a:t>TB </a:t>
            </a:r>
            <a:r>
              <a:rPr lang="fr-FR" sz="2000" dirty="0" err="1" smtClean="0"/>
              <a:t>urinary</a:t>
            </a:r>
            <a:r>
              <a:rPr lang="fr-FR" sz="2000" dirty="0" smtClean="0"/>
              <a:t> </a:t>
            </a:r>
            <a:r>
              <a:rPr lang="fr-FR" sz="2000" dirty="0" err="1" smtClean="0"/>
              <a:t>lipopoarabinomannane</a:t>
            </a:r>
            <a:endParaRPr lang="fr-FR" sz="2000" dirty="0" smtClean="0"/>
          </a:p>
          <a:p>
            <a:r>
              <a:rPr lang="fr-FR" sz="2000" dirty="0" smtClean="0"/>
              <a:t> by </a:t>
            </a:r>
            <a:r>
              <a:rPr lang="fr-FR" sz="2000" dirty="0" err="1" smtClean="0"/>
              <a:t>lateral</a:t>
            </a:r>
            <a:r>
              <a:rPr lang="fr-FR" sz="2000" dirty="0" smtClean="0"/>
              <a:t> flow test (</a:t>
            </a:r>
            <a:r>
              <a:rPr lang="fr-FR" sz="2000" dirty="0" err="1" smtClean="0"/>
              <a:t>Determine</a:t>
            </a:r>
            <a:r>
              <a:rPr lang="fr-FR" sz="2000" dirty="0" smtClean="0"/>
              <a:t>) in HIV patients</a:t>
            </a:r>
          </a:p>
          <a:p>
            <a:endParaRPr lang="fr-FR" sz="500" dirty="0" smtClean="0"/>
          </a:p>
          <a:p>
            <a:r>
              <a:rPr lang="fr-FR" sz="2000" i="1" dirty="0" smtClean="0"/>
              <a:t>Policy guidance OMS 2015</a:t>
            </a:r>
            <a:endParaRPr lang="fr-FR" sz="1600" i="1" dirty="0" smtClean="0"/>
          </a:p>
          <a:p>
            <a:r>
              <a:rPr lang="fr-FR" sz="1600" i="1" dirty="0" smtClean="0"/>
              <a:t>http</a:t>
            </a:r>
            <a:r>
              <a:rPr lang="fr-FR" sz="1600" i="1" dirty="0"/>
              <a:t>://</a:t>
            </a:r>
            <a:r>
              <a:rPr lang="fr-FR" sz="1600" i="1" dirty="0" err="1"/>
              <a:t>www.who.int</a:t>
            </a:r>
            <a:r>
              <a:rPr lang="fr-FR" sz="1600" i="1" dirty="0"/>
              <a:t>/</a:t>
            </a:r>
            <a:r>
              <a:rPr lang="fr-FR" sz="1600" i="1" dirty="0" err="1"/>
              <a:t>tb</a:t>
            </a:r>
            <a:r>
              <a:rPr lang="fr-FR" sz="1600" i="1" dirty="0"/>
              <a:t>/publications/use-of-</a:t>
            </a:r>
            <a:r>
              <a:rPr lang="fr-FR" sz="1600" i="1" dirty="0" err="1"/>
              <a:t>lf</a:t>
            </a:r>
            <a:r>
              <a:rPr lang="fr-FR" sz="1600" i="1" dirty="0"/>
              <a:t>-</a:t>
            </a:r>
            <a:r>
              <a:rPr lang="fr-FR" sz="1600" i="1" dirty="0" err="1"/>
              <a:t>lam</a:t>
            </a:r>
            <a:r>
              <a:rPr lang="fr-FR" sz="1600" i="1" dirty="0"/>
              <a:t>-</a:t>
            </a:r>
            <a:r>
              <a:rPr lang="fr-FR" sz="1600" i="1" dirty="0" err="1"/>
              <a:t>tb</a:t>
            </a:r>
            <a:r>
              <a:rPr lang="fr-FR" sz="1600" i="1" dirty="0"/>
              <a:t>-hiv/en/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6" y="4892221"/>
            <a:ext cx="1311023" cy="17977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98" y="2600733"/>
            <a:ext cx="2984290" cy="16827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00" y="4355743"/>
            <a:ext cx="1600819" cy="37731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548348" y="4492821"/>
            <a:ext cx="5280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 « LF</a:t>
            </a:r>
            <a:r>
              <a:rPr lang="fr-FR" sz="1400" dirty="0"/>
              <a:t>-LAM </a:t>
            </a:r>
            <a:r>
              <a:rPr lang="fr-FR" sz="1400" dirty="0" err="1"/>
              <a:t>may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used</a:t>
            </a:r>
            <a:r>
              <a:rPr lang="fr-FR" sz="1400" dirty="0"/>
              <a:t> to </a:t>
            </a:r>
            <a:r>
              <a:rPr lang="fr-FR" sz="1400" dirty="0" err="1">
                <a:solidFill>
                  <a:srgbClr val="FF0000"/>
                </a:solidFill>
              </a:rPr>
              <a:t>assist</a:t>
            </a:r>
            <a:r>
              <a:rPr lang="fr-FR" sz="1400" dirty="0"/>
              <a:t> in the </a:t>
            </a:r>
            <a:r>
              <a:rPr lang="fr-FR" sz="1400" dirty="0" err="1"/>
              <a:t>diagnosis</a:t>
            </a:r>
            <a:r>
              <a:rPr lang="fr-FR" sz="1400" dirty="0"/>
              <a:t> of TB in </a:t>
            </a:r>
            <a:r>
              <a:rPr lang="fr-FR" sz="1400" dirty="0" smtClean="0"/>
              <a:t>HIV+  </a:t>
            </a:r>
            <a:r>
              <a:rPr lang="fr-FR" sz="1400" dirty="0" err="1" smtClean="0">
                <a:solidFill>
                  <a:srgbClr val="FF0000"/>
                </a:solidFill>
              </a:rPr>
              <a:t>adult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in</a:t>
            </a:r>
            <a:r>
              <a:rPr lang="fr-FR" sz="1400" dirty="0">
                <a:solidFill>
                  <a:srgbClr val="FF0000"/>
                </a:solidFill>
              </a:rPr>
              <a:t>-patients </a:t>
            </a:r>
            <a:r>
              <a:rPr lang="fr-FR" sz="1400" dirty="0" err="1" smtClean="0"/>
              <a:t>with</a:t>
            </a:r>
            <a:r>
              <a:rPr lang="fr-FR" sz="1400" dirty="0"/>
              <a:t> </a:t>
            </a:r>
            <a:r>
              <a:rPr lang="fr-FR" sz="1400" dirty="0" err="1" smtClean="0"/>
              <a:t>signs</a:t>
            </a:r>
            <a:r>
              <a:rPr lang="fr-FR" sz="1400" dirty="0" smtClean="0"/>
              <a:t> </a:t>
            </a:r>
            <a:r>
              <a:rPr lang="fr-FR" sz="1400" dirty="0"/>
              <a:t>and </a:t>
            </a:r>
            <a:r>
              <a:rPr lang="fr-FR" sz="1400" dirty="0" err="1"/>
              <a:t>symptoms</a:t>
            </a:r>
            <a:r>
              <a:rPr lang="fr-FR" sz="1400" dirty="0"/>
              <a:t> of TB </a:t>
            </a:r>
            <a:r>
              <a:rPr lang="fr-FR" sz="1400" dirty="0" smtClean="0"/>
              <a:t>and CD4 ≤</a:t>
            </a:r>
            <a:r>
              <a:rPr lang="fr-FR" sz="1400" dirty="0"/>
              <a:t> </a:t>
            </a:r>
            <a:r>
              <a:rPr lang="fr-FR" sz="1400" dirty="0" smtClean="0"/>
              <a:t>100 </a:t>
            </a:r>
            <a:r>
              <a:rPr lang="fr-FR" sz="1400" dirty="0" err="1"/>
              <a:t>cells</a:t>
            </a:r>
            <a:r>
              <a:rPr lang="fr-FR" sz="1400" dirty="0"/>
              <a:t>/</a:t>
            </a:r>
            <a:r>
              <a:rPr lang="fr-FR" sz="1400" dirty="0" err="1"/>
              <a:t>μL</a:t>
            </a:r>
            <a:r>
              <a:rPr lang="fr-FR" sz="1400" dirty="0"/>
              <a:t>, </a:t>
            </a:r>
            <a:endParaRPr lang="fr-FR" sz="1400" dirty="0" smtClean="0"/>
          </a:p>
          <a:p>
            <a:r>
              <a:rPr lang="fr-FR" sz="1400" dirty="0" smtClean="0"/>
              <a:t>or </a:t>
            </a:r>
            <a:r>
              <a:rPr lang="fr-FR" sz="1400" dirty="0" smtClean="0">
                <a:solidFill>
                  <a:srgbClr val="FF0000"/>
                </a:solidFill>
              </a:rPr>
              <a:t>HIV</a:t>
            </a:r>
            <a:r>
              <a:rPr lang="fr-FR" sz="1400" dirty="0" smtClean="0"/>
              <a:t>+ </a:t>
            </a:r>
            <a:r>
              <a:rPr lang="fr-FR" sz="1400" dirty="0" err="1" smtClean="0"/>
              <a:t>who</a:t>
            </a:r>
            <a:r>
              <a:rPr lang="fr-FR" sz="1400" dirty="0" smtClean="0"/>
              <a:t> </a:t>
            </a:r>
            <a:r>
              <a:rPr lang="fr-FR" sz="1400" dirty="0"/>
              <a:t>are </a:t>
            </a:r>
            <a:r>
              <a:rPr lang="fr-FR" sz="1400" dirty="0" err="1"/>
              <a:t>seriously</a:t>
            </a:r>
            <a:r>
              <a:rPr lang="fr-FR" sz="1400" dirty="0"/>
              <a:t> </a:t>
            </a:r>
            <a:r>
              <a:rPr lang="fr-FR" sz="1400" dirty="0" err="1" smtClean="0"/>
              <a:t>ill</a:t>
            </a:r>
            <a:r>
              <a:rPr lang="fr-FR" sz="1400" dirty="0"/>
              <a:t> </a:t>
            </a:r>
            <a:r>
              <a:rPr lang="fr-FR" sz="1400" dirty="0" err="1" smtClean="0"/>
              <a:t>regardless</a:t>
            </a:r>
            <a:r>
              <a:rPr lang="fr-FR" sz="1400" dirty="0" smtClean="0"/>
              <a:t> </a:t>
            </a:r>
            <a:r>
              <a:rPr lang="fr-FR" sz="1400" dirty="0"/>
              <a:t>of </a:t>
            </a:r>
            <a:r>
              <a:rPr lang="fr-FR" sz="1400" dirty="0" smtClean="0"/>
              <a:t>CD4 count </a:t>
            </a:r>
            <a:r>
              <a:rPr lang="fr-FR" sz="1400" dirty="0"/>
              <a:t>or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unknown</a:t>
            </a:r>
            <a:r>
              <a:rPr lang="fr-FR" sz="1400" dirty="0"/>
              <a:t> </a:t>
            </a:r>
            <a:endParaRPr lang="fr-FR" sz="1400" dirty="0" smtClean="0"/>
          </a:p>
          <a:p>
            <a:r>
              <a:rPr lang="fr-FR" sz="1400" dirty="0" smtClean="0"/>
              <a:t>CD4 count </a:t>
            </a:r>
            <a:r>
              <a:rPr lang="is-IS" sz="1400" dirty="0" smtClean="0"/>
              <a:t>…</a:t>
            </a:r>
            <a:r>
              <a:rPr lang="fr-FR" sz="1400" dirty="0" smtClean="0"/>
              <a:t>»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09144" y="5899172"/>
            <a:ext cx="8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3-ELISA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815" y="5615798"/>
            <a:ext cx="1189677" cy="977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559915" y="5607134"/>
            <a:ext cx="1235127" cy="971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84" y="5611538"/>
            <a:ext cx="1535969" cy="981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74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86" y="150446"/>
            <a:ext cx="1371943" cy="92316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606604" y="4210628"/>
            <a:ext cx="61956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PCR </a:t>
            </a:r>
            <a:r>
              <a:rPr lang="fr-FR" sz="2000" b="1" dirty="0" err="1">
                <a:solidFill>
                  <a:srgbClr val="000000"/>
                </a:solidFill>
              </a:rPr>
              <a:t>automated</a:t>
            </a:r>
            <a:r>
              <a:rPr lang="fr-FR" sz="2000" b="1" dirty="0">
                <a:solidFill>
                  <a:srgbClr val="000000"/>
                </a:solidFill>
              </a:rPr>
              <a:t> on cassettes 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endParaRPr lang="fr-FR" sz="1000" b="1" dirty="0" smtClean="0">
              <a:solidFill>
                <a:srgbClr val="000000"/>
              </a:solidFill>
            </a:endParaRPr>
          </a:p>
          <a:p>
            <a:r>
              <a:rPr lang="fr-FR" sz="2000" dirty="0" smtClean="0"/>
              <a:t>	Ex : </a:t>
            </a:r>
            <a:r>
              <a:rPr lang="fr-FR" sz="2000" dirty="0" err="1" smtClean="0"/>
              <a:t>GeneXpert</a:t>
            </a:r>
            <a:r>
              <a:rPr lang="fr-FR" sz="2000" dirty="0" smtClean="0"/>
              <a:t> MTB/RIF</a:t>
            </a:r>
          </a:p>
          <a:p>
            <a:r>
              <a:rPr lang="fr-FR" sz="2000" i="1" dirty="0" smtClean="0"/>
              <a:t>		</a:t>
            </a:r>
            <a:r>
              <a:rPr lang="fr-FR" sz="2000" i="1" dirty="0" err="1" smtClean="0"/>
              <a:t>Steingart</a:t>
            </a:r>
            <a:r>
              <a:rPr lang="fr-FR" sz="2000" i="1" dirty="0" smtClean="0"/>
              <a:t> et al. </a:t>
            </a:r>
            <a:r>
              <a:rPr lang="de-DE" sz="2000" i="1" dirty="0" err="1"/>
              <a:t>Cochrane</a:t>
            </a:r>
            <a:r>
              <a:rPr lang="de-DE" sz="2000" i="1" dirty="0"/>
              <a:t> Database </a:t>
            </a:r>
            <a:r>
              <a:rPr lang="de-DE" sz="2000" i="1" dirty="0" err="1"/>
              <a:t>Syst</a:t>
            </a:r>
            <a:r>
              <a:rPr lang="de-DE" sz="2000" i="1" dirty="0"/>
              <a:t> </a:t>
            </a:r>
            <a:r>
              <a:rPr lang="de-DE" sz="2000" i="1" dirty="0" err="1"/>
              <a:t>Rev</a:t>
            </a:r>
            <a:r>
              <a:rPr lang="de-DE" sz="2000" i="1" dirty="0"/>
              <a:t>. </a:t>
            </a:r>
            <a:r>
              <a:rPr lang="de-DE" sz="2000" i="1" dirty="0" smtClean="0"/>
              <a:t>2014</a:t>
            </a:r>
          </a:p>
          <a:p>
            <a:endParaRPr lang="de-DE" sz="2000" i="1" dirty="0" smtClean="0"/>
          </a:p>
          <a:p>
            <a:r>
              <a:rPr lang="de-DE" sz="2000" i="1" dirty="0"/>
              <a:t>	</a:t>
            </a:r>
            <a:r>
              <a:rPr lang="pt-BR" sz="2000" dirty="0" err="1" smtClean="0"/>
              <a:t>Ex</a:t>
            </a:r>
            <a:r>
              <a:rPr lang="pt-BR" sz="2000" dirty="0" smtClean="0"/>
              <a:t> : </a:t>
            </a:r>
            <a:r>
              <a:rPr lang="pt-BR" sz="2000" dirty="0" err="1" smtClean="0"/>
              <a:t>GeneXpert</a:t>
            </a:r>
            <a:r>
              <a:rPr lang="pt-BR" sz="2000" dirty="0" smtClean="0"/>
              <a:t> HIV1 for HIV1 viral </a:t>
            </a:r>
            <a:r>
              <a:rPr lang="pt-BR" sz="2000" dirty="0" err="1" smtClean="0"/>
              <a:t>load</a:t>
            </a:r>
            <a:endParaRPr lang="pt-BR" sz="2000" dirty="0"/>
          </a:p>
          <a:p>
            <a:r>
              <a:rPr lang="en-US" sz="2000" i="1" dirty="0" smtClean="0"/>
              <a:t>		</a:t>
            </a:r>
            <a:r>
              <a:rPr lang="en-US" sz="2000" i="1" dirty="0" err="1" smtClean="0"/>
              <a:t>Kulkarni</a:t>
            </a:r>
            <a:r>
              <a:rPr lang="en-US" sz="2000" i="1" dirty="0" smtClean="0"/>
              <a:t> et al. </a:t>
            </a:r>
            <a:r>
              <a:rPr lang="pt-BR" sz="2000" i="1" dirty="0"/>
              <a:t>BMC </a:t>
            </a:r>
            <a:r>
              <a:rPr lang="pt-BR" sz="2000" i="1" dirty="0" err="1"/>
              <a:t>Infect</a:t>
            </a:r>
            <a:r>
              <a:rPr lang="pt-BR" sz="2000" i="1" dirty="0"/>
              <a:t> </a:t>
            </a:r>
            <a:r>
              <a:rPr lang="pt-BR" sz="2000" i="1" dirty="0" err="1"/>
              <a:t>Dis</a:t>
            </a:r>
            <a:r>
              <a:rPr lang="pt-BR" sz="2000" i="1" dirty="0"/>
              <a:t>. </a:t>
            </a:r>
            <a:r>
              <a:rPr lang="pt-BR" sz="2000" i="1" dirty="0" smtClean="0"/>
              <a:t>2017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06" y="1131582"/>
            <a:ext cx="1254136" cy="19348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2606604" y="1153876"/>
            <a:ext cx="6382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Molecular</a:t>
            </a:r>
            <a:r>
              <a:rPr lang="fr-FR" sz="2000" b="1" dirty="0"/>
              <a:t> </a:t>
            </a:r>
            <a:r>
              <a:rPr lang="fr-FR" sz="2000" b="1" dirty="0" err="1"/>
              <a:t>simplified</a:t>
            </a:r>
            <a:r>
              <a:rPr lang="fr-FR" sz="2000" b="1" dirty="0"/>
              <a:t> test </a:t>
            </a:r>
            <a:r>
              <a:rPr lang="fr-FR" sz="2000" dirty="0"/>
              <a:t>Ex: </a:t>
            </a:r>
            <a:r>
              <a:rPr lang="fr-FR" sz="2000" dirty="0" err="1"/>
              <a:t>Loop-mediated</a:t>
            </a:r>
            <a:r>
              <a:rPr lang="fr-FR" sz="2000" dirty="0"/>
              <a:t> </a:t>
            </a:r>
            <a:r>
              <a:rPr lang="fr-FR" sz="2000" dirty="0" err="1"/>
              <a:t>isothermal</a:t>
            </a:r>
            <a:r>
              <a:rPr lang="fr-FR" sz="2000" dirty="0"/>
              <a:t> amplification (LAMP): </a:t>
            </a:r>
          </a:p>
          <a:p>
            <a:pPr marL="342900" indent="-342900">
              <a:buFont typeface="Wingdings" charset="2"/>
              <a:buChar char="u"/>
            </a:pPr>
            <a:r>
              <a:rPr lang="fr-FR" sz="2000" dirty="0" smtClean="0"/>
              <a:t> For AHT - ADN amplification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constant </a:t>
            </a:r>
            <a:r>
              <a:rPr lang="fr-FR" sz="2000" dirty="0" err="1" smtClean="0"/>
              <a:t>temperature</a:t>
            </a:r>
            <a:endParaRPr lang="fr-FR" sz="2000" dirty="0" smtClean="0"/>
          </a:p>
          <a:p>
            <a:r>
              <a:rPr lang="fr-FR" sz="2000" dirty="0" smtClean="0"/>
              <a:t>		      - </a:t>
            </a:r>
            <a:r>
              <a:rPr lang="fr-FR" sz="2000" dirty="0"/>
              <a:t>and </a:t>
            </a:r>
            <a:r>
              <a:rPr lang="fr-FR" sz="2000" dirty="0" err="1" smtClean="0"/>
              <a:t>stabilized</a:t>
            </a:r>
            <a:r>
              <a:rPr lang="fr-FR" sz="2000" dirty="0" smtClean="0"/>
              <a:t> dry </a:t>
            </a:r>
            <a:r>
              <a:rPr lang="fr-FR" sz="2000" dirty="0" err="1"/>
              <a:t>reactives</a:t>
            </a:r>
            <a:r>
              <a:rPr lang="fr-FR" sz="2000" dirty="0"/>
              <a:t> </a:t>
            </a:r>
            <a:r>
              <a:rPr lang="fr-FR" sz="2000" dirty="0" smtClean="0"/>
              <a:t>in </a:t>
            </a:r>
            <a:r>
              <a:rPr lang="fr-FR" sz="2000" dirty="0"/>
              <a:t>1 tube  </a:t>
            </a:r>
            <a:endParaRPr lang="fr-FR" sz="2000" dirty="0" smtClean="0"/>
          </a:p>
          <a:p>
            <a:r>
              <a:rPr lang="fr-FR" sz="2000" i="1" dirty="0" smtClean="0"/>
              <a:t>		         	                 </a:t>
            </a:r>
            <a:r>
              <a:rPr lang="fr-FR" sz="2000" i="1" dirty="0" err="1" smtClean="0"/>
              <a:t>Hayashida</a:t>
            </a:r>
            <a:r>
              <a:rPr lang="fr-FR" sz="2000" i="1" dirty="0" smtClean="0"/>
              <a:t> et al. </a:t>
            </a:r>
            <a:r>
              <a:rPr lang="fr-FR" sz="2000" i="1" dirty="0"/>
              <a:t>PLOS </a:t>
            </a:r>
            <a:r>
              <a:rPr lang="fr-FR" sz="2000" i="1" dirty="0" smtClean="0"/>
              <a:t>NTD 2015</a:t>
            </a:r>
          </a:p>
          <a:p>
            <a:pPr marL="342900" indent="-342900">
              <a:buFont typeface="Wingdings" charset="2"/>
              <a:buChar char="u"/>
            </a:pPr>
            <a:r>
              <a:rPr lang="fr-FR" sz="2000" dirty="0" smtClean="0"/>
              <a:t>For malaria</a:t>
            </a:r>
            <a:r>
              <a:rPr lang="fr-FR" sz="2000" dirty="0"/>
              <a:t>:</a:t>
            </a:r>
            <a:endParaRPr lang="fr-FR" sz="2000" dirty="0" smtClean="0"/>
          </a:p>
          <a:p>
            <a:r>
              <a:rPr lang="fr-FR" sz="2000" i="1" dirty="0" err="1" smtClean="0"/>
              <a:t>Sattabongkot</a:t>
            </a:r>
            <a:r>
              <a:rPr lang="fr-FR" sz="2000" i="1" dirty="0" smtClean="0"/>
              <a:t> </a:t>
            </a:r>
            <a:r>
              <a:rPr lang="fr-FR" sz="2000" i="1" dirty="0"/>
              <a:t>et al. J Clin </a:t>
            </a:r>
            <a:r>
              <a:rPr lang="fr-FR" sz="2000" i="1" dirty="0" err="1" smtClean="0"/>
              <a:t>Microbiol</a:t>
            </a:r>
            <a:r>
              <a:rPr lang="fr-FR" sz="2000" i="1" dirty="0" smtClean="0"/>
              <a:t>. 2014</a:t>
            </a:r>
            <a:r>
              <a:rPr lang="fr-FR" sz="2000" dirty="0" smtClean="0"/>
              <a:t> (Thaïlande)</a:t>
            </a:r>
          </a:p>
          <a:p>
            <a:r>
              <a:rPr lang="fr-FR" sz="2000" i="1" dirty="0" smtClean="0"/>
              <a:t>Aydin</a:t>
            </a:r>
            <a:r>
              <a:rPr lang="fr-FR" sz="2000" i="1" dirty="0"/>
              <a:t>-Schmidt et al. </a:t>
            </a:r>
            <a:r>
              <a:rPr lang="fr-FR" sz="2000" i="1" dirty="0" err="1"/>
              <a:t>PLoS</a:t>
            </a:r>
            <a:r>
              <a:rPr lang="fr-FR" sz="2000" i="1" dirty="0"/>
              <a:t> One. </a:t>
            </a:r>
            <a:r>
              <a:rPr lang="fr-FR" sz="2000" i="1" dirty="0" smtClean="0"/>
              <a:t>2017 </a:t>
            </a:r>
            <a:r>
              <a:rPr lang="fr-FR" sz="2000" dirty="0" smtClean="0"/>
              <a:t>(Zanzibar)</a:t>
            </a:r>
            <a:endParaRPr lang="fr-FR" sz="2000" dirty="0"/>
          </a:p>
          <a:p>
            <a:endParaRPr lang="fr-FR" sz="2000" i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21" y="3293171"/>
            <a:ext cx="1278721" cy="145433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2370666" y="338667"/>
            <a:ext cx="482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4- POC tests </a:t>
            </a:r>
            <a:r>
              <a:rPr lang="fr-FR" sz="2400" b="1" dirty="0" err="1" smtClean="0"/>
              <a:t>using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molecular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biology</a:t>
            </a:r>
            <a:endParaRPr lang="fr-FR" sz="2400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04" y="4915576"/>
            <a:ext cx="2237981" cy="169275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7864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23668" y="6250308"/>
            <a:ext cx="316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i="1" dirty="0" smtClean="0">
                <a:cs typeface="Arial"/>
              </a:rPr>
              <a:t>Fall et al. Am J Trop Med Hyg 2015</a:t>
            </a:r>
            <a:endParaRPr lang="da-DK" sz="1600" i="1" dirty="0"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4052" y="311630"/>
            <a:ext cx="5190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cs typeface="Arial"/>
              </a:rPr>
              <a:t>5. </a:t>
            </a:r>
            <a:r>
              <a:rPr lang="fr-FR" sz="2400" b="1" dirty="0" err="1" smtClean="0">
                <a:cs typeface="Arial"/>
              </a:rPr>
              <a:t>Rapid</a:t>
            </a:r>
            <a:r>
              <a:rPr lang="fr-FR" sz="2400" b="1" dirty="0" smtClean="0">
                <a:cs typeface="Arial"/>
              </a:rPr>
              <a:t>, multiple but </a:t>
            </a:r>
            <a:r>
              <a:rPr lang="fr-FR" sz="2400" b="1" dirty="0" err="1" smtClean="0">
                <a:solidFill>
                  <a:srgbClr val="000090"/>
                </a:solidFill>
                <a:cs typeface="Arial"/>
              </a:rPr>
              <a:t>expensive</a:t>
            </a:r>
            <a:r>
              <a:rPr lang="fr-FR" sz="2400" b="1" dirty="0" smtClean="0">
                <a:cs typeface="Arial"/>
              </a:rPr>
              <a:t> :</a:t>
            </a:r>
          </a:p>
          <a:p>
            <a:r>
              <a:rPr lang="fr-FR" sz="2400" b="1" dirty="0">
                <a:cs typeface="Arial"/>
              </a:rPr>
              <a:t>t</a:t>
            </a:r>
            <a:r>
              <a:rPr lang="fr-FR" sz="2400" b="1" dirty="0" smtClean="0">
                <a:cs typeface="Arial"/>
              </a:rPr>
              <a:t>he mass </a:t>
            </a:r>
            <a:r>
              <a:rPr lang="fr-FR" sz="2400" b="1" dirty="0" err="1" smtClean="0">
                <a:cs typeface="Arial"/>
              </a:rPr>
              <a:t>spectrometry</a:t>
            </a:r>
            <a:r>
              <a:rPr lang="fr-FR" sz="2400" b="1" dirty="0" smtClean="0">
                <a:cs typeface="Arial"/>
              </a:rPr>
              <a:t> </a:t>
            </a:r>
            <a:r>
              <a:rPr lang="fr-FR" sz="2000" b="1" dirty="0" smtClean="0"/>
              <a:t>MALDI</a:t>
            </a:r>
            <a:r>
              <a:rPr lang="fr-FR" sz="2000" b="1" dirty="0"/>
              <a:t>-TOF</a:t>
            </a:r>
            <a:r>
              <a:rPr lang="fr-FR" sz="2000" dirty="0"/>
              <a:t> </a:t>
            </a:r>
            <a:endParaRPr lang="fr-FR" sz="2000" dirty="0" smtClean="0"/>
          </a:p>
          <a:p>
            <a:r>
              <a:rPr lang="fr-FR" sz="1600" dirty="0" smtClean="0"/>
              <a:t>(</a:t>
            </a:r>
            <a:r>
              <a:rPr lang="fr-FR" sz="1600" i="1" dirty="0" smtClean="0"/>
              <a:t>Matrix </a:t>
            </a:r>
            <a:r>
              <a:rPr lang="fr-FR" sz="1600" i="1" dirty="0" err="1"/>
              <a:t>Assisted</a:t>
            </a:r>
            <a:r>
              <a:rPr lang="fr-FR" sz="1600" i="1" dirty="0"/>
              <a:t> Laser </a:t>
            </a:r>
            <a:r>
              <a:rPr lang="fr-FR" sz="1600" i="1" dirty="0" err="1"/>
              <a:t>Desorption</a:t>
            </a:r>
            <a:r>
              <a:rPr lang="fr-FR" sz="1600" i="1" dirty="0"/>
              <a:t> Ionisation - Time of Flight</a:t>
            </a:r>
            <a:r>
              <a:rPr lang="fr-FR" sz="1600" dirty="0"/>
              <a:t>) </a:t>
            </a:r>
            <a:r>
              <a:rPr lang="fr-FR" sz="1600" dirty="0" smtClean="0"/>
              <a:t>  </a:t>
            </a:r>
            <a:endParaRPr lang="fr-FR" sz="1600" b="1" dirty="0"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7022" y="1760669"/>
            <a:ext cx="479128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Setting</a:t>
            </a:r>
            <a:r>
              <a:rPr lang="fr-FR" dirty="0"/>
              <a:t>-</a:t>
            </a:r>
            <a:r>
              <a:rPr lang="fr-FR" dirty="0" smtClean="0"/>
              <a:t>up</a:t>
            </a:r>
            <a:r>
              <a:rPr lang="fr-FR" dirty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Hôpital </a:t>
            </a:r>
            <a:r>
              <a:rPr lang="fr-FR" dirty="0">
                <a:cs typeface="Arial"/>
              </a:rPr>
              <a:t>Principal </a:t>
            </a:r>
            <a:r>
              <a:rPr lang="fr-FR" dirty="0" smtClean="0">
                <a:cs typeface="Arial"/>
              </a:rPr>
              <a:t>de Dakar (</a:t>
            </a:r>
            <a:r>
              <a:rPr lang="fr-FR" dirty="0" err="1" smtClean="0">
                <a:cs typeface="Arial"/>
              </a:rPr>
              <a:t>Senegal</a:t>
            </a:r>
            <a:r>
              <a:rPr lang="fr-FR" dirty="0" smtClean="0">
                <a:cs typeface="Arial"/>
              </a:rPr>
              <a:t>) </a:t>
            </a:r>
          </a:p>
          <a:p>
            <a:endParaRPr lang="fr-FR" sz="900" dirty="0" smtClean="0">
              <a:cs typeface="Arial"/>
            </a:endParaRPr>
          </a:p>
          <a:p>
            <a:r>
              <a:rPr lang="fr-FR" dirty="0" err="1" smtClean="0">
                <a:cs typeface="Arial"/>
              </a:rPr>
              <a:t>From</a:t>
            </a:r>
            <a:r>
              <a:rPr lang="fr-FR" dirty="0" smtClean="0">
                <a:cs typeface="Arial"/>
              </a:rPr>
              <a:t> 2640 </a:t>
            </a:r>
            <a:r>
              <a:rPr lang="fr-FR" dirty="0" err="1" smtClean="0">
                <a:cs typeface="Arial"/>
              </a:rPr>
              <a:t>specimens</a:t>
            </a:r>
            <a:r>
              <a:rPr lang="fr-FR" dirty="0" smtClean="0">
                <a:cs typeface="Arial"/>
              </a:rPr>
              <a:t> : 2429 </a:t>
            </a:r>
          </a:p>
          <a:p>
            <a:r>
              <a:rPr lang="fr-FR" dirty="0" err="1">
                <a:cs typeface="Arial"/>
              </a:rPr>
              <a:t>i</a:t>
            </a:r>
            <a:r>
              <a:rPr lang="fr-FR" dirty="0" err="1" smtClean="0">
                <a:cs typeface="Arial"/>
              </a:rPr>
              <a:t>dentified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microorganisms</a:t>
            </a:r>
            <a:r>
              <a:rPr lang="fr-FR" dirty="0" smtClean="0">
                <a:cs typeface="Arial"/>
              </a:rPr>
              <a:t> </a:t>
            </a:r>
            <a:r>
              <a:rPr lang="fr-FR" b="1" dirty="0" smtClean="0">
                <a:cs typeface="Arial"/>
              </a:rPr>
              <a:t>(94,2%)</a:t>
            </a:r>
          </a:p>
          <a:p>
            <a:endParaRPr lang="fr-FR" sz="900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Identification :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cs typeface="Arial"/>
              </a:rPr>
              <a:t>species</a:t>
            </a:r>
            <a:r>
              <a:rPr lang="fr-FR" dirty="0" smtClean="0">
                <a:cs typeface="Arial"/>
              </a:rPr>
              <a:t> of 2 082 </a:t>
            </a:r>
            <a:r>
              <a:rPr lang="fr-FR" dirty="0" err="1" smtClean="0">
                <a:cs typeface="Arial"/>
              </a:rPr>
              <a:t>bacteria</a:t>
            </a:r>
            <a:r>
              <a:rPr lang="fr-FR" dirty="0" smtClean="0">
                <a:cs typeface="Arial"/>
              </a:rPr>
              <a:t> </a:t>
            </a:r>
            <a:r>
              <a:rPr lang="fr-FR" dirty="0">
                <a:cs typeface="Arial"/>
              </a:rPr>
              <a:t>(</a:t>
            </a:r>
            <a:r>
              <a:rPr lang="fr-FR" b="1" dirty="0">
                <a:cs typeface="Arial"/>
              </a:rPr>
              <a:t>85.7%</a:t>
            </a:r>
            <a:r>
              <a:rPr lang="fr-FR" dirty="0">
                <a:cs typeface="Arial"/>
              </a:rPr>
              <a:t>) 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     and  206 </a:t>
            </a:r>
            <a:r>
              <a:rPr lang="fr-FR" dirty="0" err="1" smtClean="0">
                <a:cs typeface="Arial"/>
              </a:rPr>
              <a:t>fungi</a:t>
            </a:r>
            <a:r>
              <a:rPr lang="fr-FR" dirty="0" smtClean="0">
                <a:cs typeface="Arial"/>
              </a:rPr>
              <a:t> </a:t>
            </a:r>
            <a:r>
              <a:rPr lang="fr-FR" dirty="0">
                <a:cs typeface="Arial"/>
              </a:rPr>
              <a:t>(8.5%) 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cs typeface="Arial"/>
              </a:rPr>
              <a:t>g</a:t>
            </a:r>
            <a:r>
              <a:rPr lang="fr-FR" dirty="0" err="1" smtClean="0">
                <a:cs typeface="Arial"/>
              </a:rPr>
              <a:t>ender</a:t>
            </a:r>
            <a:r>
              <a:rPr lang="fr-FR" dirty="0" smtClean="0">
                <a:cs typeface="Arial"/>
              </a:rPr>
              <a:t> of 109 </a:t>
            </a:r>
            <a:r>
              <a:rPr lang="fr-FR" dirty="0" err="1" smtClean="0">
                <a:cs typeface="Arial"/>
              </a:rPr>
              <a:t>bacteria</a:t>
            </a:r>
            <a:r>
              <a:rPr lang="fr-FR" dirty="0" smtClean="0">
                <a:cs typeface="Arial"/>
              </a:rPr>
              <a:t> </a:t>
            </a:r>
            <a:r>
              <a:rPr lang="fr-FR" dirty="0">
                <a:cs typeface="Arial"/>
              </a:rPr>
              <a:t>(4.5%) 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cs typeface="Arial"/>
              </a:rPr>
              <a:t>f</a:t>
            </a:r>
            <a:r>
              <a:rPr lang="fr-FR" dirty="0" err="1" smtClean="0">
                <a:cs typeface="Arial"/>
              </a:rPr>
              <a:t>amily</a:t>
            </a:r>
            <a:r>
              <a:rPr lang="fr-FR" dirty="0" smtClean="0">
                <a:cs typeface="Arial"/>
              </a:rPr>
              <a:t> of</a:t>
            </a:r>
            <a:r>
              <a:rPr lang="fr-FR" dirty="0">
                <a:cs typeface="Arial"/>
              </a:rPr>
              <a:t> </a:t>
            </a:r>
            <a:r>
              <a:rPr lang="fr-FR" dirty="0" smtClean="0">
                <a:cs typeface="Arial"/>
              </a:rPr>
              <a:t>16 </a:t>
            </a:r>
            <a:r>
              <a:rPr lang="fr-FR" dirty="0" err="1" smtClean="0">
                <a:cs typeface="Arial"/>
              </a:rPr>
              <a:t>bacteria</a:t>
            </a:r>
            <a:r>
              <a:rPr lang="fr-FR" dirty="0" smtClean="0">
                <a:cs typeface="Arial"/>
              </a:rPr>
              <a:t> </a:t>
            </a:r>
            <a:r>
              <a:rPr lang="fr-FR" dirty="0">
                <a:cs typeface="Arial"/>
              </a:rPr>
              <a:t>(0.75%) </a:t>
            </a:r>
            <a:r>
              <a:rPr lang="fr-FR" dirty="0" smtClean="0">
                <a:cs typeface="Arial"/>
              </a:rPr>
              <a:t> </a:t>
            </a:r>
          </a:p>
          <a:p>
            <a:endParaRPr lang="fr-FR" sz="800" dirty="0">
              <a:cs typeface="Arial"/>
            </a:endParaRPr>
          </a:p>
          <a:p>
            <a:r>
              <a:rPr lang="is-IS" dirty="0" smtClean="0">
                <a:cs typeface="Arial"/>
              </a:rPr>
              <a:t>….</a:t>
            </a:r>
            <a:r>
              <a:rPr lang="fr-FR" dirty="0" smtClean="0">
                <a:cs typeface="Arial"/>
              </a:rPr>
              <a:t>16 </a:t>
            </a:r>
            <a:r>
              <a:rPr lang="fr-FR" dirty="0" err="1" smtClean="0">
                <a:cs typeface="Arial"/>
              </a:rPr>
              <a:t>isolates</a:t>
            </a:r>
            <a:r>
              <a:rPr lang="fr-FR" dirty="0" smtClean="0">
                <a:cs typeface="Arial"/>
              </a:rPr>
              <a:t> non </a:t>
            </a:r>
            <a:r>
              <a:rPr lang="fr-FR" dirty="0" err="1" smtClean="0">
                <a:cs typeface="Arial"/>
              </a:rPr>
              <a:t>identified</a:t>
            </a:r>
            <a:r>
              <a:rPr lang="fr-FR" dirty="0" smtClean="0">
                <a:cs typeface="Arial"/>
              </a:rPr>
              <a:t> </a:t>
            </a:r>
            <a:r>
              <a:rPr lang="fr-FR" dirty="0">
                <a:cs typeface="Arial"/>
              </a:rPr>
              <a:t>(0.75%</a:t>
            </a:r>
            <a:r>
              <a:rPr lang="fr-FR" dirty="0" smtClean="0">
                <a:cs typeface="Arial"/>
              </a:rPr>
              <a:t>)</a:t>
            </a:r>
            <a:endParaRPr lang="fr-FR" dirty="0"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45639" y="5089646"/>
            <a:ext cx="754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90"/>
                </a:solidFill>
                <a:cs typeface="Arial"/>
              </a:rPr>
              <a:t>Rapid</a:t>
            </a:r>
            <a:r>
              <a:rPr lang="fr-FR" sz="2000" b="1" dirty="0" smtClean="0">
                <a:solidFill>
                  <a:srgbClr val="000090"/>
                </a:solidFill>
                <a:cs typeface="Arial"/>
              </a:rPr>
              <a:t> (- 30h/</a:t>
            </a:r>
            <a:r>
              <a:rPr lang="fr-FR" sz="2000" b="1" dirty="0" err="1" smtClean="0">
                <a:solidFill>
                  <a:srgbClr val="000090"/>
                </a:solidFill>
                <a:cs typeface="Arial"/>
              </a:rPr>
              <a:t>traditional</a:t>
            </a:r>
            <a:r>
              <a:rPr lang="fr-FR" sz="2000" b="1" dirty="0" smtClean="0">
                <a:solidFill>
                  <a:srgbClr val="000090"/>
                </a:solidFill>
                <a:cs typeface="Arial"/>
              </a:rPr>
              <a:t>) </a:t>
            </a:r>
            <a:r>
              <a:rPr lang="fr-FR" sz="2000" b="1" dirty="0">
                <a:solidFill>
                  <a:srgbClr val="000090"/>
                </a:solidFill>
                <a:cs typeface="Arial"/>
              </a:rPr>
              <a:t>and effective but </a:t>
            </a:r>
            <a:r>
              <a:rPr lang="fr-FR" sz="2000" b="1" dirty="0" err="1">
                <a:solidFill>
                  <a:srgbClr val="000090"/>
                </a:solidFill>
                <a:cs typeface="Arial"/>
              </a:rPr>
              <a:t>cost</a:t>
            </a:r>
            <a:r>
              <a:rPr lang="fr-FR" sz="2000" b="1" dirty="0">
                <a:solidFill>
                  <a:srgbClr val="000090"/>
                </a:solidFill>
                <a:cs typeface="Arial"/>
              </a:rPr>
              <a:t> of </a:t>
            </a:r>
            <a:r>
              <a:rPr lang="fr-FR" sz="2000" b="1" dirty="0" err="1">
                <a:solidFill>
                  <a:srgbClr val="000090"/>
                </a:solidFill>
                <a:cs typeface="Arial"/>
              </a:rPr>
              <a:t>equipment</a:t>
            </a:r>
            <a:r>
              <a:rPr lang="fr-FR" sz="2000" b="1" dirty="0">
                <a:solidFill>
                  <a:srgbClr val="000090"/>
                </a:solidFill>
                <a:cs typeface="Arial"/>
              </a:rPr>
              <a:t>: </a:t>
            </a:r>
          </a:p>
          <a:p>
            <a:r>
              <a:rPr lang="fr-FR" sz="2000" b="1" dirty="0">
                <a:solidFill>
                  <a:srgbClr val="000090"/>
                </a:solidFill>
                <a:cs typeface="Arial"/>
              </a:rPr>
              <a:t>100 - 200 000 €, </a:t>
            </a:r>
            <a:r>
              <a:rPr lang="fr-FR" sz="2000" b="1" dirty="0" err="1" smtClean="0">
                <a:solidFill>
                  <a:srgbClr val="000090"/>
                </a:solidFill>
                <a:cs typeface="Arial"/>
              </a:rPr>
              <a:t>assured</a:t>
            </a:r>
            <a:r>
              <a:rPr lang="fr-FR" sz="2000" b="1" dirty="0">
                <a:solidFill>
                  <a:srgbClr val="000090"/>
                </a:solidFill>
                <a:cs typeface="Arial"/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  <a:cs typeface="Arial"/>
              </a:rPr>
              <a:t>in </a:t>
            </a:r>
            <a:r>
              <a:rPr lang="fr-FR" sz="2000" b="1" dirty="0">
                <a:solidFill>
                  <a:srgbClr val="000090"/>
                </a:solidFill>
                <a:cs typeface="Arial"/>
              </a:rPr>
              <a:t>Dakar </a:t>
            </a:r>
            <a:r>
              <a:rPr lang="fr-FR" sz="2000" b="1" dirty="0" smtClean="0">
                <a:solidFill>
                  <a:srgbClr val="000090"/>
                </a:solidFill>
                <a:cs typeface="Arial"/>
              </a:rPr>
              <a:t>b</a:t>
            </a:r>
            <a:r>
              <a:rPr lang="fr-FR" sz="2000" b="1" dirty="0">
                <a:solidFill>
                  <a:srgbClr val="000090"/>
                </a:solidFill>
                <a:cs typeface="Arial"/>
              </a:rPr>
              <a:t>y</a:t>
            </a:r>
            <a:r>
              <a:rPr lang="fr-FR" sz="2000" b="1" dirty="0" smtClean="0">
                <a:solidFill>
                  <a:srgbClr val="000090"/>
                </a:solidFill>
                <a:cs typeface="Arial"/>
              </a:rPr>
              <a:t> IU. Infectio. Médit</a:t>
            </a:r>
            <a:r>
              <a:rPr lang="fr-FR" sz="2000" b="1" dirty="0">
                <a:solidFill>
                  <a:srgbClr val="000090"/>
                </a:solidFill>
                <a:cs typeface="Arial"/>
              </a:rPr>
              <a:t>., IRD, </a:t>
            </a:r>
            <a:r>
              <a:rPr lang="fr-FR" sz="2000" b="1" dirty="0" smtClean="0">
                <a:solidFill>
                  <a:srgbClr val="000090"/>
                </a:solidFill>
                <a:cs typeface="Arial"/>
              </a:rPr>
              <a:t>MAE</a:t>
            </a:r>
            <a:endParaRPr lang="fr-FR" sz="2000" b="1" dirty="0">
              <a:solidFill>
                <a:srgbClr val="000090"/>
              </a:solidFill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21" y="2276796"/>
            <a:ext cx="4255518" cy="22155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23117" y="4589316"/>
            <a:ext cx="430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Identification in Dakar (HPD) and Marseille (AP-HM) </a:t>
            </a:r>
            <a:r>
              <a:rPr lang="fr-FR" sz="1200" dirty="0" err="1" smtClean="0"/>
              <a:t>with</a:t>
            </a:r>
            <a:r>
              <a:rPr lang="fr-FR" sz="1200" dirty="0" smtClean="0"/>
              <a:t> Malditof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65" y="297737"/>
            <a:ext cx="1837267" cy="20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9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101" y="281777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Site </a:t>
            </a:r>
            <a:r>
              <a:rPr lang="fr-FR" sz="2400" b="1" dirty="0"/>
              <a:t>of the </a:t>
            </a:r>
            <a:r>
              <a:rPr lang="fr-FR" sz="2400" b="1" dirty="0" err="1" smtClean="0"/>
              <a:t>sample</a:t>
            </a:r>
            <a:r>
              <a:rPr lang="fr-FR" sz="2400" b="1" dirty="0" smtClean="0"/>
              <a:t>: 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/>
              <a:t> of the </a:t>
            </a:r>
            <a:r>
              <a:rPr lang="fr-FR" sz="2400" b="1" dirty="0" err="1">
                <a:solidFill>
                  <a:srgbClr val="000090"/>
                </a:solidFill>
              </a:rPr>
              <a:t>simplest</a:t>
            </a:r>
            <a:r>
              <a:rPr lang="fr-FR" sz="2400" b="1" dirty="0"/>
              <a:t> in the </a:t>
            </a:r>
            <a:r>
              <a:rPr lang="fr-FR" sz="2400" b="1" dirty="0" err="1"/>
              <a:t>most</a:t>
            </a:r>
            <a:r>
              <a:rPr lang="fr-FR" sz="2400" b="1" dirty="0"/>
              <a:t> </a:t>
            </a:r>
            <a:r>
              <a:rPr lang="fr-FR" sz="2400" b="1" dirty="0" err="1"/>
              <a:t>complicated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9184" y="1116688"/>
            <a:ext cx="844808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Saliva </a:t>
            </a:r>
            <a:r>
              <a:rPr lang="fr-FR" sz="2400" dirty="0"/>
              <a:t>(VIH</a:t>
            </a:r>
            <a:r>
              <a:rPr lang="fr-FR" sz="2400" dirty="0" smtClean="0"/>
              <a:t>)</a:t>
            </a:r>
            <a:endParaRPr lang="fr-FR" sz="2400" dirty="0"/>
          </a:p>
          <a:p>
            <a:r>
              <a:rPr lang="fr-FR" sz="2400" dirty="0" err="1" smtClean="0"/>
              <a:t>Mucous</a:t>
            </a:r>
            <a:r>
              <a:rPr lang="fr-FR" sz="2400" dirty="0" smtClean="0"/>
              <a:t> membranes (</a:t>
            </a:r>
            <a:r>
              <a:rPr lang="fr-FR" sz="2400" i="1" dirty="0" smtClean="0"/>
              <a:t>Streptococcus</a:t>
            </a:r>
            <a:r>
              <a:rPr lang="fr-FR" sz="2400" dirty="0" smtClean="0"/>
              <a:t> A, </a:t>
            </a:r>
            <a:r>
              <a:rPr lang="fr-FR" sz="2400" dirty="0" err="1" smtClean="0"/>
              <a:t>flu</a:t>
            </a:r>
            <a:r>
              <a:rPr lang="fr-FR" sz="2400" dirty="0" smtClean="0"/>
              <a:t>, SRV, </a:t>
            </a:r>
            <a:r>
              <a:rPr lang="fr-FR" sz="2400" dirty="0" err="1" smtClean="0"/>
              <a:t>diphteria</a:t>
            </a:r>
            <a:r>
              <a:rPr lang="fr-FR" sz="2400" dirty="0" smtClean="0"/>
              <a:t> </a:t>
            </a:r>
            <a:r>
              <a:rPr lang="fr-FR" sz="2400" dirty="0" err="1" smtClean="0"/>
              <a:t>toxin</a:t>
            </a:r>
            <a:r>
              <a:rPr lang="fr-FR" sz="2400" dirty="0" smtClean="0"/>
              <a:t>, </a:t>
            </a:r>
            <a:r>
              <a:rPr lang="fr-FR" sz="2400" i="1" dirty="0" smtClean="0"/>
              <a:t>Chlamydiae </a:t>
            </a:r>
            <a:r>
              <a:rPr lang="fr-FR" sz="2400" i="1" dirty="0" err="1" smtClean="0"/>
              <a:t>sp</a:t>
            </a:r>
            <a:r>
              <a:rPr lang="fr-FR" sz="2400" dirty="0" smtClean="0"/>
              <a:t>., </a:t>
            </a:r>
            <a:r>
              <a:rPr lang="fr-FR" sz="2400" i="1" dirty="0" smtClean="0"/>
              <a:t>Candida </a:t>
            </a:r>
            <a:r>
              <a:rPr lang="fr-FR" sz="2400" i="1" dirty="0" err="1" smtClean="0"/>
              <a:t>sp</a:t>
            </a:r>
            <a:r>
              <a:rPr lang="fr-FR" sz="2400" i="1" dirty="0" smtClean="0"/>
              <a:t>.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Urine (</a:t>
            </a:r>
            <a:r>
              <a:rPr lang="fr-FR" sz="2400" i="1" dirty="0" err="1" smtClean="0"/>
              <a:t>N.meningitidis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Legionella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sp</a:t>
            </a:r>
            <a:r>
              <a:rPr lang="fr-FR" sz="2400" i="1" dirty="0" smtClean="0"/>
              <a:t>.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S.pneumoniæ</a:t>
            </a:r>
            <a:r>
              <a:rPr lang="fr-FR" sz="2400" dirty="0" smtClean="0"/>
              <a:t>, </a:t>
            </a:r>
            <a:r>
              <a:rPr lang="fr-FR" sz="2400" i="1" dirty="0"/>
              <a:t> </a:t>
            </a:r>
            <a:r>
              <a:rPr lang="fr-FR" sz="2400" i="1" dirty="0" smtClean="0"/>
              <a:t>                       N. </a:t>
            </a:r>
            <a:r>
              <a:rPr lang="fr-FR" sz="2400" i="1" dirty="0" err="1" smtClean="0"/>
              <a:t>gonorrhoeæ</a:t>
            </a:r>
            <a:r>
              <a:rPr lang="fr-FR" sz="2400" dirty="0" smtClean="0"/>
              <a:t>, </a:t>
            </a:r>
            <a:r>
              <a:rPr lang="fr-FR" sz="2400" i="1" dirty="0" smtClean="0"/>
              <a:t>Chlamydia </a:t>
            </a:r>
            <a:r>
              <a:rPr lang="fr-FR" sz="2400" i="1" dirty="0" err="1" smtClean="0"/>
              <a:t>sp</a:t>
            </a:r>
            <a:r>
              <a:rPr lang="fr-FR" sz="2400" dirty="0" smtClean="0"/>
              <a:t>., </a:t>
            </a:r>
            <a:r>
              <a:rPr lang="fr-FR" sz="2400" dirty="0" err="1" smtClean="0"/>
              <a:t>cryptococcosis</a:t>
            </a:r>
            <a:r>
              <a:rPr lang="fr-FR" sz="2400" dirty="0" smtClean="0"/>
              <a:t>, </a:t>
            </a:r>
            <a:r>
              <a:rPr lang="fr-FR" sz="2400" dirty="0" err="1" smtClean="0"/>
              <a:t>mélioïdosis</a:t>
            </a:r>
            <a:r>
              <a:rPr lang="fr-FR" sz="2400" dirty="0" smtClean="0"/>
              <a:t>, </a:t>
            </a:r>
            <a:r>
              <a:rPr lang="fr-FR" sz="2400" dirty="0" err="1" smtClean="0"/>
              <a:t>bilharziasis</a:t>
            </a:r>
            <a:r>
              <a:rPr lang="fr-FR" sz="2400" dirty="0" smtClean="0"/>
              <a:t>, TB, malaria </a:t>
            </a:r>
            <a:r>
              <a:rPr lang="fr-FR" sz="2000" i="1" dirty="0" err="1" smtClean="0"/>
              <a:t>Oyibo</a:t>
            </a:r>
            <a:r>
              <a:rPr lang="fr-FR" sz="2000" i="1" dirty="0" smtClean="0"/>
              <a:t> et al. J Clin </a:t>
            </a:r>
            <a:r>
              <a:rPr lang="fr-FR" sz="2000" i="1" dirty="0" err="1" smtClean="0"/>
              <a:t>Microbiol</a:t>
            </a:r>
            <a:r>
              <a:rPr lang="fr-FR" sz="2000" i="1" dirty="0" smtClean="0"/>
              <a:t>. 2017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Stools</a:t>
            </a:r>
            <a:r>
              <a:rPr lang="fr-FR" sz="2400" dirty="0" smtClean="0"/>
              <a:t> (</a:t>
            </a:r>
            <a:r>
              <a:rPr lang="fr-FR" sz="2400" dirty="0" err="1" smtClean="0"/>
              <a:t>rotavirus</a:t>
            </a:r>
            <a:r>
              <a:rPr lang="fr-FR" sz="2400" dirty="0" smtClean="0"/>
              <a:t>, </a:t>
            </a:r>
            <a:r>
              <a:rPr lang="fr-FR" sz="2400" dirty="0" err="1" smtClean="0"/>
              <a:t>adenovirus</a:t>
            </a:r>
            <a:r>
              <a:rPr lang="fr-FR" sz="2400" dirty="0" smtClean="0"/>
              <a:t>, </a:t>
            </a:r>
            <a:r>
              <a:rPr lang="fr-FR" sz="2400" dirty="0" err="1"/>
              <a:t>n</a:t>
            </a:r>
            <a:r>
              <a:rPr lang="fr-FR" sz="2400" dirty="0" err="1" smtClean="0"/>
              <a:t>orovirus</a:t>
            </a:r>
            <a:r>
              <a:rPr lang="fr-FR" sz="2400" dirty="0" smtClean="0"/>
              <a:t>, </a:t>
            </a:r>
            <a:r>
              <a:rPr lang="fr-FR" sz="2400" i="1" dirty="0" smtClean="0"/>
              <a:t>Giardia </a:t>
            </a:r>
            <a:r>
              <a:rPr lang="fr-FR" sz="2400" i="1" dirty="0" err="1" smtClean="0"/>
              <a:t>sp</a:t>
            </a:r>
            <a:r>
              <a:rPr lang="fr-FR" sz="2400" i="1" dirty="0" smtClean="0"/>
              <a:t>.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Shigella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sp</a:t>
            </a:r>
            <a:r>
              <a:rPr lang="fr-FR" sz="2400" i="1" dirty="0" smtClean="0"/>
              <a:t>.</a:t>
            </a:r>
            <a:r>
              <a:rPr lang="fr-FR" sz="2400" dirty="0" smtClean="0"/>
              <a:t>)</a:t>
            </a:r>
          </a:p>
          <a:p>
            <a:r>
              <a:rPr lang="fr-FR" sz="2400" dirty="0"/>
              <a:t>Pus, </a:t>
            </a:r>
            <a:r>
              <a:rPr lang="fr-FR" sz="2400" dirty="0" err="1" smtClean="0"/>
              <a:t>sputum</a:t>
            </a:r>
            <a:r>
              <a:rPr lang="fr-FR" sz="2400" dirty="0" smtClean="0"/>
              <a:t> </a:t>
            </a:r>
            <a:r>
              <a:rPr lang="fr-FR" sz="2400" dirty="0"/>
              <a:t>(</a:t>
            </a:r>
            <a:r>
              <a:rPr lang="fr-FR" sz="2400" dirty="0" err="1" smtClean="0"/>
              <a:t>melioïdosis</a:t>
            </a:r>
            <a:r>
              <a:rPr lang="fr-FR" sz="2400" dirty="0" smtClean="0"/>
              <a:t>)</a:t>
            </a:r>
          </a:p>
          <a:p>
            <a:r>
              <a:rPr lang="fr-FR" sz="2400" b="1" dirty="0" smtClean="0"/>
              <a:t>Blood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frequent</a:t>
            </a:r>
            <a:r>
              <a:rPr lang="fr-FR" sz="2400" dirty="0" smtClean="0"/>
              <a:t> RDT)</a:t>
            </a:r>
          </a:p>
          <a:p>
            <a:r>
              <a:rPr lang="fr-FR" sz="2400" dirty="0" smtClean="0"/>
              <a:t>CSF : </a:t>
            </a:r>
            <a:r>
              <a:rPr lang="fr-FR" sz="2400" i="1" dirty="0" err="1"/>
              <a:t>N.meningitidis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S.pneumoniæ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H.influenzæ</a:t>
            </a:r>
            <a:r>
              <a:rPr lang="fr-FR" sz="2400" i="1" dirty="0" smtClean="0"/>
              <a:t>,  </a:t>
            </a:r>
            <a:r>
              <a:rPr lang="fr-FR" sz="2400" i="1" dirty="0" err="1" smtClean="0"/>
              <a:t>Cryptococcus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sp</a:t>
            </a:r>
            <a:r>
              <a:rPr lang="fr-FR" sz="2400" i="1" dirty="0" smtClean="0"/>
              <a:t>.</a:t>
            </a:r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89413" y="1644065"/>
            <a:ext cx="401730" cy="4661112"/>
          </a:xfrm>
          <a:prstGeom prst="downArrow">
            <a:avLst>
              <a:gd name="adj1" fmla="val 59908"/>
              <a:gd name="adj2" fmla="val 7391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1587</Words>
  <Application>Microsoft Macintosh PowerPoint</Application>
  <PresentationFormat>Présentation à l'écran (4:3)</PresentationFormat>
  <Paragraphs>383</Paragraphs>
  <Slides>21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Rapid diagnosis tests and point of care (POC) tests for tropical infectious diseases</vt:lpstr>
      <vt:lpstr>Présentation PowerPoint</vt:lpstr>
      <vt:lpstr>Présentation PowerPoint</vt:lpstr>
      <vt:lpstr>Présentation PowerPoint</vt:lpstr>
      <vt:lpstr>Criteria of good RDT</vt:lpstr>
      <vt:lpstr>Présentation PowerPoint</vt:lpstr>
      <vt:lpstr>Présentation PowerPoint</vt:lpstr>
      <vt:lpstr>Présentation PowerPoint</vt:lpstr>
      <vt:lpstr>Site of the sample:   of the simplest in the most complicated</vt:lpstr>
      <vt:lpstr>Types of tests according to the clinical situations</vt:lpstr>
      <vt:lpstr>Présentation PowerPoint</vt:lpstr>
      <vt:lpstr>Présentation PowerPoint</vt:lpstr>
      <vt:lpstr>Présentation PowerPoint</vt:lpstr>
      <vt:lpstr>Présentation PowerPoint</vt:lpstr>
      <vt:lpstr>…and if the medical staff is formed in the use of the RDT</vt:lpstr>
      <vt:lpstr>Présentation PowerPoint</vt:lpstr>
      <vt:lpstr>Présentation PowerPoint</vt:lpstr>
      <vt:lpstr>Présentation PowerPoint</vt:lpstr>
      <vt:lpstr>Comparison of the RDT sensibility with the other methods of diagnosis?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Pichard</dc:creator>
  <cp:lastModifiedBy>Eric Pichard</cp:lastModifiedBy>
  <cp:revision>191</cp:revision>
  <dcterms:created xsi:type="dcterms:W3CDTF">2017-09-19T15:48:03Z</dcterms:created>
  <dcterms:modified xsi:type="dcterms:W3CDTF">2017-10-24T15:02:47Z</dcterms:modified>
</cp:coreProperties>
</file>