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2.xml" ContentType="application/vnd.openxmlformats-officedocument.presentationml.notesSlide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sldIdLst>
    <p:sldId id="334" r:id="rId2"/>
    <p:sldId id="260" r:id="rId3"/>
    <p:sldId id="267" r:id="rId4"/>
    <p:sldId id="268" r:id="rId5"/>
    <p:sldId id="331" r:id="rId6"/>
    <p:sldId id="308" r:id="rId7"/>
    <p:sldId id="320" r:id="rId8"/>
    <p:sldId id="321" r:id="rId9"/>
    <p:sldId id="322" r:id="rId10"/>
    <p:sldId id="323" r:id="rId11"/>
    <p:sldId id="324" r:id="rId12"/>
    <p:sldId id="312" r:id="rId13"/>
    <p:sldId id="325" r:id="rId14"/>
    <p:sldId id="326" r:id="rId15"/>
    <p:sldId id="283" r:id="rId16"/>
    <p:sldId id="284" r:id="rId17"/>
    <p:sldId id="333" r:id="rId18"/>
    <p:sldId id="282" r:id="rId19"/>
    <p:sldId id="281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3659" autoAdjust="0"/>
    <p:restoredTop sz="94886" autoAdjust="0"/>
  </p:normalViewPr>
  <p:slideViewPr>
    <p:cSldViewPr>
      <p:cViewPr varScale="1">
        <p:scale>
          <a:sx n="86" d="100"/>
          <a:sy n="86" d="100"/>
        </p:scale>
        <p:origin x="606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75"/>
      <c:rotY val="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3.88064239494815E-2"/>
          <c:y val="8.3534748373845197E-2"/>
          <c:w val="0.55619160104986998"/>
          <c:h val="0.85648148148148195"/>
        </c:manualLayout>
      </c:layout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legend>
      <c:legendPos val="r"/>
      <c:layout>
        <c:manualLayout>
          <c:xMode val="edge"/>
          <c:yMode val="edge"/>
          <c:x val="0.642302712160983"/>
          <c:y val="0.110260470158622"/>
          <c:w val="0.341030621172355"/>
          <c:h val="0.69947278329339302"/>
        </c:manualLayout>
      </c:layout>
      <c:overlay val="1"/>
    </c:legend>
    <c:plotVisOnly val="1"/>
    <c:dispBlanksAs val="zero"/>
    <c:showDLblsOverMax val="1"/>
  </c:chart>
  <c:spPr>
    <a:ln>
      <a:noFill/>
    </a:ln>
  </c:spPr>
  <c:txPr>
    <a:bodyPr/>
    <a:lstStyle/>
    <a:p>
      <a:pPr>
        <a:defRPr sz="2000">
          <a:latin typeface="Arial" pitchFamily="34" charset="0"/>
          <a:cs typeface="Arial" pitchFamily="34" charset="0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vi-VN" dirty="0" smtClean="0"/>
              <a:t>Patients</a:t>
            </a:r>
            <a:endParaRPr lang="en-US" dirty="0"/>
          </a:p>
        </c:rich>
      </c:tx>
      <c:layout>
        <c:manualLayout>
          <c:xMode val="edge"/>
          <c:yMode val="edge"/>
          <c:x val="2.1717171717171701E-2"/>
          <c:y val="5.7142857142857099E-2"/>
        </c:manualLayout>
      </c:layout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Số BN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1924759405074399E-2"/>
                  <c:y val="-7.142857142857149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1.38888888888889E-2"/>
                  <c:y val="-9.523809523809519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1.34680134680135E-2"/>
                  <c:y val="-9.523809523809519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1.54320987654321E-3"/>
                  <c:y val="-2.85716160479939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3.3670033670033699E-3"/>
                  <c:y val="-1.90476190476191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9.39960629921263E-3"/>
                  <c:y val="-4.761904761904759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1.08024691358025E-2"/>
                  <c:y val="-4.761904761904759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Sheet1!$A$2:$A$8</c:f>
              <c:strCache>
                <c:ptCount val="7"/>
                <c:pt idx="0">
                  <c:v>cervical long, closed</c:v>
                </c:pt>
                <c:pt idx="1">
                  <c:v>douglas</c:v>
                </c:pt>
                <c:pt idx="2">
                  <c:v>normal moble uterine</c:v>
                </c:pt>
                <c:pt idx="3">
                  <c:v>vaginal blood</c:v>
                </c:pt>
                <c:pt idx="4">
                  <c:v>uterus corresponds to gestational age</c:v>
                </c:pt>
                <c:pt idx="5">
                  <c:v>lower uterine segment</c:v>
                </c:pt>
                <c:pt idx="6">
                  <c:v>uterus pain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45</c:v>
                </c:pt>
                <c:pt idx="1">
                  <c:v>45</c:v>
                </c:pt>
                <c:pt idx="2">
                  <c:v>45</c:v>
                </c:pt>
                <c:pt idx="3">
                  <c:v>21</c:v>
                </c:pt>
                <c:pt idx="4">
                  <c:v>39</c:v>
                </c:pt>
                <c:pt idx="5">
                  <c:v>9</c:v>
                </c:pt>
                <c:pt idx="6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313671664"/>
        <c:axId val="313671272"/>
        <c:axId val="0"/>
      </c:bar3DChart>
      <c:catAx>
        <c:axId val="31367166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313671272"/>
        <c:crosses val="autoZero"/>
        <c:auto val="1"/>
        <c:lblAlgn val="ctr"/>
        <c:lblOffset val="100"/>
        <c:noMultiLvlLbl val="0"/>
      </c:catAx>
      <c:valAx>
        <c:axId val="313671272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31367166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vi-VN" dirty="0" smtClean="0"/>
              <a:t>Patients</a:t>
            </a:r>
            <a:endParaRPr lang="en-US" dirty="0"/>
          </a:p>
        </c:rich>
      </c:tx>
      <c:layout>
        <c:manualLayout>
          <c:xMode val="edge"/>
          <c:yMode val="edge"/>
          <c:x val="0.38485660622697498"/>
          <c:y val="0.88673635623133296"/>
        </c:manualLayout>
      </c:layout>
      <c:overlay val="0"/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Số BN</c:v>
                </c:pt>
              </c:strCache>
            </c:strRef>
          </c:tx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30(66,7%)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15(33,3%)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32(71,1%)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mtClean="0"/>
                      <a:t>13(28,9%)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4.7619047619047597E-3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45</a:t>
                    </a:r>
                  </a:p>
                  <a:p>
                    <a:r>
                      <a:rPr lang="en-US" dirty="0" smtClean="0"/>
                      <a:t>(100%)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Doppler area of cesarean scar have less blood vessels</c:v>
                </c:pt>
                <c:pt idx="1">
                  <c:v>Doppler area of cesarean scar have many blood vessels</c:v>
                </c:pt>
                <c:pt idx="2">
                  <c:v>gestational sac at cesarean scar, fetal heart(-)</c:v>
                </c:pt>
                <c:pt idx="3">
                  <c:v>gestational sac at cesarean scar, fetal heart(+)</c:v>
                </c:pt>
                <c:pt idx="4">
                  <c:v>empty uterus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30</c:v>
                </c:pt>
                <c:pt idx="1">
                  <c:v>15</c:v>
                </c:pt>
                <c:pt idx="2">
                  <c:v>32</c:v>
                </c:pt>
                <c:pt idx="3">
                  <c:v>13</c:v>
                </c:pt>
                <c:pt idx="4">
                  <c:v>45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13673624"/>
        <c:axId val="313677152"/>
      </c:barChart>
      <c:catAx>
        <c:axId val="313673624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crossAx val="313677152"/>
        <c:crosses val="autoZero"/>
        <c:auto val="1"/>
        <c:lblAlgn val="ctr"/>
        <c:lblOffset val="100"/>
        <c:noMultiLvlLbl val="0"/>
      </c:catAx>
      <c:valAx>
        <c:axId val="313677152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31367362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128A81-A5E2-4810-BDF9-0069142ED904}" type="datetimeFigureOut">
              <a:rPr lang="en-US" smtClean="0"/>
              <a:pPr/>
              <a:t>10/24/2017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83074B-9A47-4672-AC86-6289B0E5DF9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47607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1…</a:t>
            </a:r>
          </a:p>
          <a:p>
            <a:r>
              <a:rPr lang="en-US" dirty="0" smtClean="0"/>
              <a:t>2…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B09A1F-A39A-42AA-BBB0-4C969701E990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6478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83074B-9A47-4672-AC86-6289B0E5DF92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4594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>
            <a:normAutofit/>
          </a:bodyPr>
          <a:lstStyle>
            <a:lvl1pPr>
              <a:defRPr sz="40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>
            <a:normAutofit/>
          </a:bodyPr>
          <a:lstStyle>
            <a:lvl1pPr marL="0" indent="0" algn="l">
              <a:buNone/>
              <a:defRPr sz="28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E1C583B9-C59D-49A9-90F7-550956D631C5}" type="datetimeFigureOut">
              <a:rPr lang="en-US" smtClean="0"/>
              <a:pPr/>
              <a:t>10/24/2017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F6284B02-A5C5-4BEC-A307-DB8DA19129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583B9-C59D-49A9-90F7-550956D631C5}" type="datetimeFigureOut">
              <a:rPr lang="en-US" smtClean="0"/>
              <a:pPr/>
              <a:t>10/24/2017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84B02-A5C5-4BEC-A307-DB8DA19129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583B9-C59D-49A9-90F7-550956D631C5}" type="datetimeFigureOut">
              <a:rPr lang="en-US" smtClean="0"/>
              <a:pPr/>
              <a:t>10/24/2017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84B02-A5C5-4BEC-A307-DB8DA19129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>
            <a:normAutofit/>
          </a:bodyPr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400">
                <a:latin typeface="Arial" pitchFamily="34" charset="0"/>
                <a:cs typeface="Arial" pitchFamily="34" charset="0"/>
              </a:defRPr>
            </a:lvl3pPr>
            <a:lvl4pPr>
              <a:defRPr sz="2400">
                <a:latin typeface="Arial" pitchFamily="34" charset="0"/>
                <a:cs typeface="Arial" pitchFamily="34" charset="0"/>
              </a:defRPr>
            </a:lvl4pPr>
            <a:lvl5pPr>
              <a:defRPr sz="2400">
                <a:latin typeface="Arial" pitchFamily="34" charset="0"/>
                <a:cs typeface="Arial" pitchFamily="34" charset="0"/>
              </a:defRPr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1C583B9-C59D-49A9-90F7-550956D631C5}" type="datetimeFigureOut">
              <a:rPr lang="en-US" smtClean="0"/>
              <a:pPr/>
              <a:t>10/24/2017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6284B02-A5C5-4BEC-A307-DB8DA19129D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E1C583B9-C59D-49A9-90F7-550956D631C5}" type="datetimeFigureOut">
              <a:rPr lang="en-US" smtClean="0"/>
              <a:pPr/>
              <a:t>10/24/2017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F6284B02-A5C5-4BEC-A307-DB8DA19129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583B9-C59D-49A9-90F7-550956D631C5}" type="datetimeFigureOut">
              <a:rPr lang="en-US" smtClean="0"/>
              <a:pPr/>
              <a:t>10/24/2017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84B02-A5C5-4BEC-A307-DB8DA19129D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583B9-C59D-49A9-90F7-550956D631C5}" type="datetimeFigureOut">
              <a:rPr lang="en-US" smtClean="0"/>
              <a:pPr/>
              <a:t>10/24/2017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84B02-A5C5-4BEC-A307-DB8DA19129D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1C583B9-C59D-49A9-90F7-550956D631C5}" type="datetimeFigureOut">
              <a:rPr lang="en-US" smtClean="0"/>
              <a:pPr/>
              <a:t>10/24/2017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6284B02-A5C5-4BEC-A307-DB8DA19129D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583B9-C59D-49A9-90F7-550956D631C5}" type="datetimeFigureOut">
              <a:rPr lang="en-US" smtClean="0"/>
              <a:pPr/>
              <a:t>10/24/2017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84B02-A5C5-4BEC-A307-DB8DA19129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1C583B9-C59D-49A9-90F7-550956D631C5}" type="datetimeFigureOut">
              <a:rPr lang="en-US" smtClean="0"/>
              <a:pPr/>
              <a:t>10/24/2017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6284B02-A5C5-4BEC-A307-DB8DA19129D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1C583B9-C59D-49A9-90F7-550956D631C5}" type="datetimeFigureOut">
              <a:rPr lang="en-US" smtClean="0"/>
              <a:pPr/>
              <a:t>10/24/2017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6284B02-A5C5-4BEC-A307-DB8DA19129D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E1C583B9-C59D-49A9-90F7-550956D631C5}" type="datetimeFigureOut">
              <a:rPr lang="en-US" smtClean="0"/>
              <a:pPr/>
              <a:t>10/24/2017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6284B02-A5C5-4BEC-A307-DB8DA19129D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:\Users\admin46\Desktop\download.jpg"/>
          <p:cNvPicPr/>
          <p:nvPr/>
        </p:nvPicPr>
        <p:blipFill>
          <a:blip r:embed="rId2" cstate="print">
            <a:lum bright="70000" contrast="-76000"/>
          </a:blip>
          <a:stretch>
            <a:fillRect/>
          </a:stretch>
        </p:blipFill>
        <p:spPr bwMode="auto">
          <a:xfrm>
            <a:off x="2286000" y="1447800"/>
            <a:ext cx="4572000" cy="44958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066800"/>
            <a:ext cx="8534400" cy="5407152"/>
          </a:xfrm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  <a:spcBef>
                <a:spcPts val="0"/>
              </a:spcBef>
              <a:buNone/>
            </a:pPr>
            <a:endParaRPr lang="en-US" sz="2800" b="1" i="1" dirty="0" smtClean="0"/>
          </a:p>
          <a:p>
            <a:pPr algn="ctr">
              <a:lnSpc>
                <a:spcPct val="150000"/>
              </a:lnSpc>
              <a:spcBef>
                <a:spcPts val="0"/>
              </a:spcBef>
              <a:buNone/>
            </a:pPr>
            <a:endParaRPr lang="en-US" b="1" i="1" dirty="0" smtClean="0"/>
          </a:p>
          <a:p>
            <a:pPr algn="ctr">
              <a:lnSpc>
                <a:spcPct val="150000"/>
              </a:lnSpc>
              <a:spcBef>
                <a:spcPts val="0"/>
              </a:spcBef>
              <a:buNone/>
            </a:pPr>
            <a:r>
              <a:rPr lang="vi-VN" sz="3200" b="1" dirty="0" smtClean="0"/>
              <a:t>The diagnosis and management of cesarean scar pregnancy at Hai Phong hospital of Obstertrics and </a:t>
            </a:r>
            <a:r>
              <a:rPr lang="en-US" sz="3200" b="1" dirty="0" smtClean="0"/>
              <a:t>G</a:t>
            </a:r>
            <a:r>
              <a:rPr lang="vi-VN" sz="3200" b="1" dirty="0" smtClean="0"/>
              <a:t>ynecology</a:t>
            </a:r>
            <a:endParaRPr lang="en-US" sz="3200" b="1" dirty="0" smtClean="0"/>
          </a:p>
          <a:p>
            <a:pPr algn="ctr">
              <a:lnSpc>
                <a:spcPct val="200000"/>
              </a:lnSpc>
              <a:buNone/>
            </a:pPr>
            <a:endParaRPr lang="nl-NL" dirty="0" smtClean="0"/>
          </a:p>
          <a:p>
            <a:pPr>
              <a:buNone/>
            </a:pPr>
            <a:r>
              <a:rPr lang="en-US" dirty="0" smtClean="0"/>
              <a:t>             </a:t>
            </a:r>
            <a:r>
              <a:rPr lang="en-US" dirty="0" smtClean="0"/>
              <a:t>           </a:t>
            </a:r>
            <a:r>
              <a:rPr lang="en-US" dirty="0" err="1" smtClean="0"/>
              <a:t>Nguyễn</a:t>
            </a:r>
            <a:r>
              <a:rPr lang="en-US" dirty="0" smtClean="0"/>
              <a:t> </a:t>
            </a:r>
            <a:r>
              <a:rPr lang="en-US" dirty="0" err="1" smtClean="0"/>
              <a:t>Văn</a:t>
            </a:r>
            <a:r>
              <a:rPr lang="en-US" dirty="0" smtClean="0"/>
              <a:t> </a:t>
            </a:r>
            <a:r>
              <a:rPr lang="en-US" dirty="0" err="1" smtClean="0"/>
              <a:t>Học</a:t>
            </a:r>
            <a:r>
              <a:rPr lang="en-US" dirty="0" smtClean="0"/>
              <a:t>, </a:t>
            </a:r>
            <a:r>
              <a:rPr lang="en-US" dirty="0" err="1" smtClean="0"/>
              <a:t>Nguyễn</a:t>
            </a:r>
            <a:r>
              <a:rPr lang="en-US" dirty="0" smtClean="0"/>
              <a:t> </a:t>
            </a:r>
            <a:r>
              <a:rPr lang="en-US" dirty="0" err="1" smtClean="0"/>
              <a:t>Hoàng</a:t>
            </a:r>
            <a:r>
              <a:rPr lang="en-US" dirty="0" smtClean="0"/>
              <a:t> Trang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7877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381000"/>
            <a:ext cx="7467600" cy="6092952"/>
          </a:xfrm>
        </p:spPr>
        <p:txBody>
          <a:bodyPr/>
          <a:lstStyle/>
          <a:p>
            <a:r>
              <a:rPr lang="vi-VN" dirty="0" smtClean="0"/>
              <a:t>The link between initial management</a:t>
            </a:r>
            <a:r>
              <a:rPr lang="en-US" dirty="0" smtClean="0"/>
              <a:t> </a:t>
            </a:r>
            <a:r>
              <a:rPr lang="vi-VN" dirty="0" smtClean="0"/>
              <a:t>methods with week of gestaion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0028292"/>
              </p:ext>
            </p:extLst>
          </p:nvPr>
        </p:nvGraphicFramePr>
        <p:xfrm>
          <a:off x="1" y="1397000"/>
          <a:ext cx="8991599" cy="4246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51314"/>
                <a:gridCol w="957943"/>
                <a:gridCol w="1045029"/>
                <a:gridCol w="827314"/>
                <a:gridCol w="990600"/>
                <a:gridCol w="762000"/>
                <a:gridCol w="914400"/>
                <a:gridCol w="1142999"/>
              </a:tblGrid>
              <a:tr h="802640">
                <a:tc rowSpan="2">
                  <a:txBody>
                    <a:bodyPr/>
                    <a:lstStyle/>
                    <a:p>
                      <a:pPr algn="r"/>
                      <a:r>
                        <a:rPr lang="en-US" sz="2600" dirty="0" smtClean="0">
                          <a:latin typeface="Times New Roman" pitchFamily="18" charset="0"/>
                          <a:cs typeface="Times New Roman" pitchFamily="18" charset="0"/>
                        </a:rPr>
                        <a:t>          </a:t>
                      </a:r>
                      <a:r>
                        <a:rPr lang="vi-VN" sz="2600" dirty="0" smtClean="0">
                          <a:latin typeface="Times New Roman" pitchFamily="18" charset="0"/>
                          <a:cs typeface="Times New Roman" pitchFamily="18" charset="0"/>
                        </a:rPr>
                        <a:t>week of gestation</a:t>
                      </a:r>
                      <a:endParaRPr lang="en-US" sz="260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en-US" sz="2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vi-VN" sz="2600" dirty="0" smtClean="0">
                          <a:latin typeface="Times New Roman" pitchFamily="18" charset="0"/>
                          <a:cs typeface="Times New Roman" pitchFamily="18" charset="0"/>
                        </a:rPr>
                        <a:t>Management</a:t>
                      </a:r>
                      <a:endParaRPr lang="en-US" sz="2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600" dirty="0" smtClean="0">
                          <a:latin typeface="Times New Roman" pitchFamily="18" charset="0"/>
                          <a:cs typeface="Times New Roman" pitchFamily="18" charset="0"/>
                        </a:rPr>
                        <a:t>&lt; 6</a:t>
                      </a:r>
                      <a:r>
                        <a:rPr lang="vi-VN" sz="2600" dirty="0" smtClean="0">
                          <a:latin typeface="Times New Roman" pitchFamily="18" charset="0"/>
                          <a:cs typeface="Times New Roman" pitchFamily="18" charset="0"/>
                        </a:rPr>
                        <a:t>th</a:t>
                      </a:r>
                      <a:r>
                        <a:rPr lang="en-US" sz="26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vi-VN" sz="2600" dirty="0" smtClean="0">
                          <a:latin typeface="Times New Roman" pitchFamily="18" charset="0"/>
                          <a:cs typeface="Times New Roman" pitchFamily="18" charset="0"/>
                        </a:rPr>
                        <a:t>weeks</a:t>
                      </a:r>
                      <a:endParaRPr lang="en-US" sz="2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600" dirty="0" smtClean="0">
                          <a:latin typeface="Times New Roman" pitchFamily="18" charset="0"/>
                          <a:cs typeface="Times New Roman" pitchFamily="18" charset="0"/>
                        </a:rPr>
                        <a:t>6-8</a:t>
                      </a:r>
                      <a:r>
                        <a:rPr lang="vi-VN" sz="2600" dirty="0" smtClean="0">
                          <a:latin typeface="Times New Roman" pitchFamily="18" charset="0"/>
                          <a:cs typeface="Times New Roman" pitchFamily="18" charset="0"/>
                        </a:rPr>
                        <a:t>th</a:t>
                      </a:r>
                      <a:r>
                        <a:rPr lang="en-US" sz="26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vi-VN" sz="2600" dirty="0" smtClean="0">
                          <a:latin typeface="Times New Roman" pitchFamily="18" charset="0"/>
                          <a:cs typeface="Times New Roman" pitchFamily="18" charset="0"/>
                        </a:rPr>
                        <a:t>week</a:t>
                      </a:r>
                      <a:endParaRPr lang="en-US" sz="2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600" dirty="0" smtClean="0">
                          <a:latin typeface="Times New Roman" pitchFamily="18" charset="0"/>
                          <a:cs typeface="Times New Roman" pitchFamily="18" charset="0"/>
                        </a:rPr>
                        <a:t>&gt;8</a:t>
                      </a:r>
                      <a:r>
                        <a:rPr lang="vi-VN" sz="2600" dirty="0" smtClean="0">
                          <a:latin typeface="Times New Roman" pitchFamily="18" charset="0"/>
                          <a:cs typeface="Times New Roman" pitchFamily="18" charset="0"/>
                        </a:rPr>
                        <a:t>th</a:t>
                      </a:r>
                      <a:r>
                        <a:rPr lang="en-US" sz="26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vi-VN" sz="2600" dirty="0" smtClean="0">
                          <a:latin typeface="Times New Roman" pitchFamily="18" charset="0"/>
                          <a:cs typeface="Times New Roman" pitchFamily="18" charset="0"/>
                        </a:rPr>
                        <a:t>week</a:t>
                      </a:r>
                      <a:endParaRPr lang="en-US" sz="2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2600" dirty="0" smtClean="0">
                          <a:latin typeface="Times New Roman" pitchFamily="18" charset="0"/>
                          <a:cs typeface="Times New Roman" pitchFamily="18" charset="0"/>
                        </a:rPr>
                        <a:t>p</a:t>
                      </a:r>
                      <a:endParaRPr lang="en-US" sz="2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8026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smtClean="0"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endParaRPr lang="en-US" sz="2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smtClean="0"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lang="en-US" sz="2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smtClean="0"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endParaRPr lang="en-US" sz="2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smtClean="0"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lang="en-US" sz="2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smtClean="0"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endParaRPr lang="en-US" sz="2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smtClean="0"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lang="en-US" sz="2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802640">
                <a:tc>
                  <a:txBody>
                    <a:bodyPr/>
                    <a:lstStyle/>
                    <a:p>
                      <a:r>
                        <a:rPr lang="vi-VN" sz="2600" dirty="0" smtClean="0">
                          <a:latin typeface="Times New Roman" pitchFamily="18" charset="0"/>
                          <a:cs typeface="Times New Roman" pitchFamily="18" charset="0"/>
                        </a:rPr>
                        <a:t>Suction evacuation (SE)</a:t>
                      </a:r>
                      <a:endParaRPr lang="en-US" sz="2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smtClean="0"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lang="en-US" sz="2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smtClean="0">
                          <a:latin typeface="Times New Roman" pitchFamily="18" charset="0"/>
                          <a:cs typeface="Times New Roman" pitchFamily="18" charset="0"/>
                        </a:rPr>
                        <a:t>66,7</a:t>
                      </a:r>
                      <a:endParaRPr lang="en-US" sz="2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en-US" sz="2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smtClean="0">
                          <a:latin typeface="Times New Roman" pitchFamily="18" charset="0"/>
                          <a:cs typeface="Times New Roman" pitchFamily="18" charset="0"/>
                        </a:rPr>
                        <a:t>83,3</a:t>
                      </a:r>
                      <a:endParaRPr lang="en-US" sz="2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2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smtClean="0">
                          <a:latin typeface="Times New Roman" pitchFamily="18" charset="0"/>
                          <a:cs typeface="Times New Roman" pitchFamily="18" charset="0"/>
                        </a:rPr>
                        <a:t>11,1</a:t>
                      </a:r>
                      <a:endParaRPr lang="en-US" sz="2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US" sz="2600" dirty="0" smtClean="0">
                          <a:latin typeface="Times New Roman" pitchFamily="18" charset="0"/>
                          <a:cs typeface="Times New Roman" pitchFamily="18" charset="0"/>
                        </a:rPr>
                        <a:t>&lt;0,001</a:t>
                      </a:r>
                      <a:endParaRPr lang="en-US" sz="2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802640">
                <a:tc>
                  <a:txBody>
                    <a:bodyPr/>
                    <a:lstStyle/>
                    <a:p>
                      <a:r>
                        <a:rPr lang="vi-VN" sz="2600" dirty="0" smtClean="0">
                          <a:latin typeface="Times New Roman" pitchFamily="18" charset="0"/>
                          <a:cs typeface="Times New Roman" pitchFamily="18" charset="0"/>
                        </a:rPr>
                        <a:t>SE+ Foley's catheter</a:t>
                      </a:r>
                      <a:endParaRPr lang="en-US" sz="2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en-US" sz="2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smtClean="0">
                          <a:latin typeface="Times New Roman" pitchFamily="18" charset="0"/>
                          <a:cs typeface="Times New Roman" pitchFamily="18" charset="0"/>
                        </a:rPr>
                        <a:t>25,0</a:t>
                      </a:r>
                      <a:endParaRPr lang="en-US" sz="2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2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2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en-US" sz="2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smtClean="0">
                          <a:latin typeface="Times New Roman" pitchFamily="18" charset="0"/>
                          <a:cs typeface="Times New Roman" pitchFamily="18" charset="0"/>
                        </a:rPr>
                        <a:t>88,9</a:t>
                      </a:r>
                      <a:endParaRPr lang="en-US" sz="2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802640">
                <a:tc>
                  <a:txBody>
                    <a:bodyPr/>
                    <a:lstStyle/>
                    <a:p>
                      <a:r>
                        <a:rPr lang="en-US" sz="2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vi-VN" sz="2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SE</a:t>
                      </a:r>
                      <a:r>
                        <a:rPr lang="en-US" sz="2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+ MTX</a:t>
                      </a:r>
                      <a:endParaRPr lang="en-US" sz="2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2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smtClean="0">
                          <a:latin typeface="Times New Roman" pitchFamily="18" charset="0"/>
                          <a:cs typeface="Times New Roman" pitchFamily="18" charset="0"/>
                        </a:rPr>
                        <a:t>8,3</a:t>
                      </a:r>
                      <a:endParaRPr lang="en-US" sz="2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2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smtClean="0">
                          <a:latin typeface="Times New Roman" pitchFamily="18" charset="0"/>
                          <a:cs typeface="Times New Roman" pitchFamily="18" charset="0"/>
                        </a:rPr>
                        <a:t>16,7</a:t>
                      </a:r>
                      <a:endParaRPr lang="en-US" sz="2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2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2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9" name="Straight Connector 8"/>
          <p:cNvCxnSpPr/>
          <p:nvPr/>
        </p:nvCxnSpPr>
        <p:spPr>
          <a:xfrm>
            <a:off x="0" y="1447800"/>
            <a:ext cx="2362200" cy="16764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304800"/>
            <a:ext cx="8686800" cy="6169152"/>
          </a:xfrm>
        </p:spPr>
        <p:txBody>
          <a:bodyPr/>
          <a:lstStyle/>
          <a:p>
            <a:pPr>
              <a:buNone/>
            </a:pPr>
            <a:r>
              <a:rPr lang="vi-VN" dirty="0" smtClean="0"/>
              <a:t>Initial management methods and</a:t>
            </a:r>
            <a:r>
              <a:rPr lang="en-US" dirty="0" smtClean="0"/>
              <a:t> </a:t>
            </a:r>
            <a:r>
              <a:rPr lang="en-US" dirty="0" err="1" smtClean="0"/>
              <a:t>doppler</a:t>
            </a:r>
            <a:r>
              <a:rPr lang="en-US" dirty="0" smtClean="0"/>
              <a:t> </a:t>
            </a:r>
            <a:r>
              <a:rPr lang="vi-VN" dirty="0" smtClean="0"/>
              <a:t>cesarean scar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8085866"/>
              </p:ext>
            </p:extLst>
          </p:nvPr>
        </p:nvGraphicFramePr>
        <p:xfrm>
          <a:off x="457200" y="1397000"/>
          <a:ext cx="8229600" cy="4384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14600"/>
                <a:gridCol w="1090748"/>
                <a:gridCol w="1018903"/>
                <a:gridCol w="1410789"/>
                <a:gridCol w="1175657"/>
                <a:gridCol w="1018903"/>
              </a:tblGrid>
              <a:tr h="604520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Doppler</a:t>
                      </a:r>
                      <a:r>
                        <a:rPr lang="en-US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vi-VN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Less blood vessels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vi-VN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Many blood vessels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p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04520">
                <a:tc>
                  <a:txBody>
                    <a:bodyPr/>
                    <a:lstStyle/>
                    <a:p>
                      <a:r>
                        <a:rPr lang="vi-VN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Management method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04520">
                <a:tc>
                  <a:txBody>
                    <a:bodyPr/>
                    <a:lstStyle/>
                    <a:p>
                      <a:r>
                        <a:rPr lang="vi-VN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Suction evacuation (SE)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83,3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13,3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0,001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04520">
                <a:tc>
                  <a:txBody>
                    <a:bodyPr/>
                    <a:lstStyle/>
                    <a:p>
                      <a:r>
                        <a:rPr lang="vi-VN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SE</a:t>
                      </a:r>
                      <a:r>
                        <a:rPr lang="en-US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+ </a:t>
                      </a:r>
                      <a:r>
                        <a:rPr lang="vi-VN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Foley's catheter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13,3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66,7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04520">
                <a:tc>
                  <a:txBody>
                    <a:bodyPr/>
                    <a:lstStyle/>
                    <a:p>
                      <a:r>
                        <a:rPr lang="vi-VN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SE</a:t>
                      </a:r>
                      <a:r>
                        <a:rPr lang="en-US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+ MTX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3,3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20,0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228600"/>
            <a:ext cx="8610600" cy="5791200"/>
          </a:xfrm>
        </p:spPr>
        <p:txBody>
          <a:bodyPr/>
          <a:lstStyle/>
          <a:p>
            <a:r>
              <a:rPr lang="vi-VN" sz="2800" b="1" dirty="0" smtClean="0">
                <a:latin typeface="Times New Roman" pitchFamily="18" charset="0"/>
                <a:cs typeface="Times New Roman" pitchFamily="18" charset="0"/>
              </a:rPr>
              <a:t>Successful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800" b="1" dirty="0" smtClean="0">
                <a:latin typeface="Times New Roman" pitchFamily="18" charset="0"/>
                <a:cs typeface="Times New Roman" pitchFamily="18" charset="0"/>
              </a:rPr>
              <a:t>and unsuccessful rate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800" b="1" dirty="0" smtClean="0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800" b="1" dirty="0" smtClean="0">
                <a:latin typeface="Times New Roman" pitchFamily="18" charset="0"/>
                <a:cs typeface="Times New Roman" pitchFamily="18" charset="0"/>
              </a:rPr>
              <a:t>initial management methods</a:t>
            </a:r>
            <a:endParaRPr lang="en-US" sz="28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9632885"/>
              </p:ext>
            </p:extLst>
          </p:nvPr>
        </p:nvGraphicFramePr>
        <p:xfrm>
          <a:off x="381000" y="1219199"/>
          <a:ext cx="8382001" cy="47424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62200"/>
                <a:gridCol w="765412"/>
                <a:gridCol w="1215788"/>
                <a:gridCol w="1600200"/>
                <a:gridCol w="1524000"/>
                <a:gridCol w="914401"/>
              </a:tblGrid>
              <a:tr h="671960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691640" algn="r"/>
                        </a:tabLst>
                      </a:pPr>
                      <a:r>
                        <a:rPr lang="vi-VN" sz="20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Method</a:t>
                      </a:r>
                      <a:endParaRPr lang="en-US" sz="2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n</a:t>
                      </a:r>
                      <a:endParaRPr lang="en-US" sz="2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2000" b="1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Rate</a:t>
                      </a:r>
                      <a:r>
                        <a:rPr lang="en-US" sz="2000" b="1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en-US" sz="20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(%)</a:t>
                      </a:r>
                      <a:endParaRPr lang="en-US" sz="2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2000" b="1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Success</a:t>
                      </a:r>
                      <a:r>
                        <a:rPr lang="en-US" sz="2000" b="1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endParaRPr lang="en-US" sz="2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20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Unsuccess</a:t>
                      </a:r>
                      <a:endParaRPr lang="en-US" sz="2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</a:t>
                      </a:r>
                      <a:endParaRPr lang="en-US" sz="2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1108352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2000" b="1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Suction evacuation (SE)</a:t>
                      </a:r>
                      <a:endParaRPr lang="en-US" sz="20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27</a:t>
                      </a:r>
                      <a:endParaRPr lang="en-US" sz="2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60,0</a:t>
                      </a:r>
                      <a:endParaRPr lang="en-US" sz="2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100</a:t>
                      </a:r>
                      <a:endParaRPr lang="en-US" sz="2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</a:t>
                      </a:r>
                      <a:endParaRPr lang="en-US" sz="2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 rowSpan="4"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0,007</a:t>
                      </a:r>
                      <a:endParaRPr lang="en-US" sz="2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1108352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2000" b="1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SE</a:t>
                      </a:r>
                      <a:r>
                        <a:rPr lang="en-US" sz="2000" b="1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+ </a:t>
                      </a:r>
                      <a:r>
                        <a:rPr lang="vi-VN" sz="2000" b="1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Foley's catheter</a:t>
                      </a:r>
                      <a:endParaRPr lang="en-US" sz="2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14</a:t>
                      </a:r>
                      <a:endParaRPr lang="en-US" sz="2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31,1</a:t>
                      </a:r>
                      <a:endParaRPr lang="en-US" sz="2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</a:t>
                      </a:r>
                      <a:endParaRPr lang="en-US" sz="2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</a:t>
                      </a:r>
                      <a:endParaRPr lang="en-US" sz="2800" dirty="0">
                        <a:solidFill>
                          <a:srgbClr val="FF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solidFill>
                          <a:srgbClr val="FF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554175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2000" b="1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SE</a:t>
                      </a:r>
                      <a:r>
                        <a:rPr lang="en-US" sz="2000" b="1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en-US" sz="20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+ MTX</a:t>
                      </a:r>
                      <a:endParaRPr lang="en-US" sz="2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</a:t>
                      </a:r>
                      <a:endParaRPr lang="en-US" sz="2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8,89</a:t>
                      </a:r>
                      <a:endParaRPr lang="en-US" sz="2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</a:t>
                      </a:r>
                      <a:endParaRPr lang="en-US" sz="2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</a:t>
                      </a:r>
                      <a:endParaRPr lang="en-US" sz="2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900561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T</a:t>
                      </a:r>
                      <a:r>
                        <a:rPr lang="vi-VN" sz="2000" b="1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otal</a:t>
                      </a:r>
                      <a:endParaRPr lang="en-US" sz="2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45</a:t>
                      </a:r>
                      <a:endParaRPr lang="en-US" sz="2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100,0</a:t>
                      </a:r>
                      <a:endParaRPr lang="en-US" sz="2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41 (91,1%)</a:t>
                      </a:r>
                      <a:endParaRPr lang="en-US" sz="2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</a:t>
                      </a:r>
                      <a:r>
                        <a:rPr lang="en-US" sz="24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(8,9)</a:t>
                      </a:r>
                      <a:endParaRPr lang="en-US" sz="2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marL="0" marR="0" indent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57200" y="6019800"/>
            <a:ext cx="830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dirty="0" smtClean="0"/>
              <a:t>Unsuccess</a:t>
            </a:r>
            <a:r>
              <a:rPr lang="en-US" dirty="0" smtClean="0"/>
              <a:t>: 2 </a:t>
            </a:r>
            <a:r>
              <a:rPr lang="vi-VN" dirty="0" smtClean="0"/>
              <a:t>cases hysterectomy </a:t>
            </a:r>
            <a:r>
              <a:rPr lang="en-US" dirty="0" smtClean="0"/>
              <a:t>, 2 </a:t>
            </a:r>
            <a:r>
              <a:rPr lang="vi-VN" dirty="0" smtClean="0"/>
              <a:t>cases</a:t>
            </a:r>
            <a:r>
              <a:rPr lang="en-US" dirty="0" smtClean="0"/>
              <a:t> </a:t>
            </a:r>
            <a:r>
              <a:rPr lang="vi-VN" dirty="0" smtClean="0"/>
              <a:t>remove gestational sac and repair of the scar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304800"/>
            <a:ext cx="8763000" cy="6169152"/>
          </a:xfrm>
        </p:spPr>
        <p:txBody>
          <a:bodyPr/>
          <a:lstStyle/>
          <a:p>
            <a:r>
              <a:rPr lang="vi-VN" sz="2600" b="1" dirty="0" smtClean="0">
                <a:latin typeface="Times New Roman" pitchFamily="18" charset="0"/>
                <a:cs typeface="Times New Roman" pitchFamily="18" charset="0"/>
              </a:rPr>
              <a:t>The link between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600" b="1" dirty="0" smtClean="0">
                <a:latin typeface="Times New Roman" pitchFamily="18" charset="0"/>
                <a:cs typeface="Times New Roman" pitchFamily="18" charset="0"/>
              </a:rPr>
              <a:t>management result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600" b="1" dirty="0" smtClean="0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600" b="1" dirty="0" smtClean="0">
                <a:latin typeface="Times New Roman" pitchFamily="18" charset="0"/>
                <a:cs typeface="Times New Roman" pitchFamily="18" charset="0"/>
              </a:rPr>
              <a:t>gestational age</a:t>
            </a:r>
            <a:endParaRPr lang="en-US" sz="26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3182865"/>
              </p:ext>
            </p:extLst>
          </p:nvPr>
        </p:nvGraphicFramePr>
        <p:xfrm>
          <a:off x="228600" y="1600200"/>
          <a:ext cx="8534400" cy="36957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95600"/>
                <a:gridCol w="1066800"/>
                <a:gridCol w="1295400"/>
                <a:gridCol w="1066800"/>
                <a:gridCol w="1219200"/>
                <a:gridCol w="990600"/>
              </a:tblGrid>
              <a:tr h="673100">
                <a:tc rowSpan="2">
                  <a:txBody>
                    <a:bodyPr/>
                    <a:lstStyle/>
                    <a:p>
                      <a:pPr algn="ctr"/>
                      <a:r>
                        <a:rPr lang="en-US" sz="2600" dirty="0" smtClean="0"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lang="vi-VN" sz="2600" dirty="0" smtClean="0">
                          <a:latin typeface="Times New Roman" pitchFamily="18" charset="0"/>
                          <a:cs typeface="Times New Roman" pitchFamily="18" charset="0"/>
                        </a:rPr>
                        <a:t>Result</a:t>
                      </a:r>
                      <a:r>
                        <a:rPr lang="en-US" sz="2600" dirty="0" smtClean="0">
                          <a:latin typeface="Times New Roman" pitchFamily="18" charset="0"/>
                          <a:cs typeface="Times New Roman" pitchFamily="18" charset="0"/>
                        </a:rPr>
                        <a:t>                 </a:t>
                      </a:r>
                      <a:endParaRPr lang="en-US" sz="260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en-US" sz="2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/>
                      <a:r>
                        <a:rPr lang="vi-VN" sz="2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Gestational age (week</a:t>
                      </a:r>
                      <a:r>
                        <a:rPr lang="en-US" sz="2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en-US" sz="2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vi-VN" sz="2600" dirty="0" smtClean="0">
                          <a:latin typeface="Times New Roman" pitchFamily="18" charset="0"/>
                          <a:cs typeface="Times New Roman" pitchFamily="18" charset="0"/>
                        </a:rPr>
                        <a:t>Failure</a:t>
                      </a:r>
                      <a:endParaRPr lang="en-US" sz="2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vi-VN" sz="2600" dirty="0" smtClean="0">
                          <a:latin typeface="Times New Roman" pitchFamily="18" charset="0"/>
                          <a:cs typeface="Times New Roman" pitchFamily="18" charset="0"/>
                        </a:rPr>
                        <a:t>Success</a:t>
                      </a:r>
                      <a:endParaRPr lang="en-US" sz="2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2600" dirty="0" smtClean="0">
                          <a:latin typeface="Times New Roman" pitchFamily="18" charset="0"/>
                          <a:cs typeface="Times New Roman" pitchFamily="18" charset="0"/>
                        </a:rPr>
                        <a:t>p</a:t>
                      </a:r>
                      <a:endParaRPr lang="en-US" sz="2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673100"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smtClean="0"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endParaRPr lang="en-US" sz="2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smtClean="0"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lang="en-US" sz="2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smtClean="0"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endParaRPr lang="en-US" sz="2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smtClean="0"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lang="en-US" sz="2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73100"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smtClean="0">
                          <a:latin typeface="Times New Roman" pitchFamily="18" charset="0"/>
                          <a:cs typeface="Times New Roman" pitchFamily="18" charset="0"/>
                        </a:rPr>
                        <a:t>&lt;</a:t>
                      </a:r>
                      <a:r>
                        <a:rPr lang="en-US" sz="2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6</a:t>
                      </a:r>
                      <a:endParaRPr lang="en-US" sz="2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smtClean="0">
                          <a:latin typeface="Times New Roman" pitchFamily="18" charset="0"/>
                          <a:cs typeface="Times New Roman" pitchFamily="18" charset="0"/>
                        </a:rPr>
                        <a:t>24</a:t>
                      </a:r>
                      <a:endParaRPr lang="en-US" sz="2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smtClean="0"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en-US" sz="2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2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2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US" sz="2600" dirty="0" smtClean="0">
                          <a:latin typeface="Times New Roman" pitchFamily="18" charset="0"/>
                          <a:cs typeface="Times New Roman" pitchFamily="18" charset="0"/>
                        </a:rPr>
                        <a:t>0,013</a:t>
                      </a:r>
                      <a:endParaRPr lang="en-US" sz="2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673100"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smtClean="0">
                          <a:latin typeface="Times New Roman" pitchFamily="18" charset="0"/>
                          <a:cs typeface="Times New Roman" pitchFamily="18" charset="0"/>
                        </a:rPr>
                        <a:t>6-8</a:t>
                      </a:r>
                      <a:endParaRPr lang="en-US" sz="2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smtClean="0"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en-US" sz="2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smtClean="0">
                          <a:latin typeface="Times New Roman" pitchFamily="18" charset="0"/>
                          <a:cs typeface="Times New Roman" pitchFamily="18" charset="0"/>
                        </a:rPr>
                        <a:t>91,7</a:t>
                      </a:r>
                      <a:endParaRPr lang="en-US" sz="2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26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smtClean="0">
                          <a:latin typeface="Times New Roman" pitchFamily="18" charset="0"/>
                          <a:cs typeface="Times New Roman" pitchFamily="18" charset="0"/>
                        </a:rPr>
                        <a:t>8,2</a:t>
                      </a:r>
                      <a:endParaRPr lang="en-US" sz="2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73100"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smtClean="0">
                          <a:latin typeface="Times New Roman" pitchFamily="18" charset="0"/>
                          <a:cs typeface="Times New Roman" pitchFamily="18" charset="0"/>
                        </a:rPr>
                        <a:t>&gt;8</a:t>
                      </a:r>
                      <a:endParaRPr lang="en-US" sz="2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en-US" sz="2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smtClean="0">
                          <a:latin typeface="Times New Roman" pitchFamily="18" charset="0"/>
                          <a:cs typeface="Times New Roman" pitchFamily="18" charset="0"/>
                        </a:rPr>
                        <a:t>66,7</a:t>
                      </a:r>
                      <a:endParaRPr lang="en-US" sz="2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26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smtClean="0">
                          <a:latin typeface="Times New Roman" pitchFamily="18" charset="0"/>
                          <a:cs typeface="Times New Roman" pitchFamily="18" charset="0"/>
                        </a:rPr>
                        <a:t>33,3</a:t>
                      </a:r>
                      <a:endParaRPr lang="en-US" sz="2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6" name="Straight Connector 5"/>
          <p:cNvCxnSpPr/>
          <p:nvPr/>
        </p:nvCxnSpPr>
        <p:spPr>
          <a:xfrm>
            <a:off x="249382" y="1600200"/>
            <a:ext cx="2819400" cy="1219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381000"/>
            <a:ext cx="8839200" cy="6092952"/>
          </a:xfrm>
        </p:spPr>
        <p:txBody>
          <a:bodyPr/>
          <a:lstStyle/>
          <a:p>
            <a:pPr>
              <a:buNone/>
            </a:pPr>
            <a:r>
              <a:rPr lang="vi-VN" dirty="0" smtClean="0"/>
              <a:t>The link between</a:t>
            </a:r>
            <a:r>
              <a:rPr lang="en-US" dirty="0" smtClean="0"/>
              <a:t> </a:t>
            </a:r>
            <a:r>
              <a:rPr lang="vi-VN" dirty="0" smtClean="0"/>
              <a:t>initial management result</a:t>
            </a:r>
            <a:r>
              <a:rPr lang="en-US" dirty="0" smtClean="0"/>
              <a:t> </a:t>
            </a:r>
            <a:r>
              <a:rPr lang="vi-VN" dirty="0" smtClean="0"/>
              <a:t>and </a:t>
            </a:r>
            <a:r>
              <a:rPr lang="en-US" dirty="0" err="1" smtClean="0"/>
              <a:t>doppler</a:t>
            </a:r>
            <a:r>
              <a:rPr lang="en-US" dirty="0" smtClean="0"/>
              <a:t>  </a:t>
            </a:r>
            <a:r>
              <a:rPr lang="vi-VN" dirty="0" smtClean="0"/>
              <a:t>area of cesarean scar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9202064"/>
              </p:ext>
            </p:extLst>
          </p:nvPr>
        </p:nvGraphicFramePr>
        <p:xfrm>
          <a:off x="114300" y="1447800"/>
          <a:ext cx="8610600" cy="41909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2600"/>
                <a:gridCol w="762000"/>
                <a:gridCol w="1066800"/>
                <a:gridCol w="838200"/>
                <a:gridCol w="962025"/>
                <a:gridCol w="1076325"/>
                <a:gridCol w="1238250"/>
                <a:gridCol w="914400"/>
              </a:tblGrid>
              <a:tr h="785812"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vi-VN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Result</a:t>
                      </a:r>
                      <a:endParaRPr lang="en-US" sz="2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Doppler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vi-VN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Failure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vi-VN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Success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OR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95%CI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p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1135062">
                <a:tc vMerge="1">
                  <a:txBody>
                    <a:bodyPr/>
                    <a:lstStyle/>
                    <a:p>
                      <a:pPr algn="ctr"/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>
                          <a:latin typeface="Times New Roman" pitchFamily="18" charset="0"/>
                          <a:cs typeface="Times New Roman" pitchFamily="18" charset="0"/>
                        </a:rPr>
                        <a:t>Tỉ</a:t>
                      </a:r>
                      <a:r>
                        <a:rPr lang="en-US" sz="2400" baseline="0" smtClean="0">
                          <a:latin typeface="Times New Roman" pitchFamily="18" charset="0"/>
                          <a:cs typeface="Times New Roman" pitchFamily="18" charset="0"/>
                        </a:rPr>
                        <a:t> lệ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Tỉ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lệ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135062">
                <a:tc>
                  <a:txBody>
                    <a:bodyPr/>
                    <a:lstStyle/>
                    <a:p>
                      <a:pPr algn="ctr"/>
                      <a:r>
                        <a:rPr lang="vi-VN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Many blood vessels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24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>
                          <a:latin typeface="Times New Roman" pitchFamily="18" charset="0"/>
                          <a:cs typeface="Times New Roman" pitchFamily="18" charset="0"/>
                        </a:rPr>
                        <a:t>20,0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en-US" sz="24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80,0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2400" smtClean="0">
                          <a:latin typeface="Times New Roman" pitchFamily="18" charset="0"/>
                          <a:cs typeface="Times New Roman" pitchFamily="18" charset="0"/>
                        </a:rPr>
                        <a:t>7,2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1,8-76,8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0,04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1135062">
                <a:tc>
                  <a:txBody>
                    <a:bodyPr/>
                    <a:lstStyle/>
                    <a:p>
                      <a:pPr algn="ctr"/>
                      <a:r>
                        <a:rPr lang="vi-VN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Less blood vessels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24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>
                          <a:latin typeface="Times New Roman" pitchFamily="18" charset="0"/>
                          <a:cs typeface="Times New Roman" pitchFamily="18" charset="0"/>
                        </a:rPr>
                        <a:t>3,3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29</a:t>
                      </a:r>
                      <a:endParaRPr lang="en-US" sz="24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96,7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467600" cy="762000"/>
          </a:xfrm>
        </p:spPr>
        <p:txBody>
          <a:bodyPr>
            <a:normAutofit/>
          </a:bodyPr>
          <a:lstStyle/>
          <a:p>
            <a:pPr algn="ctr"/>
            <a:r>
              <a:rPr lang="vi-VN" sz="4000" b="1" i="1" dirty="0" smtClean="0"/>
              <a:t>Conclution</a:t>
            </a:r>
            <a:endParaRPr lang="en-US" sz="4000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838200"/>
            <a:ext cx="8458200" cy="6019800"/>
          </a:xfrm>
        </p:spPr>
        <p:txBody>
          <a:bodyPr>
            <a:normAutofit/>
          </a:bodyPr>
          <a:lstStyle/>
          <a:p>
            <a:pPr marL="0" marR="0" indent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vi-VN" sz="2800" b="1" i="1" dirty="0" smtClean="0">
                <a:solidFill>
                  <a:srgbClr val="5B9BD5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Diagnosis cesarean scar pregnancy</a:t>
            </a:r>
            <a:endParaRPr lang="en-US" sz="2800" b="1" dirty="0">
              <a:solidFill>
                <a:srgbClr val="5B9BD5"/>
              </a:solidFill>
              <a:latin typeface="Calibri Light" panose="020F0302020204030204" pitchFamily="34" charset="0"/>
              <a:ea typeface="Times New Roman" panose="02020603050405020304" pitchFamily="18" charset="0"/>
            </a:endParaRPr>
          </a:p>
          <a:p>
            <a:pPr marR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  <a:tabLst>
                <a:tab pos="0" algn="l"/>
                <a:tab pos="457200" algn="l"/>
              </a:tabLst>
            </a:pPr>
            <a:r>
              <a:rPr lang="vi-VN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Clinical symptoms</a:t>
            </a:r>
            <a:r>
              <a:rPr lang="en-US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US" sz="2800" dirty="0">
                <a:latin typeface="Times New Roman" charset="0"/>
                <a:ea typeface="Times New Roman" charset="0"/>
                <a:cs typeface="Times New Roman" charset="0"/>
              </a:rPr>
              <a:t>delayed menstruation accounted for the largest proportion (42.2%), followed by vaginal bleeding (33.3%) and abdominal pain (22.2%).</a:t>
            </a:r>
            <a:endParaRPr lang="en-US" sz="2800" dirty="0" smtClean="0">
              <a:latin typeface="Times New Roman" charset="0"/>
              <a:ea typeface="Times New Roman" charset="0"/>
              <a:cs typeface="Times New Roman" charset="0"/>
            </a:endParaRPr>
          </a:p>
          <a:p>
            <a:pPr marR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  <a:tabLst>
                <a:tab pos="0" algn="l"/>
                <a:tab pos="457200" algn="l"/>
              </a:tabLst>
            </a:pPr>
            <a:r>
              <a:rPr lang="en-US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Doppler </a:t>
            </a:r>
            <a:r>
              <a:rPr lang="vi-VN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ultrasound</a:t>
            </a:r>
            <a:r>
              <a:rPr lang="en-US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US" sz="2800" dirty="0">
                <a:latin typeface="Times New Roman" charset="0"/>
                <a:ea typeface="Times New Roman" charset="0"/>
                <a:cs typeface="Times New Roman" charset="0"/>
              </a:rPr>
              <a:t>30 cases (66.7%) of </a:t>
            </a:r>
            <a:r>
              <a:rPr lang="en-US" sz="2800" dirty="0" err="1">
                <a:latin typeface="Times New Roman" charset="0"/>
                <a:ea typeface="Times New Roman" charset="0"/>
                <a:cs typeface="Times New Roman" charset="0"/>
              </a:rPr>
              <a:t>doppler</a:t>
            </a:r>
            <a:r>
              <a:rPr lang="en-US" sz="2800" dirty="0">
                <a:latin typeface="Times New Roman" charset="0"/>
                <a:ea typeface="Times New Roman" charset="0"/>
                <a:cs typeface="Times New Roman" charset="0"/>
              </a:rPr>
              <a:t> areas of </a:t>
            </a:r>
            <a:r>
              <a:rPr lang="vi-VN" sz="2800" dirty="0" smtClean="0">
                <a:latin typeface="Times New Roman" charset="0"/>
                <a:ea typeface="Times New Roman" charset="0"/>
                <a:cs typeface="Times New Roman" charset="0"/>
              </a:rPr>
              <a:t>cesarean scar</a:t>
            </a:r>
            <a: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sz="2800" dirty="0">
                <a:latin typeface="Times New Roman" charset="0"/>
                <a:ea typeface="Times New Roman" charset="0"/>
                <a:cs typeface="Times New Roman" charset="0"/>
              </a:rPr>
              <a:t>were </a:t>
            </a:r>
            <a: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  <a:t>less </a:t>
            </a:r>
            <a:r>
              <a:rPr lang="vi-VN" sz="2800" dirty="0" smtClean="0">
                <a:latin typeface="Times New Roman" charset="0"/>
                <a:ea typeface="Times New Roman" charset="0"/>
                <a:cs typeface="Times New Roman" charset="0"/>
              </a:rPr>
              <a:t>blood vessels</a:t>
            </a:r>
            <a: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  <a:t>; </a:t>
            </a:r>
            <a:r>
              <a:rPr lang="en-US" sz="2800" dirty="0">
                <a:latin typeface="Times New Roman" charset="0"/>
                <a:ea typeface="Times New Roman" charset="0"/>
                <a:cs typeface="Times New Roman" charset="0"/>
              </a:rPr>
              <a:t>33.3% of area of ​​incision increased blood </a:t>
            </a:r>
            <a:r>
              <a:rPr lang="en-US" sz="2800" dirty="0" smtClean="0">
                <a:latin typeface="Times New Roman" charset="0"/>
                <a:ea typeface="Times New Roman" charset="0"/>
                <a:cs typeface="Times New Roman" charset="0"/>
              </a:rPr>
              <a:t>vessels</a:t>
            </a:r>
            <a:r>
              <a:rPr lang="en-US" sz="2800" dirty="0" smtClean="0"/>
              <a:t>.</a:t>
            </a:r>
            <a:endParaRPr lang="en-US" sz="20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3100" b="1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228600"/>
            <a:ext cx="8382000" cy="6629400"/>
          </a:xfrm>
        </p:spPr>
        <p:txBody>
          <a:bodyPr>
            <a:noAutofit/>
          </a:bodyPr>
          <a:lstStyle/>
          <a:p>
            <a:pPr marL="0" marR="0" indent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57200" algn="l"/>
              </a:tabLst>
            </a:pPr>
            <a:r>
              <a:rPr lang="vi-VN" sz="2800" b="1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Management methods of cesarean scar pregnancy</a:t>
            </a:r>
            <a:r>
              <a:rPr lang="en-US" sz="2800" b="1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vi-VN" sz="2800" b="1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and some related factors</a:t>
            </a:r>
            <a:r>
              <a:rPr lang="en-US" sz="2800" b="1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vi-VN" sz="2800" b="1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with management outcomes 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  <a:tabLst>
                <a:tab pos="0" algn="l"/>
                <a:tab pos="457200" algn="l"/>
              </a:tabLst>
            </a:pPr>
            <a:r>
              <a:rPr lang="vi-VN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Initial management methods of cesarean scar pregnancy included</a:t>
            </a:r>
            <a:r>
              <a:rPr lang="en-US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r>
              <a:rPr lang="vi-VN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suction evacuation 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vi-VN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60%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r>
              <a:rPr lang="vi-VN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vi-VN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suction evacuation</a:t>
            </a:r>
            <a:r>
              <a:rPr lang="en-US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+ </a:t>
            </a:r>
            <a:r>
              <a:rPr lang="vi-VN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Foley's catheter</a:t>
            </a:r>
            <a:r>
              <a:rPr lang="en-US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vi-VN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31,1%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),</a:t>
            </a:r>
            <a:r>
              <a:rPr lang="vi-VN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vi-VN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suction evacuation</a:t>
            </a:r>
            <a:r>
              <a:rPr lang="en-US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+ </a:t>
            </a:r>
            <a:r>
              <a:rPr lang="vi-VN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MTX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vi-VN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8,9%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). </a:t>
            </a:r>
            <a:endParaRPr lang="vi-VN" sz="28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  <a:tabLst>
                <a:tab pos="0" algn="l"/>
                <a:tab pos="457200" algn="l"/>
              </a:tabLst>
            </a:pPr>
            <a:r>
              <a:rPr lang="vi-VN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Successful rate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vi-VN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decrease gradually</a:t>
            </a:r>
            <a:r>
              <a:rPr lang="en-US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vi-VN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by</a:t>
            </a:r>
            <a:r>
              <a:rPr lang="en-US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vi-VN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gestational age</a:t>
            </a:r>
            <a:r>
              <a:rPr lang="en-US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vi-VN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100%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vi-VN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with gestational age </a:t>
            </a:r>
            <a:r>
              <a:rPr lang="en-US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&lt; </a:t>
            </a:r>
            <a:r>
              <a:rPr lang="en-US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6</a:t>
            </a:r>
            <a:r>
              <a:rPr lang="vi-VN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</a:t>
            </a:r>
            <a:r>
              <a:rPr lang="en-US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vi-VN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week, </a:t>
            </a:r>
            <a:r>
              <a:rPr lang="vi-VN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91,7%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vi-VN" sz="280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with gestational </a:t>
            </a:r>
            <a:r>
              <a:rPr lang="vi-VN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age</a:t>
            </a:r>
            <a:r>
              <a:rPr lang="en-US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6-8</a:t>
            </a:r>
            <a:r>
              <a:rPr lang="vi-VN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</a:t>
            </a:r>
            <a:r>
              <a:rPr lang="en-US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vi-VN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week, </a:t>
            </a:r>
            <a:r>
              <a:rPr lang="vi-VN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66,7%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vi-VN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with gestational age</a:t>
            </a:r>
            <a:r>
              <a:rPr lang="en-US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&gt; 8</a:t>
            </a:r>
            <a:r>
              <a:rPr lang="vi-VN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</a:t>
            </a:r>
            <a:r>
              <a:rPr lang="en-US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vi-VN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week</a:t>
            </a:r>
            <a:r>
              <a:rPr lang="en-US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57200" algn="l"/>
              </a:tabLst>
            </a:pP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marR="0" indent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57200" algn="l"/>
              </a:tabLst>
            </a:pPr>
            <a:r>
              <a:rPr lang="en-US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vi-VN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vi-VN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Doppler ultrasound have many</a:t>
            </a:r>
            <a:r>
              <a:rPr lang="vi-VN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vi-VN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blood vessels increase the risk of failure up to </a:t>
            </a:r>
            <a:r>
              <a:rPr lang="vi-VN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7,2 </a:t>
            </a:r>
            <a:r>
              <a:rPr lang="vi-VN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times in comparison with less blood vessels </a:t>
            </a:r>
            <a:r>
              <a:rPr lang="vi-VN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(p&lt; 0,05).</a:t>
            </a:r>
            <a:endParaRPr lang="en-US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628227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92162"/>
          </a:xfrm>
        </p:spPr>
        <p:txBody>
          <a:bodyPr/>
          <a:lstStyle/>
          <a:p>
            <a:pPr algn="ctr"/>
            <a:r>
              <a:rPr lang="vi-VN" b="1" i="1" dirty="0" smtClean="0"/>
              <a:t>Recommendations</a:t>
            </a:r>
            <a:endParaRPr lang="en-US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143000"/>
            <a:ext cx="7924800" cy="5330952"/>
          </a:xfrm>
        </p:spPr>
        <p:txBody>
          <a:bodyPr>
            <a:normAutofit fontScale="92500"/>
          </a:bodyPr>
          <a:lstStyle/>
          <a:p>
            <a:pPr>
              <a:lnSpc>
                <a:spcPct val="150000"/>
              </a:lnSpc>
            </a:pPr>
            <a:r>
              <a:rPr lang="vi-VN" dirty="0" smtClean="0"/>
              <a:t>Gestational age</a:t>
            </a:r>
            <a:r>
              <a:rPr lang="pt-BR" dirty="0" smtClean="0"/>
              <a:t> ≤8</a:t>
            </a:r>
            <a:r>
              <a:rPr lang="vi-VN" dirty="0" smtClean="0"/>
              <a:t>th week</a:t>
            </a:r>
            <a:r>
              <a:rPr lang="pt-BR" dirty="0"/>
              <a:t>:</a:t>
            </a:r>
            <a:r>
              <a:rPr lang="pt-BR" dirty="0" smtClean="0"/>
              <a:t> </a:t>
            </a:r>
            <a:r>
              <a:rPr lang="vi-VN" dirty="0" smtClean="0"/>
              <a:t>Suction evacuation</a:t>
            </a:r>
            <a:r>
              <a:rPr lang="pt-BR" dirty="0" smtClean="0"/>
              <a:t> + </a:t>
            </a:r>
            <a:r>
              <a:rPr lang="vi-VN" dirty="0" smtClean="0"/>
              <a:t>Foley's catheter</a:t>
            </a:r>
            <a:r>
              <a:rPr lang="pt-BR" dirty="0" smtClean="0"/>
              <a:t> </a:t>
            </a:r>
            <a:r>
              <a:rPr lang="vi-VN" dirty="0" smtClean="0"/>
              <a:t>in case of intraoperative bleeding</a:t>
            </a:r>
            <a:r>
              <a:rPr lang="pt-BR" dirty="0" smtClean="0"/>
              <a:t>. </a:t>
            </a:r>
            <a:r>
              <a:rPr lang="vi-VN" dirty="0" smtClean="0"/>
              <a:t>Gestational age</a:t>
            </a:r>
            <a:r>
              <a:rPr lang="pt-BR" dirty="0" smtClean="0">
                <a:ea typeface="Times New Roman"/>
              </a:rPr>
              <a:t>&gt;8</a:t>
            </a:r>
            <a:r>
              <a:rPr lang="vi-VN" dirty="0" smtClean="0">
                <a:ea typeface="Times New Roman"/>
              </a:rPr>
              <a:t>th week</a:t>
            </a:r>
            <a:r>
              <a:rPr lang="pt-BR" dirty="0" smtClean="0"/>
              <a:t> </a:t>
            </a:r>
            <a:r>
              <a:rPr lang="vi-VN" dirty="0" smtClean="0"/>
              <a:t>should</a:t>
            </a:r>
            <a:r>
              <a:rPr lang="pt-BR" dirty="0" smtClean="0"/>
              <a:t> </a:t>
            </a:r>
            <a:r>
              <a:rPr lang="vi-VN" dirty="0" smtClean="0"/>
              <a:t>combine different treatment methods</a:t>
            </a:r>
            <a:r>
              <a:rPr lang="pt-BR" dirty="0" smtClean="0"/>
              <a:t> .</a:t>
            </a:r>
          </a:p>
          <a:p>
            <a:pPr>
              <a:lnSpc>
                <a:spcPct val="150000"/>
              </a:lnSpc>
            </a:pPr>
            <a:r>
              <a:rPr lang="vi-VN" dirty="0" smtClean="0"/>
              <a:t>Recommend</a:t>
            </a:r>
            <a:r>
              <a:rPr lang="pt-BR" dirty="0" smtClean="0"/>
              <a:t> </a:t>
            </a:r>
            <a:r>
              <a:rPr lang="vi-VN" dirty="0" smtClean="0"/>
              <a:t>pregnant women with cesarean scar</a:t>
            </a:r>
            <a:r>
              <a:rPr lang="pt-BR" dirty="0" smtClean="0"/>
              <a:t> </a:t>
            </a:r>
            <a:r>
              <a:rPr lang="vi-VN" dirty="0" smtClean="0"/>
              <a:t>should be examed</a:t>
            </a:r>
            <a:r>
              <a:rPr lang="pt-BR" dirty="0" smtClean="0"/>
              <a:t> </a:t>
            </a:r>
            <a:r>
              <a:rPr lang="vi-VN" dirty="0" smtClean="0"/>
              <a:t>as soon as possible</a:t>
            </a:r>
            <a:r>
              <a:rPr lang="pt-BR" dirty="0" smtClean="0"/>
              <a:t>.</a:t>
            </a:r>
            <a:endParaRPr lang="en-US" dirty="0" smtClean="0"/>
          </a:p>
          <a:p>
            <a:pPr>
              <a:lnSpc>
                <a:spcPct val="150000"/>
              </a:lnSpc>
            </a:pPr>
            <a:r>
              <a:rPr lang="vi-VN" dirty="0" smtClean="0"/>
              <a:t>To ensure proper cesarean section</a:t>
            </a:r>
            <a:r>
              <a:rPr lang="pt-BR" dirty="0" smtClean="0"/>
              <a:t>.</a:t>
            </a:r>
            <a:endParaRPr lang="en-US" dirty="0" smtClean="0"/>
          </a:p>
          <a:p>
            <a:pPr>
              <a:lnSpc>
                <a:spcPct val="150000"/>
              </a:lnSpc>
            </a:pPr>
            <a:r>
              <a:rPr lang="vi-VN" dirty="0" smtClean="0"/>
              <a:t>Should use medical abortion with cesarean scar pregnancy </a:t>
            </a:r>
            <a:r>
              <a:rPr lang="pt-BR" dirty="0" smtClean="0"/>
              <a:t> </a:t>
            </a:r>
            <a:r>
              <a:rPr lang="vi-VN" dirty="0" smtClean="0"/>
              <a:t>&lt;</a:t>
            </a:r>
            <a:r>
              <a:rPr lang="pt-BR" dirty="0" smtClean="0"/>
              <a:t>6</a:t>
            </a:r>
            <a:r>
              <a:rPr lang="vi-VN" dirty="0" smtClean="0"/>
              <a:t>th week</a:t>
            </a:r>
            <a:r>
              <a:rPr lang="pt-BR" dirty="0" smtClean="0"/>
              <a:t>.</a:t>
            </a:r>
          </a:p>
          <a:p>
            <a:pPr>
              <a:lnSpc>
                <a:spcPct val="150000"/>
              </a:lnSpc>
            </a:pPr>
            <a:r>
              <a:rPr lang="vi-VN" dirty="0" smtClean="0"/>
              <a:t>More research is needed</a:t>
            </a:r>
            <a:r>
              <a:rPr lang="pt-BR" dirty="0" smtClean="0"/>
              <a:t>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02" name="Picture 4" descr="06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03" name="WordArt 5"/>
          <p:cNvSpPr>
            <a:spLocks noChangeArrowheads="1" noChangeShapeType="1" noTextEdit="1"/>
          </p:cNvSpPr>
          <p:nvPr/>
        </p:nvSpPr>
        <p:spPr bwMode="auto">
          <a:xfrm>
            <a:off x="381000" y="3200400"/>
            <a:ext cx="8305800" cy="31242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8116"/>
              </a:avLst>
            </a:prstTxWarp>
            <a:scene3d>
              <a:camera prst="legacyObliqueBottomLeft"/>
              <a:lightRig rig="legacyFlat3" dir="t"/>
            </a:scene3d>
            <a:sp3d extrusionH="430200" prstMaterial="legacyMatte">
              <a:extrusionClr>
                <a:srgbClr val="FFFF00"/>
              </a:extrusionClr>
            </a:sp3d>
          </a:bodyPr>
          <a:lstStyle/>
          <a:p>
            <a:pPr algn="ctr"/>
            <a:r>
              <a:rPr lang="vi-VN" sz="3600" b="1" kern="10" dirty="0" smtClean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50000">
                      <a:srgbClr val="FFFFFF"/>
                    </a:gs>
                    <a:gs pos="100000">
                      <a:srgbClr val="FFFF00"/>
                    </a:gs>
                  </a:gsLst>
                  <a:lin ang="5400000" scaled="1"/>
                </a:gradFill>
                <a:latin typeface="Times New Roman"/>
                <a:cs typeface="Times New Roman"/>
              </a:rPr>
              <a:t> thank you for your attention!</a:t>
            </a:r>
            <a:endParaRPr lang="en-US" sz="3600" b="1" kern="10" dirty="0">
              <a:ln w="9525">
                <a:round/>
                <a:headEnd/>
                <a:tailEnd/>
              </a:ln>
              <a:gradFill rotWithShape="1">
                <a:gsLst>
                  <a:gs pos="0">
                    <a:srgbClr val="FFFF00"/>
                  </a:gs>
                  <a:gs pos="50000">
                    <a:srgbClr val="FFFFFF"/>
                  </a:gs>
                  <a:gs pos="100000">
                    <a:srgbClr val="FFFF00"/>
                  </a:gs>
                </a:gsLst>
                <a:lin ang="5400000" scaled="1"/>
              </a:gradFill>
              <a:latin typeface="Times New Roman"/>
              <a:cs typeface="Times New Roman"/>
            </a:endParaRPr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50838"/>
            <a:ext cx="7467600" cy="792162"/>
          </a:xfrm>
        </p:spPr>
        <p:txBody>
          <a:bodyPr/>
          <a:lstStyle/>
          <a:p>
            <a:r>
              <a:rPr lang="en-US" b="1" i="1" dirty="0" smtClean="0"/>
              <a:t>                 </a:t>
            </a:r>
            <a:r>
              <a:rPr lang="vi-VN" b="1" i="1" dirty="0" smtClean="0"/>
              <a:t>Introduction</a:t>
            </a:r>
            <a:endParaRPr lang="en-US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600200"/>
            <a:ext cx="8001000" cy="4873752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vi-VN" i="1" dirty="0" smtClean="0"/>
              <a:t>Incidence of caesarean increase</a:t>
            </a:r>
            <a:r>
              <a:rPr lang="en-US" i="1" dirty="0" smtClean="0"/>
              <a:t> </a:t>
            </a:r>
            <a:r>
              <a:rPr lang="en-US" i="1" dirty="0" smtClean="0">
                <a:sym typeface="Wingdings" panose="05000000000000000000" pitchFamily="2" charset="2"/>
              </a:rPr>
              <a:t> </a:t>
            </a:r>
            <a:r>
              <a:rPr lang="vi-VN" i="1" dirty="0" smtClean="0">
                <a:sym typeface="Wingdings" panose="05000000000000000000" pitchFamily="2" charset="2"/>
              </a:rPr>
              <a:t>more cesarean scar pregnancy cases are diagnosed.</a:t>
            </a:r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i="1" dirty="0" smtClean="0"/>
              <a:t>The risk of </a:t>
            </a:r>
            <a:r>
              <a:rPr lang="vi-VN" i="1" dirty="0" smtClean="0"/>
              <a:t>suction evacuation</a:t>
            </a:r>
            <a:r>
              <a:rPr lang="en-US" i="1" dirty="0" smtClean="0"/>
              <a:t>/ cesarean scar: </a:t>
            </a:r>
            <a:r>
              <a:rPr lang="vi-VN" i="1" dirty="0" smtClean="0"/>
              <a:t>haemorrhage, uterine rupture, blood transfusion, hysterectomy.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762000" y="1905000"/>
            <a:ext cx="7239000" cy="1427940"/>
          </a:xfrm>
          <a:prstGeom prst="rect">
            <a:avLst/>
          </a:prstGeom>
          <a:gradFill flip="none" rotWithShape="1">
            <a:gsLst>
              <a:gs pos="0">
                <a:srgbClr val="EEEBE6">
                  <a:shade val="30000"/>
                  <a:satMod val="115000"/>
                  <a:alpha val="0"/>
                  <a:lumMod val="48000"/>
                  <a:lumOff val="52000"/>
                </a:srgbClr>
              </a:gs>
              <a:gs pos="25000">
                <a:srgbClr val="E7E2E5">
                  <a:lumMod val="63000"/>
                  <a:lumOff val="37000"/>
                </a:srgbClr>
              </a:gs>
              <a:gs pos="50000">
                <a:srgbClr val="EEE6EB"/>
              </a:gs>
              <a:gs pos="97917">
                <a:srgbClr val="EEEBE6">
                  <a:shade val="100000"/>
                  <a:satMod val="115000"/>
                  <a:lumMod val="100000"/>
                  <a:alpha val="0"/>
                </a:srgbClr>
              </a:gs>
              <a:gs pos="85000">
                <a:srgbClr val="EEEBE6">
                  <a:shade val="100000"/>
                  <a:satMod val="115000"/>
                  <a:alpha val="52000"/>
                  <a:lumMod val="93000"/>
                </a:srgb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457200" indent="-457200" algn="just">
              <a:buFont typeface="Wingdings" panose="05000000000000000000" pitchFamily="2" charset="2"/>
              <a:buChar char="v"/>
              <a:defRPr/>
            </a:pPr>
            <a:r>
              <a:rPr lang="en-US" sz="3200" i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Decribe</a:t>
            </a:r>
            <a:r>
              <a:rPr lang="en-US" sz="32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methods of diagnosis, management and some related factor</a:t>
            </a:r>
            <a:r>
              <a:rPr lang="vi-VN" sz="32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 to management outcomes of cesarean scar pregnancy.</a:t>
            </a:r>
            <a:r>
              <a:rPr lang="en-US" sz="32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65" name="TextBox 20"/>
          <p:cNvSpPr txBox="1">
            <a:spLocks noChangeArrowheads="1"/>
          </p:cNvSpPr>
          <p:nvPr/>
        </p:nvSpPr>
        <p:spPr bwMode="auto">
          <a:xfrm>
            <a:off x="2057400" y="381000"/>
            <a:ext cx="49244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200" b="1" i="1" dirty="0" smtClean="0">
                <a:latin typeface="Arial" pitchFamily="34" charset="0"/>
                <a:ea typeface="+mn-ea"/>
                <a:cs typeface="Arial" pitchFamily="34" charset="0"/>
              </a:rPr>
              <a:t>Objectives of the study</a:t>
            </a:r>
            <a:endParaRPr lang="en-US" sz="3200" b="1" i="1" dirty="0"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50838"/>
            <a:ext cx="7467600" cy="792162"/>
          </a:xfrm>
        </p:spPr>
        <p:txBody>
          <a:bodyPr>
            <a:normAutofit/>
          </a:bodyPr>
          <a:lstStyle/>
          <a:p>
            <a:r>
              <a:rPr lang="vi-VN" sz="2800" b="1" i="1" dirty="0" smtClean="0"/>
              <a:t>Materials and methods</a:t>
            </a:r>
            <a:endParaRPr lang="en-US" sz="2800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143000"/>
            <a:ext cx="8458200" cy="5330952"/>
          </a:xfrm>
        </p:spPr>
        <p:txBody>
          <a:bodyPr/>
          <a:lstStyle/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vi-VN" i="1" dirty="0" smtClean="0"/>
              <a:t>Selected criterion:</a:t>
            </a:r>
            <a:endParaRPr lang="es-ES" i="1" dirty="0" smtClean="0"/>
          </a:p>
          <a:p>
            <a:pPr lvl="2">
              <a:lnSpc>
                <a:spcPct val="150000"/>
              </a:lnSpc>
            </a:pPr>
            <a:r>
              <a:rPr lang="es-ES" dirty="0" smtClean="0"/>
              <a:t> </a:t>
            </a:r>
            <a:r>
              <a:rPr lang="vi-VN" dirty="0" smtClean="0"/>
              <a:t>Diagnosis with cesarean scar pregnancy</a:t>
            </a:r>
            <a:endParaRPr lang="es-ES" dirty="0" smtClean="0"/>
          </a:p>
          <a:p>
            <a:pPr lvl="2">
              <a:lnSpc>
                <a:spcPct val="150000"/>
              </a:lnSpc>
            </a:pPr>
            <a:r>
              <a:rPr lang="es-ES" dirty="0" smtClean="0"/>
              <a:t> </a:t>
            </a:r>
            <a:r>
              <a:rPr lang="vi-VN" dirty="0" smtClean="0"/>
              <a:t>Treatment at</a:t>
            </a:r>
            <a:r>
              <a:rPr lang="es-ES" dirty="0" smtClean="0"/>
              <a:t> H</a:t>
            </a:r>
            <a:r>
              <a:rPr lang="vi-VN" dirty="0" smtClean="0"/>
              <a:t>ai Phong</a:t>
            </a:r>
            <a:r>
              <a:rPr lang="es-ES" dirty="0" smtClean="0"/>
              <a:t> </a:t>
            </a:r>
            <a:r>
              <a:rPr lang="vi-VN" dirty="0" smtClean="0"/>
              <a:t>Hospital of obstertrics and gynecology from </a:t>
            </a:r>
            <a:r>
              <a:rPr lang="es-ES" dirty="0" smtClean="0"/>
              <a:t>1/2013 – 9/2016</a:t>
            </a:r>
          </a:p>
          <a:p>
            <a:pPr lvl="2">
              <a:lnSpc>
                <a:spcPct val="150000"/>
              </a:lnSpc>
            </a:pPr>
            <a:r>
              <a:rPr lang="es-ES" dirty="0" smtClean="0"/>
              <a:t> </a:t>
            </a:r>
            <a:r>
              <a:rPr lang="vi-VN" dirty="0" smtClean="0"/>
              <a:t>Histopathological descriptions</a:t>
            </a:r>
            <a:r>
              <a:rPr lang="es-ES" dirty="0" smtClean="0"/>
              <a:t>: </a:t>
            </a:r>
            <a:r>
              <a:rPr lang="vi-VN" dirty="0" smtClean="0"/>
              <a:t>placenta</a:t>
            </a:r>
            <a:endParaRPr lang="es-ES" dirty="0" smtClean="0"/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vi-VN" i="1" dirty="0" smtClean="0"/>
              <a:t>Sample</a:t>
            </a:r>
            <a:r>
              <a:rPr lang="es-ES" i="1" dirty="0" smtClean="0"/>
              <a:t>: </a:t>
            </a:r>
            <a:r>
              <a:rPr lang="vi-VN" i="1" dirty="0" smtClean="0"/>
              <a:t>convenient</a:t>
            </a:r>
            <a:r>
              <a:rPr lang="es-ES" i="1" dirty="0" smtClean="0"/>
              <a:t>, </a:t>
            </a:r>
            <a:r>
              <a:rPr lang="vi-VN" i="1" dirty="0" smtClean="0"/>
              <a:t>not probable</a:t>
            </a:r>
            <a:endParaRPr lang="vi-VN" i="1" dirty="0"/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vi-VN" dirty="0" smtClean="0"/>
              <a:t>Study design: restrospective</a:t>
            </a:r>
            <a:r>
              <a:rPr lang="en-US" dirty="0"/>
              <a:t>.</a:t>
            </a:r>
            <a:endParaRPr lang="vi-VN" dirty="0"/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US" dirty="0" smtClean="0"/>
              <a:t> </a:t>
            </a:r>
            <a:r>
              <a:rPr lang="vi-VN" dirty="0" smtClean="0"/>
              <a:t>Data processing: </a:t>
            </a:r>
            <a:r>
              <a:rPr lang="en-US" dirty="0" smtClean="0"/>
              <a:t>SPSS </a:t>
            </a:r>
            <a:r>
              <a:rPr lang="en-US" dirty="0"/>
              <a:t>20.0 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endParaRPr lang="es-ES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dirty="0" smtClean="0"/>
              <a:t>		results</a:t>
            </a:r>
            <a:r>
              <a:rPr lang="vi-VN" dirty="0"/>
              <a:t> </a:t>
            </a:r>
            <a:r>
              <a:rPr lang="vi-VN" dirty="0" smtClean="0"/>
              <a:t>and discussion</a:t>
            </a:r>
            <a:endParaRPr lang="en-US" dirty="0"/>
          </a:p>
        </p:txBody>
      </p:sp>
      <p:pic>
        <p:nvPicPr>
          <p:cNvPr id="38" name="Picture 3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99585" y="1434657"/>
            <a:ext cx="5944829" cy="39886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6650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467600" cy="990600"/>
          </a:xfrm>
        </p:spPr>
        <p:txBody>
          <a:bodyPr/>
          <a:lstStyle/>
          <a:p>
            <a:pPr algn="ctr"/>
            <a:r>
              <a:rPr lang="vi-VN" b="1" i="1" dirty="0" smtClean="0"/>
              <a:t>Diagnosis</a:t>
            </a:r>
            <a:endParaRPr lang="en-US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066800"/>
            <a:ext cx="8305800" cy="5791200"/>
          </a:xfrm>
        </p:spPr>
        <p:txBody>
          <a:bodyPr>
            <a:normAutofit fontScale="92500" lnSpcReduction="20000"/>
          </a:bodyPr>
          <a:lstStyle/>
          <a:p>
            <a:r>
              <a:rPr lang="vi-VN" dirty="0" smtClean="0"/>
              <a:t>Functional symptoms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algn="just">
              <a:tabLst>
                <a:tab pos="360363" algn="l"/>
              </a:tabLst>
            </a:pPr>
            <a:endParaRPr lang="en-US" dirty="0" smtClean="0">
              <a:cs typeface="Times New Roman" pitchFamily="18" charset="0"/>
            </a:endParaRPr>
          </a:p>
          <a:p>
            <a:pPr algn="just">
              <a:buNone/>
              <a:tabLst>
                <a:tab pos="360363" algn="l"/>
              </a:tabLst>
            </a:pPr>
            <a:endParaRPr lang="en-US" dirty="0" smtClean="0">
              <a:cs typeface="Times New Roman" pitchFamily="18" charset="0"/>
            </a:endParaRPr>
          </a:p>
          <a:p>
            <a:pPr algn="just">
              <a:buNone/>
              <a:tabLst>
                <a:tab pos="360363" algn="l"/>
              </a:tabLst>
            </a:pPr>
            <a:endParaRPr lang="en-US" sz="2200" dirty="0" smtClean="0">
              <a:cs typeface="Times New Roman" pitchFamily="18" charset="0"/>
            </a:endParaRPr>
          </a:p>
          <a:p>
            <a:pPr algn="just">
              <a:buNone/>
              <a:tabLst>
                <a:tab pos="360363" algn="l"/>
              </a:tabLst>
            </a:pPr>
            <a:endParaRPr lang="en-US" sz="2200" dirty="0" smtClean="0">
              <a:cs typeface="Times New Roman" pitchFamily="18" charset="0"/>
            </a:endParaRPr>
          </a:p>
          <a:p>
            <a:pPr algn="just">
              <a:buNone/>
              <a:tabLst>
                <a:tab pos="360363" algn="l"/>
              </a:tabLst>
            </a:pPr>
            <a:r>
              <a:rPr lang="vi-VN" sz="2200" dirty="0" smtClean="0">
                <a:cs typeface="Times New Roman" pitchFamily="18" charset="0"/>
              </a:rPr>
              <a:t>Vaginal </a:t>
            </a:r>
            <a:r>
              <a:rPr lang="vi-VN" sz="2200" dirty="0" smtClean="0">
                <a:cs typeface="Times New Roman" pitchFamily="18" charset="0"/>
              </a:rPr>
              <a:t>blood</a:t>
            </a:r>
            <a:r>
              <a:rPr lang="en-US" sz="2200" dirty="0" smtClean="0">
                <a:cs typeface="Times New Roman" pitchFamily="18" charset="0"/>
              </a:rPr>
              <a:t>: DTT</a:t>
            </a:r>
            <a:r>
              <a:rPr lang="vi-VN" sz="2200" dirty="0" smtClean="0">
                <a:cs typeface="Times New Roman" pitchFamily="18" charset="0"/>
              </a:rPr>
              <a:t>Thủy</a:t>
            </a:r>
            <a:r>
              <a:rPr lang="en-US" sz="2200" dirty="0" smtClean="0">
                <a:cs typeface="Times New Roman" pitchFamily="18" charset="0"/>
              </a:rPr>
              <a:t> </a:t>
            </a:r>
            <a:r>
              <a:rPr lang="vi-VN" sz="2200" dirty="0" smtClean="0">
                <a:cs typeface="Times New Roman" pitchFamily="18" charset="0"/>
              </a:rPr>
              <a:t>64%, </a:t>
            </a:r>
            <a:r>
              <a:rPr lang="en-US" sz="2200" dirty="0" smtClean="0">
                <a:cs typeface="Times New Roman" pitchFamily="18" charset="0"/>
              </a:rPr>
              <a:t>ĐQH</a:t>
            </a:r>
            <a:r>
              <a:rPr lang="vi-VN" sz="2200" dirty="0" smtClean="0">
                <a:cs typeface="Times New Roman" pitchFamily="18" charset="0"/>
              </a:rPr>
              <a:t> 68%, Rotas 1/3 total cases.</a:t>
            </a:r>
            <a:endParaRPr lang="en-US" sz="2200" dirty="0" smtClean="0">
              <a:cs typeface="Times New Roman" pitchFamily="18" charset="0"/>
            </a:endParaRPr>
          </a:p>
          <a:p>
            <a:pPr algn="just">
              <a:buNone/>
              <a:tabLst>
                <a:tab pos="360363" algn="l"/>
              </a:tabLst>
            </a:pPr>
            <a:r>
              <a:rPr lang="vi-VN" sz="2200" dirty="0" smtClean="0">
                <a:cs typeface="Times New Roman" pitchFamily="18" charset="0"/>
              </a:rPr>
              <a:t>Abdominal pain:  </a:t>
            </a:r>
            <a:r>
              <a:rPr lang="en-US" sz="2200" dirty="0" smtClean="0">
                <a:cs typeface="Times New Roman" pitchFamily="18" charset="0"/>
              </a:rPr>
              <a:t>DTT</a:t>
            </a:r>
            <a:r>
              <a:rPr lang="vi-VN" sz="2200" dirty="0" smtClean="0">
                <a:cs typeface="Times New Roman" pitchFamily="18" charset="0"/>
              </a:rPr>
              <a:t>Thủy</a:t>
            </a:r>
            <a:r>
              <a:rPr lang="en-US" sz="2200" dirty="0" smtClean="0">
                <a:cs typeface="Times New Roman" pitchFamily="18" charset="0"/>
              </a:rPr>
              <a:t>: </a:t>
            </a:r>
            <a:r>
              <a:rPr lang="vi-VN" sz="2200" dirty="0" smtClean="0">
                <a:cs typeface="Times New Roman" pitchFamily="18" charset="0"/>
              </a:rPr>
              <a:t>20%, </a:t>
            </a:r>
            <a:r>
              <a:rPr lang="en-US" sz="2200" dirty="0" smtClean="0">
                <a:cs typeface="Times New Roman" pitchFamily="18" charset="0"/>
              </a:rPr>
              <a:t>ĐQH</a:t>
            </a:r>
            <a:r>
              <a:rPr lang="vi-VN" sz="2200" dirty="0" smtClean="0">
                <a:cs typeface="Times New Roman" pitchFamily="18" charset="0"/>
              </a:rPr>
              <a:t> 25%, Rotas ¼ total cases.</a:t>
            </a:r>
            <a:endParaRPr lang="en-US" sz="2200" dirty="0" smtClean="0">
              <a:cs typeface="Times New Roman" pitchFamily="18" charset="0"/>
            </a:endParaRPr>
          </a:p>
          <a:p>
            <a:pPr algn="just">
              <a:buNone/>
              <a:tabLst>
                <a:tab pos="360363" algn="l"/>
              </a:tabLst>
            </a:pPr>
            <a:r>
              <a:rPr lang="vi-VN" sz="2000" dirty="0" smtClean="0"/>
              <a:t>Rotas</a:t>
            </a:r>
            <a:r>
              <a:rPr lang="en-US" sz="2000" dirty="0" smtClean="0"/>
              <a:t>:</a:t>
            </a:r>
            <a:r>
              <a:rPr lang="vi-VN" sz="2000" dirty="0" smtClean="0"/>
              <a:t> </a:t>
            </a:r>
            <a:r>
              <a:rPr lang="en-US" sz="2000" dirty="0" smtClean="0"/>
              <a:t>&gt;</a:t>
            </a:r>
            <a:r>
              <a:rPr lang="vi-VN" sz="2000" dirty="0" smtClean="0"/>
              <a:t> 50% no symptoms.</a:t>
            </a:r>
            <a:endParaRPr lang="en-US" sz="2000" dirty="0" smtClean="0"/>
          </a:p>
          <a:p>
            <a:pPr algn="just">
              <a:buNone/>
              <a:tabLst>
                <a:tab pos="360363" algn="l"/>
              </a:tabLst>
            </a:pPr>
            <a:r>
              <a:rPr lang="vi-VN" sz="2200" dirty="0" smtClean="0">
                <a:cs typeface="Times New Roman" pitchFamily="18" charset="0"/>
              </a:rPr>
              <a:t> </a:t>
            </a:r>
            <a:endParaRPr lang="en-US" sz="2200" dirty="0" smtClean="0">
              <a:cs typeface="Times New Roman" pitchFamily="18" charset="0"/>
            </a:endParaRPr>
          </a:p>
          <a:p>
            <a:pPr algn="just">
              <a:tabLst>
                <a:tab pos="360363" algn="l"/>
              </a:tabLst>
            </a:pPr>
            <a:endParaRPr lang="vi-VN" dirty="0" smtClean="0"/>
          </a:p>
          <a:p>
            <a:endParaRPr lang="en-US" dirty="0" smtClean="0"/>
          </a:p>
          <a:p>
            <a:endParaRPr lang="en-US" dirty="0"/>
          </a:p>
        </p:txBody>
      </p:sp>
      <p:graphicFrame>
        <p:nvGraphicFramePr>
          <p:cNvPr id="4" name="Chart 3"/>
          <p:cNvGraphicFramePr/>
          <p:nvPr/>
        </p:nvGraphicFramePr>
        <p:xfrm>
          <a:off x="533400" y="1524000"/>
          <a:ext cx="8153400" cy="3505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84108" y="1524000"/>
            <a:ext cx="6175783" cy="368213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381000"/>
            <a:ext cx="7391400" cy="6092952"/>
          </a:xfrm>
        </p:spPr>
        <p:txBody>
          <a:bodyPr/>
          <a:lstStyle/>
          <a:p>
            <a:pPr>
              <a:buNone/>
            </a:pPr>
            <a:r>
              <a:rPr lang="vi-VN" b="1" dirty="0" smtClean="0"/>
              <a:t>Physical symptoms</a:t>
            </a:r>
            <a:endParaRPr lang="en-US" b="1" dirty="0" smtClean="0"/>
          </a:p>
          <a:p>
            <a:pPr>
              <a:buNone/>
            </a:pPr>
            <a:endParaRPr lang="en-US" b="1" dirty="0"/>
          </a:p>
        </p:txBody>
      </p:sp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897508642"/>
              </p:ext>
            </p:extLst>
          </p:nvPr>
        </p:nvGraphicFramePr>
        <p:xfrm>
          <a:off x="381000" y="990600"/>
          <a:ext cx="8229600" cy="533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304800"/>
            <a:ext cx="8153400" cy="6169152"/>
          </a:xfrm>
        </p:spPr>
        <p:txBody>
          <a:bodyPr/>
          <a:lstStyle/>
          <a:p>
            <a:r>
              <a:rPr lang="vi-VN" dirty="0" smtClean="0"/>
              <a:t>Subclinical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1786026653"/>
              </p:ext>
            </p:extLst>
          </p:nvPr>
        </p:nvGraphicFramePr>
        <p:xfrm>
          <a:off x="228600" y="914400"/>
          <a:ext cx="8534400" cy="5156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4638"/>
            <a:ext cx="8153400" cy="563562"/>
          </a:xfrm>
        </p:spPr>
        <p:txBody>
          <a:bodyPr>
            <a:noAutofit/>
          </a:bodyPr>
          <a:lstStyle/>
          <a:p>
            <a:pPr algn="ctr"/>
            <a:r>
              <a:rPr lang="vi-VN" sz="2800" dirty="0" smtClean="0"/>
              <a:t>initial management methods</a:t>
            </a:r>
            <a:r>
              <a:rPr lang="en-US" sz="2800" dirty="0" smtClean="0"/>
              <a:t> </a:t>
            </a:r>
            <a:r>
              <a:rPr lang="vi-VN" sz="2800" dirty="0" smtClean="0"/>
              <a:t>at hospital</a:t>
            </a:r>
            <a:endParaRPr lang="en-US" sz="2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001304253"/>
              </p:ext>
            </p:extLst>
          </p:nvPr>
        </p:nvGraphicFramePr>
        <p:xfrm>
          <a:off x="304799" y="1219202"/>
          <a:ext cx="8153401" cy="45262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59086"/>
                <a:gridCol w="1894115"/>
                <a:gridCol w="1600200"/>
              </a:tblGrid>
              <a:tr h="665629">
                <a:tc>
                  <a:txBody>
                    <a:bodyPr/>
                    <a:lstStyle/>
                    <a:p>
                      <a:pPr indent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vi-VN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>Methods</a:t>
                      </a:r>
                      <a:endParaRPr lang="en-US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Times New Roman"/>
                          <a:ea typeface="Times New Roman"/>
                          <a:cs typeface="Times New Roman"/>
                        </a:rPr>
                        <a:t>n</a:t>
                      </a:r>
                      <a:endParaRPr lang="en-US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  <a:endParaRPr lang="en-US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65629">
                <a:tc>
                  <a:txBody>
                    <a:bodyPr/>
                    <a:lstStyle/>
                    <a:p>
                      <a:pPr indent="4572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vi-VN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>Suction evacuation (SE)</a:t>
                      </a:r>
                      <a:endParaRPr lang="en-US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Times New Roman"/>
                          <a:cs typeface="Times New Roman"/>
                        </a:rPr>
                        <a:t>27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Times New Roman"/>
                          <a:cs typeface="Times New Roman"/>
                        </a:rPr>
                        <a:t>60,0</a:t>
                      </a:r>
                    </a:p>
                  </a:txBody>
                  <a:tcPr marL="68580" marR="68580" marT="0" marB="0"/>
                </a:tc>
              </a:tr>
              <a:tr h="665629">
                <a:tc>
                  <a:txBody>
                    <a:bodyPr/>
                    <a:lstStyle/>
                    <a:p>
                      <a:pPr indent="4572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vi-VN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>SE</a:t>
                      </a:r>
                      <a:r>
                        <a:rPr lang="en-US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>+ </a:t>
                      </a:r>
                      <a:r>
                        <a:rPr lang="vi-VN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>Foley's catheter</a:t>
                      </a:r>
                      <a:endParaRPr lang="en-US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Times New Roman"/>
                          <a:cs typeface="Times New Roman"/>
                        </a:rPr>
                        <a:t>14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Times New Roman"/>
                          <a:cs typeface="Times New Roman"/>
                        </a:rPr>
                        <a:t>31,1</a:t>
                      </a:r>
                    </a:p>
                  </a:txBody>
                  <a:tcPr marL="68580" marR="68580" marT="0" marB="0"/>
                </a:tc>
              </a:tr>
              <a:tr h="665629">
                <a:tc>
                  <a:txBody>
                    <a:bodyPr/>
                    <a:lstStyle/>
                    <a:p>
                      <a:pPr indent="4572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vi-VN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>SE</a:t>
                      </a:r>
                      <a:r>
                        <a:rPr lang="en-US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400" dirty="0">
                          <a:latin typeface="Times New Roman"/>
                          <a:ea typeface="Times New Roman"/>
                          <a:cs typeface="Times New Roman"/>
                        </a:rPr>
                        <a:t>+ MTX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Times New Roman"/>
                          <a:cs typeface="Times New Roman"/>
                        </a:rPr>
                        <a:t>8,9</a:t>
                      </a:r>
                    </a:p>
                  </a:txBody>
                  <a:tcPr marL="68580" marR="68580" marT="0" marB="0"/>
                </a:tc>
              </a:tr>
              <a:tr h="1198133">
                <a:tc>
                  <a:txBody>
                    <a:bodyPr/>
                    <a:lstStyle/>
                    <a:p>
                      <a:pPr indent="4572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vi-VN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>Surgery</a:t>
                      </a:r>
                      <a:endParaRPr lang="en-US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</a:p>
                  </a:txBody>
                  <a:tcPr marL="68580" marR="68580" marT="0" marB="0"/>
                </a:tc>
              </a:tr>
              <a:tr h="665629">
                <a:tc>
                  <a:txBody>
                    <a:bodyPr/>
                    <a:lstStyle/>
                    <a:p>
                      <a:pPr indent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vi-VN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>Total</a:t>
                      </a:r>
                      <a:endParaRPr lang="en-US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Times New Roman"/>
                          <a:ea typeface="Times New Roman"/>
                          <a:cs typeface="Times New Roman"/>
                        </a:rPr>
                        <a:t>45</a:t>
                      </a:r>
                      <a:endParaRPr lang="en-US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Times New Roman"/>
                          <a:ea typeface="Times New Roman"/>
                          <a:cs typeface="Times New Roman"/>
                        </a:rPr>
                        <a:t>100,0</a:t>
                      </a:r>
                      <a:endParaRPr lang="en-US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1789</TotalTime>
  <Words>749</Words>
  <Application>Microsoft Office PowerPoint</Application>
  <PresentationFormat>On-screen Show (4:3)</PresentationFormat>
  <Paragraphs>240</Paragraphs>
  <Slides>19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8" baseType="lpstr">
      <vt:lpstr>Arial</vt:lpstr>
      <vt:lpstr>Calibri</vt:lpstr>
      <vt:lpstr>Calibri Light</vt:lpstr>
      <vt:lpstr>Century Schoolbook</vt:lpstr>
      <vt:lpstr>Times New Roman</vt:lpstr>
      <vt:lpstr>Wingdings</vt:lpstr>
      <vt:lpstr>Wingdings 2</vt:lpstr>
      <vt:lpstr>Oriel</vt:lpstr>
      <vt:lpstr>Microsoft Graph Chart</vt:lpstr>
      <vt:lpstr>PowerPoint Presentation</vt:lpstr>
      <vt:lpstr>                 Introduction</vt:lpstr>
      <vt:lpstr>PowerPoint Presentation</vt:lpstr>
      <vt:lpstr>Materials and methods</vt:lpstr>
      <vt:lpstr>  results and discussion</vt:lpstr>
      <vt:lpstr>Diagnosis</vt:lpstr>
      <vt:lpstr>PowerPoint Presentation</vt:lpstr>
      <vt:lpstr>PowerPoint Presentation</vt:lpstr>
      <vt:lpstr>initial management methods at hospital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Conclution</vt:lpstr>
      <vt:lpstr>PowerPoint Presentation</vt:lpstr>
      <vt:lpstr>PowerPoint Presentation</vt:lpstr>
      <vt:lpstr>Recommendations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BỘ GIÁO DỤC VÀ ĐÀO TẠO                  BỘ Y TẾ TRƯỜNG ĐẠI HỌC Y DƯỢC HẢI PHÒNG</dc:title>
  <dc:creator>Hi</dc:creator>
  <cp:lastModifiedBy>DELL</cp:lastModifiedBy>
  <cp:revision>150</cp:revision>
  <dcterms:created xsi:type="dcterms:W3CDTF">2017-01-09T11:23:44Z</dcterms:created>
  <dcterms:modified xsi:type="dcterms:W3CDTF">2017-10-24T12:36:47Z</dcterms:modified>
</cp:coreProperties>
</file>