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78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9" r:id="rId18"/>
    <p:sldId id="271" r:id="rId19"/>
    <p:sldId id="272" r:id="rId20"/>
    <p:sldId id="276" r:id="rId21"/>
    <p:sldId id="275" r:id="rId22"/>
    <p:sldId id="273" r:id="rId23"/>
    <p:sldId id="270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 autoAdjust="0"/>
  </p:normalViewPr>
  <p:slideViewPr>
    <p:cSldViewPr snapToGrid="0">
      <p:cViewPr varScale="1">
        <p:scale>
          <a:sx n="37" d="100"/>
          <a:sy n="37" d="100"/>
        </p:scale>
        <p:origin x="32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7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49-60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Tuổi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8-4A6F-8F17-320B25169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61-70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Tuổi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38-4A6F-8F17-320B25169D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70-79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Tuổi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38-4A6F-8F17-320B25169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284992"/>
        <c:axId val="93286784"/>
      </c:barChart>
      <c:catAx>
        <c:axId val="9328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86784"/>
        <c:crosses val="autoZero"/>
        <c:auto val="1"/>
        <c:lblAlgn val="ctr"/>
        <c:lblOffset val="100"/>
        <c:noMultiLvlLbl val="0"/>
      </c:catAx>
      <c:valAx>
        <c:axId val="9328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8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Thời gian lưu thông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8-4BA5-876D-F6654178C1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Thời gian lưu thông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08-4BA5-876D-F6654178C1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Thời gian lưu thông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08-4BA5-876D-F6654178C11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Thời gian lưu thông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08-4BA5-876D-F6654178C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053184"/>
        <c:axId val="81054720"/>
      </c:barChart>
      <c:catAx>
        <c:axId val="8105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54720"/>
        <c:crosses val="autoZero"/>
        <c:auto val="1"/>
        <c:lblAlgn val="ctr"/>
        <c:lblOffset val="100"/>
        <c:noMultiLvlLbl val="0"/>
      </c:catAx>
      <c:valAx>
        <c:axId val="8105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5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PSA trước mổ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A-4F12-8409-08601E4C07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11 -- 30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PSA trước mổ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FA-4F12-8409-08601E4C07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31 - 60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PSA trước mổ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FA-4F12-8409-08601E4C07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&gt;60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PSA trước mổ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FA-4F12-8409-08601E4C0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955200"/>
        <c:axId val="93956736"/>
      </c:barChart>
      <c:catAx>
        <c:axId val="9395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56736"/>
        <c:crosses val="autoZero"/>
        <c:auto val="1"/>
        <c:lblAlgn val="ctr"/>
        <c:lblOffset val="100"/>
        <c:noMultiLvlLbl val="0"/>
      </c:catAx>
      <c:valAx>
        <c:axId val="9395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5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&lt;121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Thời gian mổ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8D-465C-B851-753787134C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121-180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Thời gian mổ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8D-465C-B851-753787134C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181-240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Thời gian mổ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8D-465C-B851-753787134C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241-300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Thời gian mổ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8D-465C-B851-753787134C3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301-360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Thời gian mổ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8D-465C-B851-753787134C3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361-420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Thời gian mổ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8D-465C-B851-753787134C3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&gt;420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Thời gian mổ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8D-465C-B851-753787134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155392"/>
        <c:axId val="102156928"/>
      </c:barChart>
      <c:catAx>
        <c:axId val="10215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56928"/>
        <c:crosses val="autoZero"/>
        <c:auto val="1"/>
        <c:lblAlgn val="ctr"/>
        <c:lblOffset val="100"/>
        <c:noMultiLvlLbl val="0"/>
      </c:catAx>
      <c:valAx>
        <c:axId val="10215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5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&lt;251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Máu mất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19-47CE-ADA7-93D0FFBB75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251-500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Máu mất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19-47CE-ADA7-93D0FFBB75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501-750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Máu mất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19-47CE-ADA7-93D0FFBB75F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751-1000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Máu mất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19-47CE-ADA7-93D0FFBB75F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&gt;1000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Máu mất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19-47CE-ADA7-93D0FFBB7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198656"/>
        <c:axId val="102208640"/>
      </c:barChart>
      <c:catAx>
        <c:axId val="1021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08640"/>
        <c:crosses val="autoZero"/>
        <c:auto val="1"/>
        <c:lblAlgn val="ctr"/>
        <c:lblOffset val="100"/>
        <c:noMultiLvlLbl val="0"/>
      </c:catAx>
      <c:valAx>
        <c:axId val="10220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9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Rút dẫn lưu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F4-4754-AA42-598A21B9E4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Rút dẫn lưu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F4-4754-AA42-598A21B9E4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Rút dẫn lưu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F4-4754-AA42-598A21B9E4F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Rút dẫn lưu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F4-4754-AA42-598A21B9E4F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Rút dẫn lưu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F4-4754-AA42-598A21B9E4F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Rút dẫn lưu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F4-4754-AA42-598A21B9E4F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Rút dẫn lưu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F4-4754-AA42-598A21B9E4FF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8-14n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Rút dẫn lưu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4F4-4754-AA42-598A21B9E4FF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15-21n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Rút dẫn lưu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F4-4754-AA42-598A21B9E4FF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22-28n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Rút dẫn lưu</c:v>
                </c:pt>
              </c:strCache>
            </c:strRef>
          </c:cat>
          <c:val>
            <c:numRef>
              <c:f>Sheet1!$K$2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4F4-4754-AA42-598A21B9E4FF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&gt;28n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Rút dẫn lưu</c:v>
                </c:pt>
              </c:strCache>
            </c:strRef>
          </c:cat>
          <c:val>
            <c:numRef>
              <c:f>Sheet1!$L$2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4F4-4754-AA42-598A21B9E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453968"/>
        <c:axId val="358454296"/>
      </c:barChart>
      <c:catAx>
        <c:axId val="35845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454296"/>
        <c:crosses val="autoZero"/>
        <c:auto val="1"/>
        <c:lblAlgn val="ctr"/>
        <c:lblOffset val="100"/>
        <c:noMultiLvlLbl val="0"/>
      </c:catAx>
      <c:valAx>
        <c:axId val="358454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45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Rút dẫn lưu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92-4C39-9249-4BFE1C208F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Rút dẫn lưu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92-4C39-9249-4BFE1C208F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Rút dẫn lưu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92-4C39-9249-4BFE1C208F1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Rút dẫn lưu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92-4C39-9249-4BFE1C208F1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Rút dẫn lưu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92-4C39-9249-4BFE1C208F1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Rút dẫn lưu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92-4C39-9249-4BFE1C208F1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Rút dẫn lưu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92-4C39-9249-4BFE1C208F1E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8-14n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Rút dẫn lưu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392-4C39-9249-4BFE1C208F1E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15-21n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Rút dẫn lưu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92-4C39-9249-4BFE1C208F1E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22-28n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Rút dẫn lưu</c:v>
                </c:pt>
              </c:strCache>
            </c:strRef>
          </c:cat>
          <c:val>
            <c:numRef>
              <c:f>Sheet1!$K$2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392-4C39-9249-4BFE1C208F1E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&gt;28n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Rút dẫn lưu</c:v>
                </c:pt>
              </c:strCache>
            </c:strRef>
          </c:cat>
          <c:val>
            <c:numRef>
              <c:f>Sheet1!$L$2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92-4C39-9249-4BFE1C208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453968"/>
        <c:axId val="358454296"/>
      </c:barChart>
      <c:catAx>
        <c:axId val="35845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454296"/>
        <c:crosses val="autoZero"/>
        <c:auto val="1"/>
        <c:lblAlgn val="ctr"/>
        <c:lblOffset val="100"/>
        <c:noMultiLvlLbl val="0"/>
      </c:catAx>
      <c:valAx>
        <c:axId val="358454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45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5ECD-247E-41D3-9562-F31D8EF6DFA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5019-B9D0-4ECB-8155-EFF49D989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0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5ECD-247E-41D3-9562-F31D8EF6DFA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5019-B9D0-4ECB-8155-EFF49D989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5ECD-247E-41D3-9562-F31D8EF6DFA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5019-B9D0-4ECB-8155-EFF49D989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35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5ECD-247E-41D3-9562-F31D8EF6DFA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5019-B9D0-4ECB-8155-EFF49D989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7445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5ECD-247E-41D3-9562-F31D8EF6DFA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5019-B9D0-4ECB-8155-EFF49D989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13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5ECD-247E-41D3-9562-F31D8EF6DFA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5019-B9D0-4ECB-8155-EFF49D989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2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5ECD-247E-41D3-9562-F31D8EF6DFA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5019-B9D0-4ECB-8155-EFF49D989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30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5ECD-247E-41D3-9562-F31D8EF6DFA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5019-B9D0-4ECB-8155-EFF49D989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64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5ECD-247E-41D3-9562-F31D8EF6DFA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5019-B9D0-4ECB-8155-EFF49D989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5ECD-247E-41D3-9562-F31D8EF6DFA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5019-B9D0-4ECB-8155-EFF49D989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0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5ECD-247E-41D3-9562-F31D8EF6DFA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5019-B9D0-4ECB-8155-EFF49D989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3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5ECD-247E-41D3-9562-F31D8EF6DFA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5019-B9D0-4ECB-8155-EFF49D989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8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5ECD-247E-41D3-9562-F31D8EF6DFA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5019-B9D0-4ECB-8155-EFF49D989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6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5ECD-247E-41D3-9562-F31D8EF6DFA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5019-B9D0-4ECB-8155-EFF49D989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5ECD-247E-41D3-9562-F31D8EF6DFA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5019-B9D0-4ECB-8155-EFF49D989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6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5ECD-247E-41D3-9562-F31D8EF6DFA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5019-B9D0-4ECB-8155-EFF49D989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6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5ECD-247E-41D3-9562-F31D8EF6DFA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5019-B9D0-4ECB-8155-EFF49D989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6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9965ECD-247E-41D3-9562-F31D8EF6DFA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95019-B9D0-4ECB-8155-EFF49D989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81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file:///C:\Users\Anh\Desktop\WORK\DATA\NCKH\2017\Da%20nang\LAP-RP.mp4" TargetMode="External"/><Relationship Id="rId7" Type="http://schemas.openxmlformats.org/officeDocument/2006/relationships/image" Target="../media/image12.png"/><Relationship Id="rId2" Type="http://schemas.openxmlformats.org/officeDocument/2006/relationships/video" Target="file:///C:\Users\Anh\Desktop\WORK\DATA\NCKH\2017\Da%20nang\RARP.wmv" TargetMode="External"/><Relationship Id="rId1" Type="http://schemas.microsoft.com/office/2007/relationships/media" Target="file:///C:\Users\Anh\Desktop\WORK\DATA\NCKH\2017\Da%20nang\RARP.wmv" TargetMode="Externa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Users\Anh\Desktop\WORK\DATA\NCKH\2017\Da%20nang\LAP-RP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latin typeface="Arial" pitchFamily="34" charset="0"/>
                <a:cs typeface="Arial" pitchFamily="34" charset="0"/>
              </a:rPr>
              <a:t>ROBOTIC ASSISSTED RADICAL PROSTATECTOMY</a:t>
            </a:r>
            <a:br>
              <a:rPr lang="en-US" sz="4800" dirty="0">
                <a:latin typeface="Arial" pitchFamily="34" charset="0"/>
                <a:cs typeface="Arial" pitchFamily="34" charset="0"/>
              </a:rPr>
            </a:br>
            <a:r>
              <a:rPr lang="en-US" sz="4800" dirty="0">
                <a:latin typeface="Arial" pitchFamily="34" charset="0"/>
                <a:cs typeface="Arial" pitchFamily="34" charset="0"/>
              </a:rPr>
              <a:t>OUR INITIAL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Vũ</a:t>
            </a:r>
            <a:r>
              <a:rPr lang="en-US" dirty="0">
                <a:latin typeface="Arial" pitchFamily="34" charset="0"/>
                <a:cs typeface="Arial" pitchFamily="34" charset="0"/>
              </a:rPr>
              <a:t> Lê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Chuyên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Nguyễn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Phúc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Cẩm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Hoàng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Nguyễn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Ân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Trần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Vĩnh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Hưng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Nguyễn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Tiến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Đệ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Nguyễn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Kha</a:t>
            </a:r>
            <a:r>
              <a:rPr lang="en-US" dirty="0">
                <a:latin typeface="Arial" pitchFamily="34" charset="0"/>
                <a:cs typeface="Arial" pitchFamily="34" charset="0"/>
              </a:rPr>
              <a:t>, NGUYỄN NGỌC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CHÂU,Đỗ</a:t>
            </a:r>
            <a:r>
              <a:rPr lang="en-US" dirty="0">
                <a:latin typeface="Arial" pitchFamily="34" charset="0"/>
                <a:cs typeface="Arial" pitchFamily="34" charset="0"/>
              </a:rPr>
              <a:t> Anh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Toàn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Đỗ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Lệnh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Phạm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Hữu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Đoàn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Nguyễn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Trọng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Khôi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28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Time of surgery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24804"/>
              </p:ext>
            </p:extLst>
          </p:nvPr>
        </p:nvGraphicFramePr>
        <p:xfrm>
          <a:off x="6381946" y="576255"/>
          <a:ext cx="3506772" cy="113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386">
                  <a:extLst>
                    <a:ext uri="{9D8B030D-6E8A-4147-A177-3AD203B41FA5}">
                      <a16:colId xmlns:a16="http://schemas.microsoft.com/office/drawing/2014/main" val="1344292390"/>
                    </a:ext>
                  </a:extLst>
                </a:gridCol>
                <a:gridCol w="1753386">
                  <a:extLst>
                    <a:ext uri="{9D8B030D-6E8A-4147-A177-3AD203B41FA5}">
                      <a16:colId xmlns:a16="http://schemas.microsoft.com/office/drawing/2014/main" val="401497035"/>
                    </a:ext>
                  </a:extLst>
                </a:gridCol>
              </a:tblGrid>
              <a:tr h="384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237 ± 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13742"/>
                  </a:ext>
                </a:extLst>
              </a:tr>
              <a:tr h="384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8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475685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9B6ABA6C-333E-403F-BCA0-BC25BDFA0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63195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453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EBL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541116"/>
              </p:ext>
            </p:extLst>
          </p:nvPr>
        </p:nvGraphicFramePr>
        <p:xfrm>
          <a:off x="6381946" y="576255"/>
          <a:ext cx="3506772" cy="115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386">
                  <a:extLst>
                    <a:ext uri="{9D8B030D-6E8A-4147-A177-3AD203B41FA5}">
                      <a16:colId xmlns:a16="http://schemas.microsoft.com/office/drawing/2014/main" val="1344292390"/>
                    </a:ext>
                  </a:extLst>
                </a:gridCol>
                <a:gridCol w="1753386">
                  <a:extLst>
                    <a:ext uri="{9D8B030D-6E8A-4147-A177-3AD203B41FA5}">
                      <a16:colId xmlns:a16="http://schemas.microsoft.com/office/drawing/2014/main" val="401497035"/>
                    </a:ext>
                  </a:extLst>
                </a:gridCol>
              </a:tblGrid>
              <a:tr h="384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346 ± 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13742"/>
                  </a:ext>
                </a:extLst>
              </a:tr>
              <a:tr h="384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8510"/>
                  </a:ext>
                </a:extLst>
              </a:tr>
              <a:tr h="384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475685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464D1267-0D8D-4480-930C-480C8F7FBC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957728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6639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Drainage time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006120"/>
              </p:ext>
            </p:extLst>
          </p:nvPr>
        </p:nvGraphicFramePr>
        <p:xfrm>
          <a:off x="6381946" y="576255"/>
          <a:ext cx="3506772" cy="115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386">
                  <a:extLst>
                    <a:ext uri="{9D8B030D-6E8A-4147-A177-3AD203B41FA5}">
                      <a16:colId xmlns:a16="http://schemas.microsoft.com/office/drawing/2014/main" val="1344292390"/>
                    </a:ext>
                  </a:extLst>
                </a:gridCol>
                <a:gridCol w="1753386">
                  <a:extLst>
                    <a:ext uri="{9D8B030D-6E8A-4147-A177-3AD203B41FA5}">
                      <a16:colId xmlns:a16="http://schemas.microsoft.com/office/drawing/2014/main" val="401497035"/>
                    </a:ext>
                  </a:extLst>
                </a:gridCol>
              </a:tblGrid>
              <a:tr h="384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5,67 ± 4,05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13742"/>
                  </a:ext>
                </a:extLst>
              </a:tr>
              <a:tr h="384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8510"/>
                  </a:ext>
                </a:extLst>
              </a:tr>
              <a:tr h="384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475685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B95255D-2C6A-4927-96E9-8F621D6D1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934341"/>
              </p:ext>
            </p:extLst>
          </p:nvPr>
        </p:nvGraphicFramePr>
        <p:xfrm>
          <a:off x="1535502" y="1853248"/>
          <a:ext cx="9489055" cy="4564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946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Hosptial</a:t>
            </a:r>
            <a:r>
              <a:rPr lang="en-US" dirty="0">
                <a:latin typeface="Arial" pitchFamily="34" charset="0"/>
                <a:cs typeface="Arial" pitchFamily="34" charset="0"/>
              </a:rPr>
              <a:t> time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815537"/>
              </p:ext>
            </p:extLst>
          </p:nvPr>
        </p:nvGraphicFramePr>
        <p:xfrm>
          <a:off x="6381946" y="576255"/>
          <a:ext cx="3506772" cy="115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386">
                  <a:extLst>
                    <a:ext uri="{9D8B030D-6E8A-4147-A177-3AD203B41FA5}">
                      <a16:colId xmlns:a16="http://schemas.microsoft.com/office/drawing/2014/main" val="1344292390"/>
                    </a:ext>
                  </a:extLst>
                </a:gridCol>
                <a:gridCol w="1753386">
                  <a:extLst>
                    <a:ext uri="{9D8B030D-6E8A-4147-A177-3AD203B41FA5}">
                      <a16:colId xmlns:a16="http://schemas.microsoft.com/office/drawing/2014/main" val="401497035"/>
                    </a:ext>
                  </a:extLst>
                </a:gridCol>
              </a:tblGrid>
              <a:tr h="384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5,67 ± 4,05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13742"/>
                  </a:ext>
                </a:extLst>
              </a:tr>
              <a:tr h="384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8510"/>
                  </a:ext>
                </a:extLst>
              </a:tr>
              <a:tr h="384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475685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72A6F84-2791-46A1-AE27-D8277293D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7713167"/>
              </p:ext>
            </p:extLst>
          </p:nvPr>
        </p:nvGraphicFramePr>
        <p:xfrm>
          <a:off x="1535502" y="1853248"/>
          <a:ext cx="9489055" cy="4564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2162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Gleason score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5281489"/>
              </p:ext>
            </p:extLst>
          </p:nvPr>
        </p:nvGraphicFramePr>
        <p:xfrm>
          <a:off x="3262051" y="2514600"/>
          <a:ext cx="4395786" cy="331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262">
                  <a:extLst>
                    <a:ext uri="{9D8B030D-6E8A-4147-A177-3AD203B41FA5}">
                      <a16:colId xmlns:a16="http://schemas.microsoft.com/office/drawing/2014/main" val="1259316638"/>
                    </a:ext>
                  </a:extLst>
                </a:gridCol>
                <a:gridCol w="1465262">
                  <a:extLst>
                    <a:ext uri="{9D8B030D-6E8A-4147-A177-3AD203B41FA5}">
                      <a16:colId xmlns:a16="http://schemas.microsoft.com/office/drawing/2014/main" val="2943170966"/>
                    </a:ext>
                  </a:extLst>
                </a:gridCol>
                <a:gridCol w="1465262">
                  <a:extLst>
                    <a:ext uri="{9D8B030D-6E8A-4147-A177-3AD203B41FA5}">
                      <a16:colId xmlns:a16="http://schemas.microsoft.com/office/drawing/2014/main" val="3277867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Gleason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Pre-op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Post-op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755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8912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4344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0850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232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7242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571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8660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612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Cancer stage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44F4CEB-7C30-4C0E-B62A-8A8A5B70D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971871"/>
              </p:ext>
            </p:extLst>
          </p:nvPr>
        </p:nvGraphicFramePr>
        <p:xfrm>
          <a:off x="3219532" y="1754981"/>
          <a:ext cx="6725745" cy="460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267">
                  <a:extLst>
                    <a:ext uri="{9D8B030D-6E8A-4147-A177-3AD203B41FA5}">
                      <a16:colId xmlns:a16="http://schemas.microsoft.com/office/drawing/2014/main" val="1272182585"/>
                    </a:ext>
                  </a:extLst>
                </a:gridCol>
                <a:gridCol w="2242239">
                  <a:extLst>
                    <a:ext uri="{9D8B030D-6E8A-4147-A177-3AD203B41FA5}">
                      <a16:colId xmlns:a16="http://schemas.microsoft.com/office/drawing/2014/main" val="367103612"/>
                    </a:ext>
                  </a:extLst>
                </a:gridCol>
                <a:gridCol w="2242239">
                  <a:extLst>
                    <a:ext uri="{9D8B030D-6E8A-4147-A177-3AD203B41FA5}">
                      <a16:colId xmlns:a16="http://schemas.microsoft.com/office/drawing/2014/main" val="3781477059"/>
                    </a:ext>
                  </a:extLst>
                </a:gridCol>
              </a:tblGrid>
              <a:tr h="460318"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Pre-Op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Post-Op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99999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7EBA533-52D9-438D-9902-A7F2AEDBC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51263"/>
              </p:ext>
            </p:extLst>
          </p:nvPr>
        </p:nvGraphicFramePr>
        <p:xfrm>
          <a:off x="3219533" y="2215299"/>
          <a:ext cx="6725744" cy="3816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1239">
                  <a:extLst>
                    <a:ext uri="{9D8B030D-6E8A-4147-A177-3AD203B41FA5}">
                      <a16:colId xmlns:a16="http://schemas.microsoft.com/office/drawing/2014/main" val="3266934418"/>
                    </a:ext>
                  </a:extLst>
                </a:gridCol>
                <a:gridCol w="2238033">
                  <a:extLst>
                    <a:ext uri="{9D8B030D-6E8A-4147-A177-3AD203B41FA5}">
                      <a16:colId xmlns:a16="http://schemas.microsoft.com/office/drawing/2014/main" val="2731188599"/>
                    </a:ext>
                  </a:extLst>
                </a:gridCol>
                <a:gridCol w="2256472">
                  <a:extLst>
                    <a:ext uri="{9D8B030D-6E8A-4147-A177-3AD203B41FA5}">
                      <a16:colId xmlns:a16="http://schemas.microsoft.com/office/drawing/2014/main" val="3322895608"/>
                    </a:ext>
                  </a:extLst>
                </a:gridCol>
              </a:tblGrid>
              <a:tr h="544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T1b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3762627"/>
                  </a:ext>
                </a:extLst>
              </a:tr>
              <a:tr h="545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T2a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5843"/>
                  </a:ext>
                </a:extLst>
              </a:tr>
              <a:tr h="545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T2b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9259569"/>
                  </a:ext>
                </a:extLst>
              </a:tr>
              <a:tr h="545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T2c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3821974"/>
                  </a:ext>
                </a:extLst>
              </a:tr>
              <a:tr h="545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T3a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0204672"/>
                  </a:ext>
                </a:extLst>
              </a:tr>
              <a:tr h="545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T3b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598720"/>
                  </a:ext>
                </a:extLst>
              </a:tr>
              <a:tr h="545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T3c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5133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706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Post-op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593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Early complications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includ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9 prolonged fluid collection, 2 needed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redrainage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2 needed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recatherization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1 subcutaneous emphysema.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1 acute cardiac stroke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1 strangulated groin hernia.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085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Post-op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59373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Incontinence from 3 weeks to 2 months : 16/52 cases.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MED not recognized.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Mean PSA post-op 0,26 ng/ml, max 3,42 ng/ml min 0,05 ng/ml.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Learning curve is good, first case took 8h, last case 1h45min. 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703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Compare with open surgery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505781"/>
              </p:ext>
            </p:extLst>
          </p:nvPr>
        </p:nvGraphicFramePr>
        <p:xfrm>
          <a:off x="1103313" y="2052638"/>
          <a:ext cx="894715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2160235711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4086879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Laparoscopy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5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Large incision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incision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830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More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056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Low recovery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 recovery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88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 do with severe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in organ confined tumor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37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Expensive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30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Difficult in dissection and suture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Easier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177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016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6545977" cy="140053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COMPARE WITH LAPAOSCOPY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31" y="1853248"/>
            <a:ext cx="5033835" cy="2643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88" y="793044"/>
            <a:ext cx="3188653" cy="56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9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Radical prostatectomy is gold standard for treating prostate cancer in local or local invasive stage.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There are many technique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perform including open and laparoscopic surgery.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Applying robotic assisted is a new step that brings many benefits for patients.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We present some experiences with 52 RARP at department of urology,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hospital, between 11/2016 and 9/2017.</a:t>
            </a:r>
          </a:p>
        </p:txBody>
      </p:sp>
    </p:spTree>
    <p:extLst>
      <p:ext uri="{BB962C8B-B14F-4D97-AF65-F5344CB8AC3E}">
        <p14:creationId xmlns:p14="http://schemas.microsoft.com/office/powerpoint/2010/main" val="445741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COMPARE WITH LAPAOSCOPY</a:t>
            </a:r>
          </a:p>
        </p:txBody>
      </p:sp>
      <p:pic>
        <p:nvPicPr>
          <p:cNvPr id="15" name="RARP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244683" y="1622502"/>
            <a:ext cx="4876800" cy="3657600"/>
          </a:xfrm>
          <a:prstGeom prst="rect">
            <a:avLst/>
          </a:prstGeom>
        </p:spPr>
      </p:pic>
      <p:pic>
        <p:nvPicPr>
          <p:cNvPr id="5" name="LAP-RP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73722" y="1670538"/>
            <a:ext cx="4853356" cy="364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9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030" y="266468"/>
            <a:ext cx="6364030" cy="417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5586" y="2716914"/>
            <a:ext cx="6245699" cy="394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430966" y="2352907"/>
            <a:ext cx="914400" cy="25647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385934" y="4939990"/>
            <a:ext cx="550126" cy="25276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872548" y="3486615"/>
            <a:ext cx="1501695" cy="26019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63017" y="1988635"/>
            <a:ext cx="892095" cy="24161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408940"/>
            <a:ext cx="5140960" cy="3855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1859280"/>
            <a:ext cx="5882640" cy="4411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588" y="4264660"/>
            <a:ext cx="1458754" cy="259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32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Although this is only our initial experiences, small number of cases and short follow up period, the results of RARP are promising, the procedure is feasible and complications are acceptable. 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82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THANK YOU FOR YOUR KIND ATTENTION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7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86731"/>
            <a:ext cx="9404723" cy="1400530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MATERIALS AND METHODS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463" y="1720113"/>
            <a:ext cx="4798244" cy="419548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Case series report</a:t>
            </a:r>
            <a:endParaRPr lang="vi-VN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52 patients with prostate cancer cT1-cT3. 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D063CA-9B5E-49AD-86F1-7C9767BE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22201" y="1967626"/>
            <a:ext cx="5343049" cy="40072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03DE2F1-23EE-41CF-9417-7DF76E7B079E}"/>
              </a:ext>
            </a:extLst>
          </p:cNvPr>
          <p:cNvSpPr/>
          <p:nvPr/>
        </p:nvSpPr>
        <p:spPr>
          <a:xfrm>
            <a:off x="8158690" y="2152034"/>
            <a:ext cx="1286968" cy="855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6C43AE-ACCE-4EDE-868E-1A1603292A2F}"/>
              </a:ext>
            </a:extLst>
          </p:cNvPr>
          <p:cNvCxnSpPr>
            <a:cxnSpLocks/>
          </p:cNvCxnSpPr>
          <p:nvPr/>
        </p:nvCxnSpPr>
        <p:spPr>
          <a:xfrm>
            <a:off x="8802174" y="2579591"/>
            <a:ext cx="0" cy="247652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BD2269-B5E8-47E8-B5AF-006F44582452}"/>
              </a:ext>
            </a:extLst>
          </p:cNvPr>
          <p:cNvGrpSpPr/>
          <p:nvPr/>
        </p:nvGrpSpPr>
        <p:grpSpPr>
          <a:xfrm>
            <a:off x="8593725" y="5056118"/>
            <a:ext cx="301659" cy="320511"/>
            <a:chOff x="5241303" y="5241303"/>
            <a:chExt cx="301659" cy="32051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21D8002-5837-43A2-8A7E-B00B5057A47F}"/>
                </a:ext>
              </a:extLst>
            </p:cNvPr>
            <p:cNvSpPr/>
            <p:nvPr/>
          </p:nvSpPr>
          <p:spPr>
            <a:xfrm>
              <a:off x="5241303" y="5241303"/>
              <a:ext cx="301659" cy="320511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CFB0288-D2A1-4617-891B-4FAE23F4B5E8}"/>
                </a:ext>
              </a:extLst>
            </p:cNvPr>
            <p:cNvCxnSpPr>
              <a:stCxn id="10" idx="0"/>
              <a:endCxn id="10" idx="4"/>
            </p:cNvCxnSpPr>
            <p:nvPr/>
          </p:nvCxnSpPr>
          <p:spPr>
            <a:xfrm>
              <a:off x="5392133" y="5241303"/>
              <a:ext cx="0" cy="320511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728A68F-4399-410E-9BD2-9332B38FA4CD}"/>
                </a:ext>
              </a:extLst>
            </p:cNvPr>
            <p:cNvCxnSpPr>
              <a:stCxn id="10" idx="2"/>
              <a:endCxn id="10" idx="6"/>
            </p:cNvCxnSpPr>
            <p:nvPr/>
          </p:nvCxnSpPr>
          <p:spPr>
            <a:xfrm>
              <a:off x="5241303" y="5401559"/>
              <a:ext cx="301659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A6F9FF-2065-40F5-A2E1-78F6D21510DB}"/>
              </a:ext>
            </a:extLst>
          </p:cNvPr>
          <p:cNvCxnSpPr>
            <a:cxnSpLocks/>
          </p:cNvCxnSpPr>
          <p:nvPr/>
        </p:nvCxnSpPr>
        <p:spPr>
          <a:xfrm>
            <a:off x="8902045" y="5223242"/>
            <a:ext cx="1010992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5D52D34-64CE-4B9F-A74B-118C6FD85867}"/>
              </a:ext>
            </a:extLst>
          </p:cNvPr>
          <p:cNvCxnSpPr>
            <a:cxnSpLocks/>
          </p:cNvCxnSpPr>
          <p:nvPr/>
        </p:nvCxnSpPr>
        <p:spPr>
          <a:xfrm flipH="1">
            <a:off x="7548944" y="5216373"/>
            <a:ext cx="1044781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B27365-DA95-48DD-BE22-9B2D46BF203A}"/>
              </a:ext>
            </a:extLst>
          </p:cNvPr>
          <p:cNvCxnSpPr>
            <a:cxnSpLocks/>
          </p:cNvCxnSpPr>
          <p:nvPr/>
        </p:nvCxnSpPr>
        <p:spPr>
          <a:xfrm flipH="1">
            <a:off x="6590082" y="4836876"/>
            <a:ext cx="969656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D3E1CBC-2574-4DF1-B47A-0ED0C7FBAA91}"/>
              </a:ext>
            </a:extLst>
          </p:cNvPr>
          <p:cNvCxnSpPr>
            <a:cxnSpLocks/>
          </p:cNvCxnSpPr>
          <p:nvPr/>
        </p:nvCxnSpPr>
        <p:spPr>
          <a:xfrm flipV="1">
            <a:off x="6613140" y="4501595"/>
            <a:ext cx="0" cy="33528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AA075DE-D550-4442-AAA3-27BB03ACAB00}"/>
              </a:ext>
            </a:extLst>
          </p:cNvPr>
          <p:cNvCxnSpPr>
            <a:cxnSpLocks/>
          </p:cNvCxnSpPr>
          <p:nvPr/>
        </p:nvCxnSpPr>
        <p:spPr>
          <a:xfrm flipV="1">
            <a:off x="7556976" y="4888477"/>
            <a:ext cx="0" cy="33528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E789B2-CCC1-44A9-96AB-9FE8A7E62096}"/>
              </a:ext>
            </a:extLst>
          </p:cNvPr>
          <p:cNvCxnSpPr>
            <a:cxnSpLocks/>
          </p:cNvCxnSpPr>
          <p:nvPr/>
        </p:nvCxnSpPr>
        <p:spPr>
          <a:xfrm flipV="1">
            <a:off x="9913037" y="4888477"/>
            <a:ext cx="0" cy="33528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A1E05A9-119B-4F87-A01B-3D7FBAE97745}"/>
              </a:ext>
            </a:extLst>
          </p:cNvPr>
          <p:cNvSpPr/>
          <p:nvPr/>
        </p:nvSpPr>
        <p:spPr>
          <a:xfrm>
            <a:off x="6503669" y="4303582"/>
            <a:ext cx="218941" cy="206062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42BC493-62B0-4426-9A53-58E3D5EF5217}"/>
              </a:ext>
            </a:extLst>
          </p:cNvPr>
          <p:cNvSpPr/>
          <p:nvPr/>
        </p:nvSpPr>
        <p:spPr>
          <a:xfrm>
            <a:off x="7458146" y="4743332"/>
            <a:ext cx="218941" cy="206062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C67D004-CE44-486F-9380-8F63CC09A914}"/>
              </a:ext>
            </a:extLst>
          </p:cNvPr>
          <p:cNvSpPr/>
          <p:nvPr/>
        </p:nvSpPr>
        <p:spPr>
          <a:xfrm>
            <a:off x="9803566" y="4731742"/>
            <a:ext cx="218941" cy="206062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1D5FFC8-56F0-458A-B601-3AE1F57B726D}"/>
              </a:ext>
            </a:extLst>
          </p:cNvPr>
          <p:cNvCxnSpPr>
            <a:cxnSpLocks/>
          </p:cNvCxnSpPr>
          <p:nvPr/>
        </p:nvCxnSpPr>
        <p:spPr>
          <a:xfrm>
            <a:off x="8951297" y="5315347"/>
            <a:ext cx="643464" cy="34491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70D99F6-BD60-4A0E-9AFD-3375B4DA912F}"/>
              </a:ext>
            </a:extLst>
          </p:cNvPr>
          <p:cNvCxnSpPr>
            <a:cxnSpLocks/>
          </p:cNvCxnSpPr>
          <p:nvPr/>
        </p:nvCxnSpPr>
        <p:spPr>
          <a:xfrm flipH="1">
            <a:off x="9601422" y="4949394"/>
            <a:ext cx="250917" cy="64647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9DB1B97A-4310-490B-949B-49B0779E8725}"/>
              </a:ext>
            </a:extLst>
          </p:cNvPr>
          <p:cNvSpPr/>
          <p:nvPr/>
        </p:nvSpPr>
        <p:spPr>
          <a:xfrm>
            <a:off x="9445658" y="5557234"/>
            <a:ext cx="218941" cy="206062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1EF66C8-8C42-4A87-9080-2D0C36A4FBCF}"/>
              </a:ext>
            </a:extLst>
          </p:cNvPr>
          <p:cNvSpPr/>
          <p:nvPr/>
        </p:nvSpPr>
        <p:spPr>
          <a:xfrm>
            <a:off x="10310153" y="4303582"/>
            <a:ext cx="218941" cy="206062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DDAE831-FE89-4B8B-B50D-35B9592CFCA5}"/>
              </a:ext>
            </a:extLst>
          </p:cNvPr>
          <p:cNvCxnSpPr>
            <a:cxnSpLocks/>
          </p:cNvCxnSpPr>
          <p:nvPr/>
        </p:nvCxnSpPr>
        <p:spPr>
          <a:xfrm flipH="1">
            <a:off x="10047372" y="4461519"/>
            <a:ext cx="294122" cy="32958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24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33" grpId="0" animBg="1"/>
      <p:bldP spid="34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6067A9-D957-4BBB-8DBF-8B60CCD9E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72" y="1280160"/>
            <a:ext cx="7120128" cy="4005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711069-2ECD-4E29-BD37-3AD520711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5340096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3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743748-17B0-4583-983A-94411064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86731"/>
            <a:ext cx="9404723" cy="1400530"/>
          </a:xfrm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819292-8BCE-4910-97D5-CDEBF793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707" y="1619744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We performed robotic assisted radical prostatectomy type antegrade, with or without nerve sparing, obturator lymphadenectomy. 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Data: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cancer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stage, pre-op and post-op PSA, pre-op and post-op Gleason score, lymph nodes, estimated blood loss, time of surgery, incontinence.</a:t>
            </a:r>
          </a:p>
        </p:txBody>
      </p:sp>
    </p:spTree>
    <p:extLst>
      <p:ext uri="{BB962C8B-B14F-4D97-AF65-F5344CB8AC3E}">
        <p14:creationId xmlns:p14="http://schemas.microsoft.com/office/powerpoint/2010/main" val="38293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39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Age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422132"/>
              </p:ext>
            </p:extLst>
          </p:nvPr>
        </p:nvGraphicFramePr>
        <p:xfrm>
          <a:off x="6381946" y="576255"/>
          <a:ext cx="3506772" cy="115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386">
                  <a:extLst>
                    <a:ext uri="{9D8B030D-6E8A-4147-A177-3AD203B41FA5}">
                      <a16:colId xmlns:a16="http://schemas.microsoft.com/office/drawing/2014/main" val="1344292390"/>
                    </a:ext>
                  </a:extLst>
                </a:gridCol>
                <a:gridCol w="1753386">
                  <a:extLst>
                    <a:ext uri="{9D8B030D-6E8A-4147-A177-3AD203B41FA5}">
                      <a16:colId xmlns:a16="http://schemas.microsoft.com/office/drawing/2014/main" val="401497035"/>
                    </a:ext>
                  </a:extLst>
                </a:gridCol>
              </a:tblGrid>
              <a:tr h="384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66,27 ± 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13742"/>
                  </a:ext>
                </a:extLst>
              </a:tr>
              <a:tr h="384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8510"/>
                  </a:ext>
                </a:extLst>
              </a:tr>
              <a:tr h="384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475685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82047-8FE2-4B11-A43B-4F6776CE8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29710"/>
            <a:ext cx="9955752" cy="451868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BCBDEC1-CA9F-4A0A-A961-1EDC911716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763834"/>
              </p:ext>
            </p:extLst>
          </p:nvPr>
        </p:nvGraphicFramePr>
        <p:xfrm>
          <a:off x="1103312" y="1976785"/>
          <a:ext cx="9783223" cy="4271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363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Prostate size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119574"/>
              </p:ext>
            </p:extLst>
          </p:nvPr>
        </p:nvGraphicFramePr>
        <p:xfrm>
          <a:off x="6381946" y="576255"/>
          <a:ext cx="3506772" cy="115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386">
                  <a:extLst>
                    <a:ext uri="{9D8B030D-6E8A-4147-A177-3AD203B41FA5}">
                      <a16:colId xmlns:a16="http://schemas.microsoft.com/office/drawing/2014/main" val="1344292390"/>
                    </a:ext>
                  </a:extLst>
                </a:gridCol>
                <a:gridCol w="1753386">
                  <a:extLst>
                    <a:ext uri="{9D8B030D-6E8A-4147-A177-3AD203B41FA5}">
                      <a16:colId xmlns:a16="http://schemas.microsoft.com/office/drawing/2014/main" val="401497035"/>
                    </a:ext>
                  </a:extLst>
                </a:gridCol>
              </a:tblGrid>
              <a:tr h="384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33,36 ± 10.36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13742"/>
                  </a:ext>
                </a:extLst>
              </a:tr>
              <a:tr h="384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8510"/>
                  </a:ext>
                </a:extLst>
              </a:tr>
              <a:tr h="384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475685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10789DC-037D-4018-86D8-688E7878E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471555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354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PSA pre-op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813317"/>
              </p:ext>
            </p:extLst>
          </p:nvPr>
        </p:nvGraphicFramePr>
        <p:xfrm>
          <a:off x="6381946" y="576255"/>
          <a:ext cx="3506772" cy="115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386">
                  <a:extLst>
                    <a:ext uri="{9D8B030D-6E8A-4147-A177-3AD203B41FA5}">
                      <a16:colId xmlns:a16="http://schemas.microsoft.com/office/drawing/2014/main" val="1344292390"/>
                    </a:ext>
                  </a:extLst>
                </a:gridCol>
                <a:gridCol w="1753386">
                  <a:extLst>
                    <a:ext uri="{9D8B030D-6E8A-4147-A177-3AD203B41FA5}">
                      <a16:colId xmlns:a16="http://schemas.microsoft.com/office/drawing/2014/main" val="401497035"/>
                    </a:ext>
                  </a:extLst>
                </a:gridCol>
              </a:tblGrid>
              <a:tr h="384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41,51 ± 28,81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13742"/>
                  </a:ext>
                </a:extLst>
              </a:tr>
              <a:tr h="384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8510"/>
                  </a:ext>
                </a:extLst>
              </a:tr>
              <a:tr h="384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475685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3DC3951F-C7D8-4C1F-B0FE-66496D060E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3772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3671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598</TotalTime>
  <Words>455</Words>
  <Application>Microsoft Office PowerPoint</Application>
  <PresentationFormat>Widescreen</PresentationFormat>
  <Paragraphs>146</Paragraphs>
  <Slides>24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 3</vt:lpstr>
      <vt:lpstr>Ion</vt:lpstr>
      <vt:lpstr>ROBOTIC ASSISSTED RADICAL PROSTATECTOMY OUR INITIAL EXPERIENCE</vt:lpstr>
      <vt:lpstr>INTRODUCTION</vt:lpstr>
      <vt:lpstr>MATERIALS AND METHODS</vt:lpstr>
      <vt:lpstr>PowerPoint Presentation</vt:lpstr>
      <vt:lpstr>PowerPoint Presentation</vt:lpstr>
      <vt:lpstr>RESULTS</vt:lpstr>
      <vt:lpstr>Age</vt:lpstr>
      <vt:lpstr>Prostate size</vt:lpstr>
      <vt:lpstr>PSA pre-op</vt:lpstr>
      <vt:lpstr>Time of surgery</vt:lpstr>
      <vt:lpstr>EBL</vt:lpstr>
      <vt:lpstr>Drainage time</vt:lpstr>
      <vt:lpstr>Hosptial time</vt:lpstr>
      <vt:lpstr>Gleason score</vt:lpstr>
      <vt:lpstr>Cancer stage</vt:lpstr>
      <vt:lpstr>Post-op</vt:lpstr>
      <vt:lpstr>Post-op</vt:lpstr>
      <vt:lpstr>Compare with open surgery</vt:lpstr>
      <vt:lpstr>COMPARE WITH LAPAOSCOPY</vt:lpstr>
      <vt:lpstr>COMPARE WITH LAPAOSCOPY</vt:lpstr>
      <vt:lpstr>PowerPoint Presentation</vt:lpstr>
      <vt:lpstr>PowerPoint Presentation</vt:lpstr>
      <vt:lpstr>CONCLUSION</vt:lpstr>
      <vt:lpstr>THANK YOU FOR YOUR KIND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ÁP DỤNG KỸ THUẬT NỘI SOI ROBOT ĐỂ PHẪU THUẬT CẮT TUYẾN TIỀN LIỆT TẬN GỐC DO UNG THƯ</dc:title>
  <dc:creator>Anh Vu</dc:creator>
  <cp:lastModifiedBy>Anh Vu</cp:lastModifiedBy>
  <cp:revision>27</cp:revision>
  <dcterms:created xsi:type="dcterms:W3CDTF">2017-05-03T15:30:37Z</dcterms:created>
  <dcterms:modified xsi:type="dcterms:W3CDTF">2017-10-16T13:52:47Z</dcterms:modified>
</cp:coreProperties>
</file>