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6" r:id="rId2"/>
    <p:sldId id="311" r:id="rId3"/>
    <p:sldId id="313" r:id="rId4"/>
    <p:sldId id="361" r:id="rId5"/>
    <p:sldId id="299" r:id="rId6"/>
    <p:sldId id="275" r:id="rId7"/>
    <p:sldId id="303" r:id="rId8"/>
    <p:sldId id="320" r:id="rId9"/>
    <p:sldId id="280" r:id="rId10"/>
    <p:sldId id="321" r:id="rId11"/>
    <p:sldId id="323" r:id="rId12"/>
    <p:sldId id="324" r:id="rId13"/>
    <p:sldId id="326" r:id="rId14"/>
    <p:sldId id="333" r:id="rId15"/>
    <p:sldId id="335" r:id="rId16"/>
    <p:sldId id="339" r:id="rId17"/>
    <p:sldId id="338" r:id="rId18"/>
    <p:sldId id="334" r:id="rId19"/>
    <p:sldId id="362" r:id="rId20"/>
    <p:sldId id="340" r:id="rId21"/>
    <p:sldId id="350" r:id="rId22"/>
    <p:sldId id="342" r:id="rId23"/>
    <p:sldId id="353" r:id="rId24"/>
    <p:sldId id="269"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66"/>
    <a:srgbClr val="000000"/>
    <a:srgbClr val="E7F9FF"/>
    <a:srgbClr val="FF0066"/>
    <a:srgbClr val="5C2C04"/>
    <a:srgbClr val="190C01"/>
    <a:srgbClr val="984807"/>
    <a:srgbClr val="CCFFFF"/>
    <a:srgbClr val="210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69640" autoAdjust="0"/>
  </p:normalViewPr>
  <p:slideViewPr>
    <p:cSldViewPr>
      <p:cViewPr>
        <p:scale>
          <a:sx n="82" d="100"/>
          <a:sy n="82" d="100"/>
        </p:scale>
        <p:origin x="2944" y="192"/>
      </p:cViewPr>
      <p:guideLst>
        <p:guide orient="horz" pos="2160"/>
        <p:guide pos="2880"/>
      </p:guideLst>
    </p:cSldViewPr>
  </p:slideViewPr>
  <p:outlineViewPr>
    <p:cViewPr>
      <p:scale>
        <a:sx n="33" d="100"/>
        <a:sy n="33" d="100"/>
      </p:scale>
      <p:origin x="0" y="0"/>
    </p:cViewPr>
  </p:outlin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48215D3-2D17-42F8-8FB2-48E46FAA29E7}" type="datetimeFigureOut">
              <a:rPr lang="en-US"/>
              <a:pPr>
                <a:defRPr/>
              </a:pPr>
              <a:t>11/7/17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C648BC0-D568-40D8-A985-C252CD6C08B5}" type="slidenum">
              <a:rPr lang="en-US"/>
              <a:pPr>
                <a:defRPr/>
              </a:pPr>
              <a:t>‹#›</a:t>
            </a:fld>
            <a:endParaRPr lang="en-US"/>
          </a:p>
        </p:txBody>
      </p:sp>
    </p:spTree>
    <p:extLst>
      <p:ext uri="{BB962C8B-B14F-4D97-AF65-F5344CB8AC3E}">
        <p14:creationId xmlns:p14="http://schemas.microsoft.com/office/powerpoint/2010/main" val="27204678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12BFBD13-89B9-445B-8FBD-AED9997ABB9B}" type="slidenum">
              <a:rPr lang="en-US" smtClean="0"/>
              <a:pPr eaLnBrk="1" hangingPunct="1"/>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extract DNA by </a:t>
            </a:r>
            <a:r>
              <a:rPr lang="en-US" baseline="0" dirty="0" err="1" smtClean="0"/>
              <a:t>Qiagen</a:t>
            </a:r>
            <a:r>
              <a:rPr lang="en-US" baseline="0" dirty="0" smtClean="0"/>
              <a:t> kit, check DNA quality. Then, PCR, electrophoresis and RBH were run</a:t>
            </a:r>
            <a:endParaRPr lang="en-US" dirty="0"/>
          </a:p>
        </p:txBody>
      </p:sp>
      <p:sp>
        <p:nvSpPr>
          <p:cNvPr id="4" name="Slide Number Placeholder 3"/>
          <p:cNvSpPr>
            <a:spLocks noGrp="1"/>
          </p:cNvSpPr>
          <p:nvPr>
            <p:ph type="sldNum" sz="quarter" idx="10"/>
          </p:nvPr>
        </p:nvSpPr>
        <p:spPr/>
        <p:txBody>
          <a:bodyPr/>
          <a:lstStyle/>
          <a:p>
            <a:pPr>
              <a:defRPr/>
            </a:pPr>
            <a:fld id="{CC648BC0-D568-40D8-A985-C252CD6C08B5}" type="slidenum">
              <a:rPr lang="en-US" smtClean="0"/>
              <a:pPr>
                <a:defRPr/>
              </a:pPr>
              <a:t>10</a:t>
            </a:fld>
            <a:endParaRPr lang="en-US"/>
          </a:p>
        </p:txBody>
      </p:sp>
    </p:spTree>
    <p:extLst>
      <p:ext uri="{BB962C8B-B14F-4D97-AF65-F5344CB8AC3E}">
        <p14:creationId xmlns:p14="http://schemas.microsoft.com/office/powerpoint/2010/main" val="1167246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sz="1200" kern="1200" baseline="0" dirty="0" smtClean="0">
                <a:solidFill>
                  <a:schemeClr val="tx1"/>
                </a:solidFill>
                <a:effectLst/>
                <a:latin typeface="+mn-lt"/>
                <a:ea typeface="+mn-ea"/>
                <a:cs typeface="+mn-cs"/>
              </a:rPr>
              <a:t>Regarding to RBH, We use primer with 5’end Biotin. PCR amplifies a polypeptide of gene L1 in the samples.</a:t>
            </a:r>
          </a:p>
          <a:p>
            <a:pPr marL="171450" lvl="0" indent="-171450">
              <a:buFontTx/>
              <a:buChar char="-"/>
            </a:pPr>
            <a:r>
              <a:rPr lang="en-US" sz="1200" b="0" i="0" kern="1200" dirty="0" smtClean="0">
                <a:solidFill>
                  <a:schemeClr val="tx1"/>
                </a:solidFill>
                <a:effectLst/>
                <a:latin typeface="+mn-lt"/>
                <a:ea typeface="+mn-ea"/>
                <a:cs typeface="+mn-cs"/>
              </a:rPr>
              <a:t>Step 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specific HPV type probes are bound to an activated</a:t>
            </a: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Biodyne</a:t>
            </a:r>
            <a:r>
              <a:rPr lang="en-US" sz="1200" b="0" i="0" kern="1200" dirty="0" smtClean="0">
                <a:solidFill>
                  <a:schemeClr val="tx1"/>
                </a:solidFill>
                <a:effectLst/>
                <a:latin typeface="+mn-lt"/>
                <a:ea typeface="+mn-ea"/>
                <a:cs typeface="+mn-cs"/>
              </a:rPr>
              <a:t> C (nylon) membrane.</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dirty="0" smtClean="0">
                <a:solidFill>
                  <a:schemeClr val="tx1"/>
                </a:solidFill>
                <a:effectLst/>
                <a:latin typeface="+mn-lt"/>
                <a:ea typeface="+mn-ea"/>
                <a:cs typeface="+mn-cs"/>
              </a:rPr>
              <a:t>Step b</a:t>
            </a:r>
            <a:r>
              <a:rPr lang="en-US" sz="1200" b="0" i="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fter heat denaturation, the biotinylated HPV amplicons are hybridized to a parallel array of HPV type-specific probes.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dirty="0" smtClean="0">
                <a:solidFill>
                  <a:schemeClr val="tx1"/>
                </a:solidFill>
                <a:effectLst/>
                <a:latin typeface="+mn-lt"/>
                <a:ea typeface="+mn-ea"/>
                <a:cs typeface="+mn-cs"/>
              </a:rPr>
              <a:t>Step c, Streptavidin, labeled with peroxidase, is incubated to bind to the biotin-labeled PCR product.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baseline="0" dirty="0" smtClean="0">
                <a:solidFill>
                  <a:schemeClr val="tx1"/>
                </a:solidFill>
                <a:effectLst/>
                <a:latin typeface="+mn-lt"/>
                <a:ea typeface="+mn-ea"/>
                <a:cs typeface="+mn-cs"/>
              </a:rPr>
              <a:t>Step d, </a:t>
            </a:r>
            <a:r>
              <a:rPr lang="en-US" sz="1200" b="0" i="0" kern="1200" dirty="0" smtClean="0">
                <a:solidFill>
                  <a:schemeClr val="tx1"/>
                </a:solidFill>
                <a:effectLst/>
                <a:latin typeface="+mn-lt"/>
                <a:ea typeface="+mn-ea"/>
                <a:cs typeface="+mn-cs"/>
              </a:rPr>
              <a:t>ECL detection reagents 1 and 2 react together in the presence</a:t>
            </a:r>
            <a:r>
              <a:rPr lang="en-US" sz="1200" b="0" i="0" kern="1200" baseline="0" dirty="0" smtClean="0">
                <a:solidFill>
                  <a:schemeClr val="tx1"/>
                </a:solidFill>
                <a:effectLst/>
                <a:latin typeface="+mn-lt"/>
                <a:ea typeface="+mn-ea"/>
                <a:cs typeface="+mn-cs"/>
              </a:rPr>
              <a:t> of peroxidase</a:t>
            </a:r>
            <a:r>
              <a:rPr lang="en-US" sz="1200" b="0" i="0" kern="1200" dirty="0" smtClean="0">
                <a:solidFill>
                  <a:schemeClr val="tx1"/>
                </a:solidFill>
                <a:effectLst/>
                <a:latin typeface="+mn-lt"/>
                <a:ea typeface="+mn-ea"/>
                <a:cs typeface="+mn-cs"/>
              </a:rPr>
              <a:t> to create light.</a:t>
            </a:r>
            <a:r>
              <a:rPr lang="en-US" sz="1200" b="0" i="0" kern="1200" baseline="0" dirty="0" smtClean="0">
                <a:solidFill>
                  <a:schemeClr val="tx1"/>
                </a:solidFill>
                <a:effectLst/>
                <a:latin typeface="+mn-lt"/>
                <a:ea typeface="+mn-ea"/>
                <a:cs typeface="+mn-cs"/>
              </a:rPr>
              <a:t> This light will be detected by a </a:t>
            </a:r>
            <a:r>
              <a:rPr lang="en-US" sz="1200" b="0" i="0" kern="1200" dirty="0" smtClean="0">
                <a:solidFill>
                  <a:schemeClr val="tx1"/>
                </a:solidFill>
                <a:effectLst/>
                <a:latin typeface="+mn-lt"/>
                <a:ea typeface="+mn-ea"/>
                <a:cs typeface="+mn-cs"/>
              </a:rPr>
              <a:t>light sensitive film</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sz="1200" kern="1200" baseline="0" dirty="0" smtClean="0">
              <a:solidFill>
                <a:schemeClr val="tx1"/>
              </a:solidFill>
              <a:effectLst/>
              <a:latin typeface="+mn-lt"/>
              <a:ea typeface="+mn-ea"/>
              <a:cs typeface="+mn-cs"/>
            </a:endParaRPr>
          </a:p>
          <a:p>
            <a:pPr marL="171450" lvl="0" indent="-171450">
              <a:buFontTx/>
              <a:buChar char="-"/>
            </a:pPr>
            <a:r>
              <a:rPr lang="en-US" sz="1200" kern="1200" dirty="0" smtClean="0">
                <a:solidFill>
                  <a:schemeClr val="tx1"/>
                </a:solidFill>
                <a:effectLst/>
                <a:latin typeface="+mn-lt"/>
                <a:ea typeface="+mn-ea"/>
                <a:cs typeface="+mn-cs"/>
              </a:rPr>
              <a:t>Sau </a:t>
            </a:r>
            <a:r>
              <a:rPr lang="en-US" sz="1200" kern="1200" dirty="0" err="1" smtClean="0">
                <a:solidFill>
                  <a:schemeClr val="tx1"/>
                </a:solidFill>
                <a:effectLst/>
                <a:latin typeface="+mn-lt"/>
                <a:ea typeface="+mn-ea"/>
                <a:cs typeface="+mn-cs"/>
              </a:rPr>
              <a:t>khi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chạy</a:t>
            </a:r>
            <a:r>
              <a:rPr lang="vi-VN" sz="1200" kern="1200" dirty="0" smtClean="0">
                <a:solidFill>
                  <a:schemeClr val="tx1"/>
                </a:solidFill>
                <a:effectLst/>
                <a:latin typeface="+mn-lt"/>
                <a:ea typeface="+mn-ea"/>
                <a:cs typeface="+mn-cs"/>
              </a:rPr>
              <a:t> PCR </a:t>
            </a:r>
            <a:r>
              <a:rPr lang="en-US" sz="1200" kern="1200" dirty="0" err="1" smtClean="0">
                <a:solidFill>
                  <a:schemeClr val="tx1"/>
                </a:solidFill>
                <a:effectLst/>
                <a:latin typeface="+mn-lt"/>
                <a:ea typeface="+mn-ea"/>
                <a:cs typeface="+mn-cs"/>
              </a:rPr>
              <a:t>với</a:t>
            </a:r>
            <a:r>
              <a:rPr lang="vi-VN" sz="1200" kern="1200" dirty="0" smtClean="0">
                <a:solidFill>
                  <a:schemeClr val="tx1"/>
                </a:solidFill>
                <a:effectLst/>
                <a:latin typeface="+mn-lt"/>
                <a:ea typeface="+mn-ea"/>
                <a:cs typeface="+mn-cs"/>
              </a:rPr>
              <a:t> đoạn mồi có gắn Biotin </a:t>
            </a:r>
            <a:r>
              <a:rPr lang="en-US" sz="1200" kern="1200" dirty="0" err="1" smtClean="0">
                <a:solidFill>
                  <a:schemeClr val="tx1"/>
                </a:solidFill>
                <a:effectLst/>
                <a:latin typeface="+mn-lt"/>
                <a:ea typeface="+mn-ea"/>
                <a:cs typeface="+mn-cs"/>
              </a:rPr>
              <a:t>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5’</a:t>
            </a:r>
            <a:r>
              <a:rPr lang="vi-VN" sz="1200" kern="1200" dirty="0" smtClean="0">
                <a:solidFill>
                  <a:schemeClr val="tx1"/>
                </a:solidFill>
                <a:effectLst/>
                <a:latin typeface="+mn-lt"/>
                <a:ea typeface="+mn-ea"/>
                <a:cs typeface="+mn-cs"/>
              </a:rPr>
              <a:t> khuếch đại một đoạn nucleotid trong gene L1</a:t>
            </a:r>
            <a:r>
              <a:rPr lang="en-US" sz="1200" kern="1200" dirty="0" smtClean="0">
                <a:solidFill>
                  <a:schemeClr val="tx1"/>
                </a:solidFill>
                <a:effectLst/>
                <a:latin typeface="+mn-lt"/>
                <a:ea typeface="+mn-ea"/>
                <a:cs typeface="+mn-cs"/>
              </a:rPr>
              <a:t>.</a:t>
            </a:r>
          </a:p>
          <a:p>
            <a:pPr marL="171450" lvl="0" indent="-171450">
              <a:buFontTx/>
              <a:buChar char="-"/>
            </a:pPr>
            <a:r>
              <a:rPr lang="vi-VN" sz="1200" kern="1200" dirty="0" smtClean="0">
                <a:solidFill>
                  <a:schemeClr val="tx1"/>
                </a:solidFill>
                <a:effectLst/>
                <a:latin typeface="+mn-lt"/>
                <a:ea typeface="+mn-ea"/>
                <a:cs typeface="+mn-cs"/>
              </a:rPr>
              <a:t>Sau đó làm biến tính sản phẩm PCR để tạo ra các chuỗi ADN đơn.</a:t>
            </a:r>
            <a:endParaRPr lang="en-US" sz="1200" kern="1200" dirty="0" smtClean="0">
              <a:solidFill>
                <a:schemeClr val="tx1"/>
              </a:solidFill>
              <a:effectLst/>
              <a:latin typeface="+mn-lt"/>
              <a:ea typeface="+mn-ea"/>
              <a:cs typeface="+mn-cs"/>
            </a:endParaRPr>
          </a:p>
          <a:p>
            <a:pPr marL="171450" lvl="0" indent="-171450">
              <a:buFontTx/>
              <a:buChar char="-"/>
            </a:pPr>
            <a:r>
              <a:rPr lang="vi-VN" sz="1200" kern="1200" dirty="0" smtClean="0">
                <a:solidFill>
                  <a:schemeClr val="tx1"/>
                </a:solidFill>
                <a:effectLst/>
                <a:latin typeface="+mn-lt"/>
                <a:ea typeface="+mn-ea"/>
                <a:cs typeface="+mn-cs"/>
              </a:rPr>
              <a:t>Các chuỗi ADN đơn có gắn biotin sẽ lai với các đoạn dò đặc hiệu cho từng týp gắn trên màng nylon (có thể có nhiều đoạn dò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5’ </a:t>
            </a:r>
            <a:r>
              <a:rPr lang="vi-VN" sz="1200" kern="1200" dirty="0" smtClean="0">
                <a:solidFill>
                  <a:schemeClr val="tx1"/>
                </a:solidFill>
                <a:effectLst/>
                <a:latin typeface="+mn-lt"/>
                <a:ea typeface="+mn-ea"/>
                <a:cs typeface="+mn-cs"/>
              </a:rPr>
              <a:t>được gắn trên cùng một màng).</a:t>
            </a:r>
            <a:endParaRPr lang="en-US" sz="1200" kern="1200" dirty="0" smtClean="0">
              <a:solidFill>
                <a:schemeClr val="tx1"/>
              </a:solidFill>
              <a:effectLst/>
              <a:latin typeface="+mn-lt"/>
              <a:ea typeface="+mn-ea"/>
              <a:cs typeface="+mn-cs"/>
            </a:endParaRPr>
          </a:p>
          <a:p>
            <a:pPr marL="171450" lvl="0" indent="-171450">
              <a:buFontTx/>
              <a:buChar char="-"/>
            </a:pP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chuỗi</a:t>
            </a:r>
            <a:r>
              <a:rPr lang="en-US" sz="1200" kern="1200" dirty="0" smtClean="0">
                <a:solidFill>
                  <a:schemeClr val="tx1"/>
                </a:solidFill>
                <a:effectLst/>
                <a:latin typeface="+mn-lt"/>
                <a:ea typeface="+mn-ea"/>
                <a:cs typeface="+mn-cs"/>
              </a:rPr>
              <a:t> ADN </a:t>
            </a:r>
            <a:r>
              <a:rPr lang="en-US" sz="1200" kern="1200" dirty="0" err="1" smtClean="0">
                <a:solidFill>
                  <a:schemeClr val="tx1"/>
                </a:solidFill>
                <a:effectLst/>
                <a:latin typeface="+mn-lt"/>
                <a:ea typeface="+mn-ea"/>
                <a:cs typeface="+mn-cs"/>
              </a:rPr>
              <a:t>đơn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dò</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rửa</a:t>
            </a:r>
            <a:r>
              <a:rPr lang="en-US" sz="1200" kern="1200" dirty="0" smtClean="0">
                <a:solidFill>
                  <a:schemeClr val="tx1"/>
                </a:solidFill>
                <a:effectLst/>
                <a:latin typeface="+mn-lt"/>
                <a:ea typeface="+mn-ea"/>
                <a:cs typeface="+mn-cs"/>
              </a:rPr>
              <a:t>.</a:t>
            </a:r>
          </a:p>
          <a:p>
            <a:pPr marL="171450" lvl="0" indent="-171450">
              <a:buFontTx/>
              <a:buChar char="-"/>
            </a:pPr>
            <a:r>
              <a:rPr lang="en-US" sz="1200" kern="1200" dirty="0" smtClean="0">
                <a:solidFill>
                  <a:schemeClr val="tx1"/>
                </a:solidFill>
                <a:effectLst/>
                <a:latin typeface="+mn-lt"/>
                <a:ea typeface="+mn-ea"/>
                <a:cs typeface="+mn-cs"/>
              </a:rPr>
              <a:t>Cho dung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chứa</a:t>
            </a:r>
            <a:r>
              <a:rPr lang="en-US" sz="1200" kern="1200" dirty="0" smtClean="0">
                <a:solidFill>
                  <a:schemeClr val="tx1"/>
                </a:solidFill>
                <a:effectLst/>
                <a:latin typeface="+mn-lt"/>
                <a:ea typeface="+mn-ea"/>
                <a:cs typeface="+mn-cs"/>
              </a:rPr>
              <a:t> Streptavidin-peroxidase,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vi-VN" sz="1200" kern="1200" dirty="0" smtClean="0">
                <a:solidFill>
                  <a:schemeClr val="tx1"/>
                </a:solidFill>
                <a:effectLst/>
                <a:latin typeface="+mn-lt"/>
                <a:ea typeface="+mn-ea"/>
                <a:cs typeface="+mn-cs"/>
              </a:rPr>
              <a:t>gắn lên biotin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ADN.</a:t>
            </a:r>
          </a:p>
          <a:p>
            <a:pPr marL="171450" indent="-171450">
              <a:buFontTx/>
              <a:buChar char="-"/>
            </a:pPr>
            <a:r>
              <a:rPr lang="en-US" sz="1200" kern="1200" dirty="0" err="1" smtClean="0">
                <a:solidFill>
                  <a:schemeClr val="tx1"/>
                </a:solidFill>
                <a:effectLst/>
                <a:latin typeface="+mn-lt"/>
                <a:ea typeface="+mn-ea"/>
                <a:cs typeface="+mn-cs"/>
              </a:rPr>
              <a:t>Cuối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Streptavidin-peroxidase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ADN </a:t>
            </a:r>
            <a:r>
              <a:rPr lang="en-US" sz="1200" kern="1200" dirty="0" err="1" smtClean="0">
                <a:solidFill>
                  <a:schemeClr val="tx1"/>
                </a:solidFill>
                <a:effectLst/>
                <a:latin typeface="+mn-lt"/>
                <a:ea typeface="+mn-ea"/>
                <a:cs typeface="+mn-cs"/>
              </a:rPr>
              <a:t>đích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phóng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xạ</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tự</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chụp</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hoặc</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chụp</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ảnh</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trong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buồng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tối</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a:defRPr/>
            </a:pPr>
            <a:fld id="{CC648BC0-D568-40D8-A985-C252CD6C08B5}" type="slidenum">
              <a:rPr lang="en-US" smtClean="0"/>
              <a:pPr>
                <a:defRPr/>
              </a:pPr>
              <a:t>11</a:t>
            </a:fld>
            <a:endParaRPr lang="en-US" dirty="0"/>
          </a:p>
        </p:txBody>
      </p:sp>
    </p:spTree>
    <p:extLst>
      <p:ext uri="{BB962C8B-B14F-4D97-AF65-F5344CB8AC3E}">
        <p14:creationId xmlns:p14="http://schemas.microsoft.com/office/powerpoint/2010/main" val="1167246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dirty="0"/>
              <a:t>FEMSPresentation_010517</a:t>
            </a:r>
          </a:p>
        </p:txBody>
      </p:sp>
      <p:sp>
        <p:nvSpPr>
          <p:cNvPr id="5" name="Rectangle 7"/>
          <p:cNvSpPr>
            <a:spLocks noGrp="1" noChangeArrowheads="1"/>
          </p:cNvSpPr>
          <p:nvPr>
            <p:ph type="sldNum" sz="quarter" idx="5"/>
          </p:nvPr>
        </p:nvSpPr>
        <p:spPr>
          <a:ln/>
        </p:spPr>
        <p:txBody>
          <a:bodyPr/>
          <a:lstStyle/>
          <a:p>
            <a:fld id="{9F9D3E44-B2F1-4331-AD48-01879011B3E1}" type="slidenum">
              <a:rPr lang="en-US" altLang="en-US"/>
              <a:pPr/>
              <a:t>12</a:t>
            </a:fld>
            <a:endParaRPr lang="en-US" altLang="en-US" dirty="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GB"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dirty="0"/>
              <a:t>FEMSPresentation_010517</a:t>
            </a:r>
          </a:p>
        </p:txBody>
      </p:sp>
      <p:sp>
        <p:nvSpPr>
          <p:cNvPr id="5" name="Rectangle 7"/>
          <p:cNvSpPr>
            <a:spLocks noGrp="1" noChangeArrowheads="1"/>
          </p:cNvSpPr>
          <p:nvPr>
            <p:ph type="sldNum" sz="quarter" idx="5"/>
          </p:nvPr>
        </p:nvSpPr>
        <p:spPr>
          <a:ln/>
        </p:spPr>
        <p:txBody>
          <a:bodyPr/>
          <a:lstStyle/>
          <a:p>
            <a:fld id="{9F9D3E44-B2F1-4331-AD48-01879011B3E1}" type="slidenum">
              <a:rPr lang="en-US" altLang="en-US"/>
              <a:pPr/>
              <a:t>13</a:t>
            </a:fld>
            <a:endParaRPr lang="en-US" altLang="en-US" dirty="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Sample</a:t>
            </a:r>
            <a:r>
              <a:rPr lang="en-US" sz="1200" kern="1200" baseline="0" dirty="0" smtClean="0">
                <a:solidFill>
                  <a:schemeClr val="tx1"/>
                </a:solidFill>
                <a:effectLst/>
                <a:latin typeface="+mn-lt"/>
                <a:ea typeface="+mn-ea"/>
                <a:cs typeface="+mn-cs"/>
              </a:rPr>
              <a:t> of research includes: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Case group is 122 OSCC and control group is 63</a:t>
            </a:r>
          </a:p>
          <a:p>
            <a:pPr marL="171450" indent="-171450">
              <a:buFont typeface="Arial" panose="020B0604020202020204" pitchFamily="34" charset="0"/>
              <a:buChar char="•"/>
            </a:pPr>
            <a:r>
              <a:rPr lang="en-US" sz="1200" dirty="0" smtClean="0">
                <a:effectLst/>
              </a:rPr>
              <a:t>Mean age of OSCC:</a:t>
            </a:r>
            <a:r>
              <a:rPr lang="en-US" sz="1200" baseline="0" dirty="0" smtClean="0">
                <a:effectLst/>
              </a:rPr>
              <a:t> </a:t>
            </a:r>
            <a:r>
              <a:rPr lang="en-US" sz="1200" dirty="0" smtClean="0">
                <a:effectLst/>
              </a:rPr>
              <a:t>55,7 ± 12,5 years, of NOM is </a:t>
            </a:r>
            <a:r>
              <a:rPr lang="en-US" sz="1200" dirty="0" smtClean="0">
                <a:effectLst/>
                <a:latin typeface="Arial" pitchFamily="34" charset="0"/>
                <a:cs typeface="Arial" pitchFamily="34" charset="0"/>
              </a:rPr>
              <a:t>54,2 ± 13,6 </a:t>
            </a:r>
            <a:r>
              <a:rPr lang="en-US" sz="1200" dirty="0" smtClean="0">
                <a:effectLst/>
              </a:rPr>
              <a:t>years</a:t>
            </a: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differences of age and gender between the cases and controls were not statistically significant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bệnh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122 </a:t>
            </a:r>
            <a:r>
              <a:rPr lang="en-US" sz="1200" kern="1200" dirty="0" err="1" smtClean="0">
                <a:solidFill>
                  <a:schemeClr val="tx1"/>
                </a:solidFill>
                <a:effectLst/>
                <a:latin typeface="+mn-lt"/>
                <a:ea typeface="+mn-ea"/>
                <a:cs typeface="+mn-cs"/>
              </a:rPr>
              <a:t>bệnh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UTNMM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chẩn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carcinôm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63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bệnh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bệnh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viện</a:t>
            </a:r>
            <a:r>
              <a:rPr lang="en-US" sz="1200" kern="1200" dirty="0" smtClean="0">
                <a:solidFill>
                  <a:schemeClr val="tx1"/>
                </a:solidFill>
                <a:effectLst/>
                <a:latin typeface="+mn-lt"/>
                <a:ea typeface="+mn-ea"/>
                <a:cs typeface="+mn-cs"/>
              </a:rPr>
              <a:t> Ung </a:t>
            </a:r>
            <a:r>
              <a:rPr lang="en-US" sz="1200" kern="1200" dirty="0" err="1" smtClean="0">
                <a:solidFill>
                  <a:schemeClr val="tx1"/>
                </a:solidFill>
                <a:effectLst/>
                <a:latin typeface="+mn-lt"/>
                <a:ea typeface="+mn-ea"/>
                <a:cs typeface="+mn-cs"/>
              </a:rPr>
              <a:t>bướu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Tp.HCM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10 </a:t>
            </a:r>
            <a:r>
              <a:rPr lang="en-US" sz="1200" kern="1200" dirty="0" err="1" smtClean="0">
                <a:solidFill>
                  <a:schemeClr val="tx1"/>
                </a:solidFill>
                <a:effectLst/>
                <a:latin typeface="+mn-lt"/>
                <a:ea typeface="+mn-ea"/>
                <a:cs typeface="+mn-cs"/>
              </a:rPr>
              <a:t>năm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tính</a:t>
            </a:r>
            <a:r>
              <a:rPr lang="en-US" sz="1200" kern="1200" dirty="0" smtClean="0">
                <a:solidFill>
                  <a:schemeClr val="tx1"/>
                </a:solidFill>
                <a:effectLst/>
                <a:latin typeface="+mn-lt"/>
                <a:ea typeface="+mn-ea"/>
                <a:cs typeface="+mn-cs"/>
              </a:rPr>
              <a:t> so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bệnh</a:t>
            </a:r>
            <a:endParaRPr lang="en-US" sz="1200" kern="1200" dirty="0" smtClean="0">
              <a:solidFill>
                <a:schemeClr val="tx1"/>
              </a:solidFill>
              <a:effectLst/>
              <a:latin typeface="+mn-lt"/>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err="1" smtClean="0">
                <a:solidFill>
                  <a:schemeClr val="tx1"/>
                </a:solidFill>
                <a:effectLst/>
                <a:latin typeface="+mn-lt"/>
                <a:ea typeface="+mn-ea"/>
                <a:cs typeface="+mn-cs"/>
              </a:rPr>
              <a:t>Tuổi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bênh</a:t>
            </a:r>
            <a:r>
              <a:rPr lang="en-US" sz="1200" kern="1200" dirty="0" smtClean="0">
                <a:solidFill>
                  <a:schemeClr val="tx1"/>
                </a:solidFill>
                <a:effectLst/>
                <a:latin typeface="+mn-lt"/>
                <a:ea typeface="+mn-ea"/>
                <a:cs typeface="+mn-cs"/>
              </a:rPr>
              <a:t> </a:t>
            </a:r>
            <a:r>
              <a:rPr lang="en-US" sz="1200" dirty="0" smtClean="0">
                <a:effectLst/>
              </a:rPr>
              <a:t>55,7 ± 12,5 </a:t>
            </a:r>
            <a:r>
              <a:rPr lang="en-US" sz="1200" dirty="0" err="1" smtClean="0">
                <a:effectLst/>
              </a:rPr>
              <a:t>và</a:t>
            </a:r>
            <a:r>
              <a:rPr lang="en-US" sz="1200" dirty="0" smtClean="0">
                <a:effectLst/>
              </a:rPr>
              <a:t> </a:t>
            </a:r>
            <a:r>
              <a:rPr lang="en-US" sz="1200" dirty="0" err="1" smtClean="0">
                <a:effectLst/>
              </a:rPr>
              <a:t>nhóm</a:t>
            </a:r>
            <a:r>
              <a:rPr lang="en-US" sz="1200" dirty="0" smtClean="0">
                <a:effectLst/>
              </a:rPr>
              <a:t> </a:t>
            </a:r>
            <a:r>
              <a:rPr lang="en-US" sz="1200" dirty="0" err="1" smtClean="0">
                <a:effectLst/>
              </a:rPr>
              <a:t>chứng</a:t>
            </a:r>
            <a:r>
              <a:rPr lang="en-US" sz="1200" dirty="0" smtClean="0">
                <a:effectLst/>
              </a:rPr>
              <a:t> </a:t>
            </a:r>
            <a:r>
              <a:rPr lang="en-US" sz="1200" dirty="0" smtClean="0">
                <a:effectLst/>
                <a:latin typeface="Arial" pitchFamily="34" charset="0"/>
                <a:cs typeface="Arial" pitchFamily="34" charset="0"/>
              </a:rPr>
              <a:t>54,2 ± 13,6</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altLang="en-US" sz="1200" kern="1200" dirty="0" err="1" smtClean="0">
                <a:solidFill>
                  <a:schemeClr val="tx1"/>
                </a:solidFill>
                <a:effectLst/>
                <a:latin typeface="+mn-lt"/>
                <a:ea typeface="+mn-ea"/>
                <a:cs typeface="+mn-cs"/>
              </a:rPr>
              <a:t>Phân</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tích</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tích</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thống</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kê</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cho</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thấy</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không</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có</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sự</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khác</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biệt</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về</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giới</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và</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tuổi</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của</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hai</a:t>
            </a:r>
            <a:r>
              <a:rPr lang="en-US" altLang="en-US" sz="1200" kern="1200" baseline="0" dirty="0" smtClean="0">
                <a:solidFill>
                  <a:schemeClr val="tx1"/>
                </a:solidFill>
                <a:effectLst/>
                <a:latin typeface="+mn-lt"/>
                <a:ea typeface="+mn-ea"/>
                <a:cs typeface="+mn-cs"/>
              </a:rPr>
              <a:t> </a:t>
            </a:r>
            <a:r>
              <a:rPr lang="en-US" altLang="en-US" sz="1200" kern="1200" baseline="0" dirty="0" err="1" smtClean="0">
                <a:solidFill>
                  <a:schemeClr val="tx1"/>
                </a:solidFill>
                <a:effectLst/>
                <a:latin typeface="+mn-lt"/>
                <a:ea typeface="+mn-ea"/>
                <a:cs typeface="+mn-cs"/>
              </a:rPr>
              <a:t>nhóm</a:t>
            </a:r>
            <a:r>
              <a:rPr lang="en-US" altLang="en-US" sz="1200" kern="1200" baseline="0" dirty="0" smtClean="0">
                <a:solidFill>
                  <a:schemeClr val="tx1"/>
                </a:solidFill>
                <a:effectLst/>
                <a:latin typeface="+mn-lt"/>
                <a:ea typeface="+mn-ea"/>
                <a:cs typeface="+mn-cs"/>
              </a:rPr>
              <a:t>.</a:t>
            </a:r>
            <a:endParaRPr lang="en-GB"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FEMSPresentation_010517</a:t>
            </a:r>
          </a:p>
        </p:txBody>
      </p:sp>
      <p:sp>
        <p:nvSpPr>
          <p:cNvPr id="5" name="Rectangle 7"/>
          <p:cNvSpPr>
            <a:spLocks noGrp="1" noChangeArrowheads="1"/>
          </p:cNvSpPr>
          <p:nvPr>
            <p:ph type="sldNum" sz="quarter" idx="5"/>
          </p:nvPr>
        </p:nvSpPr>
        <p:spPr>
          <a:ln/>
        </p:spPr>
        <p:txBody>
          <a:bodyPr/>
          <a:lstStyle/>
          <a:p>
            <a:fld id="{9F9D3E44-B2F1-4331-AD48-01879011B3E1}" type="slidenum">
              <a:rPr lang="en-US" altLang="en-US"/>
              <a:pPr/>
              <a:t>14</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marL="171450" indent="-171450" eaLnBrk="1" hangingPunct="1">
              <a:spcBef>
                <a:spcPct val="0"/>
              </a:spcBef>
              <a:buFont typeface="Arial" charset="0"/>
              <a:buChar char="•"/>
            </a:pPr>
            <a:r>
              <a:rPr lang="en-US" sz="1200" kern="1200" dirty="0" smtClean="0">
                <a:solidFill>
                  <a:schemeClr val="tx1"/>
                </a:solidFill>
                <a:effectLst/>
                <a:latin typeface="+mn-lt"/>
                <a:ea typeface="+mn-ea"/>
                <a:cs typeface="+mn-cs"/>
              </a:rPr>
              <a:t>HPV rate was 23.8% in the cases higher than the rate of 9.5% in the controls with statistical significance </a:t>
            </a:r>
            <a:r>
              <a:rPr lang="en-US" sz="1200" i="1" kern="1200" dirty="0" smtClean="0">
                <a:solidFill>
                  <a:schemeClr val="tx1"/>
                </a:solidFill>
                <a:effectLst/>
                <a:latin typeface="+mn-lt"/>
                <a:ea typeface="+mn-ea"/>
                <a:cs typeface="+mn-cs"/>
              </a:rPr>
              <a:t>(p &lt;0.05).</a:t>
            </a:r>
            <a:endParaRPr lang="en-US" sz="1200" i="0" kern="1200" dirty="0" smtClean="0">
              <a:solidFill>
                <a:schemeClr val="tx1"/>
              </a:solidFill>
              <a:effectLst/>
              <a:latin typeface="+mn-lt"/>
              <a:ea typeface="+mn-ea"/>
              <a:cs typeface="+mn-cs"/>
            </a:endParaRPr>
          </a:p>
          <a:p>
            <a:pPr marL="171450" indent="-171450" eaLnBrk="1" hangingPunct="1">
              <a:spcBef>
                <a:spcPct val="0"/>
              </a:spcBef>
              <a:buFont typeface="Arial" charset="0"/>
              <a:buChar char="•"/>
            </a:pPr>
            <a:r>
              <a:rPr lang="en-US" sz="1200" kern="1200" dirty="0" smtClean="0">
                <a:solidFill>
                  <a:schemeClr val="tx1"/>
                </a:solidFill>
                <a:effectLst/>
                <a:latin typeface="+mn-lt"/>
                <a:ea typeface="+mn-ea"/>
                <a:cs typeface="+mn-cs"/>
              </a:rPr>
              <a:t>Cases with oral HPV infection had increased risk (odds ratio: 2.6 ) for</a:t>
            </a:r>
            <a:r>
              <a:rPr lang="en-US" sz="1200" kern="1200" baseline="0" dirty="0" smtClean="0">
                <a:solidFill>
                  <a:schemeClr val="tx1"/>
                </a:solidFill>
                <a:effectLst/>
                <a:latin typeface="+mn-lt"/>
                <a:ea typeface="+mn-ea"/>
                <a:cs typeface="+mn-cs"/>
              </a:rPr>
              <a:t> OSCC</a:t>
            </a:r>
            <a:r>
              <a:rPr lang="en-US" sz="1200" kern="1200" dirty="0" smtClean="0">
                <a:solidFill>
                  <a:schemeClr val="tx1"/>
                </a:solidFill>
                <a:effectLst/>
                <a:latin typeface="+mn-lt"/>
                <a:ea typeface="+mn-ea"/>
                <a:cs typeface="+mn-cs"/>
              </a:rPr>
              <a:t>, compared with controls </a:t>
            </a:r>
            <a:endParaRPr lang="en-US" dirty="0" smtClean="0"/>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smtClean="0">
                <a:solidFill>
                  <a:schemeClr val="tx1"/>
                </a:solidFill>
                <a:effectLst/>
                <a:latin typeface="+mn-lt"/>
                <a:ea typeface="+mn-ea"/>
                <a:cs typeface="+mn-cs"/>
              </a:rPr>
              <a:t>Tỉ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nhiễm</a:t>
            </a:r>
            <a:r>
              <a:rPr lang="en-US" sz="1200" kern="1200" dirty="0" smtClean="0">
                <a:solidFill>
                  <a:schemeClr val="tx1"/>
                </a:solidFill>
                <a:effectLst/>
                <a:latin typeface="+mn-lt"/>
                <a:ea typeface="+mn-ea"/>
                <a:cs typeface="+mn-cs"/>
              </a:rPr>
              <a:t> HPV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UTNMM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lần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NMMBT (23,9% so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9,5%),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a:t>
            </a:r>
            <a:r>
              <a:rPr lang="en-US" sz="1200" kern="1200" dirty="0" smtClean="0">
                <a:solidFill>
                  <a:schemeClr val="tx1"/>
                </a:solidFill>
                <a:effectLst/>
                <a:latin typeface="+mn-lt"/>
                <a:ea typeface="+mn-ea"/>
                <a:cs typeface="+mn-cs"/>
              </a:rPr>
              <a:t> (p &lt; 0,05). </a:t>
            </a:r>
            <a:r>
              <a:rPr lang="en-US" sz="1200" kern="1200" dirty="0" err="1" smtClean="0">
                <a:solidFill>
                  <a:schemeClr val="tx1"/>
                </a:solidFill>
                <a:effectLst/>
                <a:latin typeface="+mn-lt"/>
                <a:ea typeface="+mn-ea"/>
                <a:cs typeface="+mn-cs"/>
              </a:rPr>
              <a:t>Kết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quả</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này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khẳng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nđịnh</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nhiễm</a:t>
            </a:r>
            <a:r>
              <a:rPr lang="en-US" sz="1200" kern="1200" dirty="0" smtClean="0">
                <a:solidFill>
                  <a:schemeClr val="tx1"/>
                </a:solidFill>
                <a:effectLst/>
                <a:latin typeface="+mn-lt"/>
                <a:ea typeface="+mn-ea"/>
                <a:cs typeface="+mn-cs"/>
              </a:rPr>
              <a:t> HPV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UTNMM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gấp</a:t>
            </a:r>
            <a:r>
              <a:rPr lang="en-US" sz="1200" kern="1200" dirty="0" smtClean="0">
                <a:solidFill>
                  <a:schemeClr val="tx1"/>
                </a:solidFill>
                <a:effectLst/>
                <a:latin typeface="+mn-lt"/>
                <a:ea typeface="+mn-ea"/>
                <a:cs typeface="+mn-cs"/>
              </a:rPr>
              <a:t> 2,6 </a:t>
            </a:r>
            <a:r>
              <a:rPr lang="en-US" sz="1200" kern="1200" dirty="0" err="1" smtClean="0">
                <a:solidFill>
                  <a:schemeClr val="tx1"/>
                </a:solidFill>
                <a:effectLst/>
                <a:latin typeface="+mn-lt"/>
                <a:ea typeface="+mn-ea"/>
                <a:cs typeface="+mn-cs"/>
              </a:rPr>
              <a:t>lần</a:t>
            </a:r>
            <a:r>
              <a:rPr lang="en-US" sz="1200" kern="1200" dirty="0" smtClean="0">
                <a:solidFill>
                  <a:schemeClr val="tx1"/>
                </a:solidFill>
                <a:effectLst/>
                <a:latin typeface="+mn-lt"/>
                <a:ea typeface="+mn-ea"/>
                <a:cs typeface="+mn-cs"/>
              </a:rPr>
              <a:t> (OR = 2,6) so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nhiễm</a:t>
            </a:r>
            <a:r>
              <a:rPr lang="en-US" sz="1200" kern="1200" dirty="0" smtClean="0">
                <a:solidFill>
                  <a:schemeClr val="tx1"/>
                </a:solidFill>
                <a:effectLst/>
                <a:latin typeface="+mn-lt"/>
                <a:ea typeface="+mn-ea"/>
                <a:cs typeface="+mn-cs"/>
              </a:rPr>
              <a:t>.</a:t>
            </a:r>
            <a:endParaRPr lang="en-GB"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FEMSPresentation_010517</a:t>
            </a:r>
          </a:p>
        </p:txBody>
      </p:sp>
      <p:sp>
        <p:nvSpPr>
          <p:cNvPr id="5" name="Rectangle 7"/>
          <p:cNvSpPr>
            <a:spLocks noGrp="1" noChangeArrowheads="1"/>
          </p:cNvSpPr>
          <p:nvPr>
            <p:ph type="sldNum" sz="quarter" idx="5"/>
          </p:nvPr>
        </p:nvSpPr>
        <p:spPr>
          <a:ln/>
        </p:spPr>
        <p:txBody>
          <a:bodyPr/>
          <a:lstStyle/>
          <a:p>
            <a:fld id="{9F9D3E44-B2F1-4331-AD48-01879011B3E1}" type="slidenum">
              <a:rPr lang="en-US" altLang="en-US"/>
              <a:pPr/>
              <a:t>15</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 Canada, Pintos et al  identified a relationship of HPV infection with OSCC. The results showed that the infection rate in case group (19.4%) was higher than in control group (4.7%).</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 addition, patients who harbored HPV were 3 times more likely to suffer from oral cancer (OR = 3.04</a:t>
            </a:r>
            <a:r>
              <a:rPr lang="vi-V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95% CI = 1.0</a:t>
            </a:r>
            <a:r>
              <a:rPr lang="vi-VN" sz="1200" kern="120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9.3).</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Likewise, research of Anaya-Saavedra et al agreed with these result</a:t>
            </a:r>
            <a:r>
              <a:rPr lang="vi-VN" sz="1200" kern="1200" dirty="0" smtClean="0">
                <a:solidFill>
                  <a:schemeClr val="tx1"/>
                </a:solidFill>
                <a:effectLst/>
                <a:latin typeface="+mn-lt"/>
                <a:ea typeface="+mn-ea"/>
                <a:cs typeface="+mn-cs"/>
              </a:rPr>
              <a:t>s</a:t>
            </a:r>
            <a:r>
              <a:rPr lang="en-US" dirty="0" smtClean="0">
                <a:effectLst/>
              </a:rPr>
              <a:t> </a:t>
            </a:r>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FEMSPresentation_010517</a:t>
            </a:r>
          </a:p>
        </p:txBody>
      </p:sp>
      <p:sp>
        <p:nvSpPr>
          <p:cNvPr id="5" name="Rectangle 7"/>
          <p:cNvSpPr>
            <a:spLocks noGrp="1" noChangeArrowheads="1"/>
          </p:cNvSpPr>
          <p:nvPr>
            <p:ph type="sldNum" sz="quarter" idx="5"/>
          </p:nvPr>
        </p:nvSpPr>
        <p:spPr>
          <a:ln/>
        </p:spPr>
        <p:txBody>
          <a:bodyPr/>
          <a:lstStyle/>
          <a:p>
            <a:fld id="{9F9D3E44-B2F1-4331-AD48-01879011B3E1}" type="slidenum">
              <a:rPr lang="en-US" altLang="en-US"/>
              <a:pPr/>
              <a:t>16</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result is similar to studies in the world.</a:t>
            </a:r>
            <a:endParaRPr lang="en-US" sz="1200" kern="1200" baseline="0" dirty="0" smtClean="0">
              <a:solidFill>
                <a:schemeClr val="tx1"/>
              </a:solidFill>
              <a:effectLst/>
              <a:latin typeface="+mn-lt"/>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r-FR" sz="1200" kern="1200" dirty="0" smtClean="0">
              <a:solidFill>
                <a:schemeClr val="tx1"/>
              </a:solidFill>
              <a:effectLst/>
              <a:latin typeface="+mn-lt"/>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kern="1200" dirty="0" err="1" smtClean="0">
                <a:solidFill>
                  <a:schemeClr val="tx1"/>
                </a:solidFill>
                <a:effectLst/>
                <a:latin typeface="+mn-lt"/>
                <a:ea typeface="+mn-ea"/>
                <a:cs typeface="+mn-cs"/>
              </a:rPr>
              <a:t>Bảng</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trên</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cho</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thấy</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tỉ</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lệ</a:t>
            </a:r>
            <a:r>
              <a:rPr lang="fr-FR" sz="1200" kern="1200" baseline="0" dirty="0" smtClean="0">
                <a:solidFill>
                  <a:schemeClr val="tx1"/>
                </a:solidFill>
                <a:effectLst/>
                <a:latin typeface="+mn-lt"/>
                <a:ea typeface="+mn-ea"/>
                <a:cs typeface="+mn-cs"/>
              </a:rPr>
              <a:t> HPV </a:t>
            </a:r>
            <a:r>
              <a:rPr lang="fr-FR" sz="1200" kern="1200" baseline="0" dirty="0" err="1" smtClean="0">
                <a:solidFill>
                  <a:schemeClr val="tx1"/>
                </a:solidFill>
                <a:effectLst/>
                <a:latin typeface="+mn-lt"/>
                <a:ea typeface="+mn-ea"/>
                <a:cs typeface="+mn-cs"/>
              </a:rPr>
              <a:t>trong</a:t>
            </a:r>
            <a:r>
              <a:rPr lang="fr-FR" sz="1200" kern="1200" baseline="0" dirty="0" smtClean="0">
                <a:solidFill>
                  <a:schemeClr val="tx1"/>
                </a:solidFill>
                <a:effectLst/>
                <a:latin typeface="+mn-lt"/>
                <a:ea typeface="+mn-ea"/>
                <a:cs typeface="+mn-cs"/>
              </a:rPr>
              <a:t> UTNMM </a:t>
            </a:r>
            <a:r>
              <a:rPr lang="fr-FR" sz="1200" kern="1200" baseline="0" dirty="0" err="1" smtClean="0">
                <a:solidFill>
                  <a:schemeClr val="tx1"/>
                </a:solidFill>
                <a:effectLst/>
                <a:latin typeface="+mn-lt"/>
                <a:ea typeface="+mn-ea"/>
                <a:cs typeface="+mn-cs"/>
              </a:rPr>
              <a:t>khá</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tương</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đồng</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với</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một</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số</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nghiên</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cứu</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khác</a:t>
            </a:r>
            <a:r>
              <a:rPr lang="fr-FR" sz="1200" kern="1200" baseline="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FEMSPresentation_010517</a:t>
            </a:r>
          </a:p>
        </p:txBody>
      </p:sp>
      <p:sp>
        <p:nvSpPr>
          <p:cNvPr id="5" name="Rectangle 7"/>
          <p:cNvSpPr>
            <a:spLocks noGrp="1" noChangeArrowheads="1"/>
          </p:cNvSpPr>
          <p:nvPr>
            <p:ph type="sldNum" sz="quarter" idx="5"/>
          </p:nvPr>
        </p:nvSpPr>
        <p:spPr>
          <a:ln/>
        </p:spPr>
        <p:txBody>
          <a:bodyPr/>
          <a:lstStyle/>
          <a:p>
            <a:fld id="{9F9D3E44-B2F1-4331-AD48-01879011B3E1}" type="slidenum">
              <a:rPr lang="en-US" altLang="en-US"/>
              <a:pPr/>
              <a:t>17</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same with HPV rate in NOM.</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Nevertheless, a previous study on the same population did not detect HPV in normal tissue samples.</a:t>
            </a:r>
            <a:r>
              <a:rPr lang="en-US" sz="1200" kern="1200" baseline="0" dirty="0" smtClean="0">
                <a:solidFill>
                  <a:schemeClr val="tx1"/>
                </a:solidFill>
                <a:effectLst/>
                <a:latin typeface="+mn-lt"/>
                <a:ea typeface="+mn-ea"/>
                <a:cs typeface="+mn-cs"/>
              </a:rPr>
              <a:t> It is </a:t>
            </a:r>
            <a:r>
              <a:rPr lang="en-US" sz="1200" kern="1200" baseline="0" dirty="0" err="1" smtClean="0">
                <a:solidFill>
                  <a:schemeClr val="tx1"/>
                </a:solidFill>
                <a:effectLst/>
                <a:latin typeface="+mn-lt"/>
                <a:ea typeface="+mn-ea"/>
                <a:cs typeface="+mn-cs"/>
              </a:rPr>
              <a:t>possability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the sensitivity of brush biopsy was higher than tissue biopsy.</a:t>
            </a:r>
            <a:r>
              <a:rPr lang="en-US" sz="1200" kern="1200" baseline="0" dirty="0" smtClean="0">
                <a:solidFill>
                  <a:schemeClr val="tx1"/>
                </a:solidFill>
                <a:effectLst/>
                <a:latin typeface="+mn-lt"/>
                <a:ea typeface="+mn-ea"/>
                <a:cs typeface="+mn-cs"/>
              </a:rPr>
              <a:t> More over, according to </a:t>
            </a:r>
            <a:r>
              <a:rPr lang="en-US" sz="1200" kern="1200" dirty="0" err="1" smtClean="0">
                <a:solidFill>
                  <a:schemeClr val="tx1"/>
                </a:solidFill>
                <a:effectLst/>
                <a:latin typeface="+mn-lt"/>
                <a:ea typeface="+mn-ea"/>
                <a:cs typeface="+mn-cs"/>
              </a:rPr>
              <a:t>Termine</a:t>
            </a:r>
            <a:r>
              <a:rPr lang="en-US" sz="1200" kern="1200" dirty="0" smtClean="0">
                <a:solidFill>
                  <a:schemeClr val="tx1"/>
                </a:solidFill>
                <a:effectLst/>
                <a:latin typeface="+mn-lt"/>
                <a:ea typeface="+mn-ea"/>
                <a:cs typeface="+mn-cs"/>
              </a:rPr>
              <a:t> et al (2012),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accuracy of the two methods </a:t>
            </a:r>
            <a:r>
              <a:rPr lang="en-US" sz="1200" kern="1200" dirty="0" err="1" smtClean="0">
                <a:solidFill>
                  <a:schemeClr val="tx1"/>
                </a:solidFill>
                <a:effectLst/>
                <a:latin typeface="+mn-lt"/>
                <a:ea typeface="+mn-ea"/>
                <a:cs typeface="+mn-cs"/>
              </a:rPr>
              <a:t>wassimilar</a:t>
            </a:r>
            <a:endParaRPr lang="en-US" sz="1200" kern="1200" dirty="0" smtClean="0">
              <a:solidFill>
                <a:schemeClr val="tx1"/>
              </a:solidFill>
              <a:effectLst/>
              <a:latin typeface="+mn-lt"/>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baseline="0" dirty="0" smtClean="0">
              <a:solidFill>
                <a:schemeClr val="tx1"/>
              </a:solidFill>
              <a:effectLst/>
              <a:latin typeface="+mn-lt"/>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err="1" smtClean="0">
                <a:solidFill>
                  <a:schemeClr val="tx1"/>
                </a:solidFill>
                <a:effectLst/>
                <a:latin typeface="+mn-lt"/>
                <a:ea typeface="+mn-ea"/>
                <a:cs typeface="+mn-cs"/>
              </a:rPr>
              <a:t>Tỉ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bằng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tỉ</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lệ</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cứu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Lambropoulous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Lạp</a:t>
            </a:r>
            <a:r>
              <a:rPr lang="en-US" sz="1200" kern="1200" dirty="0" smtClean="0">
                <a:solidFill>
                  <a:schemeClr val="tx1"/>
                </a:solidFill>
                <a:effectLst/>
                <a:latin typeface="+mn-lt"/>
                <a:ea typeface="+mn-ea"/>
                <a:cs typeface="+mn-cs"/>
              </a:rPr>
              <a:t>, hay </a:t>
            </a:r>
            <a:r>
              <a:rPr lang="en-US" sz="1200" kern="1200" dirty="0" err="1" smtClean="0">
                <a:solidFill>
                  <a:schemeClr val="tx1"/>
                </a:solidFill>
                <a:effectLst/>
                <a:latin typeface="+mn-lt"/>
                <a:ea typeface="+mn-ea"/>
                <a:cs typeface="+mn-cs"/>
              </a:rPr>
              <a:t>khá</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tương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đồng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nghiên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cứu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tại</a:t>
            </a:r>
            <a:r>
              <a:rPr lang="en-US" sz="1200" kern="1200" baseline="0" dirty="0" smtClean="0">
                <a:solidFill>
                  <a:schemeClr val="tx1"/>
                </a:solidFill>
                <a:effectLst/>
                <a:latin typeface="+mn-lt"/>
                <a:ea typeface="+mn-ea"/>
                <a:cs typeface="+mn-cs"/>
              </a:rPr>
              <a:t> Argentina, Iran</a:t>
            </a:r>
            <a:r>
              <a:rPr lang="en-US" sz="1200" kern="1200" dirty="0" smtClean="0">
                <a:solidFill>
                  <a:schemeClr val="tx1"/>
                </a:solidFill>
                <a:effectLst/>
                <a:latin typeface="+mn-lt"/>
                <a:ea typeface="+mn-ea"/>
                <a:cs typeface="+mn-cs"/>
              </a:rPr>
              <a: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err="1" smtClean="0">
                <a:solidFill>
                  <a:schemeClr val="tx1"/>
                </a:solidFill>
                <a:effectLst/>
                <a:latin typeface="+mn-lt"/>
                <a:ea typeface="+mn-ea"/>
                <a:cs typeface="+mn-cs"/>
              </a:rPr>
              <a:t>Mặc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cứu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thuật</a:t>
            </a:r>
            <a:r>
              <a:rPr lang="en-US" sz="1200" kern="1200" dirty="0" smtClean="0">
                <a:solidFill>
                  <a:schemeClr val="tx1"/>
                </a:solidFill>
                <a:effectLst/>
                <a:latin typeface="+mn-lt"/>
                <a:ea typeface="+mn-ea"/>
                <a:cs typeface="+mn-cs"/>
              </a:rPr>
              <a:t> PCR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nhạy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cứu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HPV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NMMBT. </a:t>
            </a:r>
            <a:r>
              <a:rPr lang="en-US" sz="1200" kern="1200" dirty="0" err="1" smtClean="0">
                <a:solidFill>
                  <a:schemeClr val="tx1"/>
                </a:solidFill>
                <a:effectLst/>
                <a:latin typeface="+mn-lt"/>
                <a:ea typeface="+mn-ea"/>
                <a:cs typeface="+mn-cs"/>
              </a:rPr>
              <a:t>Kết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mẫu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HPV.</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FEMSPresentation_010517</a:t>
            </a:r>
          </a:p>
        </p:txBody>
      </p:sp>
      <p:sp>
        <p:nvSpPr>
          <p:cNvPr id="5" name="Rectangle 7"/>
          <p:cNvSpPr>
            <a:spLocks noGrp="1" noChangeArrowheads="1"/>
          </p:cNvSpPr>
          <p:nvPr>
            <p:ph type="sldNum" sz="quarter" idx="5"/>
          </p:nvPr>
        </p:nvSpPr>
        <p:spPr>
          <a:ln/>
        </p:spPr>
        <p:txBody>
          <a:bodyPr/>
          <a:lstStyle/>
          <a:p>
            <a:fld id="{9F9D3E44-B2F1-4331-AD48-01879011B3E1}" type="slidenum">
              <a:rPr lang="en-US" altLang="en-US"/>
              <a:pPr/>
              <a:t>18</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is an image we took in the experiment using RBH. The horizontal line above is HPV type. The vertical column is the sample label.</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FEMSPresentation_010517</a:t>
            </a:r>
          </a:p>
        </p:txBody>
      </p:sp>
      <p:sp>
        <p:nvSpPr>
          <p:cNvPr id="5" name="Rectangle 7"/>
          <p:cNvSpPr>
            <a:spLocks noGrp="1" noChangeArrowheads="1"/>
          </p:cNvSpPr>
          <p:nvPr>
            <p:ph type="sldNum" sz="quarter" idx="5"/>
          </p:nvPr>
        </p:nvSpPr>
        <p:spPr>
          <a:ln/>
        </p:spPr>
        <p:txBody>
          <a:bodyPr/>
          <a:lstStyle/>
          <a:p>
            <a:fld id="{9F9D3E44-B2F1-4331-AD48-01879011B3E1}" type="slidenum">
              <a:rPr lang="en-US" altLang="en-US"/>
              <a:pPr/>
              <a:t>19</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7</a:t>
            </a:r>
            <a:r>
              <a:rPr lang="en-US" sz="1200" kern="1200" baseline="0" dirty="0" smtClean="0">
                <a:solidFill>
                  <a:schemeClr val="tx1"/>
                </a:solidFill>
                <a:effectLst/>
                <a:latin typeface="+mn-lt"/>
                <a:ea typeface="+mn-ea"/>
                <a:cs typeface="+mn-cs"/>
              </a:rPr>
              <a:t> types of HPV were detected in this study.</a:t>
            </a:r>
            <a:endParaRPr lang="en-US" sz="1200" kern="1200" dirty="0" smtClean="0">
              <a:solidFill>
                <a:schemeClr val="tx1"/>
              </a:solidFill>
              <a:effectLst/>
              <a:latin typeface="+mn-lt"/>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Among HPV types, the proportion of high-risk HPV type was 93.1% in case group, 83.3% in control group. Type 16 was the most common (79.3%).</a:t>
            </a:r>
            <a:r>
              <a:rPr lang="en-US" sz="1200" kern="1200" baseline="0" dirty="0" smtClean="0">
                <a:solidFill>
                  <a:schemeClr val="tx1"/>
                </a:solidFill>
                <a:effectLst/>
                <a:latin typeface="+mn-lt"/>
                <a:ea typeface="+mn-ea"/>
                <a:cs typeface="+mn-cs"/>
              </a:rPr>
              <a:t> It </a:t>
            </a:r>
            <a:r>
              <a:rPr lang="en-US" sz="1200" kern="1200" dirty="0" smtClean="0">
                <a:solidFill>
                  <a:schemeClr val="tx1"/>
                </a:solidFill>
                <a:effectLst/>
                <a:latin typeface="+mn-lt"/>
                <a:ea typeface="+mn-ea"/>
                <a:cs typeface="+mn-cs"/>
              </a:rPr>
              <a:t>accounted for 79.3% in the cases higher than 50% in the controls.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err="1" smtClean="0">
                <a:solidFill>
                  <a:schemeClr val="tx1"/>
                </a:solidFill>
                <a:effectLst/>
                <a:latin typeface="+mn-lt"/>
                <a:ea typeface="+mn-ea"/>
                <a:cs typeface="+mn-cs"/>
              </a:rPr>
              <a:t>Nghiên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cứu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tìm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thấy</a:t>
            </a:r>
            <a:r>
              <a:rPr lang="en-US" sz="1200" kern="1200" baseline="0" dirty="0" smtClean="0">
                <a:solidFill>
                  <a:schemeClr val="tx1"/>
                </a:solidFill>
                <a:effectLst/>
                <a:latin typeface="+mn-lt"/>
                <a:ea typeface="+mn-ea"/>
                <a:cs typeface="+mn-cs"/>
              </a:rPr>
              <a:t> 7 </a:t>
            </a:r>
            <a:r>
              <a:rPr lang="en-US" sz="1200" kern="1200" baseline="0" dirty="0" err="1" smtClean="0">
                <a:solidFill>
                  <a:schemeClr val="tx1"/>
                </a:solidFill>
                <a:effectLst/>
                <a:latin typeface="+mn-lt"/>
                <a:ea typeface="+mn-ea"/>
                <a:cs typeface="+mn-cs"/>
              </a:rPr>
              <a:t>typ</a:t>
            </a:r>
            <a:r>
              <a:rPr lang="en-US" sz="1200" kern="1200" baseline="0" dirty="0" smtClean="0">
                <a:solidFill>
                  <a:schemeClr val="tx1"/>
                </a:solidFill>
                <a:effectLst/>
                <a:latin typeface="+mn-lt"/>
                <a:ea typeface="+mn-ea"/>
                <a:cs typeface="+mn-cs"/>
              </a:rPr>
              <a:t> HPV </a:t>
            </a:r>
            <a:r>
              <a:rPr lang="en-US" sz="1200" kern="1200" baseline="0" dirty="0" err="1" smtClean="0">
                <a:solidFill>
                  <a:schemeClr val="tx1"/>
                </a:solidFill>
                <a:effectLst/>
                <a:latin typeface="+mn-lt"/>
                <a:ea typeface="+mn-ea"/>
                <a:cs typeface="+mn-cs"/>
              </a:rPr>
              <a:t>gồm</a:t>
            </a:r>
            <a:r>
              <a:rPr lang="en-US" sz="1200" kern="1200" baseline="0" dirty="0" smtClean="0">
                <a:solidFill>
                  <a:schemeClr val="tx1"/>
                </a:solidFill>
                <a:effectLst/>
                <a:latin typeface="+mn-lt"/>
                <a:ea typeface="+mn-ea"/>
                <a:cs typeface="+mn-cs"/>
              </a:rPr>
              <a:t> 5 </a:t>
            </a:r>
            <a:r>
              <a:rPr lang="en-US" sz="1200" kern="1200" baseline="0" dirty="0" err="1" smtClean="0">
                <a:solidFill>
                  <a:schemeClr val="tx1"/>
                </a:solidFill>
                <a:effectLst/>
                <a:latin typeface="+mn-lt"/>
                <a:ea typeface="+mn-ea"/>
                <a:cs typeface="+mn-cs"/>
              </a:rPr>
              <a:t>typ</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nguy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cơ</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cao</a:t>
            </a:r>
            <a:r>
              <a:rPr lang="en-US" sz="1200" kern="1200" baseline="0" dirty="0" smtClean="0">
                <a:solidFill>
                  <a:schemeClr val="tx1"/>
                </a:solidFill>
                <a:effectLst/>
                <a:latin typeface="+mn-lt"/>
                <a:ea typeface="+mn-ea"/>
                <a:cs typeface="+mn-cs"/>
              </a:rPr>
              <a:t> </a:t>
            </a:r>
            <a:r>
              <a:rPr lang="en-US" sz="1200" b="0" dirty="0" smtClean="0">
                <a:solidFill>
                  <a:srgbClr val="FF0000"/>
                </a:solidFill>
                <a:latin typeface="Arial" panose="020B0604020202020204" pitchFamily="34" charset="0"/>
                <a:cs typeface="Arial" panose="020B0604020202020204" pitchFamily="34" charset="0"/>
              </a:rPr>
              <a:t>-16,-35,-51,-53,-58</a:t>
            </a:r>
            <a:r>
              <a:rPr lang="en-US" sz="1200" b="0" baseline="0" dirty="0" smtClean="0">
                <a:solidFill>
                  <a:srgbClr val="FF0000"/>
                </a:solidFill>
                <a:latin typeface="Arial" panose="020B0604020202020204" pitchFamily="34" charset="0"/>
                <a:cs typeface="Arial" panose="020B0604020202020204" pitchFamily="34" charset="0"/>
              </a:rPr>
              <a:t> </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và</a:t>
            </a:r>
            <a:r>
              <a:rPr lang="en-US" sz="1200" kern="1200" baseline="0" dirty="0" smtClean="0">
                <a:solidFill>
                  <a:schemeClr val="tx1"/>
                </a:solidFill>
                <a:effectLst/>
                <a:latin typeface="+mn-lt"/>
                <a:ea typeface="+mn-ea"/>
                <a:cs typeface="+mn-cs"/>
              </a:rPr>
              <a:t> 2 </a:t>
            </a:r>
            <a:r>
              <a:rPr lang="en-US" sz="1200" kern="1200" baseline="0" dirty="0" err="1" smtClean="0">
                <a:solidFill>
                  <a:schemeClr val="tx1"/>
                </a:solidFill>
                <a:effectLst/>
                <a:latin typeface="+mn-lt"/>
                <a:ea typeface="+mn-ea"/>
                <a:cs typeface="+mn-cs"/>
              </a:rPr>
              <a:t>typ</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nguy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cơ</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thấp</a:t>
            </a:r>
            <a:r>
              <a:rPr lang="en-US" sz="1200" kern="1200" baseline="0" dirty="0" smtClean="0">
                <a:solidFill>
                  <a:schemeClr val="tx1"/>
                </a:solidFill>
                <a:effectLst/>
                <a:latin typeface="+mn-lt"/>
                <a:ea typeface="+mn-ea"/>
                <a:cs typeface="+mn-cs"/>
              </a:rPr>
              <a:t> -43, -84</a:t>
            </a:r>
            <a:r>
              <a:rPr lang="en-US" sz="1200" kern="1200" dirty="0" smtClean="0">
                <a:solidFill>
                  <a:schemeClr val="tx1"/>
                </a:solidFill>
                <a:effectLst/>
                <a:latin typeface="+mn-lt"/>
                <a:ea typeface="+mn-ea"/>
                <a:cs typeface="+mn-cs"/>
              </a:rPr>
              <a:t>.</a:t>
            </a:r>
            <a:endParaRPr lang="en-US" sz="1200" kern="1200" baseline="0" dirty="0" smtClean="0">
              <a:solidFill>
                <a:schemeClr val="tx1"/>
              </a:solidFill>
              <a:effectLst/>
              <a:latin typeface="+mn-lt"/>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err="1" smtClean="0">
                <a:solidFill>
                  <a:schemeClr val="tx1"/>
                </a:solidFill>
                <a:effectLst/>
                <a:latin typeface="+mn-lt"/>
                <a:ea typeface="+mn-ea"/>
                <a:cs typeface="+mn-cs"/>
              </a:rPr>
              <a:t>Tỉ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lệ</a:t>
            </a:r>
            <a:r>
              <a:rPr lang="en-US" sz="1200" kern="1200" dirty="0" smtClean="0">
                <a:solidFill>
                  <a:schemeClr val="tx1"/>
                </a:solidFill>
                <a:effectLst/>
                <a:latin typeface="+mn-lt"/>
                <a:ea typeface="+mn-ea"/>
                <a:cs typeface="+mn-cs"/>
              </a:rPr>
              <a:t> HPV </a:t>
            </a:r>
            <a:r>
              <a:rPr lang="en-US" sz="1200" kern="1200" dirty="0" err="1" smtClean="0">
                <a:solidFill>
                  <a:schemeClr val="tx1"/>
                </a:solidFill>
                <a:effectLst/>
                <a:latin typeface="+mn-lt"/>
                <a:ea typeface="+mn-ea"/>
                <a:cs typeface="+mn-cs"/>
              </a:rPr>
              <a:t>nguy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UTNMM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93,1%, </a:t>
            </a:r>
            <a:r>
              <a:rPr lang="en-US" sz="1200" kern="1200" dirty="0" err="1" smtClean="0">
                <a:solidFill>
                  <a:schemeClr val="tx1"/>
                </a:solidFill>
                <a:effectLst/>
                <a:latin typeface="+mn-lt"/>
                <a:ea typeface="+mn-ea"/>
                <a:cs typeface="+mn-cs"/>
              </a:rPr>
              <a:t>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NMMBT (83,3%)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a:t>
            </a:r>
            <a:r>
              <a:rPr lang="en-US" sz="1200" kern="1200" dirty="0" smtClean="0">
                <a:solidFill>
                  <a:schemeClr val="tx1"/>
                </a:solidFill>
                <a:effectLst/>
                <a:latin typeface="+mn-lt"/>
                <a:ea typeface="+mn-ea"/>
                <a:cs typeface="+mn-cs"/>
              </a:rPr>
              <a:t> (p &gt; 0,05).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hẳn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nhiễm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týp</a:t>
            </a:r>
            <a:r>
              <a:rPr lang="en-US" sz="1200" kern="1200" dirty="0" smtClean="0">
                <a:solidFill>
                  <a:schemeClr val="tx1"/>
                </a:solidFill>
                <a:effectLst/>
                <a:latin typeface="+mn-lt"/>
                <a:ea typeface="+mn-ea"/>
                <a:cs typeface="+mn-cs"/>
              </a:rPr>
              <a:t> HPV </a:t>
            </a:r>
            <a:r>
              <a:rPr lang="en-US" sz="1200" kern="1200" dirty="0" err="1" smtClean="0">
                <a:solidFill>
                  <a:schemeClr val="tx1"/>
                </a:solidFill>
                <a:effectLst/>
                <a:latin typeface="+mn-lt"/>
                <a:ea typeface="+mn-ea"/>
                <a:cs typeface="+mn-cs"/>
              </a:rPr>
              <a:t>nguy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Bệnh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UTNMM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nhiễm</a:t>
            </a:r>
            <a:r>
              <a:rPr lang="en-US" sz="1200" kern="1200" dirty="0" smtClean="0">
                <a:solidFill>
                  <a:schemeClr val="tx1"/>
                </a:solidFill>
                <a:effectLst/>
                <a:latin typeface="+mn-lt"/>
                <a:ea typeface="+mn-ea"/>
                <a:cs typeface="+mn-cs"/>
              </a:rPr>
              <a:t> HPV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UTNMM.</a:t>
            </a:r>
            <a:endParaRPr lang="en-GB" sz="1200" kern="1200" dirty="0" smtClean="0">
              <a:solidFill>
                <a:schemeClr val="tx1"/>
              </a:solidFill>
              <a:effectLst/>
              <a:latin typeface="+mn-lt"/>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985502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dirty="0"/>
              <a:t>FEMSPresentation_010517</a:t>
            </a:r>
          </a:p>
        </p:txBody>
      </p:sp>
      <p:sp>
        <p:nvSpPr>
          <p:cNvPr id="5" name="Rectangle 7"/>
          <p:cNvSpPr>
            <a:spLocks noGrp="1" noChangeArrowheads="1"/>
          </p:cNvSpPr>
          <p:nvPr>
            <p:ph type="sldNum" sz="quarter" idx="5"/>
          </p:nvPr>
        </p:nvSpPr>
        <p:spPr>
          <a:ln/>
        </p:spPr>
        <p:txBody>
          <a:bodyPr/>
          <a:lstStyle/>
          <a:p>
            <a:fld id="{72D28076-E4C6-4571-AB93-F6174AE685D8}" type="slidenum">
              <a:rPr lang="en-US" altLang="en-US"/>
              <a:pPr/>
              <a:t>2</a:t>
            </a:fld>
            <a:endParaRPr lang="en-US" altLang="en-US" dirty="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GB"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FEMSPresentation_010517</a:t>
            </a:r>
          </a:p>
        </p:txBody>
      </p:sp>
      <p:sp>
        <p:nvSpPr>
          <p:cNvPr id="5" name="Rectangle 7"/>
          <p:cNvSpPr>
            <a:spLocks noGrp="1" noChangeArrowheads="1"/>
          </p:cNvSpPr>
          <p:nvPr>
            <p:ph type="sldNum" sz="quarter" idx="5"/>
          </p:nvPr>
        </p:nvSpPr>
        <p:spPr>
          <a:ln/>
        </p:spPr>
        <p:txBody>
          <a:bodyPr/>
          <a:lstStyle/>
          <a:p>
            <a:fld id="{9F9D3E44-B2F1-4331-AD48-01879011B3E1}" type="slidenum">
              <a:rPr lang="en-US" altLang="en-US"/>
              <a:pPr/>
              <a:t>20</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marL="171450" indent="-171450">
              <a:buFont typeface="Arial" charset="0"/>
              <a:buChar char="•"/>
            </a:pPr>
            <a:r>
              <a:rPr lang="en-US" sz="1200" kern="1200" dirty="0" smtClean="0">
                <a:solidFill>
                  <a:schemeClr val="tx1"/>
                </a:solidFill>
                <a:effectLst/>
                <a:latin typeface="+mn-lt"/>
                <a:ea typeface="+mn-ea"/>
                <a:cs typeface="+mn-cs"/>
              </a:rPr>
              <a:t>This result is similar to studies in the world.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However, Cuc’s study showed that most of samples were infected with type 18 while type 16 was less common. This may be due to differences in sampling methods, storage time, study population as well as molecular biology technique.</a:t>
            </a:r>
          </a:p>
          <a:p>
            <a:pPr marL="171450" indent="-171450">
              <a:buFont typeface="Arial" charset="0"/>
              <a:buChar char="•"/>
            </a:pPr>
            <a:r>
              <a:rPr lang="en-US" sz="1200" kern="1200" dirty="0" smtClean="0">
                <a:solidFill>
                  <a:schemeClr val="tx1"/>
                </a:solidFill>
                <a:effectLst/>
                <a:latin typeface="+mn-lt"/>
                <a:ea typeface="+mn-ea"/>
                <a:cs typeface="+mn-cs"/>
              </a:rPr>
              <a:t>In general, the rate of HPV types may vary in different studies, but the presence of high risk HPV type 16 and/or -18 are is most predominant.</a:t>
            </a:r>
          </a:p>
          <a:p>
            <a:pPr marL="171450" indent="-171450">
              <a:buFont typeface="Arial" charset="0"/>
              <a:buChar char="•"/>
            </a:pPr>
            <a:endParaRPr lang="en-US" sz="1200" kern="1200" baseline="0" dirty="0" smtClean="0">
              <a:solidFill>
                <a:schemeClr val="tx1"/>
              </a:solidFill>
              <a:effectLst/>
              <a:latin typeface="+mn-lt"/>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Một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số</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nghiên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cứu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trên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thế</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giới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cho</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thấy</a:t>
            </a:r>
            <a:r>
              <a:rPr lang="en-US" sz="1200" kern="1200" baseline="0" dirty="0" smtClean="0">
                <a:solidFill>
                  <a:schemeClr val="tx1"/>
                </a:solidFill>
                <a:effectLst/>
                <a:latin typeface="+mn-lt"/>
                <a:ea typeface="+mn-ea"/>
                <a:cs typeface="+mn-cs"/>
              </a:rPr>
              <a:t> HPV -16 </a:t>
            </a:r>
            <a:r>
              <a:rPr lang="en-US" sz="1200" kern="1200" baseline="0" dirty="0" err="1" smtClean="0">
                <a:solidFill>
                  <a:schemeClr val="tx1"/>
                </a:solidFill>
                <a:effectLst/>
                <a:latin typeface="+mn-lt"/>
                <a:ea typeface="+mn-ea"/>
                <a:cs typeface="+mn-cs"/>
              </a:rPr>
              <a:t>chiếm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ưu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err="1" smtClean="0">
                <a:solidFill>
                  <a:schemeClr val="tx1"/>
                </a:solidFill>
                <a:effectLst/>
                <a:latin typeface="+mn-lt"/>
                <a:ea typeface="+mn-ea"/>
                <a:cs typeface="+mn-cs"/>
              </a:rPr>
              <a:t>Có</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sự</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khác</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biệt</a:t>
            </a:r>
            <a:r>
              <a:rPr lang="en-US" sz="1200" kern="1200" baseline="0" dirty="0" smtClean="0">
                <a:solidFill>
                  <a:schemeClr val="tx1"/>
                </a:solidFill>
                <a:effectLst/>
                <a:latin typeface="+mn-lt"/>
                <a:ea typeface="+mn-ea"/>
                <a:cs typeface="+mn-cs"/>
              </a:rPr>
              <a:t> so </a:t>
            </a:r>
            <a:r>
              <a:rPr lang="en-US" sz="1200" kern="1200" baseline="0" dirty="0" err="1" smtClean="0">
                <a:solidFill>
                  <a:schemeClr val="tx1"/>
                </a:solidFill>
                <a:effectLst/>
                <a:latin typeface="+mn-lt"/>
                <a:ea typeface="+mn-ea"/>
                <a:cs typeface="+mn-cs"/>
              </a:rPr>
              <a:t>với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ghiên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cứu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trong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nước</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trước</a:t>
            </a:r>
            <a:r>
              <a:rPr lang="en-US" sz="1200" kern="1200" baseline="0" dirty="0" smtClean="0">
                <a:solidFill>
                  <a:schemeClr val="tx1"/>
                </a:solidFill>
                <a:effectLst/>
                <a:latin typeface="+mn-lt"/>
                <a:ea typeface="+mn-ea"/>
                <a:cs typeface="+mn-cs"/>
              </a:rPr>
              <a:t>. HPV 18 </a:t>
            </a:r>
            <a:r>
              <a:rPr lang="en-US" sz="1200" kern="1200" baseline="0" dirty="0" err="1" smtClean="0">
                <a:solidFill>
                  <a:schemeClr val="tx1"/>
                </a:solidFill>
                <a:effectLst/>
                <a:latin typeface="+mn-lt"/>
                <a:ea typeface="+mn-ea"/>
                <a:cs typeface="+mn-cs"/>
              </a:rPr>
              <a:t>chiếm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ưu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thế</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và</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tỉ</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lệ</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nhiễm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từ</a:t>
            </a:r>
            <a:r>
              <a:rPr lang="en-US" sz="1200" kern="1200" baseline="0" dirty="0" smtClean="0">
                <a:solidFill>
                  <a:schemeClr val="tx1"/>
                </a:solidFill>
                <a:effectLst/>
                <a:latin typeface="+mn-lt"/>
                <a:ea typeface="+mn-ea"/>
                <a:cs typeface="+mn-cs"/>
              </a:rPr>
              <a:t> 2 </a:t>
            </a:r>
            <a:r>
              <a:rPr lang="en-US" sz="1200" kern="1200" baseline="0" dirty="0" err="1" smtClean="0">
                <a:solidFill>
                  <a:schemeClr val="tx1"/>
                </a:solidFill>
                <a:effectLst/>
                <a:latin typeface="+mn-lt"/>
                <a:ea typeface="+mn-ea"/>
                <a:cs typeface="+mn-cs"/>
              </a:rPr>
              <a:t>typ</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trở</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lên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trong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một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mẫu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cũng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rất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cao</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vấn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mẫu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thực</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i="1" kern="1200" dirty="0" err="1" smtClean="0">
                <a:solidFill>
                  <a:schemeClr val="tx1"/>
                </a:solidFill>
                <a:effectLst/>
                <a:latin typeface="+mn-lt"/>
                <a:ea typeface="+mn-ea"/>
                <a:cs typeface="+mn-cs"/>
              </a:rPr>
              <a:t>Nhìn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chung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thì</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tỉ</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lệ</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týp</a:t>
            </a:r>
            <a:r>
              <a:rPr lang="en-US" sz="1200" i="1" kern="1200" dirty="0" smtClean="0">
                <a:solidFill>
                  <a:schemeClr val="tx1"/>
                </a:solidFill>
                <a:effectLst/>
                <a:latin typeface="+mn-lt"/>
                <a:ea typeface="+mn-ea"/>
                <a:cs typeface="+mn-cs"/>
              </a:rPr>
              <a:t> HPV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dao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động</a:t>
            </a:r>
            <a:r>
              <a:rPr lang="en-US" sz="1200" i="1" kern="1200" baseline="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ở</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nghiên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cứu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nhau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nhưng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ưu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thế</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nhiễm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týp</a:t>
            </a:r>
            <a:r>
              <a:rPr lang="en-US" sz="1200" i="1" kern="1200" dirty="0" smtClean="0">
                <a:solidFill>
                  <a:schemeClr val="tx1"/>
                </a:solidFill>
                <a:effectLst/>
                <a:latin typeface="+mn-lt"/>
                <a:ea typeface="+mn-ea"/>
                <a:cs typeface="+mn-cs"/>
              </a:rPr>
              <a:t> HPV </a:t>
            </a:r>
            <a:r>
              <a:rPr lang="en-US" sz="1200" i="1" kern="1200" dirty="0" err="1" smtClean="0">
                <a:solidFill>
                  <a:schemeClr val="tx1"/>
                </a:solidFill>
                <a:effectLst/>
                <a:latin typeface="+mn-lt"/>
                <a:ea typeface="+mn-ea"/>
                <a:cs typeface="+mn-cs"/>
              </a:rPr>
              <a:t>nguy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cơ</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cao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týp</a:t>
            </a:r>
            <a:r>
              <a:rPr lang="en-US" sz="1200" i="1" kern="1200" dirty="0" smtClean="0">
                <a:solidFill>
                  <a:schemeClr val="tx1"/>
                </a:solidFill>
                <a:effectLst/>
                <a:latin typeface="+mn-lt"/>
                <a:ea typeface="+mn-ea"/>
                <a:cs typeface="+mn-cs"/>
              </a:rPr>
              <a:t> -16 </a:t>
            </a:r>
            <a:r>
              <a:rPr lang="en-US" sz="1200" i="1" kern="1200" dirty="0" err="1" smtClean="0">
                <a:solidFill>
                  <a:schemeClr val="tx1"/>
                </a:solidFill>
                <a:effectLst/>
                <a:latin typeface="+mn-lt"/>
                <a:ea typeface="+mn-ea"/>
                <a:cs typeface="+mn-cs"/>
              </a:rPr>
              <a:t>và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hoặc</a:t>
            </a:r>
            <a:r>
              <a:rPr lang="en-US" sz="1200" i="1" kern="1200" dirty="0" smtClean="0">
                <a:solidFill>
                  <a:schemeClr val="tx1"/>
                </a:solidFill>
                <a:effectLst/>
                <a:latin typeface="+mn-lt"/>
                <a:ea typeface="+mn-ea"/>
                <a:cs typeface="+mn-cs"/>
              </a:rPr>
              <a:t> -18) </a:t>
            </a:r>
            <a:r>
              <a:rPr lang="en-US" sz="1200" i="1" kern="1200" dirty="0" err="1" smtClean="0">
                <a:solidFill>
                  <a:schemeClr val="tx1"/>
                </a:solidFill>
                <a:effectLst/>
                <a:latin typeface="+mn-lt"/>
                <a:ea typeface="+mn-ea"/>
                <a:cs typeface="+mn-cs"/>
              </a:rPr>
              <a:t>là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đặc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điểm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nhất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quán</a:t>
            </a:r>
            <a:r>
              <a:rPr lang="en-US" sz="1200" kern="1200" dirty="0" smtClean="0">
                <a:solidFill>
                  <a:schemeClr val="tx1"/>
                </a:solidFill>
                <a:effectLst/>
                <a:latin typeface="+mn-lt"/>
                <a:ea typeface="+mn-ea"/>
                <a:cs typeface="+mn-cs"/>
              </a:rPr>
              <a: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FEMSPresentation_010517</a:t>
            </a:r>
          </a:p>
        </p:txBody>
      </p:sp>
      <p:sp>
        <p:nvSpPr>
          <p:cNvPr id="5" name="Rectangle 7"/>
          <p:cNvSpPr>
            <a:spLocks noGrp="1" noChangeArrowheads="1"/>
          </p:cNvSpPr>
          <p:nvPr>
            <p:ph type="sldNum" sz="quarter" idx="5"/>
          </p:nvPr>
        </p:nvSpPr>
        <p:spPr>
          <a:ln/>
        </p:spPr>
        <p:txBody>
          <a:bodyPr/>
          <a:lstStyle/>
          <a:p>
            <a:fld id="{9F9D3E44-B2F1-4331-AD48-01879011B3E1}" type="slidenum">
              <a:rPr lang="en-US" altLang="en-US"/>
              <a:pPr/>
              <a:t>21</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FEMSPresentation_010517</a:t>
            </a:r>
          </a:p>
        </p:txBody>
      </p:sp>
      <p:sp>
        <p:nvSpPr>
          <p:cNvPr id="5" name="Rectangle 7"/>
          <p:cNvSpPr>
            <a:spLocks noGrp="1" noChangeArrowheads="1"/>
          </p:cNvSpPr>
          <p:nvPr>
            <p:ph type="sldNum" sz="quarter" idx="5"/>
          </p:nvPr>
        </p:nvSpPr>
        <p:spPr>
          <a:ln/>
        </p:spPr>
        <p:txBody>
          <a:bodyPr/>
          <a:lstStyle/>
          <a:p>
            <a:fld id="{9F9D3E44-B2F1-4331-AD48-01879011B3E1}" type="slidenum">
              <a:rPr lang="en-US" altLang="en-US"/>
              <a:pPr/>
              <a:t>22</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FEMSPresentation_010517</a:t>
            </a:r>
          </a:p>
        </p:txBody>
      </p:sp>
      <p:sp>
        <p:nvSpPr>
          <p:cNvPr id="5" name="Rectangle 7"/>
          <p:cNvSpPr>
            <a:spLocks noGrp="1" noChangeArrowheads="1"/>
          </p:cNvSpPr>
          <p:nvPr>
            <p:ph type="sldNum" sz="quarter" idx="5"/>
          </p:nvPr>
        </p:nvSpPr>
        <p:spPr>
          <a:ln/>
        </p:spPr>
        <p:txBody>
          <a:bodyPr/>
          <a:lstStyle/>
          <a:p>
            <a:fld id="{9F9D3E44-B2F1-4331-AD48-01879011B3E1}" type="slidenum">
              <a:rPr lang="en-US" altLang="en-US"/>
              <a:pPr/>
              <a:t>23</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t>HPV rate was 2 fold higher in case group, compared with control group (23.9% versus 9.5%), this difference was statistically significant (p &lt; 0.05). Oral HPV infection was 2.6- fold (OR = 2.6) more likely to be detected in oral cancer, compared with normal oral mucosa, independently of exposure to potential habits.</a:t>
            </a:r>
            <a:endParaRPr lang="en-US" sz="1200" b="1" dirty="0" smtClean="0">
              <a:latin typeface="Arial"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t>The study identified 7 HPV types, which included 5 high-risk HPV types: -16, -35, -51, -53, -58; and 2 low-risk types: - 43, -84. Among these types, type 16 was the most common</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t>Cytology</a:t>
            </a:r>
            <a:r>
              <a:rPr lang="en-US" sz="1200" baseline="0" dirty="0" smtClean="0"/>
              <a:t> is</a:t>
            </a:r>
            <a:r>
              <a:rPr lang="en-US" sz="1200" dirty="0" smtClean="0"/>
              <a:t> less invasive and RBH is a fast, sensitive, accurate method</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1" dirty="0" smtClean="0">
              <a:latin typeface="Arial"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dirty="0" smtClean="0">
                <a:latin typeface="Arial" pitchFamily="34" charset="0"/>
              </a:rPr>
              <a:t>UTNMM: </a:t>
            </a:r>
            <a:r>
              <a:rPr lang="en-US" sz="1200" b="1" dirty="0" smtClean="0">
                <a:solidFill>
                  <a:srgbClr val="FF0000"/>
                </a:solidFill>
                <a:latin typeface="Arial" pitchFamily="34" charset="0"/>
              </a:rPr>
              <a:t>23,8%</a:t>
            </a:r>
            <a:r>
              <a:rPr lang="en-US" sz="1200" b="1" dirty="0" smtClean="0">
                <a:latin typeface="Arial" pitchFamily="34" charset="0"/>
              </a:rPr>
              <a:t> -</a:t>
            </a:r>
            <a:r>
              <a:rPr lang="en-US" sz="1200" b="1" dirty="0" err="1" smtClean="0">
                <a:latin typeface="Arial" pitchFamily="34" charset="0"/>
              </a:rPr>
              <a:t>Bình</a:t>
            </a:r>
            <a:r>
              <a:rPr lang="en-US" sz="1200" b="1" dirty="0" smtClean="0">
                <a:latin typeface="Arial" pitchFamily="34" charset="0"/>
              </a:rPr>
              <a:t> </a:t>
            </a:r>
            <a:r>
              <a:rPr lang="en-US" sz="1200" b="1" dirty="0" err="1" smtClean="0">
                <a:latin typeface="Arial" pitchFamily="34" charset="0"/>
              </a:rPr>
              <a:t>thường</a:t>
            </a:r>
            <a:r>
              <a:rPr lang="en-US" sz="1200" b="1" dirty="0" smtClean="0">
                <a:latin typeface="Arial" pitchFamily="34" charset="0"/>
              </a:rPr>
              <a:t>: </a:t>
            </a:r>
            <a:r>
              <a:rPr lang="en-US" sz="1200" b="1" dirty="0" smtClean="0">
                <a:solidFill>
                  <a:srgbClr val="FF0000"/>
                </a:solidFill>
                <a:latin typeface="Arial" pitchFamily="34" charset="0"/>
              </a:rPr>
              <a:t>9,5%</a:t>
            </a:r>
            <a:r>
              <a:rPr lang="en-US" sz="1200" b="1" dirty="0" smtClean="0">
                <a:latin typeface="Arial" pitchFamily="34" charset="0"/>
              </a:rPr>
              <a:t> </a:t>
            </a:r>
            <a:r>
              <a:rPr lang="en-US" sz="1200" dirty="0" smtClean="0">
                <a:latin typeface="Arial" pitchFamily="34" charset="0"/>
              </a:rPr>
              <a:t>(p&lt; 0,05) </a:t>
            </a:r>
            <a:r>
              <a:rPr lang="en-US" sz="1200" b="1" dirty="0" err="1" smtClean="0">
                <a:latin typeface="Arial" pitchFamily="34" charset="0"/>
              </a:rPr>
              <a:t>Nhiễm</a:t>
            </a:r>
            <a:r>
              <a:rPr lang="en-US" sz="1200" b="1" dirty="0" smtClean="0">
                <a:latin typeface="Arial" pitchFamily="34" charset="0"/>
              </a:rPr>
              <a:t> HPV </a:t>
            </a:r>
            <a:r>
              <a:rPr lang="en-US" sz="1200" b="1" dirty="0" err="1" smtClean="0">
                <a:latin typeface="Arial" pitchFamily="34" charset="0"/>
              </a:rPr>
              <a:t>tăng</a:t>
            </a:r>
            <a:r>
              <a:rPr lang="en-US" sz="1200" b="1" dirty="0" smtClean="0">
                <a:latin typeface="Arial" pitchFamily="34" charset="0"/>
              </a:rPr>
              <a:t> </a:t>
            </a:r>
            <a:r>
              <a:rPr lang="en-US" sz="1200" b="1" dirty="0" err="1" smtClean="0">
                <a:latin typeface="Arial" pitchFamily="34" charset="0"/>
              </a:rPr>
              <a:t>nguy</a:t>
            </a:r>
            <a:r>
              <a:rPr lang="en-US" sz="1200" b="1" dirty="0" smtClean="0">
                <a:latin typeface="Arial" pitchFamily="34" charset="0"/>
              </a:rPr>
              <a:t> </a:t>
            </a:r>
            <a:r>
              <a:rPr lang="en-US" sz="1200" b="1" dirty="0" err="1" smtClean="0">
                <a:latin typeface="Arial" pitchFamily="34" charset="0"/>
              </a:rPr>
              <a:t>cơ</a:t>
            </a:r>
            <a:r>
              <a:rPr lang="en-US" sz="1200" b="1" dirty="0" smtClean="0">
                <a:latin typeface="Arial" pitchFamily="34" charset="0"/>
              </a:rPr>
              <a:t> </a:t>
            </a:r>
            <a:r>
              <a:rPr lang="en-US" sz="1200" b="1" dirty="0" err="1" smtClean="0">
                <a:latin typeface="Arial" pitchFamily="34" charset="0"/>
              </a:rPr>
              <a:t>ung</a:t>
            </a:r>
            <a:r>
              <a:rPr lang="en-US" sz="1200" b="1" dirty="0" smtClean="0">
                <a:latin typeface="Arial" pitchFamily="34" charset="0"/>
              </a:rPr>
              <a:t> </a:t>
            </a:r>
            <a:r>
              <a:rPr lang="en-US" sz="1200" b="1" dirty="0" err="1" smtClean="0">
                <a:latin typeface="Arial" pitchFamily="34" charset="0"/>
              </a:rPr>
              <a:t>thư</a:t>
            </a:r>
            <a:r>
              <a:rPr lang="en-US" sz="1200" b="1" dirty="0" smtClean="0">
                <a:latin typeface="Arial" pitchFamily="34" charset="0"/>
              </a:rPr>
              <a:t> </a:t>
            </a:r>
            <a:r>
              <a:rPr lang="en-US" sz="1200" b="1" dirty="0" smtClean="0">
                <a:solidFill>
                  <a:srgbClr val="FF0000"/>
                </a:solidFill>
                <a:latin typeface="Arial" pitchFamily="34" charset="0"/>
              </a:rPr>
              <a:t>2,6 </a:t>
            </a:r>
            <a:r>
              <a:rPr lang="en-US" sz="1200" b="1" dirty="0" err="1" smtClean="0">
                <a:solidFill>
                  <a:srgbClr val="FF0000"/>
                </a:solidFill>
                <a:latin typeface="Arial" pitchFamily="34" charset="0"/>
              </a:rPr>
              <a:t>lần</a:t>
            </a:r>
            <a:r>
              <a:rPr lang="en-US" sz="1200" b="1" dirty="0" smtClean="0">
                <a:latin typeface="Arial" pitchFamily="34" charset="0"/>
              </a:rPr>
              <a:t>.</a:t>
            </a:r>
          </a:p>
          <a:p>
            <a:pPr marL="285750" indent="-285750">
              <a:buFontTx/>
              <a:buChar char="-"/>
            </a:pPr>
            <a:r>
              <a:rPr lang="en-US" sz="1200" dirty="0" err="1" smtClean="0">
                <a:solidFill>
                  <a:srgbClr val="5C2C04"/>
                </a:solidFill>
                <a:latin typeface="Arial" pitchFamily="34" charset="0"/>
              </a:rPr>
              <a:t>CHúng</a:t>
            </a:r>
            <a:r>
              <a:rPr lang="en-US" sz="1200" dirty="0" smtClean="0">
                <a:solidFill>
                  <a:srgbClr val="5C2C04"/>
                </a:solidFill>
                <a:latin typeface="Arial" pitchFamily="34" charset="0"/>
              </a:rPr>
              <a:t> </a:t>
            </a:r>
            <a:r>
              <a:rPr lang="en-US" sz="1200" dirty="0" err="1" smtClean="0">
                <a:solidFill>
                  <a:srgbClr val="5C2C04"/>
                </a:solidFill>
                <a:latin typeface="Arial" pitchFamily="34" charset="0"/>
              </a:rPr>
              <a:t>tôi</a:t>
            </a:r>
            <a:r>
              <a:rPr lang="en-US" sz="1200" dirty="0" smtClean="0">
                <a:solidFill>
                  <a:srgbClr val="5C2C04"/>
                </a:solidFill>
                <a:latin typeface="Arial" pitchFamily="34" charset="0"/>
              </a:rPr>
              <a:t> </a:t>
            </a:r>
            <a:r>
              <a:rPr lang="en-US" sz="1200" dirty="0" err="1" smtClean="0">
                <a:solidFill>
                  <a:srgbClr val="5C2C04"/>
                </a:solidFill>
                <a:latin typeface="Arial" pitchFamily="34" charset="0"/>
              </a:rPr>
              <a:t>phân</a:t>
            </a:r>
            <a:r>
              <a:rPr lang="en-US" sz="1200" dirty="0" smtClean="0">
                <a:solidFill>
                  <a:srgbClr val="5C2C04"/>
                </a:solidFill>
                <a:latin typeface="Arial" pitchFamily="34" charset="0"/>
              </a:rPr>
              <a:t> </a:t>
            </a:r>
            <a:r>
              <a:rPr lang="en-US" sz="1200" dirty="0" err="1" smtClean="0">
                <a:solidFill>
                  <a:srgbClr val="5C2C04"/>
                </a:solidFill>
                <a:latin typeface="Arial" pitchFamily="34" charset="0"/>
              </a:rPr>
              <a:t>lập</a:t>
            </a:r>
            <a:r>
              <a:rPr lang="en-US" sz="1200" dirty="0" smtClean="0">
                <a:solidFill>
                  <a:srgbClr val="5C2C04"/>
                </a:solidFill>
                <a:latin typeface="Arial" pitchFamily="34" charset="0"/>
              </a:rPr>
              <a:t> </a:t>
            </a:r>
            <a:r>
              <a:rPr lang="en-US" sz="1200" dirty="0" err="1" smtClean="0">
                <a:solidFill>
                  <a:srgbClr val="5C2C04"/>
                </a:solidFill>
                <a:latin typeface="Arial" pitchFamily="34" charset="0"/>
              </a:rPr>
              <a:t>được</a:t>
            </a:r>
            <a:r>
              <a:rPr lang="en-US" sz="1200" dirty="0" smtClean="0">
                <a:solidFill>
                  <a:srgbClr val="5C2C04"/>
                </a:solidFill>
                <a:latin typeface="Arial" pitchFamily="34" charset="0"/>
              </a:rPr>
              <a:t> 5 </a:t>
            </a:r>
            <a:r>
              <a:rPr lang="en-US" sz="1200" dirty="0" err="1" smtClean="0">
                <a:solidFill>
                  <a:srgbClr val="5C2C04"/>
                </a:solidFill>
                <a:latin typeface="Arial" pitchFamily="34" charset="0"/>
              </a:rPr>
              <a:t>týp</a:t>
            </a:r>
            <a:r>
              <a:rPr lang="en-US" sz="1200" dirty="0" smtClean="0">
                <a:solidFill>
                  <a:srgbClr val="5C2C04"/>
                </a:solidFill>
                <a:latin typeface="Arial" pitchFamily="34" charset="0"/>
              </a:rPr>
              <a:t> </a:t>
            </a:r>
            <a:r>
              <a:rPr lang="en-US" sz="1200" dirty="0" err="1" smtClean="0">
                <a:solidFill>
                  <a:srgbClr val="5C2C04"/>
                </a:solidFill>
                <a:latin typeface="Arial" pitchFamily="34" charset="0"/>
              </a:rPr>
              <a:t>nguy</a:t>
            </a:r>
            <a:r>
              <a:rPr lang="en-US" sz="1200" dirty="0" smtClean="0">
                <a:solidFill>
                  <a:srgbClr val="5C2C04"/>
                </a:solidFill>
                <a:latin typeface="Arial" pitchFamily="34" charset="0"/>
              </a:rPr>
              <a:t> </a:t>
            </a:r>
            <a:r>
              <a:rPr lang="en-US" sz="1200" dirty="0" err="1" smtClean="0">
                <a:solidFill>
                  <a:srgbClr val="5C2C04"/>
                </a:solidFill>
                <a:latin typeface="Arial" pitchFamily="34" charset="0"/>
              </a:rPr>
              <a:t>cơ</a:t>
            </a:r>
            <a:r>
              <a:rPr lang="en-US" sz="1200" dirty="0" smtClean="0">
                <a:solidFill>
                  <a:srgbClr val="5C2C04"/>
                </a:solidFill>
                <a:latin typeface="Arial" pitchFamily="34" charset="0"/>
              </a:rPr>
              <a:t> </a:t>
            </a:r>
            <a:r>
              <a:rPr lang="en-US" sz="1200" dirty="0" err="1" smtClean="0">
                <a:solidFill>
                  <a:srgbClr val="5C2C04"/>
                </a:solidFill>
                <a:latin typeface="Arial" pitchFamily="34" charset="0"/>
              </a:rPr>
              <a:t>cao</a:t>
            </a:r>
            <a:r>
              <a:rPr lang="en-US" sz="1200" dirty="0" smtClean="0">
                <a:solidFill>
                  <a:srgbClr val="5C2C04"/>
                </a:solidFill>
                <a:latin typeface="Arial" pitchFamily="34" charset="0"/>
              </a:rPr>
              <a:t> : HPV-16, -35, -51, -53, -58</a:t>
            </a:r>
            <a:r>
              <a:rPr lang="en-US" sz="1200" baseline="0" dirty="0" smtClean="0">
                <a:solidFill>
                  <a:srgbClr val="5C2C04"/>
                </a:solidFill>
                <a:latin typeface="Arial" pitchFamily="34" charset="0"/>
              </a:rPr>
              <a:t> </a:t>
            </a:r>
            <a:r>
              <a:rPr lang="en-US" sz="1200" baseline="0" dirty="0" err="1" smtClean="0">
                <a:solidFill>
                  <a:srgbClr val="5C2C04"/>
                </a:solidFill>
                <a:latin typeface="Arial" pitchFamily="34" charset="0"/>
              </a:rPr>
              <a:t>và</a:t>
            </a:r>
            <a:r>
              <a:rPr lang="en-US" sz="1200" baseline="0" dirty="0" smtClean="0">
                <a:solidFill>
                  <a:srgbClr val="5C2C04"/>
                </a:solidFill>
                <a:latin typeface="Arial" pitchFamily="34" charset="0"/>
              </a:rPr>
              <a:t> </a:t>
            </a:r>
            <a:r>
              <a:rPr lang="en-US" sz="1200" dirty="0" smtClean="0">
                <a:solidFill>
                  <a:srgbClr val="5C2C04"/>
                </a:solidFill>
                <a:latin typeface="Arial" pitchFamily="34" charset="0"/>
              </a:rPr>
              <a:t>2 </a:t>
            </a:r>
            <a:r>
              <a:rPr lang="en-US" sz="1200" dirty="0" err="1" smtClean="0">
                <a:solidFill>
                  <a:srgbClr val="5C2C04"/>
                </a:solidFill>
                <a:latin typeface="Arial" pitchFamily="34" charset="0"/>
              </a:rPr>
              <a:t>týp</a:t>
            </a:r>
            <a:r>
              <a:rPr lang="en-US" sz="1200" dirty="0" smtClean="0">
                <a:solidFill>
                  <a:srgbClr val="5C2C04"/>
                </a:solidFill>
                <a:latin typeface="Arial" pitchFamily="34" charset="0"/>
              </a:rPr>
              <a:t> </a:t>
            </a:r>
            <a:r>
              <a:rPr lang="en-US" sz="1200" dirty="0" err="1" smtClean="0">
                <a:solidFill>
                  <a:srgbClr val="5C2C04"/>
                </a:solidFill>
                <a:latin typeface="Arial" pitchFamily="34" charset="0"/>
              </a:rPr>
              <a:t>nguy</a:t>
            </a:r>
            <a:r>
              <a:rPr lang="en-US" sz="1200" dirty="0" smtClean="0">
                <a:solidFill>
                  <a:srgbClr val="5C2C04"/>
                </a:solidFill>
                <a:latin typeface="Arial" pitchFamily="34" charset="0"/>
              </a:rPr>
              <a:t> </a:t>
            </a:r>
            <a:r>
              <a:rPr lang="en-US" sz="1200" dirty="0" err="1" smtClean="0">
                <a:solidFill>
                  <a:srgbClr val="5C2C04"/>
                </a:solidFill>
                <a:latin typeface="Arial" pitchFamily="34" charset="0"/>
              </a:rPr>
              <a:t>cơ</a:t>
            </a:r>
            <a:r>
              <a:rPr lang="en-US" sz="1200" dirty="0" smtClean="0">
                <a:solidFill>
                  <a:srgbClr val="5C2C04"/>
                </a:solidFill>
                <a:latin typeface="Arial" pitchFamily="34" charset="0"/>
              </a:rPr>
              <a:t> </a:t>
            </a:r>
            <a:r>
              <a:rPr lang="en-US" sz="1200" dirty="0" err="1" smtClean="0">
                <a:solidFill>
                  <a:srgbClr val="5C2C04"/>
                </a:solidFill>
                <a:latin typeface="Arial" pitchFamily="34" charset="0"/>
              </a:rPr>
              <a:t>thấp</a:t>
            </a:r>
            <a:r>
              <a:rPr lang="en-US" sz="1200" dirty="0" smtClean="0">
                <a:solidFill>
                  <a:srgbClr val="5C2C04"/>
                </a:solidFill>
                <a:latin typeface="Arial" pitchFamily="34" charset="0"/>
              </a:rPr>
              <a:t>: HPV- 43, -84.</a:t>
            </a:r>
            <a:endParaRPr lang="en-US" sz="1200" b="1" dirty="0" smtClean="0">
              <a:latin typeface="Arial" pitchFamily="34" charset="0"/>
            </a:endParaRPr>
          </a:p>
          <a:p>
            <a:pPr marL="457200" indent="-457200" algn="just">
              <a:lnSpc>
                <a:spcPct val="120000"/>
              </a:lnSpc>
              <a:spcAft>
                <a:spcPts val="1200"/>
              </a:spcAft>
              <a:buFont typeface="Arial" panose="020B0604020202020204" pitchFamily="34" charset="0"/>
              <a:buChar char="•"/>
            </a:pPr>
            <a:r>
              <a:rPr lang="en-US" sz="1200" dirty="0" err="1" smtClean="0"/>
              <a:t>Chải</a:t>
            </a:r>
            <a:r>
              <a:rPr lang="en-US" sz="1200" dirty="0" smtClean="0"/>
              <a:t> </a:t>
            </a:r>
            <a:r>
              <a:rPr lang="en-US" sz="1200" dirty="0" err="1" smtClean="0"/>
              <a:t>tế</a:t>
            </a:r>
            <a:r>
              <a:rPr lang="en-US" sz="1200" dirty="0" smtClean="0"/>
              <a:t> </a:t>
            </a:r>
            <a:r>
              <a:rPr lang="en-US" sz="1200" dirty="0" err="1" smtClean="0"/>
              <a:t>bào</a:t>
            </a:r>
            <a:r>
              <a:rPr lang="en-US" sz="1200" dirty="0" smtClean="0"/>
              <a:t> </a:t>
            </a:r>
            <a:r>
              <a:rPr lang="en-US" sz="1200" dirty="0" err="1" smtClean="0">
                <a:solidFill>
                  <a:srgbClr val="00B0F0"/>
                </a:solidFill>
              </a:rPr>
              <a:t>ít</a:t>
            </a:r>
            <a:r>
              <a:rPr lang="en-US" sz="1200" dirty="0" smtClean="0">
                <a:solidFill>
                  <a:srgbClr val="00B0F0"/>
                </a:solidFill>
              </a:rPr>
              <a:t> </a:t>
            </a:r>
            <a:r>
              <a:rPr lang="en-US" sz="1200" dirty="0" err="1" smtClean="0">
                <a:solidFill>
                  <a:srgbClr val="00B0F0"/>
                </a:solidFill>
              </a:rPr>
              <a:t>xâm</a:t>
            </a:r>
            <a:r>
              <a:rPr lang="en-US" sz="1200" dirty="0" smtClean="0">
                <a:solidFill>
                  <a:srgbClr val="00B0F0"/>
                </a:solidFill>
              </a:rPr>
              <a:t> </a:t>
            </a:r>
            <a:r>
              <a:rPr lang="en-US" sz="1200" dirty="0" err="1" smtClean="0">
                <a:solidFill>
                  <a:srgbClr val="00B0F0"/>
                </a:solidFill>
              </a:rPr>
              <a:t>lấn</a:t>
            </a:r>
            <a:endParaRPr lang="en-US" sz="1200" dirty="0" smtClean="0"/>
          </a:p>
          <a:p>
            <a:pPr marL="457200" indent="-457200" algn="just">
              <a:lnSpc>
                <a:spcPct val="120000"/>
              </a:lnSpc>
              <a:spcAft>
                <a:spcPts val="1200"/>
              </a:spcAft>
              <a:buFont typeface="Arial" panose="020B0604020202020204" pitchFamily="34" charset="0"/>
              <a:buChar char="•"/>
            </a:pPr>
            <a:r>
              <a:rPr lang="en-US" sz="1200" dirty="0" smtClean="0"/>
              <a:t>Reverse blotting hybridization: </a:t>
            </a:r>
            <a:r>
              <a:rPr lang="en-US" sz="1200" dirty="0" err="1" smtClean="0">
                <a:solidFill>
                  <a:srgbClr val="00B0F0"/>
                </a:solidFill>
              </a:rPr>
              <a:t>độ</a:t>
            </a:r>
            <a:r>
              <a:rPr lang="en-US" sz="1200" dirty="0" smtClean="0">
                <a:solidFill>
                  <a:srgbClr val="00B0F0"/>
                </a:solidFill>
              </a:rPr>
              <a:t> </a:t>
            </a:r>
            <a:r>
              <a:rPr lang="en-US" sz="1200" dirty="0" err="1" smtClean="0">
                <a:solidFill>
                  <a:srgbClr val="00B0F0"/>
                </a:solidFill>
              </a:rPr>
              <a:t>nhạy</a:t>
            </a:r>
            <a:r>
              <a:rPr lang="en-US" sz="1200" dirty="0" smtClean="0">
                <a:solidFill>
                  <a:srgbClr val="00B0F0"/>
                </a:solidFill>
              </a:rPr>
              <a:t>, </a:t>
            </a:r>
            <a:r>
              <a:rPr lang="en-US" sz="1200" dirty="0" err="1" smtClean="0">
                <a:solidFill>
                  <a:srgbClr val="00B0F0"/>
                </a:solidFill>
              </a:rPr>
              <a:t>độ</a:t>
            </a:r>
            <a:r>
              <a:rPr lang="en-US" sz="1200" dirty="0" smtClean="0">
                <a:solidFill>
                  <a:srgbClr val="00B0F0"/>
                </a:solidFill>
              </a:rPr>
              <a:t> </a:t>
            </a:r>
            <a:r>
              <a:rPr lang="en-US" sz="1200" dirty="0" err="1" smtClean="0">
                <a:solidFill>
                  <a:srgbClr val="00B0F0"/>
                </a:solidFill>
              </a:rPr>
              <a:t>chính</a:t>
            </a:r>
            <a:r>
              <a:rPr lang="en-US" sz="1200" dirty="0" smtClean="0">
                <a:solidFill>
                  <a:srgbClr val="00B0F0"/>
                </a:solidFill>
              </a:rPr>
              <a:t> </a:t>
            </a:r>
            <a:r>
              <a:rPr lang="en-US" sz="1200" dirty="0" err="1" smtClean="0">
                <a:solidFill>
                  <a:srgbClr val="00B0F0"/>
                </a:solidFill>
              </a:rPr>
              <a:t>xác</a:t>
            </a:r>
            <a:r>
              <a:rPr lang="en-US" sz="1200" dirty="0" smtClean="0">
                <a:solidFill>
                  <a:srgbClr val="00B0F0"/>
                </a:solidFill>
              </a:rPr>
              <a:t> </a:t>
            </a:r>
            <a:r>
              <a:rPr lang="en-US" sz="1200" dirty="0" err="1" smtClean="0">
                <a:solidFill>
                  <a:srgbClr val="00B0F0"/>
                </a:solidFill>
              </a:rPr>
              <a:t>cao</a:t>
            </a:r>
            <a:r>
              <a:rPr lang="en-US" sz="1200" dirty="0" smtClean="0">
                <a:solidFill>
                  <a:srgbClr val="00B0F0"/>
                </a:solidFill>
              </a:rPr>
              <a:t>, </a:t>
            </a:r>
            <a:r>
              <a:rPr lang="en-US" sz="1200" dirty="0" err="1" smtClean="0">
                <a:solidFill>
                  <a:srgbClr val="00B0F0"/>
                </a:solidFill>
              </a:rPr>
              <a:t>n</a:t>
            </a:r>
            <a:r>
              <a:rPr lang="en-US" sz="1200" dirty="0" err="1" smtClean="0"/>
              <a:t>hanh</a:t>
            </a:r>
            <a:endParaRPr lang="en-US" sz="1200" dirty="0" smtClean="0"/>
          </a:p>
          <a:p>
            <a:pPr marL="457200" indent="-457200" algn="just">
              <a:lnSpc>
                <a:spcPct val="120000"/>
              </a:lnSpc>
              <a:spcAft>
                <a:spcPts val="1200"/>
              </a:spcAft>
              <a:buFont typeface="Arial" panose="020B0604020202020204" pitchFamily="34" charset="0"/>
              <a:buChar cha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err="1" smtClean="0"/>
              <a:t>Tiến</a:t>
            </a:r>
            <a:r>
              <a:rPr lang="en-US" sz="1200" dirty="0" smtClean="0"/>
              <a:t> </a:t>
            </a:r>
            <a:r>
              <a:rPr lang="en-US" sz="1200" dirty="0" err="1" smtClean="0"/>
              <a:t>hành</a:t>
            </a:r>
            <a:r>
              <a:rPr lang="en-US" sz="1200" dirty="0" smtClean="0"/>
              <a:t> </a:t>
            </a:r>
            <a:r>
              <a:rPr lang="en-US" sz="1200" dirty="0" err="1" smtClean="0"/>
              <a:t>thêm</a:t>
            </a:r>
            <a:r>
              <a:rPr lang="en-US" sz="1200" dirty="0" smtClean="0"/>
              <a:t> </a:t>
            </a:r>
            <a:r>
              <a:rPr lang="en-US" sz="1200" dirty="0" err="1" smtClean="0"/>
              <a:t>các</a:t>
            </a:r>
            <a:r>
              <a:rPr lang="en-US" sz="1200" dirty="0" smtClean="0"/>
              <a:t> </a:t>
            </a:r>
            <a:r>
              <a:rPr lang="en-US" sz="1200" dirty="0" err="1" smtClean="0"/>
              <a:t>nghiên</a:t>
            </a:r>
            <a:r>
              <a:rPr lang="en-US" sz="1200" dirty="0" smtClean="0"/>
              <a:t> </a:t>
            </a:r>
            <a:r>
              <a:rPr lang="en-US" sz="1200" dirty="0" err="1" smtClean="0"/>
              <a:t>cứu</a:t>
            </a:r>
            <a:r>
              <a:rPr lang="en-US" sz="1200" dirty="0" smtClean="0"/>
              <a:t> </a:t>
            </a:r>
            <a:r>
              <a:rPr lang="en-US" sz="1200" dirty="0" err="1" smtClean="0"/>
              <a:t>có</a:t>
            </a:r>
            <a:r>
              <a:rPr lang="en-US" sz="1200" dirty="0" smtClean="0"/>
              <a:t> </a:t>
            </a:r>
            <a:r>
              <a:rPr lang="en-US" sz="1200" dirty="0" err="1" smtClean="0"/>
              <a:t>cỡ</a:t>
            </a:r>
            <a:r>
              <a:rPr lang="en-US" sz="1200" dirty="0" smtClean="0"/>
              <a:t> </a:t>
            </a:r>
            <a:r>
              <a:rPr lang="en-US" sz="1200" dirty="0" err="1" smtClean="0"/>
              <a:t>mẫu</a:t>
            </a:r>
            <a:r>
              <a:rPr lang="en-US" sz="1200" dirty="0" smtClean="0"/>
              <a:t> </a:t>
            </a:r>
            <a:r>
              <a:rPr lang="en-US" sz="1200" dirty="0" err="1" smtClean="0"/>
              <a:t>lớn</a:t>
            </a:r>
            <a:r>
              <a:rPr lang="en-US" sz="1200" dirty="0" smtClean="0"/>
              <a:t> </a:t>
            </a:r>
            <a:r>
              <a:rPr lang="en-US" sz="1200" dirty="0" err="1" smtClean="0"/>
              <a:t>hơn</a:t>
            </a:r>
            <a:r>
              <a:rPr lang="en-US" sz="1200" dirty="0" smtClean="0"/>
              <a:t>, </a:t>
            </a:r>
            <a:r>
              <a:rPr lang="en-US" sz="1200" dirty="0" err="1" smtClean="0"/>
              <a:t>kết</a:t>
            </a:r>
            <a:r>
              <a:rPr lang="en-US" sz="1200" dirty="0" smtClean="0"/>
              <a:t> </a:t>
            </a:r>
            <a:r>
              <a:rPr lang="en-US" sz="1200" dirty="0" err="1" smtClean="0"/>
              <a:t>hợp</a:t>
            </a:r>
            <a:r>
              <a:rPr lang="en-US" sz="1200" dirty="0" smtClean="0"/>
              <a:t> </a:t>
            </a:r>
            <a:r>
              <a:rPr lang="en-US" sz="1200" dirty="0" err="1" smtClean="0"/>
              <a:t>với</a:t>
            </a:r>
            <a:r>
              <a:rPr lang="en-US" sz="1200" dirty="0" smtClean="0"/>
              <a:t> </a:t>
            </a:r>
            <a:r>
              <a:rPr lang="en-US" sz="1200" dirty="0" err="1" smtClean="0"/>
              <a:t>dữ</a:t>
            </a:r>
            <a:r>
              <a:rPr lang="en-US" sz="1200" dirty="0" smtClean="0"/>
              <a:t> </a:t>
            </a:r>
            <a:r>
              <a:rPr lang="en-US" sz="1200" dirty="0" err="1" smtClean="0"/>
              <a:t>liệu</a:t>
            </a:r>
            <a:r>
              <a:rPr lang="en-US" sz="1200" dirty="0" smtClean="0"/>
              <a:t> </a:t>
            </a:r>
            <a:r>
              <a:rPr lang="en-US" sz="1200" dirty="0" err="1" smtClean="0"/>
              <a:t>của</a:t>
            </a:r>
            <a:r>
              <a:rPr lang="en-US" sz="1200" dirty="0" smtClean="0"/>
              <a:t> </a:t>
            </a:r>
            <a:r>
              <a:rPr lang="en-US" sz="1200" dirty="0" err="1" smtClean="0"/>
              <a:t>nghiên</a:t>
            </a:r>
            <a:r>
              <a:rPr lang="en-US" sz="1200" dirty="0" smtClean="0"/>
              <a:t> </a:t>
            </a:r>
            <a:r>
              <a:rPr lang="en-US" sz="1200" dirty="0" err="1" smtClean="0"/>
              <a:t>cứu</a:t>
            </a:r>
            <a:r>
              <a:rPr lang="en-US" sz="1200" dirty="0" smtClean="0"/>
              <a:t> </a:t>
            </a:r>
            <a:r>
              <a:rPr lang="en-US" sz="1200" dirty="0" err="1" smtClean="0"/>
              <a:t>này</a:t>
            </a:r>
            <a:r>
              <a:rPr lang="en-US" sz="1200" dirty="0" smtClean="0"/>
              <a:t>, </a:t>
            </a:r>
            <a:r>
              <a:rPr lang="en-US" sz="1200" dirty="0" err="1" smtClean="0"/>
              <a:t>theo</a:t>
            </a:r>
            <a:r>
              <a:rPr lang="en-US" sz="1200" dirty="0" smtClean="0"/>
              <a:t> </a:t>
            </a:r>
            <a:r>
              <a:rPr lang="en-US" sz="1200" dirty="0" err="1" smtClean="0"/>
              <a:t>dõi</a:t>
            </a:r>
            <a:r>
              <a:rPr lang="en-US" sz="1200" dirty="0" smtClean="0"/>
              <a:t> </a:t>
            </a:r>
            <a:r>
              <a:rPr lang="en-US" sz="1200" dirty="0" err="1" smtClean="0"/>
              <a:t>đánh</a:t>
            </a:r>
            <a:r>
              <a:rPr lang="en-US" sz="1200" dirty="0" smtClean="0"/>
              <a:t> </a:t>
            </a:r>
            <a:r>
              <a:rPr lang="en-US" sz="1200" dirty="0" err="1" smtClean="0"/>
              <a:t>giá</a:t>
            </a:r>
            <a:r>
              <a:rPr lang="en-US" sz="1200" dirty="0" smtClean="0"/>
              <a:t> </a:t>
            </a:r>
            <a:r>
              <a:rPr lang="en-US" sz="1200" dirty="0" err="1" smtClean="0">
                <a:solidFill>
                  <a:srgbClr val="00B0F0"/>
                </a:solidFill>
              </a:rPr>
              <a:t>tiên</a:t>
            </a:r>
            <a:r>
              <a:rPr lang="en-US" sz="1200" dirty="0" smtClean="0">
                <a:solidFill>
                  <a:srgbClr val="00B0F0"/>
                </a:solidFill>
              </a:rPr>
              <a:t> </a:t>
            </a:r>
            <a:r>
              <a:rPr lang="en-US" sz="1200" dirty="0" err="1" smtClean="0">
                <a:solidFill>
                  <a:srgbClr val="00B0F0"/>
                </a:solidFill>
              </a:rPr>
              <a:t>lượng</a:t>
            </a:r>
            <a:r>
              <a:rPr lang="en-US" sz="1200" dirty="0" smtClean="0"/>
              <a:t> </a:t>
            </a:r>
            <a:r>
              <a:rPr lang="en-US" sz="1200" dirty="0" err="1" smtClean="0"/>
              <a:t>sống</a:t>
            </a:r>
            <a:r>
              <a:rPr lang="en-US" sz="1200" dirty="0" smtClean="0"/>
              <a:t> </a:t>
            </a:r>
            <a:r>
              <a:rPr lang="en-US" sz="1200" dirty="0" err="1" smtClean="0"/>
              <a:t>còn</a:t>
            </a:r>
            <a:r>
              <a:rPr lang="en-US" sz="1200" dirty="0" smtClean="0"/>
              <a:t> </a:t>
            </a:r>
            <a:r>
              <a:rPr lang="en-US" sz="1200" dirty="0" err="1" smtClean="0"/>
              <a:t>của</a:t>
            </a:r>
            <a:r>
              <a:rPr lang="en-US" sz="1200" dirty="0" smtClean="0"/>
              <a:t> </a:t>
            </a:r>
            <a:r>
              <a:rPr lang="en-US" sz="1200" dirty="0" err="1" smtClean="0"/>
              <a:t>bệnh</a:t>
            </a:r>
            <a:r>
              <a:rPr lang="en-US" sz="1200" dirty="0" smtClean="0"/>
              <a:t> </a:t>
            </a:r>
            <a:r>
              <a:rPr lang="en-US" sz="1200" dirty="0" err="1" smtClean="0"/>
              <a:t>nhân</a:t>
            </a:r>
            <a:r>
              <a:rPr lang="en-US" sz="1200" dirty="0" smtClean="0"/>
              <a:t> UTNMM </a:t>
            </a:r>
            <a:r>
              <a:rPr lang="en-US" sz="1200" dirty="0" err="1" smtClean="0"/>
              <a:t>nhiễm</a:t>
            </a:r>
            <a:r>
              <a:rPr lang="en-US" sz="1200" dirty="0" smtClean="0"/>
              <a:t> HPV</a:t>
            </a:r>
          </a:p>
          <a:p>
            <a:pPr marL="457200" indent="-457200" algn="just">
              <a:lnSpc>
                <a:spcPct val="120000"/>
              </a:lnSpc>
              <a:spcAft>
                <a:spcPts val="1200"/>
              </a:spcAft>
              <a:buFont typeface="Arial" panose="020B0604020202020204" pitchFamily="34" charset="0"/>
              <a:buChar char="•"/>
            </a:pPr>
            <a:endParaRPr lang="en-US" sz="120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1" dirty="0" smtClean="0">
              <a:latin typeface="Arial"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1" dirty="0" smtClean="0">
              <a:latin typeface="Arial"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C648BC0-D568-40D8-A985-C252CD6C08B5}" type="slidenum">
              <a:rPr lang="en-US" smtClean="0"/>
              <a:pPr>
                <a:defRPr/>
              </a:pPr>
              <a:t>24</a:t>
            </a:fld>
            <a:endParaRPr lang="en-US"/>
          </a:p>
        </p:txBody>
      </p:sp>
    </p:spTree>
    <p:extLst>
      <p:ext uri="{BB962C8B-B14F-4D97-AF65-F5344CB8AC3E}">
        <p14:creationId xmlns:p14="http://schemas.microsoft.com/office/powerpoint/2010/main" val="181539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mn-lt"/>
                <a:ea typeface="+mn-ea"/>
                <a:cs typeface="+mn-cs"/>
              </a:rPr>
              <a:t>SQUAMOUS CELL CARCINOMA is one of the most prevalent cancer in the world with high incidence and mortality</a:t>
            </a:r>
          </a:p>
          <a:p>
            <a:pPr marL="171450" indent="-171450">
              <a:buFontTx/>
              <a:buChar char="-"/>
            </a:pPr>
            <a:r>
              <a:rPr lang="en-US" sz="1200" kern="1200" dirty="0" smtClean="0">
                <a:solidFill>
                  <a:schemeClr val="tx1"/>
                </a:solidFill>
                <a:effectLst/>
                <a:latin typeface="+mn-lt"/>
                <a:ea typeface="+mn-ea"/>
                <a:cs typeface="+mn-cs"/>
              </a:rPr>
              <a:t>According to International Agency for Research on Cancer:</a:t>
            </a:r>
          </a:p>
          <a:p>
            <a:r>
              <a:rPr lang="en-US" sz="1200" b="0" i="0" kern="1200" dirty="0" smtClean="0">
                <a:solidFill>
                  <a:schemeClr val="tx1"/>
                </a:solidFill>
                <a:effectLst/>
                <a:latin typeface="+mn-lt"/>
                <a:ea typeface="+mn-ea"/>
                <a:cs typeface="+mn-cs"/>
              </a:rPr>
              <a:t>The global </a:t>
            </a:r>
            <a:r>
              <a:rPr lang="en-US" sz="1200" kern="1200" dirty="0" smtClean="0">
                <a:solidFill>
                  <a:schemeClr val="tx1"/>
                </a:solidFill>
                <a:effectLst/>
                <a:latin typeface="+mn-lt"/>
                <a:ea typeface="+mn-ea"/>
                <a:cs typeface="+mn-cs"/>
              </a:rPr>
              <a:t>annual </a:t>
            </a:r>
            <a:r>
              <a:rPr lang="en-US" sz="1200" b="0" i="0" kern="1200" dirty="0" smtClean="0">
                <a:solidFill>
                  <a:schemeClr val="tx1"/>
                </a:solidFill>
                <a:effectLst/>
                <a:latin typeface="+mn-lt"/>
                <a:ea typeface="+mn-ea"/>
                <a:cs typeface="+mn-cs"/>
              </a:rPr>
              <a:t>Age-Standardized Rate</a:t>
            </a:r>
            <a:r>
              <a:rPr lang="en-US" sz="1200" b="0" i="0" kern="1200" baseline="0" dirty="0" smtClean="0">
                <a:solidFill>
                  <a:schemeClr val="tx1"/>
                </a:solidFill>
                <a:effectLst/>
                <a:latin typeface="+mn-lt"/>
                <a:ea typeface="+mn-ea"/>
                <a:cs typeface="+mn-cs"/>
              </a:rPr>
              <a:t> in</a:t>
            </a:r>
            <a:r>
              <a:rPr lang="en-US" sz="1200" b="0" i="0" kern="1200" dirty="0" smtClean="0">
                <a:solidFill>
                  <a:schemeClr val="tx1"/>
                </a:solidFill>
                <a:effectLst/>
                <a:latin typeface="+mn-lt"/>
                <a:ea typeface="+mn-ea"/>
                <a:cs typeface="+mn-cs"/>
              </a:rPr>
              <a:t> male </a:t>
            </a:r>
            <a:r>
              <a:rPr lang="en-US" sz="1200" kern="1200" dirty="0" smtClean="0">
                <a:solidFill>
                  <a:schemeClr val="tx1"/>
                </a:solidFill>
                <a:effectLst/>
                <a:latin typeface="+mn-lt"/>
                <a:ea typeface="+mn-ea"/>
                <a:cs typeface="+mn-cs"/>
              </a:rPr>
              <a:t>is 5,5 /100.000 and in female is 2,5 /100.000, in both genders are 4 /100.000</a:t>
            </a:r>
          </a:p>
          <a:p>
            <a:pPr marL="171450" indent="-171450">
              <a:buFontTx/>
              <a:buChar char="-"/>
            </a:pPr>
            <a:r>
              <a:rPr lang="en-US" sz="1200" kern="1200" dirty="0" smtClean="0">
                <a:solidFill>
                  <a:schemeClr val="tx1"/>
                </a:solidFill>
                <a:effectLst/>
                <a:latin typeface="+mn-lt"/>
                <a:ea typeface="+mn-ea"/>
                <a:cs typeface="+mn-cs"/>
              </a:rPr>
              <a:t>In Ho Chi Minh city cancer data: from 2007 -2011, oral- oropharyngeal cancer is one of</a:t>
            </a:r>
            <a:r>
              <a:rPr lang="en-US" sz="1200" kern="1200" baseline="0" dirty="0" smtClean="0">
                <a:solidFill>
                  <a:schemeClr val="tx1"/>
                </a:solidFill>
                <a:effectLst/>
                <a:latin typeface="+mn-lt"/>
                <a:ea typeface="+mn-ea"/>
                <a:cs typeface="+mn-cs"/>
              </a:rPr>
              <a:t> 10 most prevalent cancers, </a:t>
            </a:r>
            <a:r>
              <a:rPr lang="en-US" sz="1200" b="0" i="0" kern="1200" dirty="0" smtClean="0">
                <a:solidFill>
                  <a:schemeClr val="tx1"/>
                </a:solidFill>
                <a:effectLst/>
                <a:latin typeface="+mn-lt"/>
                <a:ea typeface="+mn-ea"/>
                <a:cs typeface="+mn-cs"/>
              </a:rPr>
              <a:t>Age-Standardized Rate of male is </a:t>
            </a:r>
            <a:r>
              <a:rPr lang="en-US" sz="1200" kern="1200" dirty="0" smtClean="0">
                <a:solidFill>
                  <a:schemeClr val="tx1"/>
                </a:solidFill>
                <a:effectLst/>
                <a:latin typeface="+mn-lt"/>
                <a:ea typeface="+mn-ea"/>
                <a:cs typeface="+mn-cs"/>
              </a:rPr>
              <a:t>12,4 and female is 3,6, for</a:t>
            </a:r>
            <a:r>
              <a:rPr lang="en-US" sz="1200" kern="1200" baseline="0" dirty="0" smtClean="0">
                <a:solidFill>
                  <a:schemeClr val="tx1"/>
                </a:solidFill>
                <a:effectLst/>
                <a:latin typeface="+mn-lt"/>
                <a:ea typeface="+mn-ea"/>
                <a:cs typeface="+mn-cs"/>
              </a:rPr>
              <a:t> both genders are </a:t>
            </a:r>
            <a:r>
              <a:rPr lang="en-US" sz="1200" kern="1200" dirty="0" smtClean="0">
                <a:solidFill>
                  <a:schemeClr val="tx1"/>
                </a:solidFill>
                <a:effectLst/>
                <a:latin typeface="+mn-lt"/>
                <a:ea typeface="+mn-ea"/>
                <a:cs typeface="+mn-cs"/>
              </a:rPr>
              <a:t>7,8/100.000.</a:t>
            </a:r>
          </a:p>
        </p:txBody>
      </p:sp>
      <p:sp>
        <p:nvSpPr>
          <p:cNvPr id="4" name="Slide Number Placeholder 3"/>
          <p:cNvSpPr>
            <a:spLocks noGrp="1"/>
          </p:cNvSpPr>
          <p:nvPr>
            <p:ph type="sldNum" sz="quarter" idx="10"/>
          </p:nvPr>
        </p:nvSpPr>
        <p:spPr/>
        <p:txBody>
          <a:bodyPr/>
          <a:lstStyle/>
          <a:p>
            <a:pPr>
              <a:defRPr/>
            </a:pPr>
            <a:fld id="{CC648BC0-D568-40D8-A985-C252CD6C08B5}" type="slidenum">
              <a:rPr lang="en-US" smtClean="0"/>
              <a:pPr>
                <a:defRPr/>
              </a:pPr>
              <a:t>3</a:t>
            </a:fld>
            <a:endParaRPr lang="en-US" dirty="0"/>
          </a:p>
        </p:txBody>
      </p:sp>
    </p:spTree>
    <p:extLst>
      <p:ext uri="{BB962C8B-B14F-4D97-AF65-F5344CB8AC3E}">
        <p14:creationId xmlns:p14="http://schemas.microsoft.com/office/powerpoint/2010/main" val="1424609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OSCC </a:t>
            </a:r>
            <a:r>
              <a:rPr lang="en-US" sz="1200" kern="1200" dirty="0" smtClean="0">
                <a:solidFill>
                  <a:schemeClr val="tx1"/>
                </a:solidFill>
                <a:effectLst/>
                <a:latin typeface="+mn-lt"/>
                <a:ea typeface="+mn-ea"/>
                <a:cs typeface="+mn-cs"/>
              </a:rPr>
              <a:t>has multiple causes.</a:t>
            </a:r>
            <a:r>
              <a:rPr lang="en-US" sz="1200" kern="1200" baseline="0" dirty="0" smtClean="0">
                <a:solidFill>
                  <a:schemeClr val="tx1"/>
                </a:solidFill>
                <a:effectLst/>
                <a:latin typeface="+mn-lt"/>
                <a:ea typeface="+mn-ea"/>
                <a:cs typeface="+mn-cs"/>
              </a:rPr>
              <a:t> Recently, </a:t>
            </a:r>
            <a:r>
              <a:rPr lang="en-US" sz="1200" kern="1200" dirty="0" smtClean="0">
                <a:solidFill>
                  <a:schemeClr val="tx1"/>
                </a:solidFill>
                <a:effectLst/>
                <a:latin typeface="+mn-lt"/>
                <a:ea typeface="+mn-ea"/>
                <a:cs typeface="+mn-cs"/>
              </a:rPr>
              <a:t>HPV is one of some virus considered to be an etiology of OSCC.</a:t>
            </a:r>
          </a:p>
        </p:txBody>
      </p:sp>
      <p:sp>
        <p:nvSpPr>
          <p:cNvPr id="4" name="Slide Number Placeholder 3"/>
          <p:cNvSpPr>
            <a:spLocks noGrp="1"/>
          </p:cNvSpPr>
          <p:nvPr>
            <p:ph type="sldNum" sz="quarter" idx="10"/>
          </p:nvPr>
        </p:nvSpPr>
        <p:spPr/>
        <p:txBody>
          <a:bodyPr/>
          <a:lstStyle/>
          <a:p>
            <a:pPr>
              <a:defRPr/>
            </a:pPr>
            <a:fld id="{CC648BC0-D568-40D8-A985-C252CD6C08B5}" type="slidenum">
              <a:rPr lang="en-US" smtClean="0"/>
              <a:pPr>
                <a:defRPr/>
              </a:pPr>
              <a:t>4</a:t>
            </a:fld>
            <a:endParaRPr lang="en-US" dirty="0"/>
          </a:p>
        </p:txBody>
      </p:sp>
    </p:spTree>
    <p:extLst>
      <p:ext uri="{BB962C8B-B14F-4D97-AF65-F5344CB8AC3E}">
        <p14:creationId xmlns:p14="http://schemas.microsoft.com/office/powerpoint/2010/main" val="1424609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Recent studies found the presence of</a:t>
            </a:r>
            <a:r>
              <a:rPr lang="en-US" baseline="0" dirty="0" smtClean="0"/>
              <a:t> HPV in OSCC.</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In our country, The first study in 2012 about correlation between HPV and OSCC used biopsy method.</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mn-lt"/>
                <a:ea typeface="+mn-ea"/>
                <a:cs typeface="+mn-cs"/>
              </a:rPr>
              <a:t>Meanwhile, many researches showed that: cytology method</a:t>
            </a:r>
            <a:r>
              <a:rPr lang="en-US" sz="1200" kern="1200" baseline="0" dirty="0" smtClean="0">
                <a:solidFill>
                  <a:schemeClr val="tx1"/>
                </a:solidFill>
                <a:effectLst/>
                <a:latin typeface="+mn-lt"/>
                <a:ea typeface="+mn-ea"/>
                <a:cs typeface="+mn-cs"/>
              </a:rPr>
              <a:t> can also be used</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Dentists applied this method in screening early oral mucosa cancer and It has sensitivity</a:t>
            </a:r>
            <a:r>
              <a:rPr lang="en-US" sz="1200" kern="1200" dirty="0" smtClean="0">
                <a:solidFill>
                  <a:schemeClr val="tx1"/>
                </a:solidFill>
                <a:effectLst/>
                <a:latin typeface="+mn-lt"/>
                <a:ea typeface="+mn-ea"/>
                <a:cs typeface="+mn-cs"/>
              </a:rPr>
              <a:t> of </a:t>
            </a:r>
            <a:r>
              <a:rPr lang="en-US" sz="1200" kern="1200" baseline="0" dirty="0" smtClean="0">
                <a:solidFill>
                  <a:schemeClr val="tx1"/>
                </a:solidFill>
                <a:effectLst/>
                <a:latin typeface="+mn-lt"/>
                <a:ea typeface="+mn-ea"/>
                <a:cs typeface="+mn-cs"/>
              </a:rPr>
              <a:t>over 90%. In addition, Cytology is less invasive than biopsy.</a:t>
            </a:r>
            <a:endParaRPr lang="en-US" sz="1200" kern="1200" dirty="0" smtClean="0">
              <a:solidFill>
                <a:schemeClr val="tx1"/>
              </a:solidFill>
              <a:effectLst/>
              <a:latin typeface="+mn-lt"/>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mn-lt"/>
                <a:ea typeface="+mn-ea"/>
                <a:cs typeface="+mn-cs"/>
              </a:rPr>
              <a:t>WHO gave guideline of reverse blotting hybridization in order to determine HPV infection. This method can detect dozens of HPV types in one experiment with very high sensitivity and specificity.</a:t>
            </a:r>
          </a:p>
        </p:txBody>
      </p:sp>
      <p:sp>
        <p:nvSpPr>
          <p:cNvPr id="4" name="Slide Number Placeholder 3"/>
          <p:cNvSpPr>
            <a:spLocks noGrp="1"/>
          </p:cNvSpPr>
          <p:nvPr>
            <p:ph type="sldNum" sz="quarter" idx="10"/>
          </p:nvPr>
        </p:nvSpPr>
        <p:spPr/>
        <p:txBody>
          <a:bodyPr/>
          <a:lstStyle/>
          <a:p>
            <a:pPr>
              <a:defRPr/>
            </a:pPr>
            <a:fld id="{CC648BC0-D568-40D8-A985-C252CD6C08B5}" type="slidenum">
              <a:rPr lang="en-US" smtClean="0"/>
              <a:pPr>
                <a:defRPr/>
              </a:pPr>
              <a:t>5</a:t>
            </a:fld>
            <a:endParaRPr lang="en-US"/>
          </a:p>
        </p:txBody>
      </p:sp>
    </p:spTree>
    <p:extLst>
      <p:ext uri="{BB962C8B-B14F-4D97-AF65-F5344CB8AC3E}">
        <p14:creationId xmlns:p14="http://schemas.microsoft.com/office/powerpoint/2010/main" val="1424609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Objectives of the study</a:t>
            </a:r>
            <a:r>
              <a:rPr lang="en-US" baseline="0" dirty="0" smtClean="0"/>
              <a:t> includes</a:t>
            </a:r>
          </a:p>
          <a:p>
            <a:pPr marL="0" indent="0" algn="just" eaLnBrk="1" hangingPunct="1">
              <a:lnSpc>
                <a:spcPct val="150000"/>
              </a:lnSpc>
              <a:spcBef>
                <a:spcPts val="1200"/>
              </a:spcBef>
              <a:buNone/>
            </a:pPr>
            <a:r>
              <a:rPr lang="en-US" b="1" dirty="0" smtClean="0"/>
              <a:t>1. To compare the HPV prevalence and its types in OSCC and in normal oral mucosa (NOM)</a:t>
            </a:r>
          </a:p>
          <a:p>
            <a:pPr marL="0" indent="0" algn="just" eaLnBrk="1" hangingPunct="1">
              <a:lnSpc>
                <a:spcPct val="150000"/>
              </a:lnSpc>
              <a:spcBef>
                <a:spcPts val="1200"/>
              </a:spcBef>
              <a:buNone/>
            </a:pPr>
            <a:r>
              <a:rPr lang="en-US" b="1" dirty="0" smtClean="0"/>
              <a:t>2. to investigate the association between HPV infection and </a:t>
            </a:r>
            <a:r>
              <a:rPr lang="en-US" b="1" dirty="0" err="1" smtClean="0"/>
              <a:t>clinico</a:t>
            </a:r>
            <a:r>
              <a:rPr lang="en-US" b="1" dirty="0" smtClean="0"/>
              <a:t>-pathological features of OSCC .</a:t>
            </a:r>
            <a:endParaRPr lang="en-US" b="1"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CC648BC0-D568-40D8-A985-C252CD6C08B5}" type="slidenum">
              <a:rPr lang="en-US" smtClean="0"/>
              <a:pPr>
                <a:defRPr/>
              </a:pPr>
              <a:t>6</a:t>
            </a:fld>
            <a:endParaRPr lang="en-US"/>
          </a:p>
        </p:txBody>
      </p:sp>
    </p:spTree>
    <p:extLst>
      <p:ext uri="{BB962C8B-B14F-4D97-AF65-F5344CB8AC3E}">
        <p14:creationId xmlns:p14="http://schemas.microsoft.com/office/powerpoint/2010/main" val="300301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dirty="0" smtClean="0">
                <a:solidFill>
                  <a:srgbClr val="10381A"/>
                </a:solidFill>
                <a:latin typeface="Arial" pitchFamily="34" charset="0"/>
                <a:cs typeface="Arial" pitchFamily="34" charset="0"/>
              </a:rPr>
              <a:t>HPV is a</a:t>
            </a:r>
            <a:r>
              <a:rPr lang="en-US" sz="1200" baseline="0" dirty="0" smtClean="0">
                <a:solidFill>
                  <a:srgbClr val="10381A"/>
                </a:solidFill>
                <a:latin typeface="Arial" pitchFamily="34" charset="0"/>
                <a:cs typeface="Arial" pitchFamily="34" charset="0"/>
              </a:rPr>
              <a:t> </a:t>
            </a:r>
            <a:r>
              <a:rPr lang="en-US" sz="1200" dirty="0" smtClean="0">
                <a:solidFill>
                  <a:srgbClr val="10381A"/>
                </a:solidFill>
                <a:latin typeface="Arial" pitchFamily="34" charset="0"/>
                <a:cs typeface="Arial" pitchFamily="34" charset="0"/>
              </a:rPr>
              <a:t>DNA virus</a:t>
            </a:r>
            <a:r>
              <a:rPr lang="en-US" sz="1200" baseline="0" dirty="0" smtClean="0">
                <a:solidFill>
                  <a:srgbClr val="10381A"/>
                </a:solidFill>
                <a:latin typeface="Arial" pitchFamily="34" charset="0"/>
                <a:cs typeface="Arial" pitchFamily="34" charset="0"/>
              </a:rPr>
              <a:t> of</a:t>
            </a:r>
            <a:r>
              <a:rPr lang="en-US" sz="1200" dirty="0" smtClean="0">
                <a:solidFill>
                  <a:srgbClr val="10381A"/>
                </a:solidFill>
                <a:latin typeface="Arial" pitchFamily="34" charset="0"/>
                <a:cs typeface="Arial" pitchFamily="34" charset="0"/>
              </a:rPr>
              <a:t> </a:t>
            </a:r>
            <a:r>
              <a:rPr lang="en-US" sz="1200" dirty="0" err="1" smtClean="0">
                <a:solidFill>
                  <a:srgbClr val="10381A"/>
                </a:solidFill>
                <a:latin typeface="Arial" pitchFamily="34" charset="0"/>
                <a:cs typeface="Arial" pitchFamily="34" charset="0"/>
              </a:rPr>
              <a:t>Papillomaviridae</a:t>
            </a:r>
            <a:r>
              <a:rPr lang="en-US" sz="1200" dirty="0" smtClean="0">
                <a:solidFill>
                  <a:srgbClr val="10381A"/>
                </a:solidFill>
                <a:latin typeface="Arial" pitchFamily="34" charset="0"/>
                <a:cs typeface="Arial" pitchFamily="34" charset="0"/>
              </a:rPr>
              <a:t> </a:t>
            </a:r>
            <a:r>
              <a:rPr lang="en-US" sz="1200" b="0" i="0" kern="1200" dirty="0" smtClean="0">
                <a:solidFill>
                  <a:schemeClr val="tx1"/>
                </a:solidFill>
                <a:effectLst/>
                <a:latin typeface="+mn-lt"/>
                <a:ea typeface="+mn-ea"/>
                <a:cs typeface="+mn-cs"/>
              </a:rPr>
              <a:t>family.</a:t>
            </a:r>
            <a:endParaRPr lang="en-US" sz="1200" dirty="0" smtClean="0">
              <a:solidFill>
                <a:srgbClr val="10381A"/>
              </a:solidFill>
              <a:latin typeface="Arial" pitchFamily="34" charset="0"/>
              <a:cs typeface="Arial" pitchFamily="34" charset="0"/>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FR" sz="1200" b="0" i="0" kern="1200" dirty="0" smtClean="0">
                <a:solidFill>
                  <a:schemeClr val="tx1"/>
                </a:solidFill>
                <a:effectLst/>
                <a:latin typeface="+mn-lt"/>
                <a:ea typeface="+mn-ea"/>
                <a:cs typeface="+mn-cs"/>
              </a:rPr>
              <a:t>The viral </a:t>
            </a:r>
            <a:r>
              <a:rPr lang="fr-FR" sz="1200" b="0" i="0" kern="1200" dirty="0" err="1" smtClean="0">
                <a:solidFill>
                  <a:schemeClr val="tx1"/>
                </a:solidFill>
                <a:effectLst/>
                <a:latin typeface="+mn-lt"/>
                <a:ea typeface="+mn-ea"/>
                <a:cs typeface="+mn-cs"/>
              </a:rPr>
              <a:t>genome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is</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approximately</a:t>
            </a:r>
            <a:r>
              <a:rPr lang="fr-FR" sz="1200" b="0" i="0" kern="1200" dirty="0" smtClean="0">
                <a:solidFill>
                  <a:schemeClr val="tx1"/>
                </a:solidFill>
                <a:effectLst/>
                <a:latin typeface="+mn-lt"/>
                <a:ea typeface="+mn-ea"/>
                <a:cs typeface="+mn-cs"/>
              </a:rPr>
              <a:t> 8-kb in </a:t>
            </a:r>
            <a:r>
              <a:rPr lang="fr-FR" sz="1200" b="0" i="0" kern="1200" dirty="0" err="1" smtClean="0">
                <a:solidFill>
                  <a:schemeClr val="tx1"/>
                </a:solidFill>
                <a:effectLst/>
                <a:latin typeface="+mn-lt"/>
                <a:ea typeface="+mn-ea"/>
                <a:cs typeface="+mn-cs"/>
              </a:rPr>
              <a:t>length</a:t>
            </a:r>
            <a:r>
              <a:rPr lang="fr-FR" sz="1200" b="0" i="0"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Its</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genome</a:t>
            </a:r>
            <a:r>
              <a:rPr lang="fr-FR" sz="1200" b="0" i="0" kern="1200" dirty="0" smtClean="0">
                <a:solidFill>
                  <a:schemeClr val="tx1"/>
                </a:solidFill>
                <a:effectLst/>
                <a:latin typeface="+mn-lt"/>
                <a:ea typeface="+mn-ea"/>
                <a:cs typeface="+mn-cs"/>
              </a:rPr>
              <a:t> encodes for 6 </a:t>
            </a:r>
            <a:r>
              <a:rPr lang="fr-FR" sz="1200" b="0" i="0" kern="1200" dirty="0" err="1" smtClean="0">
                <a:solidFill>
                  <a:schemeClr val="tx1"/>
                </a:solidFill>
                <a:effectLst/>
                <a:latin typeface="+mn-lt"/>
                <a:ea typeface="+mn-ea"/>
                <a:cs typeface="+mn-cs"/>
              </a:rPr>
              <a:t>early</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proteins</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responsible</a:t>
            </a:r>
            <a:r>
              <a:rPr lang="fr-FR" sz="1200" b="0" i="0" kern="1200" dirty="0" smtClean="0">
                <a:solidFill>
                  <a:schemeClr val="tx1"/>
                </a:solidFill>
                <a:effectLst/>
                <a:latin typeface="+mn-lt"/>
                <a:ea typeface="+mn-ea"/>
                <a:cs typeface="+mn-cs"/>
              </a:rPr>
              <a:t> for virus </a:t>
            </a:r>
            <a:r>
              <a:rPr lang="fr-FR" sz="1200" b="0" i="0" kern="1200" dirty="0" err="1" smtClean="0">
                <a:solidFill>
                  <a:schemeClr val="tx1"/>
                </a:solidFill>
                <a:effectLst/>
                <a:latin typeface="+mn-lt"/>
                <a:ea typeface="+mn-ea"/>
                <a:cs typeface="+mn-cs"/>
              </a:rPr>
              <a:t>replication</a:t>
            </a:r>
            <a:r>
              <a:rPr lang="fr-FR" sz="1200" b="0" i="0" kern="1200" dirty="0" smtClean="0">
                <a:solidFill>
                  <a:schemeClr val="tx1"/>
                </a:solidFill>
                <a:effectLst/>
                <a:latin typeface="+mn-lt"/>
                <a:ea typeface="+mn-ea"/>
                <a:cs typeface="+mn-cs"/>
              </a:rPr>
              <a:t> and 2 </a:t>
            </a:r>
            <a:r>
              <a:rPr lang="fr-FR" sz="1200" b="0" i="0" kern="1200" dirty="0" err="1" smtClean="0">
                <a:solidFill>
                  <a:schemeClr val="tx1"/>
                </a:solidFill>
                <a:effectLst/>
                <a:latin typeface="+mn-lt"/>
                <a:ea typeface="+mn-ea"/>
                <a:cs typeface="+mn-cs"/>
              </a:rPr>
              <a:t>late</a:t>
            </a:r>
            <a:r>
              <a:rPr lang="fr-FR" sz="1200" b="0" i="0" kern="1200" dirty="0" smtClean="0">
                <a:solidFill>
                  <a:schemeClr val="tx1"/>
                </a:solidFill>
                <a:effectLst/>
                <a:latin typeface="+mn-lt"/>
                <a:ea typeface="+mn-ea"/>
                <a:cs typeface="+mn-cs"/>
              </a:rPr>
              <a:t> structural </a:t>
            </a:r>
            <a:r>
              <a:rPr lang="fr-FR" sz="1200" b="0" i="0" kern="1200" dirty="0" err="1" smtClean="0">
                <a:solidFill>
                  <a:schemeClr val="tx1"/>
                </a:solidFill>
                <a:effectLst/>
                <a:latin typeface="+mn-lt"/>
                <a:ea typeface="+mn-ea"/>
                <a:cs typeface="+mn-cs"/>
              </a:rPr>
              <a:t>proteins</a:t>
            </a:r>
            <a:r>
              <a:rPr lang="fr-FR" sz="1200" b="0" i="0" kern="1200" dirty="0" smtClean="0">
                <a:solidFill>
                  <a:schemeClr val="tx1"/>
                </a:solidFill>
                <a:effectLst/>
                <a:latin typeface="+mn-lt"/>
                <a:ea typeface="+mn-ea"/>
                <a:cs typeface="+mn-cs"/>
              </a:rPr>
              <a:t>, L1 and L2</a:t>
            </a:r>
            <a:r>
              <a:rPr lang="fr-FR" sz="1200" kern="1200" dirty="0" smtClean="0">
                <a:solidFill>
                  <a:schemeClr val="tx1"/>
                </a:solidFill>
                <a:effectLst/>
                <a:latin typeface="+mn-lt"/>
                <a:ea typeface="+mn-ea"/>
                <a:cs typeface="+mn-cs"/>
              </a:rPr>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FR" sz="1200" kern="1200" dirty="0" err="1" smtClean="0">
                <a:solidFill>
                  <a:schemeClr val="tx1"/>
                </a:solidFill>
                <a:effectLst/>
                <a:latin typeface="+mn-lt"/>
                <a:ea typeface="+mn-ea"/>
                <a:cs typeface="+mn-cs"/>
              </a:rPr>
              <a:t>Among</a:t>
            </a:r>
            <a:r>
              <a:rPr lang="fr-FR" sz="1200" kern="1200" dirty="0" smtClean="0">
                <a:solidFill>
                  <a:schemeClr val="tx1"/>
                </a:solidFill>
                <a:effectLst/>
                <a:latin typeface="+mn-lt"/>
                <a:ea typeface="+mn-ea"/>
                <a:cs typeface="+mn-cs"/>
              </a:rPr>
              <a:t> 6 </a:t>
            </a:r>
            <a:r>
              <a:rPr lang="fr-FR" sz="1200" b="0" i="0" kern="1200" dirty="0" err="1" smtClean="0">
                <a:solidFill>
                  <a:schemeClr val="tx1"/>
                </a:solidFill>
                <a:effectLst/>
                <a:latin typeface="+mn-lt"/>
                <a:ea typeface="+mn-ea"/>
                <a:cs typeface="+mn-cs"/>
              </a:rPr>
              <a:t>early</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regions</a:t>
            </a:r>
            <a:r>
              <a:rPr lang="fr-FR" sz="1200" b="0" i="0"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E6 and E7 </a:t>
            </a:r>
            <a:r>
              <a:rPr lang="fr-FR" sz="1200" b="0" i="0" kern="1200" dirty="0" err="1" smtClean="0">
                <a:solidFill>
                  <a:schemeClr val="tx1"/>
                </a:solidFill>
                <a:effectLst/>
                <a:latin typeface="+mn-lt"/>
                <a:ea typeface="+mn-ea"/>
                <a:cs typeface="+mn-cs"/>
              </a:rPr>
              <a:t>function</a:t>
            </a:r>
            <a:r>
              <a:rPr lang="fr-FR" sz="1200" b="0" i="0" kern="1200" dirty="0" smtClean="0">
                <a:solidFill>
                  <a:schemeClr val="tx1"/>
                </a:solidFill>
                <a:effectLst/>
                <a:latin typeface="+mn-lt"/>
                <a:ea typeface="+mn-ea"/>
                <a:cs typeface="+mn-cs"/>
              </a:rPr>
              <a:t> as </a:t>
            </a:r>
            <a:r>
              <a:rPr lang="fr-FR" sz="1200" b="0" i="0" kern="1200" dirty="0" err="1" smtClean="0">
                <a:solidFill>
                  <a:schemeClr val="tx1"/>
                </a:solidFill>
                <a:effectLst/>
                <a:latin typeface="+mn-lt"/>
                <a:ea typeface="+mn-ea"/>
                <a:cs typeface="+mn-cs"/>
              </a:rPr>
              <a:t>oncoproteins</a:t>
            </a:r>
            <a:r>
              <a:rPr lang="fr-FR" sz="1200" b="0" i="0" kern="1200" dirty="0" smtClean="0">
                <a:solidFill>
                  <a:schemeClr val="tx1"/>
                </a:solidFill>
                <a:effectLst/>
                <a:latin typeface="+mn-lt"/>
                <a:ea typeface="+mn-ea"/>
                <a:cs typeface="+mn-cs"/>
              </a:rPr>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FR" sz="1200" kern="1200" dirty="0" smtClean="0">
                <a:solidFill>
                  <a:schemeClr val="tx1"/>
                </a:solidFill>
                <a:effectLst/>
                <a:latin typeface="+mn-lt"/>
                <a:ea typeface="+mn-ea"/>
                <a:cs typeface="+mn-cs"/>
              </a:rPr>
              <a:t>The E6 </a:t>
            </a:r>
            <a:r>
              <a:rPr lang="fr-FR" sz="1200" kern="1200" dirty="0" err="1" smtClean="0">
                <a:solidFill>
                  <a:schemeClr val="tx1"/>
                </a:solidFill>
                <a:effectLst/>
                <a:latin typeface="+mn-lt"/>
                <a:ea typeface="+mn-ea"/>
                <a:cs typeface="+mn-cs"/>
              </a:rPr>
              <a:t>protein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thought</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promote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cell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proliferation</a:t>
            </a:r>
            <a:r>
              <a:rPr lang="fr-FR" sz="1200" kern="1200" dirty="0" smtClean="0">
                <a:solidFill>
                  <a:schemeClr val="tx1"/>
                </a:solidFill>
                <a:effectLst/>
                <a:latin typeface="+mn-lt"/>
                <a:ea typeface="+mn-ea"/>
                <a:cs typeface="+mn-cs"/>
              </a:rPr>
              <a:t> by </a:t>
            </a:r>
            <a:r>
              <a:rPr lang="fr-FR" sz="1200" kern="1200" dirty="0" err="1" smtClean="0">
                <a:solidFill>
                  <a:schemeClr val="tx1"/>
                </a:solidFill>
                <a:effectLst/>
                <a:latin typeface="+mn-lt"/>
                <a:ea typeface="+mn-ea"/>
                <a:cs typeface="+mn-cs"/>
              </a:rPr>
              <a:t>stimulating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degradation</a:t>
            </a:r>
            <a:r>
              <a:rPr lang="fr-FR" sz="1200" kern="1200" dirty="0" smtClean="0">
                <a:solidFill>
                  <a:schemeClr val="tx1"/>
                </a:solidFill>
                <a:effectLst/>
                <a:latin typeface="+mn-lt"/>
                <a:ea typeface="+mn-ea"/>
                <a:cs typeface="+mn-cs"/>
              </a:rPr>
              <a:t> of the </a:t>
            </a:r>
            <a:r>
              <a:rPr lang="fr-FR" sz="1200" kern="1200" dirty="0" err="1" smtClean="0">
                <a:solidFill>
                  <a:schemeClr val="tx1"/>
                </a:solidFill>
                <a:effectLst/>
                <a:latin typeface="+mn-lt"/>
                <a:ea typeface="+mn-ea"/>
                <a:cs typeface="+mn-cs"/>
              </a:rPr>
              <a:t>tumor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suppressor</a:t>
            </a:r>
            <a:r>
              <a:rPr lang="fr-FR" sz="1200" kern="1200" dirty="0" smtClean="0">
                <a:solidFill>
                  <a:schemeClr val="tx1"/>
                </a:solidFill>
                <a:effectLst/>
                <a:latin typeface="+mn-lt"/>
                <a:ea typeface="+mn-ea"/>
                <a:cs typeface="+mn-cs"/>
              </a:rPr>
              <a:t> p53 </a:t>
            </a:r>
            <a:r>
              <a:rPr lang="fr-FR" sz="1200" kern="1200" dirty="0" err="1" smtClean="0">
                <a:solidFill>
                  <a:schemeClr val="tx1"/>
                </a:solidFill>
                <a:effectLst/>
                <a:latin typeface="+mn-lt"/>
                <a:ea typeface="+mn-ea"/>
                <a:cs typeface="+mn-cs"/>
              </a:rPr>
              <a:t>protein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thus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prevent</a:t>
            </a:r>
            <a:r>
              <a:rPr lang="fr-FR" sz="1200" kern="1200" dirty="0" smtClean="0">
                <a:solidFill>
                  <a:schemeClr val="tx1"/>
                </a:solidFill>
                <a:effectLst/>
                <a:latin typeface="+mn-lt"/>
                <a:ea typeface="+mn-ea"/>
                <a:cs typeface="+mn-cs"/>
              </a:rPr>
              <a:t> the control of </a:t>
            </a:r>
            <a:r>
              <a:rPr lang="fr-FR" sz="1200" kern="1200" dirty="0" err="1" smtClean="0">
                <a:solidFill>
                  <a:schemeClr val="tx1"/>
                </a:solidFill>
                <a:effectLst/>
                <a:latin typeface="+mn-lt"/>
                <a:ea typeface="+mn-ea"/>
                <a:cs typeface="+mn-cs"/>
              </a:rPr>
              <a:t>cell</a:t>
            </a:r>
            <a:r>
              <a:rPr lang="fr-FR" sz="1200" kern="1200" dirty="0" smtClean="0">
                <a:solidFill>
                  <a:schemeClr val="tx1"/>
                </a:solidFill>
                <a:effectLst/>
                <a:latin typeface="+mn-lt"/>
                <a:ea typeface="+mn-ea"/>
                <a:cs typeface="+mn-cs"/>
              </a:rPr>
              <a:t> cycle progression, the </a:t>
            </a:r>
            <a:r>
              <a:rPr lang="fr-FR" sz="1200" kern="1200" dirty="0" err="1" smtClean="0">
                <a:solidFill>
                  <a:schemeClr val="tx1"/>
                </a:solidFill>
                <a:effectLst/>
                <a:latin typeface="+mn-lt"/>
                <a:ea typeface="+mn-ea"/>
                <a:cs typeface="+mn-cs"/>
              </a:rPr>
              <a:t>cell</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FR" sz="1200" kern="1200" dirty="0" smtClean="0">
                <a:solidFill>
                  <a:schemeClr val="tx1"/>
                </a:solidFill>
                <a:effectLst/>
                <a:latin typeface="+mn-lt"/>
                <a:ea typeface="+mn-ea"/>
                <a:cs typeface="+mn-cs"/>
              </a:rPr>
              <a:t>E7 </a:t>
            </a:r>
            <a:r>
              <a:rPr lang="fr-FR" sz="1200" kern="1200" dirty="0" err="1" smtClean="0">
                <a:solidFill>
                  <a:schemeClr val="tx1"/>
                </a:solidFill>
                <a:effectLst/>
                <a:latin typeface="+mn-lt"/>
                <a:ea typeface="+mn-ea"/>
                <a:cs typeface="+mn-cs"/>
              </a:rPr>
              <a:t>binds</a:t>
            </a:r>
            <a:r>
              <a:rPr lang="fr-FR" sz="1200" kern="1200" dirty="0" smtClean="0">
                <a:solidFill>
                  <a:schemeClr val="tx1"/>
                </a:solidFill>
                <a:effectLst/>
                <a:latin typeface="+mn-lt"/>
                <a:ea typeface="+mn-ea"/>
                <a:cs typeface="+mn-cs"/>
              </a:rPr>
              <a:t> to a </a:t>
            </a:r>
            <a:r>
              <a:rPr lang="fr-FR" sz="1200" kern="1200" dirty="0" err="1" smtClean="0">
                <a:solidFill>
                  <a:schemeClr val="tx1"/>
                </a:solidFill>
                <a:effectLst/>
                <a:latin typeface="+mn-lt"/>
                <a:ea typeface="+mn-ea"/>
                <a:cs typeface="+mn-cs"/>
              </a:rPr>
              <a:t>region</a:t>
            </a:r>
            <a:r>
              <a:rPr lang="fr-FR" sz="1200" kern="1200" dirty="0" smtClean="0">
                <a:solidFill>
                  <a:schemeClr val="tx1"/>
                </a:solidFill>
                <a:effectLst/>
                <a:latin typeface="+mn-lt"/>
                <a:ea typeface="+mn-ea"/>
                <a:cs typeface="+mn-cs"/>
              </a:rPr>
              <a:t> of the Rb </a:t>
            </a:r>
            <a:r>
              <a:rPr lang="fr-FR" sz="1200" kern="1200" dirty="0" err="1" smtClean="0">
                <a:solidFill>
                  <a:schemeClr val="tx1"/>
                </a:solidFill>
                <a:effectLst/>
                <a:latin typeface="+mn-lt"/>
                <a:ea typeface="+mn-ea"/>
                <a:cs typeface="+mn-cs"/>
              </a:rPr>
              <a:t>protein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which</a:t>
            </a:r>
            <a:r>
              <a:rPr lang="fr-FR" sz="1200" kern="1200" dirty="0" smtClean="0">
                <a:solidFill>
                  <a:schemeClr val="tx1"/>
                </a:solidFill>
                <a:effectLst/>
                <a:latin typeface="+mn-lt"/>
                <a:ea typeface="+mn-ea"/>
                <a:cs typeface="+mn-cs"/>
              </a:rPr>
              <a:t> are essential for </a:t>
            </a:r>
            <a:r>
              <a:rPr lang="fr-FR" sz="1200" kern="1200" dirty="0" err="1" smtClean="0">
                <a:solidFill>
                  <a:schemeClr val="tx1"/>
                </a:solidFill>
                <a:effectLst/>
                <a:latin typeface="+mn-lt"/>
                <a:ea typeface="+mn-ea"/>
                <a:cs typeface="+mn-cs"/>
              </a:rPr>
              <a:t>tumor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suppressor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function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stimulates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replication</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cell</a:t>
            </a:r>
            <a:r>
              <a:rPr lang="fr-FR" sz="1200" kern="1200" dirty="0" smtClean="0">
                <a:solidFill>
                  <a:schemeClr val="tx1"/>
                </a:solidFill>
                <a:effectLst/>
                <a:latin typeface="+mn-lt"/>
                <a:ea typeface="+mn-ea"/>
                <a:cs typeface="+mn-cs"/>
              </a:rPr>
              <a:t>-division. </a:t>
            </a:r>
            <a:r>
              <a:rPr lang="fr-FR" sz="1200" kern="1200" dirty="0" err="1" smtClean="0">
                <a:solidFill>
                  <a:schemeClr val="tx1"/>
                </a:solidFill>
                <a:effectLst/>
                <a:latin typeface="+mn-lt"/>
                <a:ea typeface="+mn-ea"/>
                <a:cs typeface="+mn-cs"/>
              </a:rPr>
              <a:t>Finally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leading</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increase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tumor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cell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growth</a:t>
            </a:r>
            <a:r>
              <a:rPr lang="fr-FR" sz="1200" kern="1200" dirty="0" smtClean="0">
                <a:solidFill>
                  <a:schemeClr val="tx1"/>
                </a:solidFill>
                <a:effectLst/>
                <a:latin typeface="+mn-lt"/>
                <a:ea typeface="+mn-ea"/>
                <a:cs typeface="+mn-cs"/>
              </a:rPr>
              <a:t>.</a:t>
            </a:r>
            <a:endParaRPr lang="fr-FR"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fr-FR"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fr-FR"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fr-FR"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fr-F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C648BC0-D568-40D8-A985-C252CD6C08B5}" type="slidenum">
              <a:rPr lang="en-US" smtClean="0"/>
              <a:pPr>
                <a:defRPr/>
              </a:pPr>
              <a:t>7</a:t>
            </a:fld>
            <a:endParaRPr lang="en-US" dirty="0"/>
          </a:p>
        </p:txBody>
      </p:sp>
    </p:spTree>
    <p:extLst>
      <p:ext uri="{BB962C8B-B14F-4D97-AF65-F5344CB8AC3E}">
        <p14:creationId xmlns:p14="http://schemas.microsoft.com/office/powerpoint/2010/main" val="994822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minimum sample for this research is 90 OSCC and 36 NOM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However,</a:t>
            </a:r>
            <a:r>
              <a:rPr lang="en-US" sz="1200" kern="1200" baseline="0" dirty="0" smtClean="0">
                <a:solidFill>
                  <a:schemeClr val="tx1"/>
                </a:solidFill>
                <a:effectLst/>
                <a:latin typeface="+mn-lt"/>
                <a:ea typeface="+mn-ea"/>
                <a:cs typeface="+mn-cs"/>
              </a:rPr>
              <a:t> In order to eliminate confounding </a:t>
            </a:r>
            <a:r>
              <a:rPr lang="en-US" sz="1200" kern="1200" baseline="0" dirty="0" err="1" smtClean="0">
                <a:solidFill>
                  <a:schemeClr val="tx1"/>
                </a:solidFill>
                <a:effectLst/>
                <a:latin typeface="+mn-lt"/>
                <a:ea typeface="+mn-ea"/>
                <a:cs typeface="+mn-cs"/>
              </a:rPr>
              <a:t>infactors</a:t>
            </a:r>
            <a:r>
              <a:rPr lang="en-US" sz="1200" kern="1200" baseline="0" dirty="0" smtClean="0">
                <a:solidFill>
                  <a:schemeClr val="tx1"/>
                </a:solidFill>
                <a:effectLst/>
                <a:latin typeface="+mn-lt"/>
                <a:ea typeface="+mn-ea"/>
                <a:cs typeface="+mn-cs"/>
              </a:rPr>
              <a:t>, We collected more than the minimum, </a:t>
            </a:r>
            <a:r>
              <a:rPr lang="en-US" sz="1200" kern="1200" dirty="0" smtClean="0">
                <a:solidFill>
                  <a:schemeClr val="tx1"/>
                </a:solidFill>
                <a:effectLst/>
                <a:latin typeface="+mn-lt"/>
                <a:ea typeface="+mn-ea"/>
                <a:cs typeface="+mn-cs"/>
              </a:rPr>
              <a:t>122 patients were examined at </a:t>
            </a:r>
            <a:r>
              <a:rPr lang="vi-VN" sz="1200" kern="1200" dirty="0" smtClean="0">
                <a:solidFill>
                  <a:schemeClr val="tx1"/>
                </a:solidFill>
                <a:effectLst/>
                <a:latin typeface="+mn-lt"/>
                <a:ea typeface="+mn-ea"/>
                <a:cs typeface="+mn-cs"/>
              </a:rPr>
              <a:t>HCM city </a:t>
            </a:r>
            <a:r>
              <a:rPr lang="en-US" sz="1200" kern="1200" dirty="0" smtClean="0">
                <a:solidFill>
                  <a:schemeClr val="tx1"/>
                </a:solidFill>
                <a:effectLst/>
                <a:latin typeface="+mn-lt"/>
                <a:ea typeface="+mn-ea"/>
                <a:cs typeface="+mn-cs"/>
              </a:rPr>
              <a:t>Oncology Hospital from June 2013 to December 2013, with newly diagnosed OSCC, </a:t>
            </a:r>
            <a:r>
              <a:rPr lang="en-US" sz="1200" kern="1200" dirty="0" err="1" smtClean="0">
                <a:solidFill>
                  <a:schemeClr val="tx1"/>
                </a:solidFill>
                <a:effectLst/>
                <a:latin typeface="+mn-lt"/>
                <a:ea typeface="+mn-ea"/>
                <a:cs typeface="+mn-cs"/>
              </a:rPr>
              <a:t>histo</a:t>
            </a:r>
            <a:r>
              <a:rPr lang="vi-VN" sz="1200" kern="1200" dirty="0" smtClean="0">
                <a:solidFill>
                  <a:schemeClr val="tx1"/>
                </a:solidFill>
                <a:effectLst/>
                <a:latin typeface="+mn-lt"/>
                <a:ea typeface="+mn-ea"/>
                <a:cs typeface="+mn-cs"/>
              </a:rPr>
              <a:t>patho</a:t>
            </a:r>
            <a:r>
              <a:rPr lang="en-US" sz="1200" kern="1200" dirty="0" smtClean="0">
                <a:solidFill>
                  <a:schemeClr val="tx1"/>
                </a:solidFill>
                <a:effectLst/>
                <a:latin typeface="+mn-lt"/>
                <a:ea typeface="+mn-ea"/>
                <a:cs typeface="+mn-cs"/>
              </a:rPr>
              <a:t>logically confirmed and prior to the application of any kind of </a:t>
            </a:r>
            <a:r>
              <a:rPr lang="vi-VN" sz="1200" kern="1200" dirty="0" smtClean="0">
                <a:solidFill>
                  <a:schemeClr val="tx1"/>
                </a:solidFill>
                <a:effectLst/>
                <a:latin typeface="+mn-lt"/>
                <a:ea typeface="+mn-ea"/>
                <a:cs typeface="+mn-cs"/>
              </a:rPr>
              <a:t>cancer </a:t>
            </a:r>
            <a:r>
              <a:rPr lang="en-US" sz="1200" kern="1200" dirty="0" smtClean="0">
                <a:solidFill>
                  <a:schemeClr val="tx1"/>
                </a:solidFill>
                <a:effectLst/>
                <a:latin typeface="+mn-lt"/>
                <a:ea typeface="+mn-ea"/>
                <a:cs typeface="+mn-cs"/>
              </a:rPr>
              <a:t>therapy</a:t>
            </a:r>
            <a:r>
              <a:rPr lang="en-US" dirty="0" smtClean="0">
                <a:effectLst/>
              </a:rPr>
              <a:t> </a:t>
            </a:r>
            <a:r>
              <a:rPr lang="en-US" sz="1200" kern="1200" dirty="0" smtClean="0">
                <a:solidFill>
                  <a:schemeClr val="tx1"/>
                </a:solidFill>
                <a:effectLst/>
                <a:latin typeface="+mn-lt"/>
                <a:ea typeface="+mn-ea"/>
                <a:cs typeface="+mn-cs"/>
              </a:rPr>
              <a:t>, 63 cases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NOM </a:t>
            </a:r>
            <a:r>
              <a:rPr lang="en-US" sz="1200" kern="1200" baseline="0" dirty="0" smtClean="0">
                <a:solidFill>
                  <a:schemeClr val="tx1"/>
                </a:solidFill>
                <a:effectLst/>
                <a:latin typeface="+mn-lt"/>
                <a:ea typeface="+mn-ea"/>
                <a:cs typeface="+mn-cs"/>
              </a:rPr>
              <a:t>who are volunteers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C648BC0-D568-40D8-A985-C252CD6C08B5}" type="slidenum">
              <a:rPr lang="en-US" smtClean="0"/>
              <a:pPr>
                <a:defRPr/>
              </a:pPr>
              <a:t>8</a:t>
            </a:fld>
            <a:endParaRPr lang="en-US" dirty="0"/>
          </a:p>
        </p:txBody>
      </p:sp>
    </p:spTree>
    <p:extLst>
      <p:ext uri="{BB962C8B-B14F-4D97-AF65-F5344CB8AC3E}">
        <p14:creationId xmlns:p14="http://schemas.microsoft.com/office/powerpoint/2010/main" val="1322477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dirty="0" smtClean="0"/>
              <a:t>FEMSPresentation_010517</a:t>
            </a:r>
          </a:p>
        </p:txBody>
      </p:sp>
      <p:sp>
        <p:nvSpPr>
          <p:cNvPr id="3481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F82458C8-ECA2-43B7-84DA-5DDC3F79657A}" type="slidenum">
              <a:rPr lang="en-US" smtClean="0"/>
              <a:pPr eaLnBrk="1" hangingPunct="1"/>
              <a:t>9</a:t>
            </a:fld>
            <a:endParaRPr lang="en-US" dirty="0" smtClean="0"/>
          </a:p>
        </p:txBody>
      </p:sp>
      <p:sp>
        <p:nvSpPr>
          <p:cNvPr id="348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First, we</a:t>
            </a:r>
            <a:r>
              <a:rPr lang="en-US" sz="1200" kern="1200" baseline="0" dirty="0" smtClean="0">
                <a:solidFill>
                  <a:schemeClr val="tx1"/>
                </a:solidFill>
                <a:effectLst/>
                <a:latin typeface="+mn-lt"/>
                <a:ea typeface="+mn-ea"/>
                <a:cs typeface="+mn-cs"/>
              </a:rPr>
              <a:t> obtain the informed consent and do oral examination.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Second, cytology method is performed by the following steps: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Brush</a:t>
            </a:r>
            <a:r>
              <a:rPr lang="en-US" sz="1200" kern="1200" baseline="0" dirty="0" smtClean="0">
                <a:solidFill>
                  <a:schemeClr val="tx1"/>
                </a:solidFill>
                <a:effectLst/>
                <a:latin typeface="+mn-lt"/>
                <a:ea typeface="+mn-ea"/>
                <a:cs typeface="+mn-cs"/>
              </a:rPr>
              <a:t> the lesion’s surface gently with the interdental toothbrush 15-20 times until revealing bleeding surface</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Then, cut the brush’s tip and put them into 1,5ml </a:t>
            </a:r>
            <a:r>
              <a:rPr lang="en-US" sz="1200" kern="1200" baseline="0" dirty="0" err="1" smtClean="0">
                <a:solidFill>
                  <a:schemeClr val="tx1"/>
                </a:solidFill>
                <a:effectLst/>
                <a:latin typeface="+mn-lt"/>
                <a:ea typeface="+mn-ea"/>
                <a:cs typeface="+mn-cs"/>
              </a:rPr>
              <a:t>eppendorf</a:t>
            </a:r>
            <a:r>
              <a:rPr lang="en-US" sz="1200" kern="1200" baseline="0" dirty="0" smtClean="0">
                <a:solidFill>
                  <a:schemeClr val="tx1"/>
                </a:solidFill>
                <a:effectLst/>
                <a:latin typeface="+mn-lt"/>
                <a:ea typeface="+mn-ea"/>
                <a:cs typeface="+mn-cs"/>
              </a:rPr>
              <a:t> tube and into frozen box</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The samples were sent to the Molecular Biology lab</a:t>
            </a:r>
            <a:endParaRPr lang="en-US" sz="1200" kern="1200" dirty="0" smtClean="0">
              <a:solidFill>
                <a:schemeClr val="tx1"/>
              </a:solidFill>
              <a:effectLst/>
              <a:latin typeface="+mn-lt"/>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B43E64A-76B0-492C-9DCC-16A43265798A}" type="datetime1">
              <a:rPr lang="en-US" smtClean="0"/>
              <a:pPr>
                <a:defRPr/>
              </a:pPr>
              <a:t>11/7/17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1A0CB2-8F64-48ED-AF97-F8E4C0912367}" type="slidenum">
              <a:rPr lang="en-US"/>
              <a:pPr>
                <a:defRPr/>
              </a:pPr>
              <a:t>‹#›</a:t>
            </a:fld>
            <a:endParaRPr lang="en-US"/>
          </a:p>
        </p:txBody>
      </p:sp>
    </p:spTree>
    <p:extLst>
      <p:ext uri="{BB962C8B-B14F-4D97-AF65-F5344CB8AC3E}">
        <p14:creationId xmlns:p14="http://schemas.microsoft.com/office/powerpoint/2010/main" val="1689231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8D0508-B94A-48B2-9CAB-E1900DB6E108}" type="datetime1">
              <a:rPr lang="en-US" smtClean="0"/>
              <a:pPr>
                <a:defRPr/>
              </a:pPr>
              <a:t>11/7/17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C9AC51-FCD9-4852-9BB3-1BB607851703}" type="slidenum">
              <a:rPr lang="en-US"/>
              <a:pPr>
                <a:defRPr/>
              </a:pPr>
              <a:t>‹#›</a:t>
            </a:fld>
            <a:endParaRPr lang="en-US"/>
          </a:p>
        </p:txBody>
      </p:sp>
    </p:spTree>
    <p:extLst>
      <p:ext uri="{BB962C8B-B14F-4D97-AF65-F5344CB8AC3E}">
        <p14:creationId xmlns:p14="http://schemas.microsoft.com/office/powerpoint/2010/main" val="1997438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F73504D-8EEB-4B59-8D1B-E909897D4873}" type="datetime1">
              <a:rPr lang="en-US" smtClean="0"/>
              <a:pPr>
                <a:defRPr/>
              </a:pPr>
              <a:t>11/7/17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1A5060-6032-4C32-BDED-606993468A62}" type="slidenum">
              <a:rPr lang="en-US"/>
              <a:pPr>
                <a:defRPr/>
              </a:pPr>
              <a:t>‹#›</a:t>
            </a:fld>
            <a:endParaRPr lang="en-US"/>
          </a:p>
        </p:txBody>
      </p:sp>
    </p:spTree>
    <p:extLst>
      <p:ext uri="{BB962C8B-B14F-4D97-AF65-F5344CB8AC3E}">
        <p14:creationId xmlns:p14="http://schemas.microsoft.com/office/powerpoint/2010/main" val="186216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0BB8420-DED2-4CC3-9A47-B123104E181E}" type="datetime1">
              <a:rPr lang="en-US" smtClean="0"/>
              <a:pPr>
                <a:defRPr/>
              </a:pPr>
              <a:t>11/7/17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147C64-13AB-40C7-A113-E17A30185A77}" type="slidenum">
              <a:rPr lang="en-US"/>
              <a:pPr>
                <a:defRPr/>
              </a:pPr>
              <a:t>‹#›</a:t>
            </a:fld>
            <a:endParaRPr lang="en-US"/>
          </a:p>
        </p:txBody>
      </p:sp>
    </p:spTree>
    <p:extLst>
      <p:ext uri="{BB962C8B-B14F-4D97-AF65-F5344CB8AC3E}">
        <p14:creationId xmlns:p14="http://schemas.microsoft.com/office/powerpoint/2010/main" val="3105010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2F5C6CC-DC52-41F2-BCD5-93F7269A1520}" type="datetime1">
              <a:rPr lang="en-US" smtClean="0"/>
              <a:pPr>
                <a:defRPr/>
              </a:pPr>
              <a:t>11/7/17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00472A-2A31-4EF7-BADC-4F1424151C1E}" type="slidenum">
              <a:rPr lang="en-US"/>
              <a:pPr>
                <a:defRPr/>
              </a:pPr>
              <a:t>‹#›</a:t>
            </a:fld>
            <a:endParaRPr lang="en-US"/>
          </a:p>
        </p:txBody>
      </p:sp>
    </p:spTree>
    <p:extLst>
      <p:ext uri="{BB962C8B-B14F-4D97-AF65-F5344CB8AC3E}">
        <p14:creationId xmlns:p14="http://schemas.microsoft.com/office/powerpoint/2010/main" val="1408190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F351F7A-3087-490E-8F2F-56C15863C453}" type="datetime1">
              <a:rPr lang="en-US" smtClean="0"/>
              <a:pPr>
                <a:defRPr/>
              </a:pPr>
              <a:t>11/7/17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C06F6D-B2A8-4693-860F-6060BE2C105F}" type="slidenum">
              <a:rPr lang="en-US"/>
              <a:pPr>
                <a:defRPr/>
              </a:pPr>
              <a:t>‹#›</a:t>
            </a:fld>
            <a:endParaRPr lang="en-US"/>
          </a:p>
        </p:txBody>
      </p:sp>
    </p:spTree>
    <p:extLst>
      <p:ext uri="{BB962C8B-B14F-4D97-AF65-F5344CB8AC3E}">
        <p14:creationId xmlns:p14="http://schemas.microsoft.com/office/powerpoint/2010/main" val="754808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711A3B0-352A-4EC3-9714-DB56EF1E4EF5}" type="datetime1">
              <a:rPr lang="en-US" smtClean="0"/>
              <a:pPr>
                <a:defRPr/>
              </a:pPr>
              <a:t>11/7/17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2E63ACE-104F-404F-A1F5-F1D71B899554}" type="slidenum">
              <a:rPr lang="en-US"/>
              <a:pPr>
                <a:defRPr/>
              </a:pPr>
              <a:t>‹#›</a:t>
            </a:fld>
            <a:endParaRPr lang="en-US"/>
          </a:p>
        </p:txBody>
      </p:sp>
    </p:spTree>
    <p:extLst>
      <p:ext uri="{BB962C8B-B14F-4D97-AF65-F5344CB8AC3E}">
        <p14:creationId xmlns:p14="http://schemas.microsoft.com/office/powerpoint/2010/main" val="145568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BF83671-3632-49F0-9D6D-B1FAC8667F98}" type="datetime1">
              <a:rPr lang="en-US" smtClean="0"/>
              <a:pPr>
                <a:defRPr/>
              </a:pPr>
              <a:t>11/7/17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574DCA4-D47D-4295-A2EB-6D4BDD4E4C80}" type="slidenum">
              <a:rPr lang="en-US"/>
              <a:pPr>
                <a:defRPr/>
              </a:pPr>
              <a:t>‹#›</a:t>
            </a:fld>
            <a:endParaRPr lang="en-US"/>
          </a:p>
        </p:txBody>
      </p:sp>
    </p:spTree>
    <p:extLst>
      <p:ext uri="{BB962C8B-B14F-4D97-AF65-F5344CB8AC3E}">
        <p14:creationId xmlns:p14="http://schemas.microsoft.com/office/powerpoint/2010/main" val="3352349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FC31C1-3096-4352-B716-477157E1CFC8}" type="datetime1">
              <a:rPr lang="en-US" smtClean="0"/>
              <a:pPr>
                <a:defRPr/>
              </a:pPr>
              <a:t>11/7/17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A065803-99C5-4172-922D-27C33782849E}" type="slidenum">
              <a:rPr lang="en-US"/>
              <a:pPr>
                <a:defRPr/>
              </a:pPr>
              <a:t>‹#›</a:t>
            </a:fld>
            <a:endParaRPr lang="en-US"/>
          </a:p>
        </p:txBody>
      </p:sp>
    </p:spTree>
    <p:extLst>
      <p:ext uri="{BB962C8B-B14F-4D97-AF65-F5344CB8AC3E}">
        <p14:creationId xmlns:p14="http://schemas.microsoft.com/office/powerpoint/2010/main" val="3695336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70DB83-5240-4F6B-98DB-9FA1831AC408}" type="datetime1">
              <a:rPr lang="en-US" smtClean="0"/>
              <a:pPr>
                <a:defRPr/>
              </a:pPr>
              <a:t>11/7/17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0C440C-2780-405D-BCEA-D7EB0DEA29E5}" type="slidenum">
              <a:rPr lang="en-US"/>
              <a:pPr>
                <a:defRPr/>
              </a:pPr>
              <a:t>‹#›</a:t>
            </a:fld>
            <a:endParaRPr lang="en-US"/>
          </a:p>
        </p:txBody>
      </p:sp>
    </p:spTree>
    <p:extLst>
      <p:ext uri="{BB962C8B-B14F-4D97-AF65-F5344CB8AC3E}">
        <p14:creationId xmlns:p14="http://schemas.microsoft.com/office/powerpoint/2010/main" val="289432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4B4B8BA-D1E7-4876-95E3-F8D83F23FADB}" type="datetime1">
              <a:rPr lang="en-US" smtClean="0"/>
              <a:pPr>
                <a:defRPr/>
              </a:pPr>
              <a:t>11/7/17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9F9CF7-9954-483D-8F9A-5322A187206B}" type="slidenum">
              <a:rPr lang="en-US"/>
              <a:pPr>
                <a:defRPr/>
              </a:pPr>
              <a:t>‹#›</a:t>
            </a:fld>
            <a:endParaRPr lang="en-US"/>
          </a:p>
        </p:txBody>
      </p:sp>
    </p:spTree>
    <p:extLst>
      <p:ext uri="{BB962C8B-B14F-4D97-AF65-F5344CB8AC3E}">
        <p14:creationId xmlns:p14="http://schemas.microsoft.com/office/powerpoint/2010/main" val="32579071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676B75A-A2B0-4CAB-9822-73D5DB27FCB7}" type="datetime1">
              <a:rPr lang="en-US" smtClean="0"/>
              <a:pPr>
                <a:defRPr/>
              </a:pPr>
              <a:t>11/7/17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F2A0D58-7F7C-4EEE-A565-C894BCC54C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6" Type="http://schemas.microsoft.com/office/2007/relationships/hdphoto" Target="../media/hdphoto1.wdp"/><Relationship Id="rId7" Type="http://schemas.openxmlformats.org/officeDocument/2006/relationships/image" Target="../media/image15.png"/><Relationship Id="rId8" Type="http://schemas.microsoft.com/office/2007/relationships/hdphoto" Target="../media/hdphoto2.wdp"/><Relationship Id="rId9"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51978" cy="6858000"/>
          </a:xfrm>
          <a:prstGeom prst="rect">
            <a:avLst/>
          </a:prstGeom>
        </p:spPr>
      </p:pic>
      <p:sp>
        <p:nvSpPr>
          <p:cNvPr id="4" name="Rectangle 3"/>
          <p:cNvSpPr/>
          <p:nvPr/>
        </p:nvSpPr>
        <p:spPr>
          <a:xfrm>
            <a:off x="0" y="0"/>
            <a:ext cx="9144000" cy="6858000"/>
          </a:xfrm>
          <a:prstGeom prst="rect">
            <a:avLst/>
          </a:prstGeom>
          <a:solidFill>
            <a:schemeClr val="tx1">
              <a:alpha val="80000"/>
            </a:schemeClr>
          </a:solidFill>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dirty="0"/>
          </a:p>
        </p:txBody>
      </p:sp>
      <p:sp>
        <p:nvSpPr>
          <p:cNvPr id="2" name="Title 1"/>
          <p:cNvSpPr>
            <a:spLocks noGrp="1"/>
          </p:cNvSpPr>
          <p:nvPr>
            <p:ph type="ctrTitle"/>
          </p:nvPr>
        </p:nvSpPr>
        <p:spPr>
          <a:xfrm>
            <a:off x="0" y="1600200"/>
            <a:ext cx="9067800" cy="3429000"/>
          </a:xfrm>
        </p:spPr>
        <p:txBody>
          <a:bodyPr rtlCol="0">
            <a:noAutofit/>
          </a:bodyPr>
          <a:lstStyle/>
          <a:p>
            <a:pPr eaLnBrk="1" fontAlgn="auto" hangingPunct="1">
              <a:lnSpc>
                <a:spcPct val="150000"/>
              </a:lnSpc>
              <a:spcAft>
                <a:spcPts val="0"/>
              </a:spcAft>
              <a:defRPr/>
            </a:pPr>
            <a:r>
              <a:rPr lang="en-US" sz="3600" b="1" dirty="0">
                <a:solidFill>
                  <a:srgbClr val="FFFF00"/>
                </a:solidFill>
                <a:effectLst>
                  <a:outerShdw blurRad="38100" dist="38100" dir="2700000" algn="tl">
                    <a:srgbClr val="000000">
                      <a:alpha val="43137"/>
                    </a:srgbClr>
                  </a:outerShdw>
                </a:effectLst>
                <a:latin typeface="Arial" pitchFamily="34" charset="0"/>
                <a:cs typeface="Arial" pitchFamily="34" charset="0"/>
              </a:rPr>
              <a:t>DETERMINATION OF HPV DNA IN ORAL SQUAMOUS CELL CARCINOMA</a:t>
            </a:r>
            <a:br>
              <a:rPr lang="en-US" sz="3600" b="1" dirty="0">
                <a:solidFill>
                  <a:srgbClr val="FFFF00"/>
                </a:solidFill>
                <a:effectLst>
                  <a:outerShdw blurRad="38100" dist="38100" dir="2700000" algn="tl">
                    <a:srgbClr val="000000">
                      <a:alpha val="43137"/>
                    </a:srgbClr>
                  </a:outerShdw>
                </a:effectLst>
                <a:latin typeface="Arial" pitchFamily="34" charset="0"/>
                <a:cs typeface="Arial" pitchFamily="34" charset="0"/>
              </a:rPr>
            </a:br>
            <a:r>
              <a:rPr lang="en-US" sz="3600" b="1" dirty="0">
                <a:solidFill>
                  <a:srgbClr val="FFFF00"/>
                </a:solidFill>
                <a:effectLst>
                  <a:outerShdw blurRad="38100" dist="38100" dir="2700000" algn="tl">
                    <a:srgbClr val="000000">
                      <a:alpha val="43137"/>
                    </a:srgbClr>
                  </a:outerShdw>
                </a:effectLst>
                <a:latin typeface="Arial" pitchFamily="34" charset="0"/>
                <a:cs typeface="Arial" pitchFamily="34" charset="0"/>
              </a:rPr>
              <a:t>WITH BRUSH CYTOLOGY AND REVERSE BLOTTING HYBRIDIZATION </a:t>
            </a:r>
          </a:p>
        </p:txBody>
      </p:sp>
      <p:sp>
        <p:nvSpPr>
          <p:cNvPr id="9" name="Rectangle 8"/>
          <p:cNvSpPr/>
          <p:nvPr/>
        </p:nvSpPr>
        <p:spPr>
          <a:xfrm>
            <a:off x="0" y="5410200"/>
            <a:ext cx="9144000" cy="1447800"/>
          </a:xfrm>
          <a:prstGeom prst="rect">
            <a:avLst/>
          </a:prstGeom>
          <a:solidFill>
            <a:srgbClr val="0070C0">
              <a:alpha val="15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4572000" y="5713871"/>
            <a:ext cx="4572000" cy="642479"/>
          </a:xfrm>
        </p:spPr>
        <p:txBody>
          <a:bodyPr rtlCol="0">
            <a:normAutofit/>
          </a:bodyPr>
          <a:lstStyle/>
          <a:p>
            <a:pPr eaLnBrk="1" fontAlgn="auto" hangingPunct="1">
              <a:spcBef>
                <a:spcPts val="1200"/>
              </a:spcBef>
              <a:spcAft>
                <a:spcPts val="0"/>
              </a:spcAft>
              <a:defRPr/>
            </a:pPr>
            <a:r>
              <a:rPr lang="en-US" sz="2800" b="1" dirty="0" smtClean="0">
                <a:solidFill>
                  <a:schemeClr val="bg1"/>
                </a:solidFill>
                <a:latin typeface="Arial Rounded MT Bold" charset="0"/>
                <a:ea typeface="Arial Rounded MT Bold" charset="0"/>
                <a:cs typeface="Arial Rounded MT Bold" charset="0"/>
              </a:rPr>
              <a:t>DDS. TUAN NGUYEN</a:t>
            </a:r>
          </a:p>
        </p:txBody>
      </p:sp>
      <p:sp>
        <p:nvSpPr>
          <p:cNvPr id="6" name="Slide Number Placeholder 5"/>
          <p:cNvSpPr>
            <a:spLocks noGrp="1"/>
          </p:cNvSpPr>
          <p:nvPr>
            <p:ph type="sldNum" sz="quarter" idx="12"/>
          </p:nvPr>
        </p:nvSpPr>
        <p:spPr/>
        <p:txBody>
          <a:bodyPr/>
          <a:lstStyle/>
          <a:p>
            <a:pPr>
              <a:defRPr/>
            </a:pPr>
            <a:fld id="{2B1A0CB2-8F64-48ED-AF97-F8E4C0912367}" type="slidenum">
              <a:rPr lang="en-US" smtClean="0"/>
              <a:pPr>
                <a:defRPr/>
              </a:pPr>
              <a:t>1</a:t>
            </a:fld>
            <a:endParaRPr lang="en-US" dirty="0"/>
          </a:p>
        </p:txBody>
      </p:sp>
      <p:sp>
        <p:nvSpPr>
          <p:cNvPr id="8" name="Rectangle 7"/>
          <p:cNvSpPr/>
          <p:nvPr/>
        </p:nvSpPr>
        <p:spPr>
          <a:xfrm>
            <a:off x="0" y="0"/>
            <a:ext cx="9144000" cy="1371600"/>
          </a:xfrm>
          <a:prstGeom prst="rect">
            <a:avLst/>
          </a:prstGeom>
          <a:solidFill>
            <a:srgbClr val="0070C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A065803-99C5-4172-922D-27C33782849E}" type="slidenum">
              <a:rPr lang="en-US" smtClean="0"/>
              <a:pPr>
                <a:defRPr/>
              </a:pPr>
              <a:t>10</a:t>
            </a:fld>
            <a:endParaRPr lang="en-US"/>
          </a:p>
        </p:txBody>
      </p:sp>
      <p:grpSp>
        <p:nvGrpSpPr>
          <p:cNvPr id="17" name="Group 16"/>
          <p:cNvGrpSpPr/>
          <p:nvPr/>
        </p:nvGrpSpPr>
        <p:grpSpPr>
          <a:xfrm>
            <a:off x="3733800" y="85571"/>
            <a:ext cx="2514600" cy="2786633"/>
            <a:chOff x="-112636" y="435610"/>
            <a:chExt cx="2984444" cy="2962403"/>
          </a:xfrm>
        </p:grpSpPr>
        <p:pic>
          <p:nvPicPr>
            <p:cNvPr id="7" name="Picture 6" descr="F:\Users\Tuan\AppData\Local\Microsoft\Windows\INetCache\Content.Word\1_8.jpg"/>
            <p:cNvPicPr/>
            <p:nvPr/>
          </p:nvPicPr>
          <p:blipFill rotWithShape="1">
            <a:blip r:embed="rId3">
              <a:extLst>
                <a:ext uri="{28A0092B-C50C-407E-A947-70E740481C1C}">
                  <a14:useLocalDpi xmlns:a14="http://schemas.microsoft.com/office/drawing/2010/main"/>
                </a:ext>
              </a:extLst>
            </a:blip>
            <a:srcRect/>
            <a:stretch/>
          </p:blipFill>
          <p:spPr bwMode="auto">
            <a:xfrm>
              <a:off x="68239" y="435610"/>
              <a:ext cx="2572091" cy="200279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8" name="Rectangle 17"/>
            <p:cNvSpPr/>
            <p:nvPr/>
          </p:nvSpPr>
          <p:spPr>
            <a:xfrm>
              <a:off x="-112636" y="2514600"/>
              <a:ext cx="2984444" cy="883413"/>
            </a:xfrm>
            <a:prstGeom prst="rect">
              <a:avLst/>
            </a:prstGeom>
          </p:spPr>
          <p:txBody>
            <a:bodyPr wrap="square">
              <a:spAutoFit/>
            </a:bodyPr>
            <a:lstStyle/>
            <a:p>
              <a:pPr algn="ctr">
                <a:defRPr/>
              </a:pPr>
              <a:r>
                <a:rPr lang="en-US" sz="2400" dirty="0" smtClean="0">
                  <a:latin typeface="Arial" pitchFamily="34" charset="0"/>
                </a:rPr>
                <a:t>DNA extraction</a:t>
              </a:r>
            </a:p>
            <a:p>
              <a:pPr algn="ctr">
                <a:defRPr/>
              </a:pPr>
              <a:r>
                <a:rPr lang="en-US" sz="2400" dirty="0" err="1">
                  <a:latin typeface="Arial" pitchFamily="34" charset="0"/>
                </a:rPr>
                <a:t>Qiagen</a:t>
              </a:r>
              <a:r>
                <a:rPr lang="en-US" sz="2400" dirty="0">
                  <a:latin typeface="Arial" pitchFamily="34" charset="0"/>
                </a:rPr>
                <a:t> kit </a:t>
              </a:r>
              <a:endParaRPr lang="en-US" sz="2400" dirty="0" smtClean="0">
                <a:latin typeface="Arial" pitchFamily="34" charset="0"/>
              </a:endParaRPr>
            </a:p>
          </p:txBody>
        </p:sp>
      </p:grpSp>
      <p:grpSp>
        <p:nvGrpSpPr>
          <p:cNvPr id="22" name="Group 21"/>
          <p:cNvGrpSpPr/>
          <p:nvPr/>
        </p:nvGrpSpPr>
        <p:grpSpPr>
          <a:xfrm>
            <a:off x="6629400" y="189949"/>
            <a:ext cx="2590804" cy="2248451"/>
            <a:chOff x="2428236" y="0"/>
            <a:chExt cx="3972564" cy="3447624"/>
          </a:xfrm>
        </p:grpSpPr>
        <p:grpSp>
          <p:nvGrpSpPr>
            <p:cNvPr id="6" name="Group 5"/>
            <p:cNvGrpSpPr/>
            <p:nvPr/>
          </p:nvGrpSpPr>
          <p:grpSpPr>
            <a:xfrm>
              <a:off x="2428236" y="0"/>
              <a:ext cx="3303224" cy="2324100"/>
              <a:chOff x="2801768" y="533400"/>
              <a:chExt cx="2817458" cy="1790700"/>
            </a:xfrm>
          </p:grpSpPr>
          <p:pic>
            <p:nvPicPr>
              <p:cNvPr id="8" name="Picture 7" descr="F:\Users\Tuan\AppData\Local\Microsoft\Windows\INetCache\Content.Word\NanoDrop1.png"/>
              <p:cNvPicPr/>
              <p:nvPr/>
            </p:nvPicPr>
            <p:blipFill rotWithShape="1">
              <a:blip r:embed="rId4" cstate="print">
                <a:extLst>
                  <a:ext uri="{28A0092B-C50C-407E-A947-70E740481C1C}">
                    <a14:useLocalDpi xmlns:a14="http://schemas.microsoft.com/office/drawing/2010/main"/>
                  </a:ext>
                </a:extLst>
              </a:blip>
              <a:srcRect/>
              <a:stretch/>
            </p:blipFill>
            <p:spPr bwMode="auto">
              <a:xfrm>
                <a:off x="3698687" y="533400"/>
                <a:ext cx="1920539" cy="1790700"/>
              </a:xfrm>
              <a:prstGeom prst="rect">
                <a:avLst/>
              </a:prstGeom>
              <a:noFill/>
              <a:ln>
                <a:noFill/>
              </a:ln>
              <a:extLst>
                <a:ext uri="{53640926-AAD7-44D8-BBD7-CCE9431645EC}">
                  <a14:shadowObscured xmlns:a14="http://schemas.microsoft.com/office/drawing/2010/main"/>
                </a:ext>
              </a:extLst>
            </p:spPr>
          </p:pic>
          <p:sp>
            <p:nvSpPr>
              <p:cNvPr id="5" name="Right Arrow 4"/>
              <p:cNvSpPr/>
              <p:nvPr/>
            </p:nvSpPr>
            <p:spPr>
              <a:xfrm>
                <a:off x="2801768" y="1295400"/>
                <a:ext cx="533400" cy="323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895600" y="2362199"/>
              <a:ext cx="3505200" cy="1085425"/>
            </a:xfrm>
            <a:prstGeom prst="rect">
              <a:avLst/>
            </a:prstGeom>
          </p:spPr>
          <p:txBody>
            <a:bodyPr wrap="square">
              <a:spAutoFit/>
            </a:bodyPr>
            <a:lstStyle/>
            <a:p>
              <a:pPr algn="ctr"/>
              <a:r>
                <a:rPr lang="en-US" sz="2000" dirty="0" smtClean="0">
                  <a:latin typeface="Arial" pitchFamily="34" charset="0"/>
                </a:rPr>
                <a:t>DNA quality </a:t>
              </a:r>
            </a:p>
            <a:p>
              <a:pPr algn="ctr"/>
              <a:r>
                <a:rPr lang="en-US" sz="2000" dirty="0" smtClean="0">
                  <a:latin typeface="Arial" pitchFamily="34" charset="0"/>
                </a:rPr>
                <a:t>(</a:t>
              </a:r>
              <a:r>
                <a:rPr lang="en-US" sz="2000" dirty="0" err="1" smtClean="0">
                  <a:latin typeface="Arial" pitchFamily="34" charset="0"/>
                </a:rPr>
                <a:t>NanoDrop</a:t>
              </a:r>
              <a:r>
                <a:rPr lang="en-US" sz="2000" dirty="0" smtClean="0">
                  <a:latin typeface="Arial" pitchFamily="34" charset="0"/>
                </a:rPr>
                <a:t> 1000)</a:t>
              </a:r>
              <a:endParaRPr lang="en-US" sz="2000" dirty="0"/>
            </a:p>
          </p:txBody>
        </p:sp>
      </p:grpSp>
      <p:grpSp>
        <p:nvGrpSpPr>
          <p:cNvPr id="23" name="Group 22"/>
          <p:cNvGrpSpPr/>
          <p:nvPr/>
        </p:nvGrpSpPr>
        <p:grpSpPr>
          <a:xfrm>
            <a:off x="0" y="4672402"/>
            <a:ext cx="3037008" cy="2074209"/>
            <a:chOff x="0" y="4038600"/>
            <a:chExt cx="3810000" cy="2744442"/>
          </a:xfrm>
        </p:grpSpPr>
        <p:grpSp>
          <p:nvGrpSpPr>
            <p:cNvPr id="16" name="Group 15"/>
            <p:cNvGrpSpPr/>
            <p:nvPr/>
          </p:nvGrpSpPr>
          <p:grpSpPr>
            <a:xfrm>
              <a:off x="304800" y="4038600"/>
              <a:ext cx="3505200" cy="2133600"/>
              <a:chOff x="304800" y="4038600"/>
              <a:chExt cx="3505200" cy="2133600"/>
            </a:xfrm>
          </p:grpSpPr>
          <p:pic>
            <p:nvPicPr>
              <p:cNvPr id="11" name="Picture 10" descr="F:\Users\Tuan\AppData\Local\Microsoft\Windows\INetCache\Content.Word\MiniBlotter1.png"/>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04800" y="4038600"/>
                <a:ext cx="2438400" cy="2133600"/>
              </a:xfrm>
              <a:prstGeom prst="rect">
                <a:avLst/>
              </a:prstGeom>
              <a:noFill/>
              <a:ln>
                <a:noFill/>
              </a:ln>
            </p:spPr>
          </p:pic>
          <p:sp>
            <p:nvSpPr>
              <p:cNvPr id="15" name="Left Arrow 14"/>
              <p:cNvSpPr/>
              <p:nvPr/>
            </p:nvSpPr>
            <p:spPr>
              <a:xfrm>
                <a:off x="3200400" y="4813156"/>
                <a:ext cx="6096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0" y="6172200"/>
              <a:ext cx="3312358" cy="610842"/>
            </a:xfrm>
            <a:prstGeom prst="rect">
              <a:avLst/>
            </a:prstGeom>
          </p:spPr>
          <p:txBody>
            <a:bodyPr wrap="square">
              <a:spAutoFit/>
            </a:bodyPr>
            <a:lstStyle/>
            <a:p>
              <a:pPr algn="ctr"/>
              <a:r>
                <a:rPr lang="en-US" sz="2400" dirty="0" smtClean="0">
                  <a:solidFill>
                    <a:srgbClr val="FF0000"/>
                  </a:solidFill>
                  <a:latin typeface="Arial" pitchFamily="34" charset="0"/>
                </a:rPr>
                <a:t>RBH</a:t>
              </a:r>
              <a:endParaRPr lang="en-US" sz="2400" dirty="0">
                <a:solidFill>
                  <a:srgbClr val="FF0000"/>
                </a:solidFill>
              </a:endParaRPr>
            </a:p>
          </p:txBody>
        </p:sp>
      </p:grpSp>
      <p:grpSp>
        <p:nvGrpSpPr>
          <p:cNvPr id="24" name="Group 69"/>
          <p:cNvGrpSpPr>
            <a:grpSpLocks/>
          </p:cNvGrpSpPr>
          <p:nvPr/>
        </p:nvGrpSpPr>
        <p:grpSpPr bwMode="auto">
          <a:xfrm>
            <a:off x="76200" y="-115483"/>
            <a:ext cx="3571795" cy="4154083"/>
            <a:chOff x="720" y="1203"/>
            <a:chExt cx="1540" cy="2635"/>
          </a:xfrm>
        </p:grpSpPr>
        <p:sp>
          <p:nvSpPr>
            <p:cNvPr id="25" name="AutoShape 70"/>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50000"/>
                </a:lnSpc>
              </a:pPr>
              <a:endParaRPr lang="en-US"/>
            </a:p>
          </p:txBody>
        </p:sp>
        <p:sp>
          <p:nvSpPr>
            <p:cNvPr id="26" name="AutoShape 71"/>
            <p:cNvSpPr>
              <a:spLocks noChangeArrowheads="1"/>
            </p:cNvSpPr>
            <p:nvPr/>
          </p:nvSpPr>
          <p:spPr bwMode="gray">
            <a:xfrm>
              <a:off x="741" y="1495"/>
              <a:ext cx="1322" cy="1766"/>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50000"/>
                </a:lnSpc>
              </a:pPr>
              <a:endParaRPr lang="en-US"/>
            </a:p>
          </p:txBody>
        </p:sp>
        <p:sp>
          <p:nvSpPr>
            <p:cNvPr id="27" name="AutoShape 72"/>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50000"/>
                </a:lnSpc>
              </a:pPr>
              <a:endParaRPr lang="en-US"/>
            </a:p>
          </p:txBody>
        </p:sp>
        <p:sp>
          <p:nvSpPr>
            <p:cNvPr id="28" name="AutoShape 73"/>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50000"/>
                </a:lnSpc>
              </a:pPr>
              <a:endParaRPr lang="en-US"/>
            </a:p>
          </p:txBody>
        </p:sp>
        <p:sp>
          <p:nvSpPr>
            <p:cNvPr id="29" name="AutoShape 74"/>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50000"/>
                </a:lnSpc>
              </a:pPr>
              <a:endParaRPr lang="en-US"/>
            </a:p>
          </p:txBody>
        </p:sp>
        <p:sp>
          <p:nvSpPr>
            <p:cNvPr id="30" name="AutoShape 75"/>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50000"/>
                </a:lnSpc>
              </a:pPr>
              <a:endParaRPr lang="en-US"/>
            </a:p>
          </p:txBody>
        </p:sp>
        <p:grpSp>
          <p:nvGrpSpPr>
            <p:cNvPr id="31" name="Group 76"/>
            <p:cNvGrpSpPr>
              <a:grpSpLocks/>
            </p:cNvGrpSpPr>
            <p:nvPr/>
          </p:nvGrpSpPr>
          <p:grpSpPr bwMode="auto">
            <a:xfrm>
              <a:off x="1189" y="1296"/>
              <a:ext cx="405" cy="395"/>
              <a:chOff x="1289" y="582"/>
              <a:chExt cx="668" cy="652"/>
            </a:xfrm>
          </p:grpSpPr>
          <p:sp>
            <p:nvSpPr>
              <p:cNvPr id="34" name="Oval 77"/>
              <p:cNvSpPr>
                <a:spLocks noChangeArrowheads="1"/>
              </p:cNvSpPr>
              <p:nvPr/>
            </p:nvSpPr>
            <p:spPr bwMode="gray">
              <a:xfrm>
                <a:off x="1289" y="582"/>
                <a:ext cx="668" cy="43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nSpc>
                    <a:spcPct val="150000"/>
                  </a:lnSpc>
                </a:pPr>
                <a:endParaRPr lang="en-US"/>
              </a:p>
            </p:txBody>
          </p:sp>
          <p:sp>
            <p:nvSpPr>
              <p:cNvPr id="35" name="Oval 78"/>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nSpc>
                    <a:spcPct val="150000"/>
                  </a:lnSpc>
                </a:pPr>
                <a:endParaRPr lang="en-US"/>
              </a:p>
            </p:txBody>
          </p:sp>
          <p:sp>
            <p:nvSpPr>
              <p:cNvPr id="36" name="Oval 79"/>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nSpc>
                    <a:spcPct val="150000"/>
                  </a:lnSpc>
                </a:pPr>
                <a:endParaRPr lang="en-US"/>
              </a:p>
            </p:txBody>
          </p:sp>
          <p:sp>
            <p:nvSpPr>
              <p:cNvPr id="37" name="Oval 80"/>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nSpc>
                    <a:spcPct val="150000"/>
                  </a:lnSpc>
                </a:pPr>
                <a:endParaRPr lang="en-US"/>
              </a:p>
            </p:txBody>
          </p:sp>
          <p:sp>
            <p:nvSpPr>
              <p:cNvPr id="38" name="Oval 81"/>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nSpc>
                    <a:spcPct val="150000"/>
                  </a:lnSpc>
                </a:pPr>
                <a:endParaRPr lang="en-US"/>
              </a:p>
            </p:txBody>
          </p:sp>
        </p:grpSp>
        <p:sp>
          <p:nvSpPr>
            <p:cNvPr id="32" name="Text Box 82"/>
            <p:cNvSpPr txBox="1">
              <a:spLocks noChangeArrowheads="1"/>
            </p:cNvSpPr>
            <p:nvPr/>
          </p:nvSpPr>
          <p:spPr bwMode="gray">
            <a:xfrm>
              <a:off x="1303" y="1203"/>
              <a:ext cx="173"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lnSpc>
                  <a:spcPct val="150000"/>
                </a:lnSpc>
              </a:pPr>
              <a:r>
                <a:rPr lang="en-US" sz="2800" b="1" dirty="0">
                  <a:solidFill>
                    <a:srgbClr val="007A37"/>
                  </a:solidFill>
                </a:rPr>
                <a:t>3</a:t>
              </a:r>
            </a:p>
          </p:txBody>
        </p:sp>
        <p:sp>
          <p:nvSpPr>
            <p:cNvPr id="33" name="Text Box 83"/>
            <p:cNvSpPr txBox="1">
              <a:spLocks noChangeArrowheads="1"/>
            </p:cNvSpPr>
            <p:nvPr/>
          </p:nvSpPr>
          <p:spPr bwMode="gray">
            <a:xfrm>
              <a:off x="754" y="1916"/>
              <a:ext cx="1506" cy="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buFont typeface="Wingdings" pitchFamily="2" charset="2"/>
                <a:buChar char="Ø"/>
                <a:defRPr/>
              </a:pPr>
              <a:r>
                <a:rPr lang="en-US" sz="2400" b="1" dirty="0" smtClean="0">
                  <a:solidFill>
                    <a:srgbClr val="C00000"/>
                  </a:solidFill>
                  <a:latin typeface="Arial" pitchFamily="34" charset="0"/>
                </a:rPr>
                <a:t>DNA extraction</a:t>
              </a:r>
            </a:p>
            <a:p>
              <a:pPr>
                <a:lnSpc>
                  <a:spcPct val="150000"/>
                </a:lnSpc>
                <a:buFont typeface="Wingdings" pitchFamily="2" charset="2"/>
                <a:buChar char="Ø"/>
                <a:defRPr/>
              </a:pPr>
              <a:r>
                <a:rPr lang="en-US" sz="2400" b="1" dirty="0" smtClean="0">
                  <a:solidFill>
                    <a:srgbClr val="C00000"/>
                  </a:solidFill>
                  <a:latin typeface="Arial" pitchFamily="34" charset="0"/>
                </a:rPr>
                <a:t>PCR HPV</a:t>
              </a:r>
            </a:p>
            <a:p>
              <a:pPr>
                <a:lnSpc>
                  <a:spcPct val="150000"/>
                </a:lnSpc>
                <a:buFont typeface="Wingdings" pitchFamily="2" charset="2"/>
                <a:buChar char="Ø"/>
                <a:defRPr/>
              </a:pPr>
              <a:r>
                <a:rPr lang="en-US" sz="2400" b="1" dirty="0" smtClean="0">
                  <a:solidFill>
                    <a:srgbClr val="C00000"/>
                  </a:solidFill>
                  <a:latin typeface="Arial" pitchFamily="34" charset="0"/>
                </a:rPr>
                <a:t>Molecular Hybrid</a:t>
              </a:r>
            </a:p>
            <a:p>
              <a:pPr>
                <a:lnSpc>
                  <a:spcPct val="150000"/>
                </a:lnSpc>
                <a:defRPr/>
              </a:pPr>
              <a:endParaRPr lang="en-US" sz="2000" dirty="0" smtClean="0"/>
            </a:p>
            <a:p>
              <a:pPr marL="171450" indent="-171450">
                <a:lnSpc>
                  <a:spcPct val="150000"/>
                </a:lnSpc>
                <a:buFontTx/>
                <a:buChar char="-"/>
                <a:defRPr/>
              </a:pPr>
              <a:endParaRPr lang="en-US" sz="1050" b="1" dirty="0">
                <a:solidFill>
                  <a:srgbClr val="C00000"/>
                </a:solidFill>
              </a:endParaRPr>
            </a:p>
          </p:txBody>
        </p:sp>
      </p:grpSp>
      <p:grpSp>
        <p:nvGrpSpPr>
          <p:cNvPr id="12" name="Group 11"/>
          <p:cNvGrpSpPr/>
          <p:nvPr/>
        </p:nvGrpSpPr>
        <p:grpSpPr>
          <a:xfrm>
            <a:off x="6324600" y="2847106"/>
            <a:ext cx="2857892" cy="3325094"/>
            <a:chOff x="6505887" y="2822898"/>
            <a:chExt cx="2857892" cy="3325094"/>
          </a:xfrm>
        </p:grpSpPr>
        <p:grpSp>
          <p:nvGrpSpPr>
            <p:cNvPr id="4" name="Group 3"/>
            <p:cNvGrpSpPr/>
            <p:nvPr/>
          </p:nvGrpSpPr>
          <p:grpSpPr>
            <a:xfrm>
              <a:off x="6505887" y="3470812"/>
              <a:ext cx="2857892" cy="2677180"/>
              <a:chOff x="5943600" y="1145434"/>
              <a:chExt cx="3963477" cy="3197966"/>
            </a:xfrm>
          </p:grpSpPr>
          <p:pic>
            <p:nvPicPr>
              <p:cNvPr id="9" name="Picture 8" descr="F:\Users\Tuan\AppData\Local\Microsoft\Windows\INetCache\Content.Word\MayPCR2.png"/>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858000" y="2286000"/>
                <a:ext cx="2141855" cy="20574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TextBox 1"/>
              <p:cNvSpPr txBox="1"/>
              <p:nvPr/>
            </p:nvSpPr>
            <p:spPr>
              <a:xfrm>
                <a:off x="5943600" y="1145434"/>
                <a:ext cx="3963477" cy="992649"/>
              </a:xfrm>
              <a:prstGeom prst="rect">
                <a:avLst/>
              </a:prstGeom>
              <a:noFill/>
            </p:spPr>
            <p:txBody>
              <a:bodyPr wrap="square" rtlCol="0">
                <a:spAutoFit/>
              </a:bodyPr>
              <a:lstStyle/>
              <a:p>
                <a:pPr algn="ctr"/>
                <a:r>
                  <a:rPr lang="en-US" sz="2400" b="1" smtClean="0">
                    <a:solidFill>
                      <a:srgbClr val="006600"/>
                    </a:solidFill>
                  </a:rPr>
                  <a:t>PCR-HLA: </a:t>
                </a:r>
                <a:r>
                  <a:rPr lang="en-US" sz="2400" b="1" smtClean="0">
                    <a:solidFill>
                      <a:srgbClr val="FF0066"/>
                    </a:solidFill>
                  </a:rPr>
                  <a:t>HLA-DQ</a:t>
                </a:r>
              </a:p>
              <a:p>
                <a:pPr algn="ctr"/>
                <a:r>
                  <a:rPr lang="en-US" sz="2400" b="1" smtClean="0">
                    <a:solidFill>
                      <a:srgbClr val="FF0000"/>
                    </a:solidFill>
                  </a:rPr>
                  <a:t>PCR-HPV</a:t>
                </a:r>
                <a:r>
                  <a:rPr lang="en-US" sz="2400" b="1" smtClean="0">
                    <a:solidFill>
                      <a:srgbClr val="006600"/>
                    </a:solidFill>
                  </a:rPr>
                  <a:t>: </a:t>
                </a:r>
                <a:r>
                  <a:rPr lang="en-US" sz="2400" b="1" smtClean="0">
                    <a:solidFill>
                      <a:srgbClr val="FF0066"/>
                    </a:solidFill>
                  </a:rPr>
                  <a:t>MGP5+/6+</a:t>
                </a:r>
                <a:endParaRPr lang="en-US" sz="2400" b="1">
                  <a:solidFill>
                    <a:srgbClr val="FF0066"/>
                  </a:solidFill>
                </a:endParaRPr>
              </a:p>
            </p:txBody>
          </p:sp>
        </p:grpSp>
        <p:sp>
          <p:nvSpPr>
            <p:cNvPr id="39" name="Right Arrow 38"/>
            <p:cNvSpPr/>
            <p:nvPr/>
          </p:nvSpPr>
          <p:spPr>
            <a:xfrm rot="5400000">
              <a:off x="7798353" y="2907407"/>
              <a:ext cx="439556" cy="270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3466071" y="4474232"/>
            <a:ext cx="3029862" cy="2343783"/>
            <a:chOff x="3466071" y="4474232"/>
            <a:chExt cx="3053560" cy="2343783"/>
          </a:xfrm>
        </p:grpSpPr>
        <p:grpSp>
          <p:nvGrpSpPr>
            <p:cNvPr id="21" name="Group 20"/>
            <p:cNvGrpSpPr/>
            <p:nvPr/>
          </p:nvGrpSpPr>
          <p:grpSpPr>
            <a:xfrm>
              <a:off x="3733800" y="4474232"/>
              <a:ext cx="2785831" cy="1850368"/>
              <a:chOff x="3733800" y="4474232"/>
              <a:chExt cx="2785831" cy="1850368"/>
            </a:xfrm>
          </p:grpSpPr>
          <p:sp>
            <p:nvSpPr>
              <p:cNvPr id="10" name="Right Arrow 9"/>
              <p:cNvSpPr/>
              <p:nvPr/>
            </p:nvSpPr>
            <p:spPr>
              <a:xfrm rot="10800000" flipV="1">
                <a:off x="5988675" y="5257800"/>
                <a:ext cx="530956" cy="287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733800" y="4474232"/>
                <a:ext cx="1685904" cy="185036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0" name="TextBox 39"/>
            <p:cNvSpPr txBox="1"/>
            <p:nvPr/>
          </p:nvSpPr>
          <p:spPr>
            <a:xfrm>
              <a:off x="3466071" y="6356350"/>
              <a:ext cx="2172729" cy="461665"/>
            </a:xfrm>
            <a:prstGeom prst="rect">
              <a:avLst/>
            </a:prstGeom>
            <a:noFill/>
          </p:spPr>
          <p:txBody>
            <a:bodyPr wrap="square" rtlCol="0">
              <a:spAutoFit/>
            </a:bodyPr>
            <a:lstStyle/>
            <a:p>
              <a:pPr algn="ctr"/>
              <a:r>
                <a:rPr lang="en-US" sz="2400" b="1" dirty="0" smtClean="0"/>
                <a:t>Electrophoresis</a:t>
              </a:r>
              <a:endParaRPr lang="en-US" sz="2400" b="1" dirty="0"/>
            </a:p>
          </p:txBody>
        </p:sp>
      </p:grpSp>
    </p:spTree>
    <p:extLst>
      <p:ext uri="{BB962C8B-B14F-4D97-AF65-F5344CB8AC3E}">
        <p14:creationId xmlns:p14="http://schemas.microsoft.com/office/powerpoint/2010/main" val="1582074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2500"/>
                            </p:stCondLst>
                            <p:childTnLst>
                              <p:par>
                                <p:cTn id="13" presetID="10" presetClass="entr" presetSubtype="0" fill="hold"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4000"/>
                            </p:stCondLst>
                            <p:childTnLst>
                              <p:par>
                                <p:cTn id="17" presetID="10" presetClass="entr" presetSubtype="0" fill="hold" nodeType="afterEffect">
                                  <p:stCondLst>
                                    <p:cond delay="10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5500"/>
                            </p:stCondLst>
                            <p:childTnLst>
                              <p:par>
                                <p:cTn id="21" presetID="10" presetClass="entr" presetSubtype="0" fill="hold" nodeType="after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A065803-99C5-4172-922D-27C33782849E}" type="slidenum">
              <a:rPr lang="en-US" smtClean="0"/>
              <a:pPr>
                <a:defRPr/>
              </a:pPr>
              <a:t>11</a:t>
            </a:fld>
            <a:endParaRPr lang="en-US"/>
          </a:p>
        </p:txBody>
      </p:sp>
      <p:grpSp>
        <p:nvGrpSpPr>
          <p:cNvPr id="2" name="Group 1"/>
          <p:cNvGrpSpPr/>
          <p:nvPr/>
        </p:nvGrpSpPr>
        <p:grpSpPr>
          <a:xfrm>
            <a:off x="0" y="0"/>
            <a:ext cx="9067800" cy="6592510"/>
            <a:chOff x="0" y="-5556"/>
            <a:chExt cx="9067800" cy="6592510"/>
          </a:xfrm>
        </p:grpSpPr>
        <p:sp>
          <p:nvSpPr>
            <p:cNvPr id="10" name="Title 1"/>
            <p:cNvSpPr txBox="1">
              <a:spLocks/>
            </p:cNvSpPr>
            <p:nvPr/>
          </p:nvSpPr>
          <p:spPr bwMode="auto">
            <a:xfrm>
              <a:off x="0" y="-5556"/>
              <a:ext cx="9067800" cy="99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1"/>
              <a:r>
                <a:rPr lang="en-US" sz="3600" b="1">
                  <a:solidFill>
                    <a:srgbClr val="0070C0"/>
                  </a:solidFill>
                  <a:latin typeface="Arial" panose="020B0604020202020204" pitchFamily="34" charset="0"/>
                </a:rPr>
                <a:t>Reverse </a:t>
              </a:r>
              <a:r>
                <a:rPr lang="en-US" sz="3600" b="1" smtClean="0">
                  <a:solidFill>
                    <a:srgbClr val="0070C0"/>
                  </a:solidFill>
                  <a:latin typeface="Arial" panose="020B0604020202020204" pitchFamily="34" charset="0"/>
                </a:rPr>
                <a:t>Blotting Hybridization (RBH)</a:t>
              </a:r>
              <a:endParaRPr lang="en-US" sz="3600" b="1">
                <a:solidFill>
                  <a:srgbClr val="0070C0"/>
                </a:solidFill>
                <a:latin typeface="Arial" panose="020B0604020202020204" pitchFamily="34" charset="0"/>
              </a:endParaRPr>
            </a:p>
          </p:txBody>
        </p:sp>
        <p:sp>
          <p:nvSpPr>
            <p:cNvPr id="13" name="Rectangle 12"/>
            <p:cNvSpPr/>
            <p:nvPr/>
          </p:nvSpPr>
          <p:spPr>
            <a:xfrm>
              <a:off x="1066800" y="6248400"/>
              <a:ext cx="7848600" cy="338554"/>
            </a:xfrm>
            <a:prstGeom prst="rect">
              <a:avLst/>
            </a:prstGeom>
          </p:spPr>
          <p:txBody>
            <a:bodyPr wrap="square">
              <a:spAutoFit/>
            </a:bodyPr>
            <a:lstStyle/>
            <a:p>
              <a:pPr algn="r"/>
              <a:r>
                <a:rPr lang="en-US" sz="1600" i="1" dirty="0" err="1" smtClean="0">
                  <a:solidFill>
                    <a:schemeClr val="bg2">
                      <a:lumMod val="25000"/>
                    </a:schemeClr>
                  </a:solidFill>
                  <a:latin typeface="Arial" pitchFamily="34" charset="0"/>
                </a:rPr>
                <a:t>www.nature.com</a:t>
              </a:r>
              <a:r>
                <a:rPr lang="en-US" sz="1600" i="1" dirty="0" smtClean="0">
                  <a:solidFill>
                    <a:schemeClr val="bg2">
                      <a:lumMod val="25000"/>
                    </a:schemeClr>
                  </a:solidFill>
                  <a:latin typeface="Arial" pitchFamily="34" charset="0"/>
                </a:rPr>
                <a:t>/</a:t>
              </a:r>
              <a:r>
                <a:rPr lang="en-US" sz="1600" i="1" dirty="0" err="1" smtClean="0">
                  <a:solidFill>
                    <a:schemeClr val="bg2">
                      <a:lumMod val="25000"/>
                    </a:schemeClr>
                  </a:solidFill>
                  <a:latin typeface="Arial" pitchFamily="34" charset="0"/>
                </a:rPr>
                <a:t>nprot</a:t>
              </a:r>
              <a:r>
                <a:rPr lang="en-US" sz="1600" i="1" dirty="0" smtClean="0">
                  <a:solidFill>
                    <a:schemeClr val="bg2">
                      <a:lumMod val="25000"/>
                    </a:schemeClr>
                  </a:solidFill>
                  <a:latin typeface="Arial" pitchFamily="34" charset="0"/>
                </a:rPr>
                <a:t>/journal/v1/n6/</a:t>
              </a:r>
              <a:r>
                <a:rPr lang="en-US" sz="1600" i="1" dirty="0" err="1" smtClean="0">
                  <a:solidFill>
                    <a:schemeClr val="bg2">
                      <a:lumMod val="25000"/>
                    </a:schemeClr>
                  </a:solidFill>
                  <a:latin typeface="Arial" pitchFamily="34" charset="0"/>
                </a:rPr>
                <a:t>fig_tab</a:t>
              </a:r>
              <a:r>
                <a:rPr lang="en-US" sz="1600" i="1" dirty="0" smtClean="0">
                  <a:solidFill>
                    <a:schemeClr val="bg2">
                      <a:lumMod val="25000"/>
                    </a:schemeClr>
                  </a:solidFill>
                  <a:latin typeface="Arial" pitchFamily="34" charset="0"/>
                </a:rPr>
                <a:t>/nprot.2006.404_F1.html</a:t>
              </a:r>
              <a:endParaRPr lang="en-US" sz="1600" dirty="0">
                <a:solidFill>
                  <a:schemeClr val="bg2">
                    <a:lumMod val="25000"/>
                  </a:schemeClr>
                </a:solidFill>
                <a:latin typeface="Arial" pitchFamily="34" charset="0"/>
              </a:endParaRPr>
            </a:p>
          </p:txBody>
        </p:sp>
      </p:grpSp>
      <p:pic>
        <p:nvPicPr>
          <p:cNvPr id="4" name="Picture 3"/>
          <p:cNvPicPr>
            <a:picLocks noChangeAspect="1"/>
          </p:cNvPicPr>
          <p:nvPr/>
        </p:nvPicPr>
        <p:blipFill>
          <a:blip r:embed="rId3"/>
          <a:stretch>
            <a:fillRect/>
          </a:stretch>
        </p:blipFill>
        <p:spPr>
          <a:xfrm>
            <a:off x="0" y="1223682"/>
            <a:ext cx="9144000" cy="4410635"/>
          </a:xfrm>
          <a:prstGeom prst="rect">
            <a:avLst/>
          </a:prstGeom>
        </p:spPr>
      </p:pic>
    </p:spTree>
    <p:extLst>
      <p:ext uri="{BB962C8B-B14F-4D97-AF65-F5344CB8AC3E}">
        <p14:creationId xmlns:p14="http://schemas.microsoft.com/office/powerpoint/2010/main" val="3006583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HocHanh\SauDaiHoc\LuanVan\Hinh Luan Van\14899-13-1.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5029200" y="2971800"/>
            <a:ext cx="3806825" cy="3687762"/>
          </a:xfrm>
          <a:prstGeom prst="rect">
            <a:avLst/>
          </a:prstGeom>
          <a:ln>
            <a:noFill/>
          </a:ln>
          <a:effectLst>
            <a:softEdge rad="112500"/>
          </a:effec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719" y="71438"/>
            <a:ext cx="4805362" cy="480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85" name="Rectangle 1053"/>
          <p:cNvSpPr>
            <a:spLocks noChangeArrowheads="1"/>
          </p:cNvSpPr>
          <p:nvPr/>
        </p:nvSpPr>
        <p:spPr bwMode="auto">
          <a:xfrm>
            <a:off x="0" y="7937"/>
            <a:ext cx="9144000" cy="6850063"/>
          </a:xfrm>
          <a:prstGeom prst="rect">
            <a:avLst/>
          </a:prstGeom>
          <a:solidFill>
            <a:srgbClr val="000000">
              <a:alpha val="50196"/>
            </a:srgbClr>
          </a:solidFill>
          <a:ln>
            <a:noFill/>
          </a:ln>
          <a:effectLst/>
        </p:spPr>
        <p:txBody>
          <a:bodyPr anchor="ctr"/>
          <a:lstStyle>
            <a:lvl1pPr algn="ctr" defTabSz="762000">
              <a:defRPr sz="4400">
                <a:solidFill>
                  <a:schemeClr val="tx2"/>
                </a:solidFill>
                <a:latin typeface="Times New Roman" pitchFamily="18" charset="0"/>
              </a:defRPr>
            </a:lvl1pPr>
            <a:lvl2pPr algn="ctr" defTabSz="762000">
              <a:defRPr sz="4400">
                <a:solidFill>
                  <a:schemeClr val="tx2"/>
                </a:solidFill>
                <a:latin typeface="Times New Roman" pitchFamily="18" charset="0"/>
              </a:defRPr>
            </a:lvl2pPr>
            <a:lvl3pPr algn="ctr" defTabSz="762000">
              <a:defRPr sz="4400">
                <a:solidFill>
                  <a:schemeClr val="tx2"/>
                </a:solidFill>
                <a:latin typeface="Times New Roman" pitchFamily="18" charset="0"/>
              </a:defRPr>
            </a:lvl3pPr>
            <a:lvl4pPr algn="ctr" defTabSz="762000">
              <a:defRPr sz="4400">
                <a:solidFill>
                  <a:schemeClr val="tx2"/>
                </a:solidFill>
                <a:latin typeface="Times New Roman" pitchFamily="18" charset="0"/>
              </a:defRPr>
            </a:lvl4pPr>
            <a:lvl5pPr algn="ctr" defTabSz="762000">
              <a:defRPr sz="4400">
                <a:solidFill>
                  <a:schemeClr val="tx2"/>
                </a:solidFill>
                <a:latin typeface="Times New Roman" pitchFamily="18" charset="0"/>
              </a:defRPr>
            </a:lvl5pPr>
            <a:lvl6pPr marL="457200" algn="ctr" defTabSz="762000" eaLnBrk="0" fontAlgn="base" hangingPunct="0">
              <a:spcBef>
                <a:spcPct val="0"/>
              </a:spcBef>
              <a:spcAft>
                <a:spcPct val="0"/>
              </a:spcAft>
              <a:defRPr sz="4400">
                <a:solidFill>
                  <a:schemeClr val="tx2"/>
                </a:solidFill>
                <a:latin typeface="Times New Roman" pitchFamily="18" charset="0"/>
              </a:defRPr>
            </a:lvl6pPr>
            <a:lvl7pPr marL="914400" algn="ctr" defTabSz="762000" eaLnBrk="0" fontAlgn="base" hangingPunct="0">
              <a:spcBef>
                <a:spcPct val="0"/>
              </a:spcBef>
              <a:spcAft>
                <a:spcPct val="0"/>
              </a:spcAft>
              <a:defRPr sz="4400">
                <a:solidFill>
                  <a:schemeClr val="tx2"/>
                </a:solidFill>
                <a:latin typeface="Times New Roman" pitchFamily="18" charset="0"/>
              </a:defRPr>
            </a:lvl7pPr>
            <a:lvl8pPr marL="1371600" algn="ctr" defTabSz="762000" eaLnBrk="0" fontAlgn="base" hangingPunct="0">
              <a:spcBef>
                <a:spcPct val="0"/>
              </a:spcBef>
              <a:spcAft>
                <a:spcPct val="0"/>
              </a:spcAft>
              <a:defRPr sz="4400">
                <a:solidFill>
                  <a:schemeClr val="tx2"/>
                </a:solidFill>
                <a:latin typeface="Times New Roman" pitchFamily="18" charset="0"/>
              </a:defRPr>
            </a:lvl8pPr>
            <a:lvl9pPr marL="1828800" algn="ctr" defTabSz="762000" eaLnBrk="0" fontAlgn="base" hangingPunct="0">
              <a:spcBef>
                <a:spcPct val="0"/>
              </a:spcBef>
              <a:spcAft>
                <a:spcPct val="0"/>
              </a:spcAft>
              <a:defRPr sz="4400">
                <a:solidFill>
                  <a:schemeClr val="tx2"/>
                </a:solidFill>
                <a:latin typeface="Times New Roman" pitchFamily="18" charset="0"/>
              </a:defRPr>
            </a:lvl9pPr>
          </a:lstStyle>
          <a:p>
            <a:r>
              <a:rPr lang="en-US" altLang="en-US" sz="6000" b="1" dirty="0">
                <a:solidFill>
                  <a:srgbClr val="FFFFFF"/>
                </a:solidFill>
                <a:effectLst>
                  <a:outerShdw blurRad="38100" dist="38100" dir="2700000" algn="tl">
                    <a:srgbClr val="969696"/>
                  </a:outerShdw>
                </a:effectLst>
                <a:latin typeface="Arial" pitchFamily="34" charset="0"/>
              </a:rPr>
              <a:t> </a:t>
            </a:r>
            <a:r>
              <a:rPr lang="en-US" altLang="en-US" sz="5400" b="1" dirty="0">
                <a:solidFill>
                  <a:srgbClr val="FFFFFF"/>
                </a:solidFill>
                <a:effectLst>
                  <a:outerShdw blurRad="38100" dist="38100" dir="2700000" algn="tl">
                    <a:srgbClr val="969696"/>
                  </a:outerShdw>
                </a:effectLst>
                <a:latin typeface="Arial" pitchFamily="34" charset="0"/>
              </a:rPr>
              <a:t>RESULTS </a:t>
            </a:r>
            <a:r>
              <a:rPr lang="en-US" altLang="en-US" sz="5400" b="1" dirty="0" smtClean="0">
                <a:solidFill>
                  <a:srgbClr val="FFFFFF"/>
                </a:solidFill>
                <a:effectLst>
                  <a:outerShdw blurRad="38100" dist="38100" dir="2700000" algn="tl">
                    <a:srgbClr val="969696"/>
                  </a:outerShdw>
                </a:effectLst>
                <a:latin typeface="Arial" pitchFamily="34" charset="0"/>
              </a:rPr>
              <a:t>&amp; DISCUSSION</a:t>
            </a:r>
            <a:endParaRPr lang="en-US" altLang="en-US" sz="5400" b="1" dirty="0">
              <a:solidFill>
                <a:srgbClr val="FFFFFF"/>
              </a:solidFill>
              <a:effectLst>
                <a:outerShdw blurRad="38100" dist="38100" dir="2700000" algn="tl">
                  <a:srgbClr val="969696"/>
                </a:outerShdw>
              </a:effectLst>
              <a:latin typeface="Arial" pitchFamily="34" charset="0"/>
            </a:endParaRPr>
          </a:p>
        </p:txBody>
      </p:sp>
      <p:sp>
        <p:nvSpPr>
          <p:cNvPr id="2" name="AutoShape 2"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4"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3"/>
          <p:cNvSpPr>
            <a:spLocks noGrp="1"/>
          </p:cNvSpPr>
          <p:nvPr>
            <p:ph type="sldNum" sz="quarter" idx="12"/>
          </p:nvPr>
        </p:nvSpPr>
        <p:spPr/>
        <p:txBody>
          <a:bodyPr/>
          <a:lstStyle/>
          <a:p>
            <a:pPr>
              <a:defRPr/>
            </a:pPr>
            <a:fld id="{8A065803-99C5-4172-922D-27C33782849E}" type="slidenum">
              <a:rPr lang="en-US" smtClean="0"/>
              <a:pPr>
                <a:defRPr/>
              </a:pPr>
              <a:t>12</a:t>
            </a:fld>
            <a:endParaRPr lang="en-US" dirty="0"/>
          </a:p>
        </p:txBody>
      </p:sp>
    </p:spTree>
    <p:extLst>
      <p:ext uri="{BB962C8B-B14F-4D97-AF65-F5344CB8AC3E}">
        <p14:creationId xmlns:p14="http://schemas.microsoft.com/office/powerpoint/2010/main" val="3108691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4"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5"/>
          <p:cNvSpPr txBox="1">
            <a:spLocks noChangeArrowheads="1"/>
          </p:cNvSpPr>
          <p:nvPr/>
        </p:nvSpPr>
        <p:spPr>
          <a:xfrm>
            <a:off x="152400" y="452029"/>
            <a:ext cx="8915400" cy="8382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Epidemiologic &amp; CLINICAL FEATURES </a:t>
            </a:r>
            <a:endParaRPr lang="en-US" alt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06357901"/>
              </p:ext>
            </p:extLst>
          </p:nvPr>
        </p:nvGraphicFramePr>
        <p:xfrm>
          <a:off x="98422" y="1709329"/>
          <a:ext cx="8988426" cy="3167471"/>
        </p:xfrm>
        <a:graphic>
          <a:graphicData uri="http://schemas.openxmlformats.org/drawingml/2006/table">
            <a:tbl>
              <a:tblPr firstRow="1" firstCol="1" bandRow="1" bandCol="1">
                <a:tableStyleId>{5C22544A-7EE6-4342-B048-85BDC9FD1C3A}</a:tableStyleId>
              </a:tblPr>
              <a:tblGrid>
                <a:gridCol w="1526317"/>
                <a:gridCol w="2817816"/>
                <a:gridCol w="1576344"/>
                <a:gridCol w="1533464"/>
                <a:gridCol w="1534485"/>
              </a:tblGrid>
              <a:tr h="1730009">
                <a:tc>
                  <a:txBody>
                    <a:bodyPr/>
                    <a:lstStyle/>
                    <a:p>
                      <a:pPr algn="ctr">
                        <a:lnSpc>
                          <a:spcPct val="150000"/>
                        </a:lnSpc>
                        <a:spcBef>
                          <a:spcPts val="600"/>
                        </a:spcBef>
                        <a:spcAft>
                          <a:spcPts val="600"/>
                        </a:spcAft>
                      </a:pPr>
                      <a:r>
                        <a:rPr lang="en-US" sz="2400" dirty="0" smtClean="0">
                          <a:effectLst/>
                          <a:latin typeface="Arial" pitchFamily="34" charset="0"/>
                          <a:cs typeface="Arial" pitchFamily="34" charset="0"/>
                        </a:rPr>
                        <a:t>Group</a:t>
                      </a:r>
                      <a:endParaRPr lang="en-US" sz="2400" dirty="0">
                        <a:effectLst/>
                        <a:latin typeface="Arial" pitchFamily="34" charset="0"/>
                        <a:ea typeface="Times New Roman"/>
                        <a:cs typeface="Arial" pitchFamily="34" charset="0"/>
                      </a:endParaRPr>
                    </a:p>
                  </a:txBody>
                  <a:tcPr marL="68580" marR="68580" marT="0" marB="0" anchor="ctr">
                    <a:solidFill>
                      <a:srgbClr val="376091"/>
                    </a:solidFill>
                  </a:tcPr>
                </a:tc>
                <a:tc>
                  <a:txBody>
                    <a:bodyPr/>
                    <a:lstStyle/>
                    <a:p>
                      <a:pPr algn="ctr">
                        <a:lnSpc>
                          <a:spcPct val="150000"/>
                        </a:lnSpc>
                        <a:spcBef>
                          <a:spcPts val="300"/>
                        </a:spcBef>
                        <a:spcAft>
                          <a:spcPts val="300"/>
                        </a:spcAft>
                      </a:pPr>
                      <a:r>
                        <a:rPr lang="en-US" sz="2400" dirty="0" smtClean="0">
                          <a:effectLst/>
                          <a:latin typeface="Arial" pitchFamily="34" charset="0"/>
                          <a:cs typeface="Arial" pitchFamily="34" charset="0"/>
                        </a:rPr>
                        <a:t>Age</a:t>
                      </a:r>
                      <a:endParaRPr lang="en-US" sz="2400" dirty="0">
                        <a:effectLst/>
                        <a:latin typeface="Arial" pitchFamily="34" charset="0"/>
                        <a:cs typeface="Arial" pitchFamily="34" charset="0"/>
                      </a:endParaRPr>
                    </a:p>
                    <a:p>
                      <a:pPr algn="ctr">
                        <a:lnSpc>
                          <a:spcPct val="150000"/>
                        </a:lnSpc>
                        <a:spcBef>
                          <a:spcPts val="300"/>
                        </a:spcBef>
                        <a:spcAft>
                          <a:spcPts val="300"/>
                        </a:spcAft>
                      </a:pPr>
                      <a:r>
                        <a:rPr lang="en-US" sz="2400" dirty="0" smtClean="0">
                          <a:effectLst/>
                          <a:latin typeface="Arial" pitchFamily="34" charset="0"/>
                          <a:cs typeface="Arial" pitchFamily="34" charset="0"/>
                        </a:rPr>
                        <a:t>Average  </a:t>
                      </a:r>
                      <a:r>
                        <a:rPr lang="en-US" sz="2400" dirty="0">
                          <a:effectLst/>
                          <a:latin typeface="Arial" pitchFamily="34" charset="0"/>
                          <a:cs typeface="Arial" pitchFamily="34" charset="0"/>
                        </a:rPr>
                        <a:t>± </a:t>
                      </a:r>
                      <a:r>
                        <a:rPr lang="en-US" sz="2400" dirty="0" smtClean="0">
                          <a:effectLst/>
                          <a:latin typeface="Arial" pitchFamily="34" charset="0"/>
                          <a:cs typeface="Arial" pitchFamily="34" charset="0"/>
                        </a:rPr>
                        <a:t>SD</a:t>
                      </a:r>
                      <a:endParaRPr lang="en-US" sz="2400" dirty="0">
                        <a:effectLst/>
                        <a:latin typeface="Arial" pitchFamily="34" charset="0"/>
                        <a:ea typeface="Times New Roman"/>
                        <a:cs typeface="Arial" pitchFamily="34" charset="0"/>
                      </a:endParaRPr>
                    </a:p>
                  </a:txBody>
                  <a:tcPr marL="68580" marR="68580" marT="0" marB="0">
                    <a:solidFill>
                      <a:srgbClr val="376091"/>
                    </a:solidFill>
                  </a:tcPr>
                </a:tc>
                <a:tc>
                  <a:txBody>
                    <a:bodyPr/>
                    <a:lstStyle/>
                    <a:p>
                      <a:pPr algn="ctr">
                        <a:lnSpc>
                          <a:spcPct val="150000"/>
                        </a:lnSpc>
                        <a:spcBef>
                          <a:spcPts val="300"/>
                        </a:spcBef>
                        <a:spcAft>
                          <a:spcPts val="300"/>
                        </a:spcAft>
                      </a:pPr>
                      <a:r>
                        <a:rPr lang="en-US" sz="2400" dirty="0" smtClean="0">
                          <a:effectLst/>
                          <a:latin typeface="Arial" pitchFamily="34" charset="0"/>
                          <a:cs typeface="Arial" pitchFamily="34" charset="0"/>
                        </a:rPr>
                        <a:t>Male</a:t>
                      </a:r>
                    </a:p>
                    <a:p>
                      <a:pPr algn="ctr">
                        <a:lnSpc>
                          <a:spcPct val="150000"/>
                        </a:lnSpc>
                        <a:spcBef>
                          <a:spcPts val="300"/>
                        </a:spcBef>
                        <a:spcAft>
                          <a:spcPts val="300"/>
                        </a:spcAft>
                      </a:pPr>
                      <a:r>
                        <a:rPr lang="en-US" sz="2400" dirty="0" smtClean="0">
                          <a:effectLst/>
                          <a:latin typeface="Arial" pitchFamily="34" charset="0"/>
                          <a:cs typeface="Arial" pitchFamily="34" charset="0"/>
                        </a:rPr>
                        <a:t>Cases (%)</a:t>
                      </a:r>
                      <a:endParaRPr lang="en-US" sz="2400" dirty="0">
                        <a:effectLst/>
                        <a:latin typeface="Arial" pitchFamily="34" charset="0"/>
                        <a:ea typeface="Times New Roman"/>
                        <a:cs typeface="Arial" pitchFamily="34" charset="0"/>
                      </a:endParaRPr>
                    </a:p>
                  </a:txBody>
                  <a:tcPr marL="68580" marR="68580" marT="0" marB="0">
                    <a:solidFill>
                      <a:srgbClr val="376091"/>
                    </a:solidFill>
                  </a:tcPr>
                </a:tc>
                <a:tc>
                  <a:txBody>
                    <a:bodyPr/>
                    <a:lstStyle/>
                    <a:p>
                      <a:pPr algn="ctr">
                        <a:lnSpc>
                          <a:spcPct val="150000"/>
                        </a:lnSpc>
                        <a:spcBef>
                          <a:spcPts val="300"/>
                        </a:spcBef>
                        <a:spcAft>
                          <a:spcPts val="300"/>
                        </a:spcAft>
                      </a:pPr>
                      <a:r>
                        <a:rPr lang="en-US" sz="2400" dirty="0" smtClean="0">
                          <a:effectLst/>
                          <a:latin typeface="Arial" pitchFamily="34" charset="0"/>
                          <a:cs typeface="Arial" pitchFamily="34" charset="0"/>
                        </a:rPr>
                        <a:t>Female</a:t>
                      </a:r>
                      <a:endParaRPr lang="en-US" sz="2400" dirty="0">
                        <a:effectLst/>
                        <a:latin typeface="Arial" pitchFamily="34" charset="0"/>
                        <a:cs typeface="Arial" pitchFamily="34" charset="0"/>
                      </a:endParaRPr>
                    </a:p>
                    <a:p>
                      <a:pPr algn="ctr">
                        <a:lnSpc>
                          <a:spcPct val="150000"/>
                        </a:lnSpc>
                        <a:spcBef>
                          <a:spcPts val="300"/>
                        </a:spcBef>
                        <a:spcAft>
                          <a:spcPts val="300"/>
                        </a:spcAft>
                      </a:pPr>
                      <a:r>
                        <a:rPr lang="en-US" sz="2400" dirty="0" smtClean="0">
                          <a:effectLst/>
                          <a:latin typeface="Arial" pitchFamily="34" charset="0"/>
                          <a:cs typeface="Arial" pitchFamily="34" charset="0"/>
                        </a:rPr>
                        <a:t>Cases (%) </a:t>
                      </a:r>
                      <a:endParaRPr lang="en-US" sz="2400" dirty="0">
                        <a:effectLst/>
                        <a:latin typeface="Arial" pitchFamily="34" charset="0"/>
                        <a:ea typeface="Times New Roman"/>
                        <a:cs typeface="Arial" pitchFamily="34" charset="0"/>
                      </a:endParaRPr>
                    </a:p>
                  </a:txBody>
                  <a:tcPr marL="68580" marR="68580" marT="0" marB="0">
                    <a:solidFill>
                      <a:srgbClr val="376091"/>
                    </a:solidFill>
                  </a:tcPr>
                </a:tc>
                <a:tc>
                  <a:txBody>
                    <a:bodyPr/>
                    <a:lstStyle/>
                    <a:p>
                      <a:pPr algn="ctr">
                        <a:lnSpc>
                          <a:spcPct val="150000"/>
                        </a:lnSpc>
                        <a:spcBef>
                          <a:spcPts val="300"/>
                        </a:spcBef>
                        <a:spcAft>
                          <a:spcPts val="300"/>
                        </a:spcAft>
                      </a:pPr>
                      <a:r>
                        <a:rPr lang="en-US" sz="2400" dirty="0" smtClean="0">
                          <a:effectLst/>
                          <a:latin typeface="Arial" pitchFamily="34" charset="0"/>
                          <a:cs typeface="Arial" pitchFamily="34" charset="0"/>
                        </a:rPr>
                        <a:t>Total</a:t>
                      </a:r>
                      <a:endParaRPr lang="en-US" sz="2400" dirty="0">
                        <a:effectLst/>
                        <a:latin typeface="Arial" pitchFamily="34" charset="0"/>
                        <a:cs typeface="Arial" pitchFamily="34" charset="0"/>
                      </a:endParaRPr>
                    </a:p>
                    <a:p>
                      <a:pPr algn="ctr">
                        <a:lnSpc>
                          <a:spcPct val="150000"/>
                        </a:lnSpc>
                        <a:spcBef>
                          <a:spcPts val="300"/>
                        </a:spcBef>
                        <a:spcAft>
                          <a:spcPts val="300"/>
                        </a:spcAft>
                      </a:pPr>
                      <a:r>
                        <a:rPr lang="en-US" sz="2400" dirty="0" smtClean="0">
                          <a:effectLst/>
                          <a:latin typeface="Arial" pitchFamily="34" charset="0"/>
                          <a:cs typeface="Arial" pitchFamily="34" charset="0"/>
                        </a:rPr>
                        <a:t>Cases (%) </a:t>
                      </a:r>
                      <a:endParaRPr lang="en-US" sz="2400" dirty="0">
                        <a:effectLst/>
                        <a:latin typeface="Arial" pitchFamily="34" charset="0"/>
                        <a:ea typeface="Times New Roman"/>
                        <a:cs typeface="Arial" pitchFamily="34" charset="0"/>
                      </a:endParaRPr>
                    </a:p>
                  </a:txBody>
                  <a:tcPr marL="68580" marR="68580" marT="0" marB="0">
                    <a:solidFill>
                      <a:srgbClr val="376091"/>
                    </a:solidFill>
                  </a:tcPr>
                </a:tc>
              </a:tr>
              <a:tr h="718731">
                <a:tc>
                  <a:txBody>
                    <a:bodyPr/>
                    <a:lstStyle/>
                    <a:p>
                      <a:pPr algn="ctr">
                        <a:lnSpc>
                          <a:spcPct val="150000"/>
                        </a:lnSpc>
                        <a:spcBef>
                          <a:spcPts val="400"/>
                        </a:spcBef>
                        <a:spcAft>
                          <a:spcPts val="400"/>
                        </a:spcAft>
                      </a:pPr>
                      <a:r>
                        <a:rPr lang="en-US" sz="2400" dirty="0" smtClean="0">
                          <a:effectLst/>
                          <a:latin typeface="Arial" pitchFamily="34" charset="0"/>
                          <a:cs typeface="Arial" pitchFamily="34" charset="0"/>
                        </a:rPr>
                        <a:t>OSCC</a:t>
                      </a:r>
                      <a:endParaRPr lang="en-US" sz="24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Bef>
                          <a:spcPts val="400"/>
                        </a:spcBef>
                        <a:spcAft>
                          <a:spcPts val="400"/>
                        </a:spcAft>
                      </a:pPr>
                      <a:r>
                        <a:rPr lang="en-US" sz="2400" dirty="0">
                          <a:effectLst/>
                          <a:latin typeface="Arial" pitchFamily="34" charset="0"/>
                          <a:cs typeface="Arial" pitchFamily="34" charset="0"/>
                        </a:rPr>
                        <a:t>55,7 ± 12,5</a:t>
                      </a:r>
                      <a:endParaRPr lang="en-US" sz="24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Bef>
                          <a:spcPts val="400"/>
                        </a:spcBef>
                        <a:spcAft>
                          <a:spcPts val="400"/>
                        </a:spcAft>
                      </a:pPr>
                      <a:r>
                        <a:rPr lang="en-US" sz="2400" dirty="0">
                          <a:effectLst/>
                          <a:latin typeface="Arial" pitchFamily="34" charset="0"/>
                          <a:cs typeface="Arial" pitchFamily="34" charset="0"/>
                        </a:rPr>
                        <a:t>87 (71,3)</a:t>
                      </a:r>
                      <a:endParaRPr lang="en-US" sz="24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Bef>
                          <a:spcPts val="400"/>
                        </a:spcBef>
                        <a:spcAft>
                          <a:spcPts val="400"/>
                        </a:spcAft>
                      </a:pPr>
                      <a:r>
                        <a:rPr lang="en-US" sz="2400" dirty="0">
                          <a:effectLst/>
                          <a:latin typeface="Arial" pitchFamily="34" charset="0"/>
                          <a:cs typeface="Arial" pitchFamily="34" charset="0"/>
                        </a:rPr>
                        <a:t>35 (28,7)</a:t>
                      </a:r>
                      <a:endParaRPr lang="en-US" sz="24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Bef>
                          <a:spcPts val="400"/>
                        </a:spcBef>
                        <a:spcAft>
                          <a:spcPts val="400"/>
                        </a:spcAft>
                      </a:pPr>
                      <a:r>
                        <a:rPr lang="en-US" sz="2400" dirty="0">
                          <a:effectLst/>
                          <a:latin typeface="Arial" pitchFamily="34" charset="0"/>
                          <a:cs typeface="Arial" pitchFamily="34" charset="0"/>
                        </a:rPr>
                        <a:t>122 (65,9)</a:t>
                      </a:r>
                      <a:endParaRPr lang="en-US" sz="2400" dirty="0">
                        <a:effectLst/>
                        <a:latin typeface="Arial" pitchFamily="34" charset="0"/>
                        <a:ea typeface="Times New Roman"/>
                        <a:cs typeface="Arial" pitchFamily="34" charset="0"/>
                      </a:endParaRPr>
                    </a:p>
                  </a:txBody>
                  <a:tcPr marL="68580" marR="68580" marT="0" marB="0"/>
                </a:tc>
              </a:tr>
              <a:tr h="718731">
                <a:tc>
                  <a:txBody>
                    <a:bodyPr/>
                    <a:lstStyle/>
                    <a:p>
                      <a:pPr algn="ctr">
                        <a:lnSpc>
                          <a:spcPct val="150000"/>
                        </a:lnSpc>
                        <a:spcBef>
                          <a:spcPts val="400"/>
                        </a:spcBef>
                        <a:spcAft>
                          <a:spcPts val="400"/>
                        </a:spcAft>
                      </a:pPr>
                      <a:r>
                        <a:rPr lang="en-US" sz="2400" dirty="0" smtClean="0">
                          <a:effectLst/>
                          <a:latin typeface="Arial" pitchFamily="34" charset="0"/>
                          <a:cs typeface="Arial" pitchFamily="34" charset="0"/>
                        </a:rPr>
                        <a:t>NOM</a:t>
                      </a:r>
                      <a:endParaRPr lang="en-US" sz="24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Bef>
                          <a:spcPts val="400"/>
                        </a:spcBef>
                        <a:spcAft>
                          <a:spcPts val="400"/>
                        </a:spcAft>
                      </a:pPr>
                      <a:r>
                        <a:rPr lang="en-US" sz="2400" dirty="0">
                          <a:effectLst/>
                          <a:latin typeface="Arial" pitchFamily="34" charset="0"/>
                          <a:cs typeface="Arial" pitchFamily="34" charset="0"/>
                        </a:rPr>
                        <a:t>54,2 ± 13,6</a:t>
                      </a:r>
                      <a:endParaRPr lang="en-US" sz="2400" dirty="0">
                        <a:effectLst/>
                        <a:latin typeface="Arial" pitchFamily="34" charset="0"/>
                        <a:ea typeface="Times New Roman"/>
                        <a:cs typeface="Arial" pitchFamily="34" charset="0"/>
                      </a:endParaRPr>
                    </a:p>
                  </a:txBody>
                  <a:tcPr marL="68580" marR="68580" marT="0" marB="0">
                    <a:solidFill>
                      <a:srgbClr val="E9EDF4"/>
                    </a:solidFill>
                  </a:tcPr>
                </a:tc>
                <a:tc>
                  <a:txBody>
                    <a:bodyPr/>
                    <a:lstStyle/>
                    <a:p>
                      <a:pPr algn="ctr">
                        <a:lnSpc>
                          <a:spcPct val="150000"/>
                        </a:lnSpc>
                        <a:spcBef>
                          <a:spcPts val="400"/>
                        </a:spcBef>
                        <a:spcAft>
                          <a:spcPts val="400"/>
                        </a:spcAft>
                      </a:pPr>
                      <a:r>
                        <a:rPr lang="en-US" sz="2400" dirty="0">
                          <a:effectLst/>
                          <a:latin typeface="Arial" pitchFamily="34" charset="0"/>
                          <a:cs typeface="Arial" pitchFamily="34" charset="0"/>
                        </a:rPr>
                        <a:t>40 (63,5)</a:t>
                      </a:r>
                      <a:endParaRPr lang="en-US" sz="2400" dirty="0">
                        <a:effectLst/>
                        <a:latin typeface="Arial" pitchFamily="34" charset="0"/>
                        <a:ea typeface="Times New Roman"/>
                        <a:cs typeface="Arial" pitchFamily="34" charset="0"/>
                      </a:endParaRPr>
                    </a:p>
                  </a:txBody>
                  <a:tcPr marL="68580" marR="68580" marT="0" marB="0">
                    <a:solidFill>
                      <a:srgbClr val="E9EDF4"/>
                    </a:solidFill>
                  </a:tcPr>
                </a:tc>
                <a:tc>
                  <a:txBody>
                    <a:bodyPr/>
                    <a:lstStyle/>
                    <a:p>
                      <a:pPr algn="ctr">
                        <a:lnSpc>
                          <a:spcPct val="150000"/>
                        </a:lnSpc>
                        <a:spcBef>
                          <a:spcPts val="400"/>
                        </a:spcBef>
                        <a:spcAft>
                          <a:spcPts val="400"/>
                        </a:spcAft>
                      </a:pPr>
                      <a:r>
                        <a:rPr lang="en-US" sz="2400" dirty="0">
                          <a:effectLst/>
                          <a:latin typeface="Arial" pitchFamily="34" charset="0"/>
                          <a:cs typeface="Arial" pitchFamily="34" charset="0"/>
                        </a:rPr>
                        <a:t>23 (36,5)</a:t>
                      </a:r>
                      <a:endParaRPr lang="en-US" sz="2400" dirty="0">
                        <a:effectLst/>
                        <a:latin typeface="Arial" pitchFamily="34" charset="0"/>
                        <a:ea typeface="Times New Roman"/>
                        <a:cs typeface="Arial" pitchFamily="34" charset="0"/>
                      </a:endParaRPr>
                    </a:p>
                  </a:txBody>
                  <a:tcPr marL="68580" marR="68580" marT="0" marB="0">
                    <a:solidFill>
                      <a:srgbClr val="E9EDF4"/>
                    </a:solidFill>
                  </a:tcPr>
                </a:tc>
                <a:tc>
                  <a:txBody>
                    <a:bodyPr/>
                    <a:lstStyle/>
                    <a:p>
                      <a:pPr algn="ctr">
                        <a:lnSpc>
                          <a:spcPct val="150000"/>
                        </a:lnSpc>
                        <a:spcBef>
                          <a:spcPts val="400"/>
                        </a:spcBef>
                        <a:spcAft>
                          <a:spcPts val="400"/>
                        </a:spcAft>
                      </a:pPr>
                      <a:r>
                        <a:rPr lang="en-US" sz="2400" dirty="0">
                          <a:effectLst/>
                          <a:latin typeface="Arial" pitchFamily="34" charset="0"/>
                          <a:cs typeface="Arial" pitchFamily="34" charset="0"/>
                        </a:rPr>
                        <a:t>63 (34,1)</a:t>
                      </a:r>
                      <a:endParaRPr lang="en-US" sz="2400" dirty="0">
                        <a:effectLst/>
                        <a:latin typeface="Arial" pitchFamily="34" charset="0"/>
                        <a:ea typeface="Times New Roman"/>
                        <a:cs typeface="Arial" pitchFamily="34" charset="0"/>
                      </a:endParaRPr>
                    </a:p>
                  </a:txBody>
                  <a:tcPr marL="68580" marR="68580" marT="0" marB="0">
                    <a:solidFill>
                      <a:srgbClr val="E9EDF4"/>
                    </a:solidFill>
                  </a:tcPr>
                </a:tc>
              </a:tr>
            </a:tbl>
          </a:graphicData>
        </a:graphic>
      </p:graphicFrame>
      <p:sp>
        <p:nvSpPr>
          <p:cNvPr id="5" name="Rectangle 4"/>
          <p:cNvSpPr/>
          <p:nvPr/>
        </p:nvSpPr>
        <p:spPr>
          <a:xfrm>
            <a:off x="5334000" y="6172200"/>
            <a:ext cx="1651414" cy="461665"/>
          </a:xfrm>
          <a:prstGeom prst="rect">
            <a:avLst/>
          </a:prstGeom>
        </p:spPr>
        <p:txBody>
          <a:bodyPr wrap="none">
            <a:spAutoFit/>
          </a:bodyPr>
          <a:lstStyle/>
          <a:p>
            <a:r>
              <a:rPr lang="en-US" sz="2400" b="1" i="1" dirty="0"/>
              <a:t>χ</a:t>
            </a:r>
            <a:r>
              <a:rPr lang="en-US" sz="2400" b="1" i="1" baseline="30000" dirty="0"/>
              <a:t>2</a:t>
            </a:r>
            <a:r>
              <a:rPr lang="en-US" sz="2400" b="1" i="1" dirty="0"/>
              <a:t> </a:t>
            </a:r>
            <a:r>
              <a:rPr lang="en-US" sz="2400" b="1" i="1" dirty="0" smtClean="0"/>
              <a:t>: </a:t>
            </a:r>
            <a:r>
              <a:rPr lang="fr-FR" sz="2400" b="1" i="1" dirty="0"/>
              <a:t>p </a:t>
            </a:r>
            <a:r>
              <a:rPr lang="fr-FR" sz="2400" b="1" i="1" dirty="0" smtClean="0"/>
              <a:t>&gt; 0,05</a:t>
            </a:r>
            <a:endParaRPr lang="en-US" sz="2400" b="1" i="1" dirty="0"/>
          </a:p>
        </p:txBody>
      </p:sp>
      <p:sp>
        <p:nvSpPr>
          <p:cNvPr id="9" name="Rectangle 8"/>
          <p:cNvSpPr/>
          <p:nvPr/>
        </p:nvSpPr>
        <p:spPr>
          <a:xfrm>
            <a:off x="5257800" y="5715000"/>
            <a:ext cx="3604385" cy="461665"/>
          </a:xfrm>
          <a:prstGeom prst="rect">
            <a:avLst/>
          </a:prstGeom>
        </p:spPr>
        <p:txBody>
          <a:bodyPr wrap="none">
            <a:spAutoFit/>
          </a:bodyPr>
          <a:lstStyle/>
          <a:p>
            <a:r>
              <a:rPr lang="fr-FR" sz="2400" b="1" i="1" dirty="0" smtClean="0"/>
              <a:t>Mann-Whitney </a:t>
            </a:r>
            <a:r>
              <a:rPr lang="fr-FR" sz="2400" b="1" i="1" dirty="0"/>
              <a:t>U </a:t>
            </a:r>
            <a:r>
              <a:rPr lang="fr-FR" sz="2400" b="1" i="1" dirty="0" smtClean="0"/>
              <a:t>: </a:t>
            </a:r>
            <a:r>
              <a:rPr lang="fr-FR" sz="2400" b="1" i="1" dirty="0"/>
              <a:t>p </a:t>
            </a:r>
            <a:r>
              <a:rPr lang="fr-FR" sz="2400" b="1" i="1" dirty="0" smtClean="0"/>
              <a:t>&gt; </a:t>
            </a:r>
            <a:r>
              <a:rPr lang="fr-FR" sz="2400" b="1" i="1" dirty="0"/>
              <a:t>0,05</a:t>
            </a:r>
            <a:endParaRPr lang="en-US" sz="2400" b="1" i="1" dirty="0"/>
          </a:p>
        </p:txBody>
      </p:sp>
      <p:sp>
        <p:nvSpPr>
          <p:cNvPr id="8" name="Slide Number Placeholder 7"/>
          <p:cNvSpPr>
            <a:spLocks noGrp="1"/>
          </p:cNvSpPr>
          <p:nvPr>
            <p:ph type="sldNum" sz="quarter" idx="12"/>
          </p:nvPr>
        </p:nvSpPr>
        <p:spPr/>
        <p:txBody>
          <a:bodyPr/>
          <a:lstStyle/>
          <a:p>
            <a:pPr>
              <a:defRPr/>
            </a:pPr>
            <a:fld id="{8A065803-99C5-4172-922D-27C33782849E}" type="slidenum">
              <a:rPr lang="en-US" smtClean="0"/>
              <a:pPr>
                <a:defRPr/>
              </a:pPr>
              <a:t>13</a:t>
            </a:fld>
            <a:endParaRPr lang="en-US" dirty="0"/>
          </a:p>
        </p:txBody>
      </p:sp>
    </p:spTree>
    <p:extLst>
      <p:ext uri="{BB962C8B-B14F-4D97-AF65-F5344CB8AC3E}">
        <p14:creationId xmlns:p14="http://schemas.microsoft.com/office/powerpoint/2010/main" val="3914062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txBox="1">
            <a:spLocks noChangeArrowheads="1"/>
          </p:cNvSpPr>
          <p:nvPr/>
        </p:nvSpPr>
        <p:spPr>
          <a:xfrm>
            <a:off x="0" y="457200"/>
            <a:ext cx="8858250" cy="8382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sz="4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HPV RATE</a:t>
            </a:r>
            <a:endParaRPr lang="en-US" altLang="en-US" sz="4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933384128"/>
              </p:ext>
            </p:extLst>
          </p:nvPr>
        </p:nvGraphicFramePr>
        <p:xfrm>
          <a:off x="71434" y="1676400"/>
          <a:ext cx="8915398" cy="3657601"/>
        </p:xfrm>
        <a:graphic>
          <a:graphicData uri="http://schemas.openxmlformats.org/drawingml/2006/table">
            <a:tbl>
              <a:tblPr firstRow="1" firstCol="1" bandRow="1" bandCol="1">
                <a:tableStyleId>{5C22544A-7EE6-4342-B048-85BDC9FD1C3A}</a:tableStyleId>
              </a:tblPr>
              <a:tblGrid>
                <a:gridCol w="1485899"/>
                <a:gridCol w="1560195"/>
                <a:gridCol w="1485900"/>
                <a:gridCol w="1485900"/>
                <a:gridCol w="1040130"/>
                <a:gridCol w="1857374"/>
              </a:tblGrid>
              <a:tr h="1176541">
                <a:tc>
                  <a:txBody>
                    <a:bodyPr/>
                    <a:lstStyle/>
                    <a:p>
                      <a:pPr algn="ctr">
                        <a:lnSpc>
                          <a:spcPct val="100000"/>
                        </a:lnSpc>
                        <a:spcBef>
                          <a:spcPts val="0"/>
                        </a:spcBef>
                        <a:spcAft>
                          <a:spcPts val="0"/>
                        </a:spcAft>
                      </a:pPr>
                      <a:r>
                        <a:rPr lang="en-US" sz="2400" b="1" smtClean="0">
                          <a:effectLst/>
                        </a:rPr>
                        <a:t>Group</a:t>
                      </a:r>
                      <a:endParaRPr lang="en-US" sz="2400" b="1">
                        <a:effectLst/>
                        <a:latin typeface="Times New Roman"/>
                        <a:ea typeface="Times New Roman"/>
                      </a:endParaRPr>
                    </a:p>
                  </a:txBody>
                  <a:tcPr marL="68580" marR="68580" marT="0" marB="0" anchor="ctr"/>
                </a:tc>
                <a:tc>
                  <a:txBody>
                    <a:bodyPr/>
                    <a:lstStyle/>
                    <a:p>
                      <a:pPr algn="ctr">
                        <a:lnSpc>
                          <a:spcPct val="100000"/>
                        </a:lnSpc>
                        <a:spcBef>
                          <a:spcPts val="0"/>
                        </a:spcBef>
                        <a:spcAft>
                          <a:spcPts val="0"/>
                        </a:spcAft>
                      </a:pPr>
                      <a:r>
                        <a:rPr lang="en-US" sz="3200" b="1">
                          <a:solidFill>
                            <a:srgbClr val="FFC000"/>
                          </a:solidFill>
                          <a:effectLst/>
                        </a:rPr>
                        <a:t>HPV +</a:t>
                      </a:r>
                    </a:p>
                    <a:p>
                      <a:pPr algn="ctr">
                        <a:lnSpc>
                          <a:spcPct val="100000"/>
                        </a:lnSpc>
                        <a:spcBef>
                          <a:spcPts val="0"/>
                        </a:spcBef>
                        <a:spcAft>
                          <a:spcPts val="0"/>
                        </a:spcAft>
                      </a:pPr>
                      <a:r>
                        <a:rPr lang="en-US" sz="2400" b="1" smtClean="0">
                          <a:effectLst/>
                        </a:rPr>
                        <a:t>Cases </a:t>
                      </a:r>
                      <a:r>
                        <a:rPr lang="en-US" sz="2400" b="1">
                          <a:effectLst/>
                        </a:rPr>
                        <a:t>(%)</a:t>
                      </a:r>
                      <a:endParaRPr lang="en-US" sz="2400" b="1">
                        <a:effectLst/>
                        <a:latin typeface="Times New Roman"/>
                        <a:ea typeface="Times New Roman"/>
                      </a:endParaRPr>
                    </a:p>
                  </a:txBody>
                  <a:tcPr marL="68580" marR="68580" marT="0" marB="0" anchor="ctr"/>
                </a:tc>
                <a:tc>
                  <a:txBody>
                    <a:bodyPr/>
                    <a:lstStyle/>
                    <a:p>
                      <a:pPr algn="ctr">
                        <a:lnSpc>
                          <a:spcPct val="100000"/>
                        </a:lnSpc>
                        <a:spcBef>
                          <a:spcPts val="0"/>
                        </a:spcBef>
                        <a:spcAft>
                          <a:spcPts val="0"/>
                        </a:spcAft>
                      </a:pPr>
                      <a:r>
                        <a:rPr lang="en-US" sz="2400" b="1">
                          <a:effectLst/>
                          <a:latin typeface="Arial" pitchFamily="34" charset="0"/>
                          <a:cs typeface="Arial" pitchFamily="34" charset="0"/>
                        </a:rPr>
                        <a:t>HPV -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smtClean="0">
                          <a:effectLst/>
                        </a:rPr>
                        <a:t>Cases</a:t>
                      </a:r>
                      <a:r>
                        <a:rPr lang="en-US" sz="2000" b="1" smtClean="0">
                          <a:effectLst/>
                        </a:rPr>
                        <a:t> </a:t>
                      </a:r>
                      <a:r>
                        <a:rPr lang="en-US" sz="2200" b="0" smtClean="0">
                          <a:effectLst/>
                          <a:latin typeface="Arial" pitchFamily="34" charset="0"/>
                          <a:cs typeface="Arial" pitchFamily="34" charset="0"/>
                        </a:rPr>
                        <a:t>(%) </a:t>
                      </a:r>
                      <a:endParaRPr lang="en-US" sz="2200" b="0">
                        <a:effectLst/>
                        <a:latin typeface="Arial" pitchFamily="34" charset="0"/>
                        <a:ea typeface="Times New Roman"/>
                        <a:cs typeface="Arial" pitchFamily="34" charset="0"/>
                      </a:endParaRPr>
                    </a:p>
                  </a:txBody>
                  <a:tcPr marL="68580" marR="68580" marT="0" marB="0" anchor="ctr"/>
                </a:tc>
                <a:tc>
                  <a:txBody>
                    <a:bodyPr/>
                    <a:lstStyle/>
                    <a:p>
                      <a:pPr algn="ctr">
                        <a:lnSpc>
                          <a:spcPct val="100000"/>
                        </a:lnSpc>
                        <a:spcBef>
                          <a:spcPts val="0"/>
                        </a:spcBef>
                        <a:spcAft>
                          <a:spcPts val="0"/>
                        </a:spcAft>
                      </a:pPr>
                      <a:r>
                        <a:rPr lang="en-US" sz="2400" b="0" smtClean="0">
                          <a:effectLst/>
                          <a:latin typeface="Arial" pitchFamily="34" charset="0"/>
                          <a:cs typeface="Arial" pitchFamily="34" charset="0"/>
                        </a:rPr>
                        <a:t>Total</a:t>
                      </a:r>
                      <a:endParaRPr lang="en-US" sz="2400" b="0">
                        <a:effectLst/>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0" smtClean="0">
                          <a:effectLst/>
                          <a:latin typeface="Arial" pitchFamily="34" charset="0"/>
                          <a:cs typeface="Arial" pitchFamily="34" charset="0"/>
                        </a:rPr>
                        <a:t>Cases (%) </a:t>
                      </a:r>
                      <a:endParaRPr lang="en-US" sz="2200" b="0">
                        <a:effectLst/>
                        <a:latin typeface="Arial" pitchFamily="34" charset="0"/>
                        <a:ea typeface="Times New Roman"/>
                        <a:cs typeface="Arial" pitchFamily="34" charset="0"/>
                      </a:endParaRPr>
                    </a:p>
                  </a:txBody>
                  <a:tcPr marL="68580" marR="68580" marT="0" marB="0" anchor="ctr"/>
                </a:tc>
                <a:tc>
                  <a:txBody>
                    <a:bodyPr/>
                    <a:lstStyle/>
                    <a:p>
                      <a:pPr algn="ctr">
                        <a:lnSpc>
                          <a:spcPct val="100000"/>
                        </a:lnSpc>
                        <a:spcBef>
                          <a:spcPts val="0"/>
                        </a:spcBef>
                        <a:spcAft>
                          <a:spcPts val="0"/>
                        </a:spcAft>
                      </a:pPr>
                      <a:r>
                        <a:rPr lang="en-US" sz="2400" b="1" smtClean="0">
                          <a:effectLst/>
                          <a:latin typeface="Arial" pitchFamily="34" charset="0"/>
                          <a:cs typeface="Arial" pitchFamily="34" charset="0"/>
                        </a:rPr>
                        <a:t>p</a:t>
                      </a:r>
                      <a:endParaRPr lang="en-US" sz="2400" b="1">
                        <a:effectLst/>
                        <a:latin typeface="Arial" pitchFamily="34" charset="0"/>
                        <a:ea typeface="Times New Roman"/>
                        <a:cs typeface="Arial" pitchFamily="34" charset="0"/>
                      </a:endParaRPr>
                    </a:p>
                  </a:txBody>
                  <a:tcPr marL="68580" marR="68580" marT="0" marB="0" anchor="ctr"/>
                </a:tc>
                <a:tc>
                  <a:txBody>
                    <a:bodyPr/>
                    <a:lstStyle/>
                    <a:p>
                      <a:pPr algn="ctr">
                        <a:lnSpc>
                          <a:spcPct val="100000"/>
                        </a:lnSpc>
                        <a:spcBef>
                          <a:spcPts val="0"/>
                        </a:spcBef>
                        <a:spcAft>
                          <a:spcPts val="0"/>
                        </a:spcAft>
                      </a:pPr>
                      <a:r>
                        <a:rPr lang="en-US" sz="2400" b="1">
                          <a:effectLst/>
                          <a:latin typeface="Arial" pitchFamily="34" charset="0"/>
                          <a:cs typeface="Arial" pitchFamily="34" charset="0"/>
                        </a:rPr>
                        <a:t>OR</a:t>
                      </a:r>
                    </a:p>
                    <a:p>
                      <a:pPr algn="ctr">
                        <a:lnSpc>
                          <a:spcPct val="100000"/>
                        </a:lnSpc>
                        <a:spcBef>
                          <a:spcPts val="0"/>
                        </a:spcBef>
                        <a:spcAft>
                          <a:spcPts val="0"/>
                        </a:spcAft>
                      </a:pPr>
                      <a:r>
                        <a:rPr lang="en-US" sz="2400" b="1">
                          <a:effectLst/>
                          <a:latin typeface="Arial" pitchFamily="34" charset="0"/>
                          <a:cs typeface="Arial" pitchFamily="34" charset="0"/>
                        </a:rPr>
                        <a:t>(KTC 95%)</a:t>
                      </a:r>
                      <a:endParaRPr lang="en-US" sz="2400" b="1">
                        <a:effectLst/>
                        <a:latin typeface="Arial" pitchFamily="34" charset="0"/>
                        <a:ea typeface="Times New Roman"/>
                        <a:cs typeface="Arial" pitchFamily="34" charset="0"/>
                      </a:endParaRPr>
                    </a:p>
                  </a:txBody>
                  <a:tcPr marL="68580" marR="68580" marT="0" marB="0"/>
                </a:tc>
              </a:tr>
              <a:tr h="861579">
                <a:tc>
                  <a:txBody>
                    <a:bodyPr/>
                    <a:lstStyle/>
                    <a:p>
                      <a:pPr algn="ctr">
                        <a:lnSpc>
                          <a:spcPct val="150000"/>
                        </a:lnSpc>
                        <a:spcBef>
                          <a:spcPts val="400"/>
                        </a:spcBef>
                        <a:spcAft>
                          <a:spcPts val="400"/>
                        </a:spcAft>
                      </a:pPr>
                      <a:r>
                        <a:rPr lang="en-US" sz="2400" b="1" smtClean="0">
                          <a:solidFill>
                            <a:srgbClr val="C00000"/>
                          </a:solidFill>
                          <a:effectLst/>
                          <a:latin typeface="Arial" pitchFamily="34" charset="0"/>
                          <a:cs typeface="Arial" pitchFamily="34" charset="0"/>
                        </a:rPr>
                        <a:t>OSCC</a:t>
                      </a:r>
                      <a:endParaRPr lang="en-US" sz="2400" b="1">
                        <a:solidFill>
                          <a:srgbClr val="C00000"/>
                        </a:solidFill>
                        <a:effectLst/>
                        <a:latin typeface="Arial" pitchFamily="34" charset="0"/>
                        <a:ea typeface="Times New Roman"/>
                        <a:cs typeface="Arial" pitchFamily="34" charset="0"/>
                      </a:endParaRPr>
                    </a:p>
                  </a:txBody>
                  <a:tcPr marL="68580" marR="68580" marT="0" marB="0" anchor="ctr">
                    <a:solidFill>
                      <a:srgbClr val="D0D8E8"/>
                    </a:solidFill>
                  </a:tcPr>
                </a:tc>
                <a:tc>
                  <a:txBody>
                    <a:bodyPr/>
                    <a:lstStyle/>
                    <a:p>
                      <a:pPr algn="ctr">
                        <a:lnSpc>
                          <a:spcPct val="150000"/>
                        </a:lnSpc>
                        <a:spcBef>
                          <a:spcPts val="400"/>
                        </a:spcBef>
                        <a:spcAft>
                          <a:spcPts val="400"/>
                        </a:spcAft>
                      </a:pPr>
                      <a:r>
                        <a:rPr lang="en-US" sz="2600" b="1">
                          <a:solidFill>
                            <a:srgbClr val="C00000"/>
                          </a:solidFill>
                          <a:effectLst/>
                          <a:latin typeface="Arial" pitchFamily="34" charset="0"/>
                          <a:cs typeface="Arial" pitchFamily="34" charset="0"/>
                        </a:rPr>
                        <a:t>29 (23,8)</a:t>
                      </a:r>
                      <a:endParaRPr lang="en-US" sz="2600" b="1">
                        <a:solidFill>
                          <a:srgbClr val="C00000"/>
                        </a:solidFill>
                        <a:effectLst/>
                        <a:latin typeface="Arial" pitchFamily="34" charset="0"/>
                        <a:ea typeface="Times New Roman"/>
                        <a:cs typeface="Arial" pitchFamily="34" charset="0"/>
                      </a:endParaRPr>
                    </a:p>
                  </a:txBody>
                  <a:tcPr marL="68580" marR="68580" marT="0" marB="0" anchor="ctr">
                    <a:solidFill>
                      <a:srgbClr val="D0D8E8"/>
                    </a:solidFill>
                  </a:tcPr>
                </a:tc>
                <a:tc>
                  <a:txBody>
                    <a:bodyPr/>
                    <a:lstStyle/>
                    <a:p>
                      <a:pPr algn="ctr">
                        <a:lnSpc>
                          <a:spcPct val="150000"/>
                        </a:lnSpc>
                        <a:spcBef>
                          <a:spcPts val="400"/>
                        </a:spcBef>
                        <a:spcAft>
                          <a:spcPts val="400"/>
                        </a:spcAft>
                      </a:pPr>
                      <a:r>
                        <a:rPr lang="en-US" sz="2400" b="0">
                          <a:effectLst/>
                        </a:rPr>
                        <a:t>93 (76,2)</a:t>
                      </a:r>
                      <a:endParaRPr lang="en-US" sz="2400" b="0">
                        <a:effectLst/>
                        <a:latin typeface="Times New Roman"/>
                        <a:ea typeface="Times New Roman"/>
                      </a:endParaRPr>
                    </a:p>
                  </a:txBody>
                  <a:tcPr marL="68580" marR="68580" marT="0" marB="0" anchor="ctr"/>
                </a:tc>
                <a:tc>
                  <a:txBody>
                    <a:bodyPr/>
                    <a:lstStyle/>
                    <a:p>
                      <a:pPr algn="ctr">
                        <a:lnSpc>
                          <a:spcPct val="150000"/>
                        </a:lnSpc>
                        <a:spcBef>
                          <a:spcPts val="400"/>
                        </a:spcBef>
                        <a:spcAft>
                          <a:spcPts val="400"/>
                        </a:spcAft>
                      </a:pPr>
                      <a:r>
                        <a:rPr lang="en-US" sz="2400" b="0">
                          <a:effectLst/>
                          <a:latin typeface="Arial" pitchFamily="34" charset="0"/>
                          <a:cs typeface="Arial" pitchFamily="34" charset="0"/>
                        </a:rPr>
                        <a:t>122 (</a:t>
                      </a:r>
                      <a:r>
                        <a:rPr lang="en-US" sz="2400" b="0" smtClean="0">
                          <a:effectLst/>
                          <a:latin typeface="Arial" pitchFamily="34" charset="0"/>
                          <a:cs typeface="Arial" pitchFamily="34" charset="0"/>
                        </a:rPr>
                        <a:t>100)</a:t>
                      </a:r>
                      <a:endParaRPr lang="en-US" sz="2400" b="0">
                        <a:effectLst/>
                        <a:latin typeface="Arial" pitchFamily="34" charset="0"/>
                        <a:ea typeface="Times New Roman"/>
                        <a:cs typeface="Arial" pitchFamily="34" charset="0"/>
                      </a:endParaRPr>
                    </a:p>
                  </a:txBody>
                  <a:tcPr marL="68580" marR="68580" marT="0" marB="0" anchor="ctr"/>
                </a:tc>
                <a:tc rowSpan="2">
                  <a:txBody>
                    <a:bodyPr/>
                    <a:lstStyle/>
                    <a:p>
                      <a:pPr algn="ctr">
                        <a:lnSpc>
                          <a:spcPct val="150000"/>
                        </a:lnSpc>
                        <a:spcBef>
                          <a:spcPts val="400"/>
                        </a:spcBef>
                        <a:spcAft>
                          <a:spcPts val="400"/>
                        </a:spcAft>
                      </a:pPr>
                      <a:r>
                        <a:rPr lang="en-US" sz="2600" b="1">
                          <a:solidFill>
                            <a:srgbClr val="FF0000"/>
                          </a:solidFill>
                          <a:effectLst/>
                        </a:rPr>
                        <a:t>0,019</a:t>
                      </a:r>
                      <a:r>
                        <a:rPr lang="en-US" sz="2400" b="1" baseline="30000">
                          <a:effectLst/>
                        </a:rPr>
                        <a:t>a</a:t>
                      </a:r>
                      <a:endParaRPr lang="en-US" sz="2400" b="1">
                        <a:effectLst/>
                      </a:endParaRPr>
                    </a:p>
                    <a:p>
                      <a:pPr algn="ctr">
                        <a:lnSpc>
                          <a:spcPct val="150000"/>
                        </a:lnSpc>
                        <a:spcBef>
                          <a:spcPts val="400"/>
                        </a:spcBef>
                        <a:spcAft>
                          <a:spcPts val="400"/>
                        </a:spcAft>
                      </a:pPr>
                      <a:r>
                        <a:rPr lang="en-US" sz="2400" b="1">
                          <a:effectLst/>
                        </a:rPr>
                        <a:t> </a:t>
                      </a:r>
                      <a:endParaRPr lang="en-US" sz="2400" b="1">
                        <a:effectLst/>
                        <a:latin typeface="Times New Roman"/>
                        <a:ea typeface="Times New Roman"/>
                      </a:endParaRPr>
                    </a:p>
                  </a:txBody>
                  <a:tcPr marL="68580" marR="68580" marT="0" marB="0" anchor="ctr">
                    <a:solidFill>
                      <a:schemeClr val="accent5">
                        <a:lumMod val="60000"/>
                        <a:lumOff val="40000"/>
                      </a:schemeClr>
                    </a:solidFill>
                  </a:tcPr>
                </a:tc>
                <a:tc rowSpan="2">
                  <a:txBody>
                    <a:bodyPr/>
                    <a:lstStyle/>
                    <a:p>
                      <a:pPr algn="ctr">
                        <a:lnSpc>
                          <a:spcPct val="100000"/>
                        </a:lnSpc>
                        <a:spcBef>
                          <a:spcPts val="400"/>
                        </a:spcBef>
                        <a:spcAft>
                          <a:spcPts val="400"/>
                        </a:spcAft>
                      </a:pPr>
                      <a:r>
                        <a:rPr lang="en-US" sz="2600" b="1" smtClean="0">
                          <a:solidFill>
                            <a:srgbClr val="FF0000"/>
                          </a:solidFill>
                          <a:effectLst/>
                        </a:rPr>
                        <a:t>2,609</a:t>
                      </a:r>
                      <a:r>
                        <a:rPr lang="en-US" sz="2400" b="1" baseline="30000" smtClean="0">
                          <a:effectLst/>
                        </a:rPr>
                        <a:t>b</a:t>
                      </a:r>
                      <a:endParaRPr lang="en-US" sz="2400" b="1">
                        <a:effectLst/>
                      </a:endParaRPr>
                    </a:p>
                    <a:p>
                      <a:pPr algn="ctr">
                        <a:lnSpc>
                          <a:spcPct val="100000"/>
                        </a:lnSpc>
                        <a:spcBef>
                          <a:spcPts val="400"/>
                        </a:spcBef>
                        <a:spcAft>
                          <a:spcPts val="400"/>
                        </a:spcAft>
                      </a:pPr>
                      <a:r>
                        <a:rPr lang="en-US" sz="2400" b="1">
                          <a:effectLst/>
                        </a:rPr>
                        <a:t>(1,003-6,789)</a:t>
                      </a:r>
                      <a:endParaRPr lang="en-US" sz="2400" b="1">
                        <a:effectLst/>
                        <a:latin typeface="Times New Roman"/>
                        <a:ea typeface="Times New Roman"/>
                      </a:endParaRPr>
                    </a:p>
                  </a:txBody>
                  <a:tcPr marL="68580" marR="68580" marT="0" marB="0" anchor="ctr">
                    <a:solidFill>
                      <a:schemeClr val="accent5">
                        <a:lumMod val="60000"/>
                        <a:lumOff val="40000"/>
                      </a:schemeClr>
                    </a:solidFill>
                  </a:tcPr>
                </a:tc>
              </a:tr>
              <a:tr h="741802">
                <a:tc>
                  <a:txBody>
                    <a:bodyPr/>
                    <a:lstStyle/>
                    <a:p>
                      <a:pPr algn="ctr">
                        <a:lnSpc>
                          <a:spcPct val="150000"/>
                        </a:lnSpc>
                        <a:spcBef>
                          <a:spcPts val="400"/>
                        </a:spcBef>
                        <a:spcAft>
                          <a:spcPts val="400"/>
                        </a:spcAft>
                      </a:pPr>
                      <a:r>
                        <a:rPr lang="en-US" sz="2600" b="1" smtClean="0">
                          <a:solidFill>
                            <a:srgbClr val="5C2C04"/>
                          </a:solidFill>
                          <a:effectLst/>
                          <a:latin typeface="Arial" pitchFamily="34" charset="0"/>
                          <a:cs typeface="Arial" pitchFamily="34" charset="0"/>
                        </a:rPr>
                        <a:t>NOM</a:t>
                      </a:r>
                      <a:endParaRPr lang="en-US" sz="2600" b="1">
                        <a:solidFill>
                          <a:srgbClr val="5C2C04"/>
                        </a:solidFill>
                        <a:effectLst/>
                        <a:latin typeface="Arial" pitchFamily="34" charset="0"/>
                        <a:ea typeface="Times New Roman"/>
                        <a:cs typeface="Arial" pitchFamily="34" charset="0"/>
                      </a:endParaRPr>
                    </a:p>
                  </a:txBody>
                  <a:tcPr marL="68580" marR="68580" marT="0" marB="0" anchor="ctr">
                    <a:solidFill>
                      <a:srgbClr val="CDF2FF"/>
                    </a:solidFill>
                  </a:tcPr>
                </a:tc>
                <a:tc>
                  <a:txBody>
                    <a:bodyPr/>
                    <a:lstStyle/>
                    <a:p>
                      <a:pPr algn="ctr">
                        <a:lnSpc>
                          <a:spcPct val="150000"/>
                        </a:lnSpc>
                        <a:spcBef>
                          <a:spcPts val="400"/>
                        </a:spcBef>
                        <a:spcAft>
                          <a:spcPts val="400"/>
                        </a:spcAft>
                      </a:pPr>
                      <a:r>
                        <a:rPr lang="en-US" sz="2600" b="1">
                          <a:solidFill>
                            <a:srgbClr val="5C2C04"/>
                          </a:solidFill>
                          <a:effectLst/>
                          <a:latin typeface="Arial" pitchFamily="34" charset="0"/>
                          <a:cs typeface="Arial" pitchFamily="34" charset="0"/>
                        </a:rPr>
                        <a:t>6 (9,5)</a:t>
                      </a:r>
                      <a:endParaRPr lang="en-US" sz="2600" b="1">
                        <a:solidFill>
                          <a:srgbClr val="5C2C04"/>
                        </a:solidFill>
                        <a:effectLst/>
                        <a:latin typeface="Arial" pitchFamily="34" charset="0"/>
                        <a:ea typeface="Times New Roman"/>
                        <a:cs typeface="Arial" pitchFamily="34" charset="0"/>
                      </a:endParaRPr>
                    </a:p>
                  </a:txBody>
                  <a:tcPr marL="68580" marR="68580" marT="0" marB="0" anchor="ctr">
                    <a:solidFill>
                      <a:srgbClr val="D9F3F7"/>
                    </a:solidFill>
                  </a:tcPr>
                </a:tc>
                <a:tc>
                  <a:txBody>
                    <a:bodyPr/>
                    <a:lstStyle/>
                    <a:p>
                      <a:pPr algn="ctr">
                        <a:lnSpc>
                          <a:spcPct val="150000"/>
                        </a:lnSpc>
                        <a:spcBef>
                          <a:spcPts val="400"/>
                        </a:spcBef>
                        <a:spcAft>
                          <a:spcPts val="400"/>
                        </a:spcAft>
                      </a:pPr>
                      <a:r>
                        <a:rPr lang="en-US" sz="2400" b="0">
                          <a:effectLst/>
                        </a:rPr>
                        <a:t>57 (90,5)</a:t>
                      </a:r>
                      <a:endParaRPr lang="en-US" sz="2400" b="0">
                        <a:effectLst/>
                        <a:latin typeface="Times New Roman"/>
                        <a:ea typeface="Times New Roman"/>
                      </a:endParaRPr>
                    </a:p>
                  </a:txBody>
                  <a:tcPr marL="68580" marR="68580" marT="0" marB="0" anchor="ctr">
                    <a:solidFill>
                      <a:srgbClr val="D9F3F7"/>
                    </a:solidFill>
                  </a:tcPr>
                </a:tc>
                <a:tc>
                  <a:txBody>
                    <a:bodyPr/>
                    <a:lstStyle/>
                    <a:p>
                      <a:pPr algn="ctr">
                        <a:lnSpc>
                          <a:spcPct val="150000"/>
                        </a:lnSpc>
                        <a:spcBef>
                          <a:spcPts val="400"/>
                        </a:spcBef>
                        <a:spcAft>
                          <a:spcPts val="400"/>
                        </a:spcAft>
                      </a:pPr>
                      <a:r>
                        <a:rPr lang="en-US" sz="2400" b="0">
                          <a:effectLst/>
                          <a:latin typeface="Arial" pitchFamily="34" charset="0"/>
                          <a:cs typeface="Arial" pitchFamily="34" charset="0"/>
                        </a:rPr>
                        <a:t>63 (</a:t>
                      </a:r>
                      <a:r>
                        <a:rPr lang="en-US" sz="2400" b="0" smtClean="0">
                          <a:effectLst/>
                          <a:latin typeface="Arial" pitchFamily="34" charset="0"/>
                          <a:cs typeface="Arial" pitchFamily="34" charset="0"/>
                        </a:rPr>
                        <a:t>100)</a:t>
                      </a:r>
                      <a:endParaRPr lang="en-US" sz="2400" b="0">
                        <a:effectLst/>
                        <a:latin typeface="Arial" pitchFamily="34" charset="0"/>
                        <a:ea typeface="Times New Roman"/>
                        <a:cs typeface="Arial" pitchFamily="34" charset="0"/>
                      </a:endParaRPr>
                    </a:p>
                  </a:txBody>
                  <a:tcPr marL="68580" marR="68580" marT="0" marB="0" anchor="ctr">
                    <a:solidFill>
                      <a:srgbClr val="D9F3F7"/>
                    </a:solidFill>
                  </a:tcPr>
                </a:tc>
                <a:tc vMerge="1">
                  <a:txBody>
                    <a:bodyPr/>
                    <a:lstStyle/>
                    <a:p>
                      <a:endParaRPr lang="en-US"/>
                    </a:p>
                  </a:txBody>
                  <a:tcPr/>
                </a:tc>
                <a:tc vMerge="1">
                  <a:txBody>
                    <a:bodyPr/>
                    <a:lstStyle/>
                    <a:p>
                      <a:endParaRPr lang="en-US"/>
                    </a:p>
                  </a:txBody>
                  <a:tcPr/>
                </a:tc>
              </a:tr>
              <a:tr h="877679">
                <a:tc gridSpan="6">
                  <a:txBody>
                    <a:bodyPr/>
                    <a:lstStyle/>
                    <a:p>
                      <a:r>
                        <a:rPr lang="en-US" sz="2400" b="0" i="1" baseline="30000" dirty="0" smtClean="0">
                          <a:solidFill>
                            <a:schemeClr val="tx1"/>
                          </a:solidFill>
                          <a:latin typeface="Arial" pitchFamily="34" charset="0"/>
                          <a:cs typeface="Arial" pitchFamily="34" charset="0"/>
                        </a:rPr>
                        <a:t>a</a:t>
                      </a:r>
                      <a:r>
                        <a:rPr lang="en-US" sz="2400" b="0" i="1" dirty="0" smtClean="0">
                          <a:solidFill>
                            <a:schemeClr val="tx1"/>
                          </a:solidFill>
                          <a:latin typeface="Arial" pitchFamily="34" charset="0"/>
                          <a:cs typeface="Arial" pitchFamily="34" charset="0"/>
                        </a:rPr>
                        <a:t>: </a:t>
                      </a:r>
                      <a:r>
                        <a:rPr lang="en-US" sz="2000" b="0" dirty="0" smtClean="0">
                          <a:solidFill>
                            <a:schemeClr val="tx1"/>
                          </a:solidFill>
                          <a:latin typeface="Arial" pitchFamily="34" charset="0"/>
                          <a:cs typeface="Arial" pitchFamily="34" charset="0"/>
                        </a:rPr>
                        <a:t>χ</a:t>
                      </a:r>
                      <a:r>
                        <a:rPr lang="en-US" sz="2000" b="0" baseline="30000" dirty="0" smtClean="0">
                          <a:solidFill>
                            <a:schemeClr val="tx1"/>
                          </a:solidFill>
                          <a:latin typeface="Arial" pitchFamily="34" charset="0"/>
                          <a:cs typeface="Arial" pitchFamily="34" charset="0"/>
                        </a:rPr>
                        <a:t>2</a:t>
                      </a:r>
                      <a:r>
                        <a:rPr lang="en-US" sz="2000" b="0" baseline="0" dirty="0" smtClean="0">
                          <a:solidFill>
                            <a:schemeClr val="tx1"/>
                          </a:solidFill>
                          <a:latin typeface="Arial" pitchFamily="34" charset="0"/>
                          <a:cs typeface="Arial" pitchFamily="34" charset="0"/>
                        </a:rPr>
                        <a:t> Test</a:t>
                      </a:r>
                      <a:r>
                        <a:rPr lang="en-US" sz="2000" b="0" baseline="30000" dirty="0" smtClean="0">
                          <a:solidFill>
                            <a:schemeClr val="tx1"/>
                          </a:solidFill>
                          <a:latin typeface="Arial" pitchFamily="34" charset="0"/>
                          <a:cs typeface="Arial" pitchFamily="34" charset="0"/>
                        </a:rPr>
                        <a:t>	</a:t>
                      </a:r>
                      <a:endParaRPr lang="en-US" sz="2000" b="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1" baseline="30000" dirty="0" smtClean="0">
                          <a:solidFill>
                            <a:schemeClr val="tx1"/>
                          </a:solidFill>
                          <a:latin typeface="Arial" pitchFamily="34" charset="0"/>
                          <a:cs typeface="Arial" pitchFamily="34" charset="0"/>
                        </a:rPr>
                        <a:t>b</a:t>
                      </a:r>
                      <a:r>
                        <a:rPr lang="en-US" sz="2000" b="0" i="1" dirty="0" smtClean="0">
                          <a:solidFill>
                            <a:schemeClr val="tx1"/>
                          </a:solidFill>
                          <a:latin typeface="Arial" pitchFamily="34" charset="0"/>
                          <a:cs typeface="Arial" pitchFamily="34" charset="0"/>
                        </a:rPr>
                        <a:t>: OR independently of exposure to potential habits </a:t>
                      </a:r>
                      <a:endParaRPr lang="en-US" sz="2000" b="0" baseline="30000" dirty="0" smtClean="0">
                        <a:solidFill>
                          <a:schemeClr val="tx1"/>
                        </a:solidFill>
                        <a:latin typeface="Arial" pitchFamily="34" charset="0"/>
                        <a:cs typeface="Arial" pitchFamily="34" charset="0"/>
                      </a:endParaRPr>
                    </a:p>
                  </a:txBody>
                  <a:tcPr marL="68580" marR="68580" marT="0" marB="0" anchor="ctr">
                    <a:noFill/>
                  </a:tcPr>
                </a:tc>
                <a:tc hMerge="1">
                  <a:txBody>
                    <a:bodyPr/>
                    <a:lstStyle/>
                    <a:p>
                      <a:pPr algn="ctr">
                        <a:lnSpc>
                          <a:spcPct val="150000"/>
                        </a:lnSpc>
                        <a:spcBef>
                          <a:spcPts val="600"/>
                        </a:spcBef>
                        <a:spcAft>
                          <a:spcPts val="600"/>
                        </a:spcAft>
                      </a:pPr>
                      <a:endParaRPr lang="en-US" sz="2400" b="1" dirty="0">
                        <a:effectLst/>
                        <a:latin typeface="Times New Roman"/>
                        <a:ea typeface="Times New Roman"/>
                      </a:endParaRPr>
                    </a:p>
                  </a:txBody>
                  <a:tcPr marL="68580" marR="68580" marT="0" marB="0" anchor="ctr"/>
                </a:tc>
                <a:tc hMerge="1">
                  <a:txBody>
                    <a:bodyPr/>
                    <a:lstStyle/>
                    <a:p>
                      <a:pPr algn="ctr">
                        <a:lnSpc>
                          <a:spcPct val="150000"/>
                        </a:lnSpc>
                        <a:spcBef>
                          <a:spcPts val="600"/>
                        </a:spcBef>
                        <a:spcAft>
                          <a:spcPts val="600"/>
                        </a:spcAft>
                      </a:pPr>
                      <a:endParaRPr lang="en-US" sz="2400" b="1">
                        <a:effectLst/>
                        <a:latin typeface="Times New Roman"/>
                        <a:ea typeface="Times New Roman"/>
                      </a:endParaRPr>
                    </a:p>
                  </a:txBody>
                  <a:tcPr marL="68580" marR="68580" marT="0" marB="0" anchor="ctr"/>
                </a:tc>
                <a:tc hMerge="1">
                  <a:txBody>
                    <a:bodyPr/>
                    <a:lstStyle/>
                    <a:p>
                      <a:pPr algn="ctr">
                        <a:lnSpc>
                          <a:spcPct val="150000"/>
                        </a:lnSpc>
                        <a:spcBef>
                          <a:spcPts val="600"/>
                        </a:spcBef>
                        <a:spcAft>
                          <a:spcPts val="600"/>
                        </a:spcAft>
                      </a:pPr>
                      <a:endParaRPr lang="en-US" sz="2400" b="1" dirty="0">
                        <a:effectLst/>
                        <a:latin typeface="Times New Roman"/>
                        <a:ea typeface="Times New Roman"/>
                      </a:endParaRPr>
                    </a:p>
                  </a:txBody>
                  <a:tcPr marL="68580" marR="68580" marT="0" marB="0" anchor="ctr"/>
                </a:tc>
                <a:tc hMerge="1">
                  <a:txBody>
                    <a:bodyPr/>
                    <a:lstStyle/>
                    <a:p>
                      <a:pPr algn="ctr">
                        <a:lnSpc>
                          <a:spcPct val="150000"/>
                        </a:lnSpc>
                        <a:spcBef>
                          <a:spcPts val="400"/>
                        </a:spcBef>
                        <a:spcAft>
                          <a:spcPts val="400"/>
                        </a:spcAft>
                      </a:pPr>
                      <a:endParaRPr lang="en-US" sz="2400" b="1" dirty="0">
                        <a:effectLst/>
                        <a:latin typeface="Times New Roman"/>
                        <a:ea typeface="Times New Roman"/>
                      </a:endParaRPr>
                    </a:p>
                  </a:txBody>
                  <a:tcPr marL="68580" marR="68580" marT="0" marB="0" anchor="ctr"/>
                </a:tc>
                <a:tc hMerge="1">
                  <a:txBody>
                    <a:bodyPr/>
                    <a:lstStyle/>
                    <a:p>
                      <a:pPr algn="ctr">
                        <a:lnSpc>
                          <a:spcPct val="150000"/>
                        </a:lnSpc>
                        <a:spcBef>
                          <a:spcPts val="400"/>
                        </a:spcBef>
                        <a:spcAft>
                          <a:spcPts val="400"/>
                        </a:spcAft>
                      </a:pPr>
                      <a:endParaRPr lang="en-US" sz="2400" b="1" dirty="0">
                        <a:effectLst/>
                        <a:latin typeface="Times New Roman"/>
                        <a:ea typeface="Times New Roman"/>
                      </a:endParaRPr>
                    </a:p>
                  </a:txBody>
                  <a:tcPr marL="68580" marR="68580" marT="0" marB="0" anchor="ctr"/>
                </a:tc>
              </a:tr>
            </a:tbl>
          </a:graphicData>
        </a:graphic>
      </p:graphicFrame>
      <p:sp>
        <p:nvSpPr>
          <p:cNvPr id="4" name="Slide Number Placeholder 3"/>
          <p:cNvSpPr>
            <a:spLocks noGrp="1"/>
          </p:cNvSpPr>
          <p:nvPr>
            <p:ph type="sldNum" sz="quarter" idx="12"/>
          </p:nvPr>
        </p:nvSpPr>
        <p:spPr/>
        <p:txBody>
          <a:bodyPr/>
          <a:lstStyle/>
          <a:p>
            <a:pPr>
              <a:defRPr/>
            </a:pPr>
            <a:fld id="{8A065803-99C5-4172-922D-27C33782849E}" type="slidenum">
              <a:rPr lang="en-US" smtClean="0"/>
              <a:pPr>
                <a:defRPr/>
              </a:pPr>
              <a:t>14</a:t>
            </a:fld>
            <a:endParaRPr lang="en-US"/>
          </a:p>
        </p:txBody>
      </p:sp>
    </p:spTree>
    <p:extLst>
      <p:ext uri="{BB962C8B-B14F-4D97-AF65-F5344CB8AC3E}">
        <p14:creationId xmlns:p14="http://schemas.microsoft.com/office/powerpoint/2010/main" val="1522870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26537763"/>
              </p:ext>
            </p:extLst>
          </p:nvPr>
        </p:nvGraphicFramePr>
        <p:xfrm>
          <a:off x="228601" y="1524000"/>
          <a:ext cx="8762999" cy="3779520"/>
        </p:xfrm>
        <a:graphic>
          <a:graphicData uri="http://schemas.openxmlformats.org/drawingml/2006/table">
            <a:tbl>
              <a:tblPr firstRow="1" bandRow="1">
                <a:tableStyleId>{6E25E649-3F16-4E02-A733-19D2CDBF48F0}</a:tableStyleId>
              </a:tblPr>
              <a:tblGrid>
                <a:gridCol w="2971799"/>
                <a:gridCol w="1905000"/>
                <a:gridCol w="1905000"/>
                <a:gridCol w="1981200"/>
              </a:tblGrid>
              <a:tr h="723900">
                <a:tc>
                  <a:txBody>
                    <a:bodyPr/>
                    <a:lstStyle/>
                    <a:p>
                      <a:r>
                        <a:rPr lang="en-US" sz="2800" smtClean="0">
                          <a:latin typeface="Arial" pitchFamily="34" charset="0"/>
                          <a:cs typeface="Arial" pitchFamily="34" charset="0"/>
                        </a:rPr>
                        <a:t>Author</a:t>
                      </a:r>
                      <a:endParaRPr lang="en-US" sz="2800">
                        <a:latin typeface="Arial" pitchFamily="34" charset="0"/>
                        <a:cs typeface="Arial" pitchFamily="34" charset="0"/>
                      </a:endParaRPr>
                    </a:p>
                  </a:txBody>
                  <a:tcPr/>
                </a:tc>
                <a:tc>
                  <a:txBody>
                    <a:bodyPr/>
                    <a:lstStyle/>
                    <a:p>
                      <a:pPr algn="ctr"/>
                      <a:r>
                        <a:rPr lang="en-US" sz="2800" smtClean="0">
                          <a:solidFill>
                            <a:srgbClr val="5C2C04"/>
                          </a:solidFill>
                          <a:latin typeface="Arial" pitchFamily="34" charset="0"/>
                          <a:cs typeface="Arial" pitchFamily="34" charset="0"/>
                        </a:rPr>
                        <a:t>OSCC</a:t>
                      </a:r>
                    </a:p>
                    <a:p>
                      <a:pPr algn="ctr"/>
                      <a:r>
                        <a:rPr lang="en-US" sz="2800" smtClean="0">
                          <a:solidFill>
                            <a:srgbClr val="5C2C04"/>
                          </a:solidFill>
                          <a:latin typeface="Arial" pitchFamily="34" charset="0"/>
                          <a:cs typeface="Arial" pitchFamily="34" charset="0"/>
                        </a:rPr>
                        <a:t>%</a:t>
                      </a:r>
                      <a:endParaRPr lang="en-US" sz="2800">
                        <a:solidFill>
                          <a:srgbClr val="5C2C04"/>
                        </a:solidFill>
                        <a:latin typeface="Arial" pitchFamily="34" charset="0"/>
                        <a:cs typeface="Arial" pitchFamily="34" charset="0"/>
                      </a:endParaRPr>
                    </a:p>
                  </a:txBody>
                  <a:tcPr>
                    <a:solidFill>
                      <a:schemeClr val="accent6">
                        <a:lumMod val="40000"/>
                        <a:lumOff val="60000"/>
                      </a:schemeClr>
                    </a:solidFill>
                  </a:tcPr>
                </a:tc>
                <a:tc>
                  <a:txBody>
                    <a:bodyPr/>
                    <a:lstStyle/>
                    <a:p>
                      <a:pPr algn="ctr"/>
                      <a:r>
                        <a:rPr lang="en-US" sz="2800" smtClean="0">
                          <a:solidFill>
                            <a:srgbClr val="190C01"/>
                          </a:solidFill>
                          <a:latin typeface="Arial" pitchFamily="34" charset="0"/>
                          <a:cs typeface="Arial" pitchFamily="34" charset="0"/>
                        </a:rPr>
                        <a:t>NOM</a:t>
                      </a:r>
                    </a:p>
                    <a:p>
                      <a:pPr algn="ctr"/>
                      <a:r>
                        <a:rPr lang="en-US" sz="2800" smtClean="0">
                          <a:solidFill>
                            <a:srgbClr val="190C01"/>
                          </a:solidFill>
                          <a:latin typeface="Arial" pitchFamily="34" charset="0"/>
                          <a:cs typeface="Arial" pitchFamily="34" charset="0"/>
                        </a:rPr>
                        <a:t>%</a:t>
                      </a:r>
                      <a:endParaRPr lang="en-US" sz="2800">
                        <a:solidFill>
                          <a:srgbClr val="190C01"/>
                        </a:solidFill>
                        <a:latin typeface="Arial" pitchFamily="34" charset="0"/>
                        <a:cs typeface="Arial" pitchFamily="34" charset="0"/>
                      </a:endParaRPr>
                    </a:p>
                  </a:txBody>
                  <a:tcPr>
                    <a:solidFill>
                      <a:schemeClr val="accent5">
                        <a:lumMod val="40000"/>
                        <a:lumOff val="60000"/>
                      </a:schemeClr>
                    </a:solidFill>
                  </a:tcPr>
                </a:tc>
                <a:tc>
                  <a:txBody>
                    <a:bodyPr/>
                    <a:lstStyle/>
                    <a:p>
                      <a:pPr algn="ctr"/>
                      <a:r>
                        <a:rPr lang="en-US" sz="2800" smtClean="0">
                          <a:latin typeface="Arial" pitchFamily="34" charset="0"/>
                          <a:cs typeface="Arial" pitchFamily="34" charset="0"/>
                        </a:rPr>
                        <a:t>OR</a:t>
                      </a:r>
                      <a:endParaRPr lang="en-US" sz="2800">
                        <a:latin typeface="Arial" pitchFamily="34" charset="0"/>
                        <a:cs typeface="Arial" pitchFamily="34" charset="0"/>
                      </a:endParaRPr>
                    </a:p>
                  </a:txBody>
                  <a:tcPr/>
                </a:tc>
              </a:tr>
              <a:tr h="723900">
                <a:tc>
                  <a:txBody>
                    <a:bodyPr/>
                    <a:lstStyle/>
                    <a:p>
                      <a:r>
                        <a:rPr lang="en-US" sz="2800" kern="1200" smtClean="0">
                          <a:solidFill>
                            <a:schemeClr val="dk1"/>
                          </a:solidFill>
                          <a:effectLst/>
                          <a:latin typeface="Arial" pitchFamily="34" charset="0"/>
                          <a:ea typeface="+mn-ea"/>
                          <a:cs typeface="Arial" pitchFamily="34" charset="0"/>
                        </a:rPr>
                        <a:t>Pintos</a:t>
                      </a:r>
                    </a:p>
                    <a:p>
                      <a:r>
                        <a:rPr lang="en-US" sz="2800" kern="1200" smtClean="0">
                          <a:solidFill>
                            <a:schemeClr val="dk1"/>
                          </a:solidFill>
                          <a:effectLst/>
                          <a:latin typeface="Arial" pitchFamily="34" charset="0"/>
                          <a:ea typeface="+mn-ea"/>
                          <a:cs typeface="Arial" pitchFamily="34" charset="0"/>
                        </a:rPr>
                        <a:t>(Canada 2008)</a:t>
                      </a:r>
                      <a:endParaRPr lang="en-US" sz="2800">
                        <a:latin typeface="Arial" pitchFamily="34" charset="0"/>
                        <a:cs typeface="Arial" pitchFamily="34" charset="0"/>
                      </a:endParaRPr>
                    </a:p>
                  </a:txBody>
                  <a:tcPr anchor="ctr"/>
                </a:tc>
                <a:tc>
                  <a:txBody>
                    <a:bodyPr/>
                    <a:lstStyle/>
                    <a:p>
                      <a:pPr algn="ctr"/>
                      <a:r>
                        <a:rPr lang="en-US" sz="2800" b="0" smtClean="0">
                          <a:solidFill>
                            <a:srgbClr val="5C2C04"/>
                          </a:solidFill>
                          <a:latin typeface="Arial" pitchFamily="34" charset="0"/>
                          <a:cs typeface="Arial" pitchFamily="34" charset="0"/>
                        </a:rPr>
                        <a:t>19,4</a:t>
                      </a:r>
                      <a:endParaRPr lang="en-US" sz="2800" b="0">
                        <a:solidFill>
                          <a:srgbClr val="5C2C04"/>
                        </a:solidFill>
                        <a:latin typeface="Arial" pitchFamily="34" charset="0"/>
                        <a:cs typeface="Arial" pitchFamily="34" charset="0"/>
                      </a:endParaRPr>
                    </a:p>
                  </a:txBody>
                  <a:tcPr anchor="ctr">
                    <a:solidFill>
                      <a:schemeClr val="accent6">
                        <a:lumMod val="40000"/>
                        <a:lumOff val="60000"/>
                      </a:schemeClr>
                    </a:solidFill>
                  </a:tcPr>
                </a:tc>
                <a:tc>
                  <a:txBody>
                    <a:bodyPr/>
                    <a:lstStyle/>
                    <a:p>
                      <a:pPr algn="ctr"/>
                      <a:r>
                        <a:rPr lang="en-US" sz="2800" smtClean="0">
                          <a:solidFill>
                            <a:srgbClr val="190C01"/>
                          </a:solidFill>
                          <a:latin typeface="Arial" pitchFamily="34" charset="0"/>
                          <a:cs typeface="Arial" pitchFamily="34" charset="0"/>
                        </a:rPr>
                        <a:t>4,7</a:t>
                      </a:r>
                      <a:endParaRPr lang="en-US" sz="2800">
                        <a:solidFill>
                          <a:srgbClr val="190C01"/>
                        </a:solidFill>
                        <a:latin typeface="Arial" pitchFamily="34" charset="0"/>
                        <a:cs typeface="Arial" pitchFamily="34" charset="0"/>
                      </a:endParaRPr>
                    </a:p>
                  </a:txBody>
                  <a:tcPr anchor="ctr">
                    <a:solidFill>
                      <a:schemeClr val="accent5">
                        <a:lumMod val="40000"/>
                        <a:lumOff val="60000"/>
                      </a:schemeClr>
                    </a:solidFill>
                  </a:tcPr>
                </a:tc>
                <a:tc>
                  <a:txBody>
                    <a:bodyPr/>
                    <a:lstStyle/>
                    <a:p>
                      <a:pPr algn="ctr"/>
                      <a:r>
                        <a:rPr lang="en-US" sz="2800" b="1" smtClean="0">
                          <a:latin typeface="Arial" pitchFamily="34" charset="0"/>
                          <a:cs typeface="Arial" pitchFamily="34" charset="0"/>
                        </a:rPr>
                        <a:t>3,04</a:t>
                      </a:r>
                    </a:p>
                    <a:p>
                      <a:pPr algn="ctr"/>
                      <a:r>
                        <a:rPr lang="en-US" sz="2800" kern="1200" smtClean="0">
                          <a:solidFill>
                            <a:schemeClr val="dk1"/>
                          </a:solidFill>
                          <a:effectLst/>
                          <a:latin typeface="Arial" pitchFamily="34" charset="0"/>
                          <a:ea typeface="+mn-ea"/>
                          <a:cs typeface="Arial" pitchFamily="34" charset="0"/>
                        </a:rPr>
                        <a:t>1,0-9,3</a:t>
                      </a:r>
                      <a:endParaRPr lang="en-US" sz="2800">
                        <a:latin typeface="Arial" pitchFamily="34" charset="0"/>
                        <a:cs typeface="Arial" pitchFamily="34" charset="0"/>
                      </a:endParaRPr>
                    </a:p>
                  </a:txBody>
                  <a:tcPr/>
                </a:tc>
              </a:tr>
              <a:tr h="723900">
                <a:tc>
                  <a:txBody>
                    <a:bodyPr/>
                    <a:lstStyle/>
                    <a:p>
                      <a:r>
                        <a:rPr lang="en-US" sz="2800" kern="1200" smtClean="0">
                          <a:solidFill>
                            <a:schemeClr val="dk1"/>
                          </a:solidFill>
                          <a:effectLst/>
                          <a:latin typeface="Arial" pitchFamily="34" charset="0"/>
                          <a:ea typeface="+mn-ea"/>
                          <a:cs typeface="Arial" pitchFamily="34" charset="0"/>
                        </a:rPr>
                        <a:t>Anaya-Saavedra,</a:t>
                      </a:r>
                      <a:r>
                        <a:rPr lang="en-US" sz="2800" kern="1200" baseline="0" smtClean="0">
                          <a:solidFill>
                            <a:schemeClr val="dk1"/>
                          </a:solidFill>
                          <a:effectLst/>
                          <a:latin typeface="Arial" pitchFamily="34" charset="0"/>
                          <a:ea typeface="+mn-ea"/>
                          <a:cs typeface="Arial" pitchFamily="34" charset="0"/>
                        </a:rPr>
                        <a:t> (</a:t>
                      </a:r>
                      <a:r>
                        <a:rPr lang="en-US" sz="2800" kern="1200" smtClean="0">
                          <a:solidFill>
                            <a:schemeClr val="dk1"/>
                          </a:solidFill>
                          <a:effectLst/>
                          <a:latin typeface="Arial" pitchFamily="34" charset="0"/>
                          <a:ea typeface="+mn-ea"/>
                          <a:cs typeface="Arial" pitchFamily="34" charset="0"/>
                        </a:rPr>
                        <a:t>Mexico 2008)</a:t>
                      </a:r>
                      <a:endParaRPr lang="en-US" sz="2800">
                        <a:latin typeface="Arial" pitchFamily="34" charset="0"/>
                        <a:cs typeface="Arial" pitchFamily="34" charset="0"/>
                      </a:endParaRPr>
                    </a:p>
                  </a:txBody>
                  <a:tcPr anchor="ctr"/>
                </a:tc>
                <a:tc>
                  <a:txBody>
                    <a:bodyPr/>
                    <a:lstStyle/>
                    <a:p>
                      <a:pPr algn="ctr"/>
                      <a:r>
                        <a:rPr lang="en-US" sz="2800" b="0" smtClean="0">
                          <a:solidFill>
                            <a:srgbClr val="5C2C04"/>
                          </a:solidFill>
                          <a:latin typeface="Arial" pitchFamily="34" charset="0"/>
                          <a:cs typeface="Arial" pitchFamily="34" charset="0"/>
                        </a:rPr>
                        <a:t>43,5</a:t>
                      </a:r>
                      <a:endParaRPr lang="en-US" sz="2800" b="0">
                        <a:solidFill>
                          <a:srgbClr val="5C2C04"/>
                        </a:solidFill>
                        <a:latin typeface="Arial" pitchFamily="34" charset="0"/>
                        <a:cs typeface="Arial" pitchFamily="34" charset="0"/>
                      </a:endParaRPr>
                    </a:p>
                  </a:txBody>
                  <a:tcPr anchor="ctr">
                    <a:solidFill>
                      <a:schemeClr val="accent6">
                        <a:lumMod val="40000"/>
                        <a:lumOff val="60000"/>
                      </a:schemeClr>
                    </a:solidFill>
                  </a:tcPr>
                </a:tc>
                <a:tc>
                  <a:txBody>
                    <a:bodyPr/>
                    <a:lstStyle/>
                    <a:p>
                      <a:pPr algn="ctr"/>
                      <a:r>
                        <a:rPr lang="en-US" sz="2800" smtClean="0">
                          <a:solidFill>
                            <a:srgbClr val="190C01"/>
                          </a:solidFill>
                          <a:latin typeface="Arial" pitchFamily="34" charset="0"/>
                          <a:cs typeface="Arial" pitchFamily="34" charset="0"/>
                        </a:rPr>
                        <a:t>17,3</a:t>
                      </a:r>
                      <a:endParaRPr lang="en-US" sz="2800">
                        <a:solidFill>
                          <a:srgbClr val="190C01"/>
                        </a:solidFill>
                        <a:latin typeface="Arial" pitchFamily="34" charset="0"/>
                        <a:cs typeface="Arial" pitchFamily="34" charset="0"/>
                      </a:endParaRPr>
                    </a:p>
                  </a:txBody>
                  <a:tcPr anchor="ctr">
                    <a:solidFill>
                      <a:schemeClr val="accent5">
                        <a:lumMod val="40000"/>
                        <a:lumOff val="60000"/>
                      </a:schemeClr>
                    </a:solidFill>
                  </a:tcPr>
                </a:tc>
                <a:tc>
                  <a:txBody>
                    <a:bodyPr/>
                    <a:lstStyle/>
                    <a:p>
                      <a:pPr algn="ctr"/>
                      <a:r>
                        <a:rPr lang="en-US" sz="2800" b="1" smtClean="0">
                          <a:latin typeface="Arial" pitchFamily="34" charset="0"/>
                          <a:cs typeface="Arial" pitchFamily="34" charset="0"/>
                        </a:rPr>
                        <a:t>6,21</a:t>
                      </a:r>
                    </a:p>
                    <a:p>
                      <a:pPr algn="ctr"/>
                      <a:r>
                        <a:rPr lang="en-US" sz="2800" kern="1200" smtClean="0">
                          <a:solidFill>
                            <a:schemeClr val="dk1"/>
                          </a:solidFill>
                          <a:effectLst/>
                          <a:latin typeface="Arial" pitchFamily="34" charset="0"/>
                          <a:ea typeface="+mn-ea"/>
                          <a:cs typeface="Arial" pitchFamily="34" charset="0"/>
                        </a:rPr>
                        <a:t>2,98-12,97</a:t>
                      </a:r>
                      <a:endParaRPr lang="en-US" sz="2800">
                        <a:latin typeface="Arial" pitchFamily="34" charset="0"/>
                        <a:cs typeface="Arial" pitchFamily="34" charset="0"/>
                      </a:endParaRPr>
                    </a:p>
                  </a:txBody>
                  <a:tcPr/>
                </a:tc>
              </a:tr>
              <a:tr h="723900">
                <a:tc>
                  <a:txBody>
                    <a:bodyPr/>
                    <a:lstStyle/>
                    <a:p>
                      <a:r>
                        <a:rPr lang="en-US" sz="2800" b="1" smtClean="0">
                          <a:latin typeface="Arial" pitchFamily="34" charset="0"/>
                          <a:cs typeface="Arial" pitchFamily="34" charset="0"/>
                        </a:rPr>
                        <a:t>This study</a:t>
                      </a:r>
                      <a:endParaRPr lang="en-US" sz="2800" b="1">
                        <a:latin typeface="Arial" pitchFamily="34" charset="0"/>
                        <a:cs typeface="Arial" pitchFamily="34" charset="0"/>
                      </a:endParaRPr>
                    </a:p>
                  </a:txBody>
                  <a:tcPr anchor="ctr"/>
                </a:tc>
                <a:tc>
                  <a:txBody>
                    <a:bodyPr/>
                    <a:lstStyle/>
                    <a:p>
                      <a:pPr algn="ctr"/>
                      <a:r>
                        <a:rPr lang="en-US" sz="2800" b="1" smtClean="0">
                          <a:solidFill>
                            <a:srgbClr val="5C2C04"/>
                          </a:solidFill>
                          <a:latin typeface="Arial" pitchFamily="34" charset="0"/>
                          <a:cs typeface="Arial" pitchFamily="34" charset="0"/>
                        </a:rPr>
                        <a:t>23,8</a:t>
                      </a:r>
                      <a:endParaRPr lang="en-US" sz="2800" b="1">
                        <a:solidFill>
                          <a:srgbClr val="5C2C04"/>
                        </a:solidFill>
                        <a:latin typeface="Arial" pitchFamily="34" charset="0"/>
                        <a:cs typeface="Arial" pitchFamily="34" charset="0"/>
                      </a:endParaRPr>
                    </a:p>
                  </a:txBody>
                  <a:tcPr anchor="ctr">
                    <a:solidFill>
                      <a:schemeClr val="accent6">
                        <a:lumMod val="40000"/>
                        <a:lumOff val="60000"/>
                      </a:schemeClr>
                    </a:solidFill>
                  </a:tcPr>
                </a:tc>
                <a:tc>
                  <a:txBody>
                    <a:bodyPr/>
                    <a:lstStyle/>
                    <a:p>
                      <a:pPr algn="ctr"/>
                      <a:r>
                        <a:rPr lang="en-US" sz="2800" b="1" smtClean="0">
                          <a:solidFill>
                            <a:srgbClr val="190C01"/>
                          </a:solidFill>
                          <a:latin typeface="Arial" pitchFamily="34" charset="0"/>
                          <a:cs typeface="Arial" pitchFamily="34" charset="0"/>
                        </a:rPr>
                        <a:t>9,5</a:t>
                      </a:r>
                      <a:endParaRPr lang="en-US" sz="2800" b="1">
                        <a:solidFill>
                          <a:srgbClr val="190C01"/>
                        </a:solidFill>
                        <a:latin typeface="Arial" pitchFamily="34" charset="0"/>
                        <a:cs typeface="Arial" pitchFamily="34" charset="0"/>
                      </a:endParaRPr>
                    </a:p>
                  </a:txBody>
                  <a:tcPr anchor="ctr">
                    <a:solidFill>
                      <a:schemeClr val="accent5">
                        <a:lumMod val="40000"/>
                        <a:lumOff val="60000"/>
                      </a:schemeClr>
                    </a:solidFill>
                  </a:tcPr>
                </a:tc>
                <a:tc>
                  <a:txBody>
                    <a:bodyPr/>
                    <a:lstStyle/>
                    <a:p>
                      <a:pPr algn="ctr"/>
                      <a:r>
                        <a:rPr lang="en-US" sz="2800" b="1" smtClean="0">
                          <a:latin typeface="Arial" pitchFamily="34" charset="0"/>
                          <a:cs typeface="Arial" pitchFamily="34" charset="0"/>
                        </a:rPr>
                        <a:t>2,6</a:t>
                      </a:r>
                    </a:p>
                    <a:p>
                      <a:pPr algn="ctr"/>
                      <a:r>
                        <a:rPr lang="en-US" sz="2800" b="0" smtClean="0">
                          <a:effectLst/>
                          <a:latin typeface="Arial" pitchFamily="34" charset="0"/>
                          <a:cs typeface="Arial" pitchFamily="34" charset="0"/>
                        </a:rPr>
                        <a:t>1,00-6,79</a:t>
                      </a:r>
                      <a:endParaRPr lang="en-US" sz="2800" b="0">
                        <a:latin typeface="Arial" pitchFamily="34" charset="0"/>
                        <a:cs typeface="Arial" pitchFamily="34" charset="0"/>
                      </a:endParaRPr>
                    </a:p>
                  </a:txBody>
                  <a:tcPr/>
                </a:tc>
              </a:tr>
            </a:tbl>
          </a:graphicData>
        </a:graphic>
      </p:graphicFrame>
      <p:sp>
        <p:nvSpPr>
          <p:cNvPr id="7" name="Rectangle 6"/>
          <p:cNvSpPr/>
          <p:nvPr/>
        </p:nvSpPr>
        <p:spPr>
          <a:xfrm>
            <a:off x="228600" y="685800"/>
            <a:ext cx="8915400" cy="523220"/>
          </a:xfrm>
          <a:prstGeom prst="rect">
            <a:avLst/>
          </a:prstGeom>
        </p:spPr>
        <p:txBody>
          <a:bodyPr wrap="square">
            <a:spAutoFit/>
          </a:bodyPr>
          <a:lstStyle/>
          <a:p>
            <a:pPr algn="ctr"/>
            <a:r>
              <a:rPr lang="en-US" sz="2800" b="1" smtClean="0">
                <a:latin typeface="Arial" pitchFamily="34" charset="0"/>
              </a:rPr>
              <a:t>HPV rate compared with some studies</a:t>
            </a:r>
            <a:endParaRPr lang="en-US" sz="2800" b="1">
              <a:latin typeface="Arial" pitchFamily="34" charset="0"/>
            </a:endParaRPr>
          </a:p>
        </p:txBody>
      </p:sp>
      <p:sp>
        <p:nvSpPr>
          <p:cNvPr id="2" name="Slide Number Placeholder 1"/>
          <p:cNvSpPr>
            <a:spLocks noGrp="1"/>
          </p:cNvSpPr>
          <p:nvPr>
            <p:ph type="sldNum" sz="quarter" idx="12"/>
          </p:nvPr>
        </p:nvSpPr>
        <p:spPr/>
        <p:txBody>
          <a:bodyPr/>
          <a:lstStyle/>
          <a:p>
            <a:pPr>
              <a:defRPr/>
            </a:pPr>
            <a:fld id="{8A065803-99C5-4172-922D-27C33782849E}" type="slidenum">
              <a:rPr lang="en-US" smtClean="0"/>
              <a:pPr>
                <a:defRPr/>
              </a:pPr>
              <a:t>15</a:t>
            </a:fld>
            <a:endParaRPr lang="en-US"/>
          </a:p>
        </p:txBody>
      </p:sp>
    </p:spTree>
    <p:extLst>
      <p:ext uri="{BB962C8B-B14F-4D97-AF65-F5344CB8AC3E}">
        <p14:creationId xmlns:p14="http://schemas.microsoft.com/office/powerpoint/2010/main" val="607909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405"/>
            <a:ext cx="9144000" cy="523220"/>
          </a:xfrm>
          <a:prstGeom prst="rect">
            <a:avLst/>
          </a:prstGeom>
          <a:solidFill>
            <a:schemeClr val="bg1"/>
          </a:solidFill>
        </p:spPr>
        <p:txBody>
          <a:bodyPr wrap="square">
            <a:spAutoFit/>
          </a:bodyPr>
          <a:lstStyle/>
          <a:p>
            <a:pPr algn="ctr"/>
            <a:r>
              <a:rPr lang="en-US" sz="2800" smtClean="0">
                <a:latin typeface="Arial" pitchFamily="34" charset="0"/>
              </a:rPr>
              <a:t>HPV rate </a:t>
            </a:r>
            <a:r>
              <a:rPr lang="en-US" sz="2800" smtClean="0">
                <a:solidFill>
                  <a:srgbClr val="190C01"/>
                </a:solidFill>
                <a:latin typeface="Arial" pitchFamily="34" charset="0"/>
              </a:rPr>
              <a:t>in </a:t>
            </a:r>
            <a:r>
              <a:rPr lang="en-US" sz="2800" b="1" smtClean="0">
                <a:solidFill>
                  <a:srgbClr val="190C01"/>
                </a:solidFill>
                <a:latin typeface="Arial" pitchFamily="34" charset="0"/>
              </a:rPr>
              <a:t>OSCC</a:t>
            </a:r>
            <a:endParaRPr lang="en-US" sz="2800" b="1">
              <a:solidFill>
                <a:srgbClr val="C00000"/>
              </a:solidFill>
              <a:latin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479278"/>
              </p:ext>
            </p:extLst>
          </p:nvPr>
        </p:nvGraphicFramePr>
        <p:xfrm>
          <a:off x="114296" y="863479"/>
          <a:ext cx="8915399" cy="5537320"/>
        </p:xfrm>
        <a:graphic>
          <a:graphicData uri="http://schemas.openxmlformats.org/drawingml/2006/table">
            <a:tbl>
              <a:tblPr firstRow="1" firstCol="1" lastRow="1" lastCol="1" bandRow="1" bandCol="1">
                <a:tableStyleId>{69012ECD-51FC-41F1-AA8D-1B2483CD663E}</a:tableStyleId>
              </a:tblPr>
              <a:tblGrid>
                <a:gridCol w="4306591"/>
                <a:gridCol w="2567045"/>
                <a:gridCol w="985992"/>
                <a:gridCol w="1055771"/>
              </a:tblGrid>
              <a:tr h="692165">
                <a:tc>
                  <a:txBody>
                    <a:bodyPr/>
                    <a:lstStyle/>
                    <a:p>
                      <a:pPr algn="l">
                        <a:lnSpc>
                          <a:spcPct val="150000"/>
                        </a:lnSpc>
                        <a:spcBef>
                          <a:spcPts val="600"/>
                        </a:spcBef>
                        <a:spcAft>
                          <a:spcPts val="600"/>
                        </a:spcAft>
                      </a:pPr>
                      <a:r>
                        <a:rPr lang="en-US" sz="2000" b="1" smtClean="0">
                          <a:effectLst/>
                          <a:latin typeface="Arial" pitchFamily="34" charset="0"/>
                          <a:cs typeface="Arial" pitchFamily="34" charset="0"/>
                        </a:rPr>
                        <a:t>Author</a:t>
                      </a:r>
                      <a:endParaRPr lang="en-US" sz="2000" b="1">
                        <a:effectLst/>
                        <a:latin typeface="Arial" pitchFamily="34" charset="0"/>
                        <a:ea typeface="Times New Roman"/>
                        <a:cs typeface="Arial" pitchFamily="34" charset="0"/>
                      </a:endParaRPr>
                    </a:p>
                  </a:txBody>
                  <a:tcPr marL="52223" marR="52223" marT="0" marB="0">
                    <a:solidFill>
                      <a:srgbClr val="376091"/>
                    </a:solidFill>
                  </a:tcPr>
                </a:tc>
                <a:tc>
                  <a:txBody>
                    <a:bodyPr/>
                    <a:lstStyle/>
                    <a:p>
                      <a:pPr algn="ctr">
                        <a:lnSpc>
                          <a:spcPct val="150000"/>
                        </a:lnSpc>
                        <a:spcBef>
                          <a:spcPts val="600"/>
                        </a:spcBef>
                        <a:spcAft>
                          <a:spcPts val="600"/>
                        </a:spcAft>
                      </a:pPr>
                      <a:r>
                        <a:rPr lang="vi-VN" sz="2000" b="1" smtClean="0">
                          <a:effectLst/>
                          <a:latin typeface="Arial" pitchFamily="34" charset="0"/>
                          <a:cs typeface="Arial" pitchFamily="34" charset="0"/>
                        </a:rPr>
                        <a:t>Method</a:t>
                      </a:r>
                      <a:endParaRPr lang="en-US" sz="2000" b="1">
                        <a:effectLst/>
                        <a:latin typeface="Arial" pitchFamily="34" charset="0"/>
                        <a:ea typeface="Times New Roman"/>
                        <a:cs typeface="Arial" pitchFamily="34" charset="0"/>
                      </a:endParaRPr>
                    </a:p>
                  </a:txBody>
                  <a:tcPr marL="52223" marR="52223" marT="0" marB="0">
                    <a:solidFill>
                      <a:srgbClr val="376091"/>
                    </a:solidFill>
                  </a:tcPr>
                </a:tc>
                <a:tc>
                  <a:txBody>
                    <a:bodyPr/>
                    <a:lstStyle/>
                    <a:p>
                      <a:pPr algn="ctr">
                        <a:lnSpc>
                          <a:spcPct val="150000"/>
                        </a:lnSpc>
                        <a:spcBef>
                          <a:spcPts val="600"/>
                        </a:spcBef>
                        <a:spcAft>
                          <a:spcPts val="600"/>
                        </a:spcAft>
                      </a:pPr>
                      <a:r>
                        <a:rPr lang="vi-VN" sz="2000" b="1" smtClean="0">
                          <a:effectLst/>
                          <a:latin typeface="Arial" pitchFamily="34" charset="0"/>
                          <a:cs typeface="Arial" pitchFamily="34" charset="0"/>
                        </a:rPr>
                        <a:t>case</a:t>
                      </a:r>
                      <a:endParaRPr lang="en-US" sz="2000" b="1">
                        <a:effectLst/>
                        <a:latin typeface="Arial" pitchFamily="34" charset="0"/>
                        <a:ea typeface="Times New Roman"/>
                        <a:cs typeface="Arial" pitchFamily="34" charset="0"/>
                      </a:endParaRPr>
                    </a:p>
                  </a:txBody>
                  <a:tcPr marL="52223" marR="52223" marT="0" marB="0">
                    <a:solidFill>
                      <a:srgbClr val="376091"/>
                    </a:solidFill>
                  </a:tcPr>
                </a:tc>
                <a:tc>
                  <a:txBody>
                    <a:bodyPr/>
                    <a:lstStyle/>
                    <a:p>
                      <a:pPr algn="ctr">
                        <a:lnSpc>
                          <a:spcPct val="150000"/>
                        </a:lnSpc>
                        <a:spcBef>
                          <a:spcPts val="600"/>
                        </a:spcBef>
                        <a:spcAft>
                          <a:spcPts val="600"/>
                        </a:spcAft>
                      </a:pPr>
                      <a:r>
                        <a:rPr lang="en-US" sz="2000" b="1" smtClean="0">
                          <a:effectLst/>
                          <a:latin typeface="Arial" pitchFamily="34" charset="0"/>
                          <a:cs typeface="Arial" pitchFamily="34" charset="0"/>
                        </a:rPr>
                        <a:t>%</a:t>
                      </a:r>
                      <a:endParaRPr lang="en-US" sz="2000" b="1">
                        <a:effectLst/>
                        <a:latin typeface="Arial" pitchFamily="34" charset="0"/>
                        <a:ea typeface="Times New Roman"/>
                        <a:cs typeface="Arial" pitchFamily="34" charset="0"/>
                      </a:endParaRPr>
                    </a:p>
                  </a:txBody>
                  <a:tcPr marL="52223" marR="52223" marT="0" marB="0">
                    <a:solidFill>
                      <a:srgbClr val="376091"/>
                    </a:solidFill>
                  </a:tcPr>
                </a:tc>
              </a:tr>
              <a:tr h="692165">
                <a:tc>
                  <a:txBody>
                    <a:bodyPr/>
                    <a:lstStyle/>
                    <a:p>
                      <a:pPr algn="just">
                        <a:lnSpc>
                          <a:spcPct val="150000"/>
                        </a:lnSpc>
                        <a:spcAft>
                          <a:spcPts val="0"/>
                        </a:spcAft>
                      </a:pPr>
                      <a:r>
                        <a:rPr lang="en-US" sz="2000" b="1" smtClean="0">
                          <a:effectLst/>
                          <a:latin typeface="Arial" pitchFamily="34" charset="0"/>
                          <a:cs typeface="Arial" pitchFamily="34" charset="0"/>
                        </a:rPr>
                        <a:t>Ritchie 2003 (USA)</a:t>
                      </a:r>
                      <a:endParaRPr lang="en-US" sz="2000" b="1">
                        <a:effectLst/>
                        <a:latin typeface="Arial" pitchFamily="34" charset="0"/>
                        <a:ea typeface="Times New Roman"/>
                        <a:cs typeface="Arial" pitchFamily="34" charset="0"/>
                      </a:endParaRPr>
                    </a:p>
                  </a:txBody>
                  <a:tcPr marL="52223" marR="52223" marT="0" marB="0">
                    <a:solidFill>
                      <a:schemeClr val="bg1"/>
                    </a:solidFill>
                  </a:tcPr>
                </a:tc>
                <a:tc>
                  <a:txBody>
                    <a:bodyPr/>
                    <a:lstStyle/>
                    <a:p>
                      <a:pPr>
                        <a:lnSpc>
                          <a:spcPct val="150000"/>
                        </a:lnSpc>
                        <a:spcAft>
                          <a:spcPts val="0"/>
                        </a:spcAft>
                      </a:pPr>
                      <a:r>
                        <a:rPr lang="en-US" sz="2000" b="1">
                          <a:effectLst/>
                          <a:latin typeface="Arial" pitchFamily="34" charset="0"/>
                          <a:cs typeface="Arial" pitchFamily="34" charset="0"/>
                        </a:rPr>
                        <a:t>PCR-MY09/11</a:t>
                      </a:r>
                      <a:endParaRPr lang="en-US" sz="2000" b="1">
                        <a:effectLst/>
                        <a:latin typeface="Arial" pitchFamily="34" charset="0"/>
                        <a:ea typeface="Times New Roman"/>
                        <a:cs typeface="Arial" pitchFamily="34" charset="0"/>
                      </a:endParaRPr>
                    </a:p>
                  </a:txBody>
                  <a:tcPr marL="52223" marR="52223" marT="0" marB="0">
                    <a:solidFill>
                      <a:schemeClr val="bg1"/>
                    </a:solidFill>
                  </a:tcPr>
                </a:tc>
                <a:tc>
                  <a:txBody>
                    <a:bodyPr/>
                    <a:lstStyle/>
                    <a:p>
                      <a:pPr algn="ctr">
                        <a:lnSpc>
                          <a:spcPct val="150000"/>
                        </a:lnSpc>
                        <a:spcAft>
                          <a:spcPts val="0"/>
                        </a:spcAft>
                      </a:pPr>
                      <a:r>
                        <a:rPr lang="en-US" sz="2000" b="1">
                          <a:effectLst/>
                          <a:latin typeface="Arial" pitchFamily="34" charset="0"/>
                          <a:cs typeface="Arial" pitchFamily="34" charset="0"/>
                        </a:rPr>
                        <a:t>10/94</a:t>
                      </a:r>
                      <a:endParaRPr lang="en-US" sz="2000" b="1">
                        <a:effectLst/>
                        <a:latin typeface="Arial" pitchFamily="34" charset="0"/>
                        <a:ea typeface="Times New Roman"/>
                        <a:cs typeface="Arial" pitchFamily="34" charset="0"/>
                      </a:endParaRPr>
                    </a:p>
                  </a:txBody>
                  <a:tcPr marL="52223" marR="52223" marT="0" marB="0">
                    <a:solidFill>
                      <a:schemeClr val="bg1"/>
                    </a:solidFill>
                  </a:tcPr>
                </a:tc>
                <a:tc>
                  <a:txBody>
                    <a:bodyPr/>
                    <a:lstStyle/>
                    <a:p>
                      <a:pPr algn="ctr">
                        <a:lnSpc>
                          <a:spcPct val="150000"/>
                        </a:lnSpc>
                        <a:spcAft>
                          <a:spcPts val="0"/>
                        </a:spcAft>
                      </a:pPr>
                      <a:r>
                        <a:rPr lang="en-US" sz="2000" b="1">
                          <a:effectLst/>
                          <a:latin typeface="Arial" pitchFamily="34" charset="0"/>
                          <a:cs typeface="Arial" pitchFamily="34" charset="0"/>
                        </a:rPr>
                        <a:t>10,6</a:t>
                      </a:r>
                      <a:endParaRPr lang="en-US" sz="2000" b="1">
                        <a:effectLst/>
                        <a:latin typeface="Arial" pitchFamily="34" charset="0"/>
                        <a:ea typeface="Times New Roman"/>
                        <a:cs typeface="Arial" pitchFamily="34" charset="0"/>
                      </a:endParaRPr>
                    </a:p>
                  </a:txBody>
                  <a:tcPr marL="52223" marR="52223" marT="0" marB="0">
                    <a:solidFill>
                      <a:schemeClr val="bg1"/>
                    </a:solidFill>
                  </a:tcPr>
                </a:tc>
              </a:tr>
              <a:tr h="692165">
                <a:tc>
                  <a:txBody>
                    <a:bodyPr/>
                    <a:lstStyle/>
                    <a:p>
                      <a:pPr>
                        <a:lnSpc>
                          <a:spcPct val="150000"/>
                        </a:lnSpc>
                        <a:spcAft>
                          <a:spcPts val="0"/>
                        </a:spcAft>
                      </a:pPr>
                      <a:r>
                        <a:rPr lang="fr-FR" sz="2000" b="1" err="1" smtClean="0">
                          <a:solidFill>
                            <a:schemeClr val="tx1"/>
                          </a:solidFill>
                          <a:effectLst/>
                          <a:latin typeface="Arial" pitchFamily="34" charset="0"/>
                          <a:cs typeface="Arial" pitchFamily="34" charset="0"/>
                        </a:rPr>
                        <a:t>Rivero</a:t>
                      </a:r>
                      <a:r>
                        <a:rPr lang="fr-FR" sz="2000" b="1" smtClean="0">
                          <a:solidFill>
                            <a:schemeClr val="tx1"/>
                          </a:solidFill>
                          <a:effectLst/>
                          <a:latin typeface="Arial" pitchFamily="34" charset="0"/>
                          <a:cs typeface="Arial" pitchFamily="34" charset="0"/>
                        </a:rPr>
                        <a:t> </a:t>
                      </a:r>
                      <a:r>
                        <a:rPr lang="fr-FR" sz="2000" b="1">
                          <a:solidFill>
                            <a:schemeClr val="tx1"/>
                          </a:solidFill>
                          <a:effectLst/>
                          <a:latin typeface="Arial" pitchFamily="34" charset="0"/>
                          <a:cs typeface="Arial" pitchFamily="34" charset="0"/>
                        </a:rPr>
                        <a:t>2006 (</a:t>
                      </a:r>
                      <a:r>
                        <a:rPr lang="fr-FR" sz="2000" b="1" err="1" smtClean="0">
                          <a:solidFill>
                            <a:schemeClr val="tx1"/>
                          </a:solidFill>
                          <a:effectLst/>
                          <a:latin typeface="Arial" pitchFamily="34" charset="0"/>
                          <a:cs typeface="Arial" pitchFamily="34" charset="0"/>
                        </a:rPr>
                        <a:t>Brazil</a:t>
                      </a:r>
                      <a:r>
                        <a:rPr lang="fr-FR" sz="2000" b="1" smtClean="0">
                          <a:solidFill>
                            <a:schemeClr val="tx1"/>
                          </a:solidFill>
                          <a:effectLst/>
                          <a:latin typeface="Arial" pitchFamily="34" charset="0"/>
                          <a:cs typeface="Arial" pitchFamily="34" charset="0"/>
                        </a:rPr>
                        <a:t>)</a:t>
                      </a:r>
                      <a:endParaRPr lang="en-US" sz="2000" b="1">
                        <a:solidFill>
                          <a:schemeClr val="tx1"/>
                        </a:solidFill>
                        <a:effectLst/>
                        <a:latin typeface="Arial" pitchFamily="34" charset="0"/>
                        <a:ea typeface="Times New Roman"/>
                        <a:cs typeface="Arial" pitchFamily="34" charset="0"/>
                      </a:endParaRPr>
                    </a:p>
                  </a:txBody>
                  <a:tcPr marL="52223" marR="52223" marT="0" marB="0">
                    <a:solidFill>
                      <a:schemeClr val="bg1"/>
                    </a:solidFill>
                  </a:tcPr>
                </a:tc>
                <a:tc>
                  <a:txBody>
                    <a:bodyPr/>
                    <a:lstStyle/>
                    <a:p>
                      <a:pPr>
                        <a:lnSpc>
                          <a:spcPct val="150000"/>
                        </a:lnSpc>
                        <a:spcAft>
                          <a:spcPts val="0"/>
                        </a:spcAft>
                      </a:pPr>
                      <a:r>
                        <a:rPr lang="en-US" sz="2000" b="1">
                          <a:solidFill>
                            <a:schemeClr val="tx1"/>
                          </a:solidFill>
                          <a:effectLst/>
                          <a:latin typeface="Arial" pitchFamily="34" charset="0"/>
                          <a:cs typeface="Arial" pitchFamily="34" charset="0"/>
                        </a:rPr>
                        <a:t>PCR-GP5+/GP6+</a:t>
                      </a:r>
                      <a:endParaRPr lang="en-US" sz="2000" b="1">
                        <a:solidFill>
                          <a:schemeClr val="tx1"/>
                        </a:solidFill>
                        <a:effectLst/>
                        <a:latin typeface="Arial" pitchFamily="34" charset="0"/>
                        <a:ea typeface="Times New Roman"/>
                        <a:cs typeface="Arial" pitchFamily="34" charset="0"/>
                      </a:endParaRPr>
                    </a:p>
                  </a:txBody>
                  <a:tcPr marL="52223" marR="52223" marT="0" marB="0">
                    <a:solidFill>
                      <a:schemeClr val="bg1"/>
                    </a:solidFill>
                  </a:tcPr>
                </a:tc>
                <a:tc>
                  <a:txBody>
                    <a:bodyPr/>
                    <a:lstStyle/>
                    <a:p>
                      <a:pPr algn="ctr">
                        <a:lnSpc>
                          <a:spcPct val="150000"/>
                        </a:lnSpc>
                        <a:spcAft>
                          <a:spcPts val="0"/>
                        </a:spcAft>
                      </a:pPr>
                      <a:r>
                        <a:rPr lang="en-US" sz="2000" b="1">
                          <a:solidFill>
                            <a:schemeClr val="tx1"/>
                          </a:solidFill>
                          <a:effectLst/>
                          <a:latin typeface="Arial" pitchFamily="34" charset="0"/>
                          <a:cs typeface="Arial" pitchFamily="34" charset="0"/>
                        </a:rPr>
                        <a:t>0/40</a:t>
                      </a:r>
                      <a:endParaRPr lang="en-US" sz="2000" b="1">
                        <a:solidFill>
                          <a:schemeClr val="tx1"/>
                        </a:solidFill>
                        <a:effectLst/>
                        <a:latin typeface="Arial" pitchFamily="34" charset="0"/>
                        <a:ea typeface="Times New Roman"/>
                        <a:cs typeface="Arial" pitchFamily="34" charset="0"/>
                      </a:endParaRPr>
                    </a:p>
                  </a:txBody>
                  <a:tcPr marL="52223" marR="52223" marT="0" marB="0">
                    <a:solidFill>
                      <a:schemeClr val="bg1"/>
                    </a:solidFill>
                  </a:tcPr>
                </a:tc>
                <a:tc>
                  <a:txBody>
                    <a:bodyPr/>
                    <a:lstStyle/>
                    <a:p>
                      <a:pPr algn="ctr">
                        <a:lnSpc>
                          <a:spcPct val="150000"/>
                        </a:lnSpc>
                        <a:spcAft>
                          <a:spcPts val="0"/>
                        </a:spcAft>
                      </a:pPr>
                      <a:r>
                        <a:rPr lang="en-US" sz="2000" b="1">
                          <a:solidFill>
                            <a:schemeClr val="tx1"/>
                          </a:solidFill>
                          <a:effectLst/>
                          <a:latin typeface="Arial" pitchFamily="34" charset="0"/>
                          <a:cs typeface="Arial" pitchFamily="34" charset="0"/>
                        </a:rPr>
                        <a:t>0,0</a:t>
                      </a:r>
                      <a:endParaRPr lang="en-US" sz="2000" b="1">
                        <a:solidFill>
                          <a:schemeClr val="tx1"/>
                        </a:solidFill>
                        <a:effectLst/>
                        <a:latin typeface="Arial" pitchFamily="34" charset="0"/>
                        <a:ea typeface="Times New Roman"/>
                        <a:cs typeface="Arial" pitchFamily="34" charset="0"/>
                      </a:endParaRPr>
                    </a:p>
                  </a:txBody>
                  <a:tcPr marL="52223" marR="52223" marT="0" marB="0">
                    <a:solidFill>
                      <a:schemeClr val="bg1"/>
                    </a:solidFill>
                  </a:tcPr>
                </a:tc>
              </a:tr>
              <a:tr h="692165">
                <a:tc>
                  <a:txBody>
                    <a:bodyPr/>
                    <a:lstStyle/>
                    <a:p>
                      <a:pPr>
                        <a:lnSpc>
                          <a:spcPct val="150000"/>
                        </a:lnSpc>
                        <a:spcAft>
                          <a:spcPts val="0"/>
                        </a:spcAft>
                      </a:pPr>
                      <a:r>
                        <a:rPr lang="fr-FR" sz="2000" b="1" err="1" smtClean="0">
                          <a:solidFill>
                            <a:srgbClr val="FF0066"/>
                          </a:solidFill>
                          <a:effectLst/>
                          <a:latin typeface="Arial" pitchFamily="34" charset="0"/>
                          <a:cs typeface="Arial" pitchFamily="34" charset="0"/>
                        </a:rPr>
                        <a:t>Pintos</a:t>
                      </a:r>
                      <a:r>
                        <a:rPr lang="fr-FR" sz="2000" b="1" baseline="0" smtClean="0">
                          <a:solidFill>
                            <a:srgbClr val="FF0066"/>
                          </a:solidFill>
                          <a:effectLst/>
                          <a:latin typeface="Arial" pitchFamily="34" charset="0"/>
                          <a:cs typeface="Arial" pitchFamily="34" charset="0"/>
                        </a:rPr>
                        <a:t> </a:t>
                      </a:r>
                      <a:r>
                        <a:rPr lang="fr-FR" sz="2000" b="1" smtClean="0">
                          <a:solidFill>
                            <a:srgbClr val="FF0066"/>
                          </a:solidFill>
                          <a:effectLst/>
                          <a:latin typeface="Arial" pitchFamily="34" charset="0"/>
                          <a:cs typeface="Arial" pitchFamily="34" charset="0"/>
                        </a:rPr>
                        <a:t>2008 </a:t>
                      </a:r>
                      <a:r>
                        <a:rPr lang="fr-FR" sz="2000" b="1">
                          <a:solidFill>
                            <a:srgbClr val="FF0066"/>
                          </a:solidFill>
                          <a:effectLst/>
                          <a:latin typeface="Arial" pitchFamily="34" charset="0"/>
                          <a:cs typeface="Arial" pitchFamily="34" charset="0"/>
                        </a:rPr>
                        <a:t>(Canada</a:t>
                      </a:r>
                      <a:r>
                        <a:rPr lang="fr-FR" sz="2000" b="1" smtClean="0">
                          <a:solidFill>
                            <a:srgbClr val="FF0066"/>
                          </a:solidFill>
                          <a:effectLst/>
                          <a:latin typeface="Arial" pitchFamily="34" charset="0"/>
                          <a:cs typeface="Arial" pitchFamily="34" charset="0"/>
                        </a:rPr>
                        <a:t>)</a:t>
                      </a:r>
                      <a:endParaRPr lang="en-US" sz="2000" b="1">
                        <a:solidFill>
                          <a:srgbClr val="FF0066"/>
                        </a:solidFill>
                        <a:effectLst/>
                        <a:latin typeface="Arial" pitchFamily="34" charset="0"/>
                        <a:ea typeface="Times New Roman"/>
                        <a:cs typeface="Arial" pitchFamily="34" charset="0"/>
                      </a:endParaRPr>
                    </a:p>
                  </a:txBody>
                  <a:tcPr marL="52223" marR="52223" marT="0" marB="0">
                    <a:noFill/>
                  </a:tcPr>
                </a:tc>
                <a:tc>
                  <a:txBody>
                    <a:bodyPr/>
                    <a:lstStyle/>
                    <a:p>
                      <a:pPr>
                        <a:lnSpc>
                          <a:spcPct val="150000"/>
                        </a:lnSpc>
                        <a:spcAft>
                          <a:spcPts val="0"/>
                        </a:spcAft>
                      </a:pPr>
                      <a:r>
                        <a:rPr lang="en-US" sz="2000" b="1" smtClean="0">
                          <a:solidFill>
                            <a:srgbClr val="FF0066"/>
                          </a:solidFill>
                          <a:effectLst/>
                          <a:latin typeface="Arial" pitchFamily="34" charset="0"/>
                          <a:cs typeface="Arial" pitchFamily="34" charset="0"/>
                        </a:rPr>
                        <a:t>PCR-PGMY09/11</a:t>
                      </a:r>
                      <a:endParaRPr lang="en-US" sz="2000" b="1">
                        <a:solidFill>
                          <a:srgbClr val="FF0066"/>
                        </a:solidFill>
                        <a:effectLst/>
                        <a:latin typeface="Arial" pitchFamily="34" charset="0"/>
                        <a:ea typeface="Times New Roman"/>
                        <a:cs typeface="Arial" pitchFamily="34" charset="0"/>
                      </a:endParaRPr>
                    </a:p>
                  </a:txBody>
                  <a:tcPr marL="52223" marR="52223" marT="0" marB="0">
                    <a:noFill/>
                  </a:tcPr>
                </a:tc>
                <a:tc>
                  <a:txBody>
                    <a:bodyPr/>
                    <a:lstStyle/>
                    <a:p>
                      <a:pPr algn="ctr">
                        <a:lnSpc>
                          <a:spcPct val="150000"/>
                        </a:lnSpc>
                        <a:spcAft>
                          <a:spcPts val="0"/>
                        </a:spcAft>
                      </a:pPr>
                      <a:r>
                        <a:rPr lang="en-US" sz="2000" b="1" smtClean="0">
                          <a:solidFill>
                            <a:srgbClr val="FF0066"/>
                          </a:solidFill>
                          <a:effectLst/>
                          <a:latin typeface="Arial" pitchFamily="34" charset="0"/>
                          <a:cs typeface="Arial" pitchFamily="34" charset="0"/>
                        </a:rPr>
                        <a:t>14/72</a:t>
                      </a:r>
                      <a:endParaRPr lang="en-US" sz="2000" b="1">
                        <a:solidFill>
                          <a:srgbClr val="FF0066"/>
                        </a:solidFill>
                        <a:effectLst/>
                        <a:latin typeface="Arial" pitchFamily="34" charset="0"/>
                        <a:ea typeface="Times New Roman"/>
                        <a:cs typeface="Arial" pitchFamily="34" charset="0"/>
                      </a:endParaRPr>
                    </a:p>
                  </a:txBody>
                  <a:tcPr marL="52223" marR="52223" marT="0" marB="0">
                    <a:noFill/>
                  </a:tcPr>
                </a:tc>
                <a:tc>
                  <a:txBody>
                    <a:bodyPr/>
                    <a:lstStyle/>
                    <a:p>
                      <a:pPr algn="ctr">
                        <a:lnSpc>
                          <a:spcPct val="150000"/>
                        </a:lnSpc>
                        <a:spcAft>
                          <a:spcPts val="0"/>
                        </a:spcAft>
                      </a:pPr>
                      <a:r>
                        <a:rPr lang="en-US" sz="2000" b="1">
                          <a:solidFill>
                            <a:srgbClr val="FF0066"/>
                          </a:solidFill>
                          <a:effectLst/>
                          <a:latin typeface="Arial" pitchFamily="34" charset="0"/>
                          <a:cs typeface="Arial" pitchFamily="34" charset="0"/>
                        </a:rPr>
                        <a:t>19,4</a:t>
                      </a:r>
                      <a:endParaRPr lang="en-US" sz="2000" b="1">
                        <a:solidFill>
                          <a:srgbClr val="FF0066"/>
                        </a:solidFill>
                        <a:effectLst/>
                        <a:latin typeface="Arial" pitchFamily="34" charset="0"/>
                        <a:ea typeface="Times New Roman"/>
                        <a:cs typeface="Arial" pitchFamily="34" charset="0"/>
                      </a:endParaRPr>
                    </a:p>
                  </a:txBody>
                  <a:tcPr marL="52223" marR="52223" marT="0" marB="0">
                    <a:noFill/>
                  </a:tcPr>
                </a:tc>
              </a:tr>
              <a:tr h="692165">
                <a:tc>
                  <a:txBody>
                    <a:bodyPr/>
                    <a:lstStyle/>
                    <a:p>
                      <a:pPr>
                        <a:lnSpc>
                          <a:spcPct val="150000"/>
                        </a:lnSpc>
                        <a:spcAft>
                          <a:spcPts val="0"/>
                        </a:spcAft>
                      </a:pPr>
                      <a:r>
                        <a:rPr lang="en-US" sz="2000" b="1" err="1" smtClean="0">
                          <a:solidFill>
                            <a:srgbClr val="FF0066"/>
                          </a:solidFill>
                          <a:effectLst/>
                          <a:latin typeface="Arial" pitchFamily="34" charset="0"/>
                          <a:cs typeface="Arial" pitchFamily="34" charset="0"/>
                        </a:rPr>
                        <a:t>Termine</a:t>
                      </a:r>
                      <a:r>
                        <a:rPr lang="en-US" sz="2000" b="1" baseline="0">
                          <a:solidFill>
                            <a:srgbClr val="FF0066"/>
                          </a:solidFill>
                          <a:effectLst/>
                          <a:latin typeface="Arial" pitchFamily="34" charset="0"/>
                          <a:cs typeface="Arial" pitchFamily="34" charset="0"/>
                        </a:rPr>
                        <a:t> </a:t>
                      </a:r>
                      <a:r>
                        <a:rPr lang="en-US" sz="2000" b="1" smtClean="0">
                          <a:solidFill>
                            <a:srgbClr val="FF0066"/>
                          </a:solidFill>
                          <a:effectLst/>
                          <a:latin typeface="Arial" pitchFamily="34" charset="0"/>
                          <a:cs typeface="Arial" pitchFamily="34" charset="0"/>
                        </a:rPr>
                        <a:t> </a:t>
                      </a:r>
                      <a:r>
                        <a:rPr lang="en-US" sz="2000" b="1">
                          <a:solidFill>
                            <a:srgbClr val="FF0066"/>
                          </a:solidFill>
                          <a:effectLst/>
                          <a:latin typeface="Arial" pitchFamily="34" charset="0"/>
                          <a:cs typeface="Arial" pitchFamily="34" charset="0"/>
                        </a:rPr>
                        <a:t>2012(Italia</a:t>
                      </a:r>
                      <a:r>
                        <a:rPr lang="en-US" sz="2000" b="1" smtClean="0">
                          <a:solidFill>
                            <a:srgbClr val="FF0066"/>
                          </a:solidFill>
                          <a:effectLst/>
                          <a:latin typeface="Arial" pitchFamily="34" charset="0"/>
                          <a:cs typeface="Arial" pitchFamily="34" charset="0"/>
                        </a:rPr>
                        <a:t>)</a:t>
                      </a:r>
                      <a:endParaRPr lang="en-US" sz="2000" b="1">
                        <a:solidFill>
                          <a:srgbClr val="FF0066"/>
                        </a:solidFill>
                        <a:effectLst/>
                        <a:latin typeface="Arial" pitchFamily="34" charset="0"/>
                        <a:ea typeface="Times New Roman"/>
                        <a:cs typeface="Arial" pitchFamily="34" charset="0"/>
                      </a:endParaRPr>
                    </a:p>
                  </a:txBody>
                  <a:tcPr marL="52223" marR="52223" marT="0" marB="0">
                    <a:noFill/>
                  </a:tcPr>
                </a:tc>
                <a:tc>
                  <a:txBody>
                    <a:bodyPr/>
                    <a:lstStyle/>
                    <a:p>
                      <a:pPr>
                        <a:lnSpc>
                          <a:spcPct val="150000"/>
                        </a:lnSpc>
                        <a:spcAft>
                          <a:spcPts val="0"/>
                        </a:spcAft>
                      </a:pPr>
                      <a:r>
                        <a:rPr lang="en-US" sz="2000" b="1" smtClean="0">
                          <a:solidFill>
                            <a:srgbClr val="FF0066"/>
                          </a:solidFill>
                          <a:effectLst/>
                          <a:latin typeface="Arial" pitchFamily="34" charset="0"/>
                          <a:cs typeface="Arial" pitchFamily="34" charset="0"/>
                        </a:rPr>
                        <a:t>PCR-PGMY09/11</a:t>
                      </a:r>
                      <a:endParaRPr lang="en-US" sz="2000" b="1">
                        <a:solidFill>
                          <a:srgbClr val="FF0066"/>
                        </a:solidFill>
                        <a:effectLst/>
                        <a:latin typeface="Arial" pitchFamily="34" charset="0"/>
                        <a:ea typeface="Times New Roman"/>
                        <a:cs typeface="Arial" pitchFamily="34" charset="0"/>
                      </a:endParaRPr>
                    </a:p>
                  </a:txBody>
                  <a:tcPr marL="52223" marR="52223" marT="0" marB="0">
                    <a:noFill/>
                  </a:tcPr>
                </a:tc>
                <a:tc>
                  <a:txBody>
                    <a:bodyPr/>
                    <a:lstStyle/>
                    <a:p>
                      <a:pPr algn="ctr">
                        <a:lnSpc>
                          <a:spcPct val="150000"/>
                        </a:lnSpc>
                        <a:spcAft>
                          <a:spcPts val="0"/>
                        </a:spcAft>
                      </a:pPr>
                      <a:r>
                        <a:rPr lang="en-US" sz="2000" b="1">
                          <a:solidFill>
                            <a:srgbClr val="FF0066"/>
                          </a:solidFill>
                          <a:effectLst/>
                          <a:latin typeface="Arial" pitchFamily="34" charset="0"/>
                          <a:cs typeface="Arial" pitchFamily="34" charset="0"/>
                        </a:rPr>
                        <a:t>21/83</a:t>
                      </a:r>
                      <a:endParaRPr lang="en-US" sz="2000" b="1">
                        <a:solidFill>
                          <a:srgbClr val="FF0066"/>
                        </a:solidFill>
                        <a:effectLst/>
                        <a:latin typeface="Arial" pitchFamily="34" charset="0"/>
                        <a:ea typeface="Times New Roman"/>
                        <a:cs typeface="Arial" pitchFamily="34" charset="0"/>
                      </a:endParaRPr>
                    </a:p>
                  </a:txBody>
                  <a:tcPr marL="52223" marR="52223" marT="0" marB="0">
                    <a:noFill/>
                  </a:tcPr>
                </a:tc>
                <a:tc>
                  <a:txBody>
                    <a:bodyPr/>
                    <a:lstStyle/>
                    <a:p>
                      <a:pPr algn="ctr">
                        <a:lnSpc>
                          <a:spcPct val="150000"/>
                        </a:lnSpc>
                        <a:spcAft>
                          <a:spcPts val="0"/>
                        </a:spcAft>
                      </a:pPr>
                      <a:r>
                        <a:rPr lang="en-US" sz="2000" b="1">
                          <a:solidFill>
                            <a:srgbClr val="FF0066"/>
                          </a:solidFill>
                          <a:effectLst/>
                          <a:latin typeface="Arial" pitchFamily="34" charset="0"/>
                          <a:cs typeface="Arial" pitchFamily="34" charset="0"/>
                        </a:rPr>
                        <a:t>25,3</a:t>
                      </a:r>
                      <a:endParaRPr lang="en-US" sz="2000" b="1">
                        <a:solidFill>
                          <a:srgbClr val="FF0066"/>
                        </a:solidFill>
                        <a:effectLst/>
                        <a:latin typeface="Arial" pitchFamily="34" charset="0"/>
                        <a:ea typeface="Times New Roman"/>
                        <a:cs typeface="Arial" pitchFamily="34" charset="0"/>
                      </a:endParaRPr>
                    </a:p>
                  </a:txBody>
                  <a:tcPr marL="52223" marR="52223" marT="0" marB="0">
                    <a:noFill/>
                  </a:tcPr>
                </a:tc>
              </a:tr>
              <a:tr h="692165">
                <a:tc>
                  <a:txBody>
                    <a:bodyPr/>
                    <a:lstStyle/>
                    <a:p>
                      <a:pPr>
                        <a:lnSpc>
                          <a:spcPct val="150000"/>
                        </a:lnSpc>
                        <a:spcAft>
                          <a:spcPts val="0"/>
                        </a:spcAft>
                      </a:pPr>
                      <a:r>
                        <a:rPr lang="en-US" sz="2000" b="1" dirty="0" smtClean="0">
                          <a:effectLst/>
                          <a:latin typeface="Arial" pitchFamily="34" charset="0"/>
                          <a:cs typeface="Arial" pitchFamily="34" charset="0"/>
                        </a:rPr>
                        <a:t>Gonzalez  2013(Mexico)</a:t>
                      </a:r>
                      <a:endParaRPr lang="en-US" sz="2000" b="1" dirty="0">
                        <a:effectLst/>
                        <a:latin typeface="Arial" pitchFamily="34" charset="0"/>
                        <a:ea typeface="Times New Roman"/>
                        <a:cs typeface="Arial" pitchFamily="34" charset="0"/>
                      </a:endParaRPr>
                    </a:p>
                  </a:txBody>
                  <a:tcPr marL="52223" marR="52223" marT="0" marB="0">
                    <a:solidFill>
                      <a:schemeClr val="bg1"/>
                    </a:solidFill>
                  </a:tcPr>
                </a:tc>
                <a:tc>
                  <a:txBody>
                    <a:bodyPr/>
                    <a:lstStyle/>
                    <a:p>
                      <a:pPr>
                        <a:lnSpc>
                          <a:spcPct val="150000"/>
                        </a:lnSpc>
                        <a:spcAft>
                          <a:spcPts val="0"/>
                        </a:spcAft>
                      </a:pPr>
                      <a:r>
                        <a:rPr lang="en-US" sz="2000" b="1">
                          <a:effectLst/>
                          <a:latin typeface="Arial" pitchFamily="34" charset="0"/>
                          <a:cs typeface="Arial" pitchFamily="34" charset="0"/>
                        </a:rPr>
                        <a:t>PCR-MY09/11</a:t>
                      </a:r>
                      <a:endParaRPr lang="en-US" sz="2000" b="1">
                        <a:effectLst/>
                        <a:latin typeface="Arial" pitchFamily="34" charset="0"/>
                        <a:ea typeface="Times New Roman"/>
                        <a:cs typeface="Arial" pitchFamily="34" charset="0"/>
                      </a:endParaRPr>
                    </a:p>
                  </a:txBody>
                  <a:tcPr marL="52223" marR="52223" marT="0" marB="0">
                    <a:solidFill>
                      <a:schemeClr val="bg1"/>
                    </a:solidFill>
                  </a:tcPr>
                </a:tc>
                <a:tc>
                  <a:txBody>
                    <a:bodyPr/>
                    <a:lstStyle/>
                    <a:p>
                      <a:pPr algn="ctr">
                        <a:lnSpc>
                          <a:spcPct val="150000"/>
                        </a:lnSpc>
                        <a:spcAft>
                          <a:spcPts val="0"/>
                        </a:spcAft>
                      </a:pPr>
                      <a:r>
                        <a:rPr lang="en-US" sz="2000" b="1">
                          <a:effectLst/>
                          <a:latin typeface="Arial" pitchFamily="34" charset="0"/>
                          <a:cs typeface="Arial" pitchFamily="34" charset="0"/>
                        </a:rPr>
                        <a:t>4/80</a:t>
                      </a:r>
                      <a:endParaRPr lang="en-US" sz="2000" b="1">
                        <a:effectLst/>
                        <a:latin typeface="Arial" pitchFamily="34" charset="0"/>
                        <a:ea typeface="Times New Roman"/>
                        <a:cs typeface="Arial" pitchFamily="34" charset="0"/>
                      </a:endParaRPr>
                    </a:p>
                  </a:txBody>
                  <a:tcPr marL="52223" marR="52223" marT="0" marB="0">
                    <a:solidFill>
                      <a:schemeClr val="bg1"/>
                    </a:solidFill>
                  </a:tcPr>
                </a:tc>
                <a:tc>
                  <a:txBody>
                    <a:bodyPr/>
                    <a:lstStyle/>
                    <a:p>
                      <a:pPr algn="ctr">
                        <a:lnSpc>
                          <a:spcPct val="150000"/>
                        </a:lnSpc>
                        <a:spcAft>
                          <a:spcPts val="0"/>
                        </a:spcAft>
                      </a:pPr>
                      <a:r>
                        <a:rPr lang="en-US" sz="2000" b="1" dirty="0">
                          <a:effectLst/>
                          <a:latin typeface="Arial" pitchFamily="34" charset="0"/>
                          <a:cs typeface="Arial" pitchFamily="34" charset="0"/>
                        </a:rPr>
                        <a:t>5,0</a:t>
                      </a:r>
                      <a:endParaRPr lang="en-US" sz="2000" b="1" dirty="0">
                        <a:effectLst/>
                        <a:latin typeface="Arial" pitchFamily="34" charset="0"/>
                        <a:ea typeface="Times New Roman"/>
                        <a:cs typeface="Arial" pitchFamily="34" charset="0"/>
                      </a:endParaRPr>
                    </a:p>
                  </a:txBody>
                  <a:tcPr marL="52223" marR="52223" marT="0" marB="0">
                    <a:solidFill>
                      <a:schemeClr val="bg1"/>
                    </a:solidFill>
                  </a:tcPr>
                </a:tc>
              </a:tr>
              <a:tr h="692165">
                <a:tc>
                  <a:txBody>
                    <a:bodyPr/>
                    <a:lstStyle/>
                    <a:p>
                      <a:pPr algn="just">
                        <a:lnSpc>
                          <a:spcPct val="150000"/>
                        </a:lnSpc>
                        <a:spcAft>
                          <a:spcPts val="0"/>
                        </a:spcAft>
                      </a:pPr>
                      <a:r>
                        <a:rPr lang="en-US" sz="2000" b="1" err="1">
                          <a:solidFill>
                            <a:schemeClr val="tx1"/>
                          </a:solidFill>
                          <a:effectLst/>
                          <a:latin typeface="Arial" pitchFamily="34" charset="0"/>
                          <a:cs typeface="Arial" pitchFamily="34" charset="0"/>
                        </a:rPr>
                        <a:t>Trần</a:t>
                      </a:r>
                      <a:r>
                        <a:rPr lang="en-US" sz="2000" b="1">
                          <a:solidFill>
                            <a:schemeClr val="tx1"/>
                          </a:solidFill>
                          <a:effectLst/>
                          <a:latin typeface="Arial" pitchFamily="34" charset="0"/>
                          <a:cs typeface="Arial" pitchFamily="34" charset="0"/>
                        </a:rPr>
                        <a:t> T.K. </a:t>
                      </a:r>
                      <a:r>
                        <a:rPr lang="en-US" sz="2000" b="1" err="1" smtClean="0">
                          <a:solidFill>
                            <a:schemeClr val="tx1"/>
                          </a:solidFill>
                          <a:effectLst/>
                          <a:latin typeface="Arial" pitchFamily="34" charset="0"/>
                          <a:cs typeface="Arial" pitchFamily="34" charset="0"/>
                        </a:rPr>
                        <a:t>Cúc</a:t>
                      </a:r>
                      <a:r>
                        <a:rPr lang="en-US" sz="2000" b="1" smtClean="0">
                          <a:solidFill>
                            <a:schemeClr val="tx1"/>
                          </a:solidFill>
                          <a:effectLst/>
                          <a:latin typeface="Arial" pitchFamily="34" charset="0"/>
                          <a:cs typeface="Arial" pitchFamily="34" charset="0"/>
                        </a:rPr>
                        <a:t> </a:t>
                      </a:r>
                      <a:r>
                        <a:rPr lang="en-US" sz="2000" b="1">
                          <a:solidFill>
                            <a:schemeClr val="tx1"/>
                          </a:solidFill>
                          <a:effectLst/>
                          <a:latin typeface="Arial" pitchFamily="34" charset="0"/>
                          <a:cs typeface="Arial" pitchFamily="34" charset="0"/>
                        </a:rPr>
                        <a:t>2012(</a:t>
                      </a:r>
                      <a:r>
                        <a:rPr lang="en-US" sz="2000" b="1" err="1">
                          <a:solidFill>
                            <a:schemeClr val="tx1"/>
                          </a:solidFill>
                          <a:effectLst/>
                          <a:latin typeface="Arial" pitchFamily="34" charset="0"/>
                          <a:cs typeface="Arial" pitchFamily="34" charset="0"/>
                        </a:rPr>
                        <a:t>Việt</a:t>
                      </a:r>
                      <a:r>
                        <a:rPr lang="en-US" sz="2000" b="1">
                          <a:solidFill>
                            <a:schemeClr val="tx1"/>
                          </a:solidFill>
                          <a:effectLst/>
                          <a:latin typeface="Arial" pitchFamily="34" charset="0"/>
                          <a:cs typeface="Arial" pitchFamily="34" charset="0"/>
                        </a:rPr>
                        <a:t> Nam</a:t>
                      </a:r>
                      <a:r>
                        <a:rPr lang="en-US" sz="2000" b="1" smtClean="0">
                          <a:solidFill>
                            <a:schemeClr val="tx1"/>
                          </a:solidFill>
                          <a:effectLst/>
                          <a:latin typeface="Arial" pitchFamily="34" charset="0"/>
                          <a:cs typeface="Arial" pitchFamily="34" charset="0"/>
                        </a:rPr>
                        <a:t>)</a:t>
                      </a:r>
                      <a:endParaRPr lang="en-US" sz="2000" b="1">
                        <a:solidFill>
                          <a:schemeClr val="tx1"/>
                        </a:solidFill>
                        <a:effectLst/>
                        <a:latin typeface="Arial" pitchFamily="34" charset="0"/>
                        <a:ea typeface="Times New Roman"/>
                        <a:cs typeface="Arial" pitchFamily="34" charset="0"/>
                      </a:endParaRPr>
                    </a:p>
                  </a:txBody>
                  <a:tcPr marL="52223" marR="52223" marT="0" marB="0">
                    <a:noFill/>
                  </a:tcPr>
                </a:tc>
                <a:tc>
                  <a:txBody>
                    <a:bodyPr/>
                    <a:lstStyle/>
                    <a:p>
                      <a:pPr algn="just">
                        <a:lnSpc>
                          <a:spcPct val="150000"/>
                        </a:lnSpc>
                        <a:spcAft>
                          <a:spcPts val="0"/>
                        </a:spcAft>
                      </a:pPr>
                      <a:r>
                        <a:rPr lang="en-US" sz="2000" b="1">
                          <a:solidFill>
                            <a:schemeClr val="tx1"/>
                          </a:solidFill>
                          <a:effectLst/>
                          <a:latin typeface="Arial" pitchFamily="34" charset="0"/>
                          <a:cs typeface="Arial" pitchFamily="34" charset="0"/>
                        </a:rPr>
                        <a:t>Real-time PCR</a:t>
                      </a:r>
                      <a:endParaRPr lang="en-US" sz="2000" b="1">
                        <a:solidFill>
                          <a:schemeClr val="tx1"/>
                        </a:solidFill>
                        <a:effectLst/>
                        <a:latin typeface="Arial" pitchFamily="34" charset="0"/>
                        <a:ea typeface="Times New Roman"/>
                        <a:cs typeface="Arial" pitchFamily="34" charset="0"/>
                      </a:endParaRPr>
                    </a:p>
                  </a:txBody>
                  <a:tcPr marL="52223" marR="52223" marT="0" marB="0">
                    <a:noFill/>
                  </a:tcPr>
                </a:tc>
                <a:tc>
                  <a:txBody>
                    <a:bodyPr/>
                    <a:lstStyle/>
                    <a:p>
                      <a:pPr algn="ctr">
                        <a:lnSpc>
                          <a:spcPct val="150000"/>
                        </a:lnSpc>
                        <a:spcAft>
                          <a:spcPts val="0"/>
                        </a:spcAft>
                      </a:pPr>
                      <a:r>
                        <a:rPr lang="en-US" sz="2000" b="1">
                          <a:solidFill>
                            <a:schemeClr val="tx1"/>
                          </a:solidFill>
                          <a:effectLst/>
                          <a:latin typeface="Arial" pitchFamily="34" charset="0"/>
                          <a:cs typeface="Arial" pitchFamily="34" charset="0"/>
                        </a:rPr>
                        <a:t>40/109</a:t>
                      </a:r>
                      <a:endParaRPr lang="en-US" sz="2000" b="1">
                        <a:solidFill>
                          <a:schemeClr val="tx1"/>
                        </a:solidFill>
                        <a:effectLst/>
                        <a:latin typeface="Arial" pitchFamily="34" charset="0"/>
                        <a:ea typeface="Times New Roman"/>
                        <a:cs typeface="Arial" pitchFamily="34" charset="0"/>
                      </a:endParaRPr>
                    </a:p>
                  </a:txBody>
                  <a:tcPr marL="52223" marR="52223" marT="0" marB="0">
                    <a:noFill/>
                  </a:tcPr>
                </a:tc>
                <a:tc>
                  <a:txBody>
                    <a:bodyPr/>
                    <a:lstStyle/>
                    <a:p>
                      <a:pPr algn="ctr">
                        <a:lnSpc>
                          <a:spcPct val="150000"/>
                        </a:lnSpc>
                        <a:spcAft>
                          <a:spcPts val="0"/>
                        </a:spcAft>
                      </a:pPr>
                      <a:r>
                        <a:rPr lang="en-US" sz="2000" b="1" smtClean="0">
                          <a:solidFill>
                            <a:schemeClr val="tx1"/>
                          </a:solidFill>
                          <a:effectLst/>
                          <a:latin typeface="Arial" pitchFamily="34" charset="0"/>
                          <a:cs typeface="Arial" pitchFamily="34" charset="0"/>
                        </a:rPr>
                        <a:t>36,7</a:t>
                      </a:r>
                      <a:endParaRPr lang="en-US" sz="2000" b="1">
                        <a:solidFill>
                          <a:schemeClr val="tx1"/>
                        </a:solidFill>
                        <a:effectLst/>
                        <a:latin typeface="Arial" pitchFamily="34" charset="0"/>
                        <a:ea typeface="Times New Roman"/>
                        <a:cs typeface="Arial" pitchFamily="34" charset="0"/>
                      </a:endParaRPr>
                    </a:p>
                  </a:txBody>
                  <a:tcPr marL="52223" marR="52223" marT="0" marB="0">
                    <a:noFill/>
                  </a:tcPr>
                </a:tc>
              </a:tr>
              <a:tr h="692165">
                <a:tc>
                  <a:txBody>
                    <a:bodyPr/>
                    <a:lstStyle/>
                    <a:p>
                      <a:pPr algn="just">
                        <a:lnSpc>
                          <a:spcPct val="150000"/>
                        </a:lnSpc>
                        <a:spcAft>
                          <a:spcPts val="0"/>
                        </a:spcAft>
                      </a:pPr>
                      <a:r>
                        <a:rPr lang="en-US" sz="2000" b="1" dirty="0" smtClean="0">
                          <a:solidFill>
                            <a:srgbClr val="FF0066"/>
                          </a:solidFill>
                          <a:effectLst/>
                          <a:latin typeface="Arial" pitchFamily="34" charset="0"/>
                          <a:cs typeface="Arial" pitchFamily="34" charset="0"/>
                        </a:rPr>
                        <a:t>This study</a:t>
                      </a:r>
                      <a:endParaRPr lang="en-US" sz="2000" b="1" dirty="0">
                        <a:solidFill>
                          <a:srgbClr val="FF0066"/>
                        </a:solidFill>
                        <a:effectLst/>
                        <a:latin typeface="Arial" pitchFamily="34" charset="0"/>
                        <a:ea typeface="Times New Roman"/>
                        <a:cs typeface="Arial" pitchFamily="34" charset="0"/>
                      </a:endParaRPr>
                    </a:p>
                  </a:txBody>
                  <a:tcPr marL="52223" marR="52223" marT="0" marB="0">
                    <a:solidFill>
                      <a:schemeClr val="bg1"/>
                    </a:solidFill>
                  </a:tcPr>
                </a:tc>
                <a:tc>
                  <a:txBody>
                    <a:bodyPr/>
                    <a:lstStyle/>
                    <a:p>
                      <a:pPr>
                        <a:lnSpc>
                          <a:spcPct val="150000"/>
                        </a:lnSpc>
                        <a:spcAft>
                          <a:spcPts val="0"/>
                        </a:spcAft>
                        <a:tabLst>
                          <a:tab pos="308610" algn="l"/>
                        </a:tabLst>
                      </a:pPr>
                      <a:r>
                        <a:rPr lang="en-US" sz="2000" b="1">
                          <a:solidFill>
                            <a:srgbClr val="FF0066"/>
                          </a:solidFill>
                          <a:effectLst/>
                          <a:latin typeface="Arial" pitchFamily="34" charset="0"/>
                          <a:cs typeface="Arial" pitchFamily="34" charset="0"/>
                        </a:rPr>
                        <a:t>PCR-MGP5+/6+</a:t>
                      </a:r>
                      <a:endParaRPr lang="en-US" sz="2000" b="1">
                        <a:solidFill>
                          <a:srgbClr val="FF0066"/>
                        </a:solidFill>
                        <a:effectLst/>
                        <a:latin typeface="Arial" pitchFamily="34" charset="0"/>
                        <a:ea typeface="Times New Roman"/>
                        <a:cs typeface="Arial" pitchFamily="34" charset="0"/>
                      </a:endParaRPr>
                    </a:p>
                  </a:txBody>
                  <a:tcPr marL="52223" marR="52223" marT="0" marB="0">
                    <a:solidFill>
                      <a:schemeClr val="bg1"/>
                    </a:solidFill>
                  </a:tcPr>
                </a:tc>
                <a:tc>
                  <a:txBody>
                    <a:bodyPr/>
                    <a:lstStyle/>
                    <a:p>
                      <a:pPr algn="ctr">
                        <a:lnSpc>
                          <a:spcPct val="150000"/>
                        </a:lnSpc>
                        <a:spcAft>
                          <a:spcPts val="0"/>
                        </a:spcAft>
                      </a:pPr>
                      <a:r>
                        <a:rPr lang="en-US" sz="2000" b="1">
                          <a:solidFill>
                            <a:srgbClr val="FF0066"/>
                          </a:solidFill>
                          <a:effectLst/>
                          <a:latin typeface="Arial" pitchFamily="34" charset="0"/>
                          <a:cs typeface="Arial" pitchFamily="34" charset="0"/>
                        </a:rPr>
                        <a:t>29/122</a:t>
                      </a:r>
                      <a:endParaRPr lang="en-US" sz="2000" b="1">
                        <a:solidFill>
                          <a:srgbClr val="FF0066"/>
                        </a:solidFill>
                        <a:effectLst/>
                        <a:latin typeface="Arial" pitchFamily="34" charset="0"/>
                        <a:ea typeface="Times New Roman"/>
                        <a:cs typeface="Arial" pitchFamily="34" charset="0"/>
                      </a:endParaRPr>
                    </a:p>
                  </a:txBody>
                  <a:tcPr marL="52223" marR="52223" marT="0" marB="0">
                    <a:solidFill>
                      <a:schemeClr val="bg1"/>
                    </a:solidFill>
                  </a:tcPr>
                </a:tc>
                <a:tc>
                  <a:txBody>
                    <a:bodyPr/>
                    <a:lstStyle/>
                    <a:p>
                      <a:pPr algn="ctr">
                        <a:lnSpc>
                          <a:spcPct val="150000"/>
                        </a:lnSpc>
                        <a:spcAft>
                          <a:spcPts val="0"/>
                        </a:spcAft>
                      </a:pPr>
                      <a:r>
                        <a:rPr lang="en-US" sz="2000" b="1" dirty="0">
                          <a:solidFill>
                            <a:srgbClr val="FF0066"/>
                          </a:solidFill>
                          <a:effectLst/>
                          <a:latin typeface="Arial" pitchFamily="34" charset="0"/>
                          <a:cs typeface="Arial" pitchFamily="34" charset="0"/>
                        </a:rPr>
                        <a:t>23,8</a:t>
                      </a:r>
                      <a:endParaRPr lang="en-US" sz="2000" b="1" dirty="0">
                        <a:solidFill>
                          <a:srgbClr val="FF0066"/>
                        </a:solidFill>
                        <a:effectLst/>
                        <a:latin typeface="Arial" pitchFamily="34" charset="0"/>
                        <a:ea typeface="Times New Roman"/>
                        <a:cs typeface="Arial" pitchFamily="34" charset="0"/>
                      </a:endParaRPr>
                    </a:p>
                  </a:txBody>
                  <a:tcPr marL="52223" marR="52223" marT="0" marB="0">
                    <a:solidFill>
                      <a:schemeClr val="bg1"/>
                    </a:solidFill>
                  </a:tcPr>
                </a:tc>
              </a:tr>
            </a:tbl>
          </a:graphicData>
        </a:graphic>
      </p:graphicFrame>
      <p:sp>
        <p:nvSpPr>
          <p:cNvPr id="2" name="Slide Number Placeholder 1"/>
          <p:cNvSpPr>
            <a:spLocks noGrp="1"/>
          </p:cNvSpPr>
          <p:nvPr>
            <p:ph type="sldNum" sz="quarter" idx="12"/>
          </p:nvPr>
        </p:nvSpPr>
        <p:spPr/>
        <p:txBody>
          <a:bodyPr/>
          <a:lstStyle/>
          <a:p>
            <a:pPr>
              <a:defRPr/>
            </a:pPr>
            <a:fld id="{8A065803-99C5-4172-922D-27C33782849E}" type="slidenum">
              <a:rPr lang="en-US" smtClean="0"/>
              <a:pPr>
                <a:defRPr/>
              </a:pPr>
              <a:t>16</a:t>
            </a:fld>
            <a:endParaRPr lang="en-US"/>
          </a:p>
        </p:txBody>
      </p:sp>
    </p:spTree>
    <p:extLst>
      <p:ext uri="{BB962C8B-B14F-4D97-AF65-F5344CB8AC3E}">
        <p14:creationId xmlns:p14="http://schemas.microsoft.com/office/powerpoint/2010/main" val="516204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6114052"/>
              </p:ext>
            </p:extLst>
          </p:nvPr>
        </p:nvGraphicFramePr>
        <p:xfrm>
          <a:off x="0" y="576616"/>
          <a:ext cx="8991600" cy="5747985"/>
        </p:xfrm>
        <a:graphic>
          <a:graphicData uri="http://schemas.openxmlformats.org/drawingml/2006/table">
            <a:tbl>
              <a:tblPr firstRow="1" firstCol="1" lastRow="1" lastCol="1" bandRow="1" bandCol="1">
                <a:tableStyleId>{69CF1AB2-1976-4502-BF36-3FF5EA218861}</a:tableStyleId>
              </a:tblPr>
              <a:tblGrid>
                <a:gridCol w="3972732"/>
                <a:gridCol w="2546889"/>
                <a:gridCol w="1297309"/>
                <a:gridCol w="1174670"/>
              </a:tblGrid>
              <a:tr h="638665">
                <a:tc>
                  <a:txBody>
                    <a:bodyPr/>
                    <a:lstStyle/>
                    <a:p>
                      <a:pPr>
                        <a:lnSpc>
                          <a:spcPct val="150000"/>
                        </a:lnSpc>
                        <a:spcBef>
                          <a:spcPts val="300"/>
                        </a:spcBef>
                        <a:spcAft>
                          <a:spcPts val="300"/>
                        </a:spcAft>
                      </a:pPr>
                      <a:r>
                        <a:rPr lang="en-US" sz="2000" smtClean="0">
                          <a:solidFill>
                            <a:schemeClr val="bg1"/>
                          </a:solidFill>
                          <a:effectLst/>
                          <a:latin typeface="Arial" panose="020B0604020202020204" pitchFamily="34" charset="0"/>
                          <a:cs typeface="Arial" panose="020B0604020202020204" pitchFamily="34" charset="0"/>
                        </a:rPr>
                        <a:t>Author</a:t>
                      </a:r>
                      <a:endParaRPr lang="en-US" sz="2000">
                        <a:solidFill>
                          <a:schemeClr val="bg1"/>
                        </a:solidFill>
                        <a:effectLst/>
                        <a:latin typeface="Arial" panose="020B0604020202020204" pitchFamily="34" charset="0"/>
                        <a:ea typeface="Times New Roman"/>
                        <a:cs typeface="Arial" panose="020B0604020202020204" pitchFamily="34" charset="0"/>
                      </a:endParaRPr>
                    </a:p>
                  </a:txBody>
                  <a:tcPr marL="58025" marR="58025" marT="0" marB="0">
                    <a:solidFill>
                      <a:schemeClr val="tx2"/>
                    </a:solidFill>
                  </a:tcPr>
                </a:tc>
                <a:tc>
                  <a:txBody>
                    <a:bodyPr/>
                    <a:lstStyle/>
                    <a:p>
                      <a:pPr algn="ctr">
                        <a:lnSpc>
                          <a:spcPct val="150000"/>
                        </a:lnSpc>
                        <a:spcBef>
                          <a:spcPts val="300"/>
                        </a:spcBef>
                        <a:spcAft>
                          <a:spcPts val="300"/>
                        </a:spcAft>
                      </a:pPr>
                      <a:r>
                        <a:rPr lang="vi-VN" sz="2000" smtClean="0">
                          <a:solidFill>
                            <a:schemeClr val="bg1"/>
                          </a:solidFill>
                          <a:effectLst/>
                          <a:latin typeface="Arial" panose="020B0604020202020204" pitchFamily="34" charset="0"/>
                          <a:cs typeface="Arial" panose="020B0604020202020204" pitchFamily="34" charset="0"/>
                        </a:rPr>
                        <a:t>Method</a:t>
                      </a:r>
                      <a:endParaRPr lang="en-US" sz="2000">
                        <a:solidFill>
                          <a:schemeClr val="bg1"/>
                        </a:solidFill>
                        <a:effectLst/>
                        <a:latin typeface="Arial" panose="020B0604020202020204" pitchFamily="34" charset="0"/>
                        <a:ea typeface="Times New Roman"/>
                        <a:cs typeface="Arial" panose="020B0604020202020204" pitchFamily="34" charset="0"/>
                      </a:endParaRPr>
                    </a:p>
                  </a:txBody>
                  <a:tcPr marL="58025" marR="58025" marT="0" marB="0">
                    <a:solidFill>
                      <a:schemeClr val="tx2"/>
                    </a:solidFill>
                  </a:tcPr>
                </a:tc>
                <a:tc>
                  <a:txBody>
                    <a:bodyPr/>
                    <a:lstStyle/>
                    <a:p>
                      <a:pPr algn="ctr">
                        <a:lnSpc>
                          <a:spcPct val="150000"/>
                        </a:lnSpc>
                        <a:spcBef>
                          <a:spcPts val="300"/>
                        </a:spcBef>
                        <a:spcAft>
                          <a:spcPts val="300"/>
                        </a:spcAft>
                      </a:pPr>
                      <a:r>
                        <a:rPr lang="vi-VN" sz="2000" smtClean="0">
                          <a:solidFill>
                            <a:schemeClr val="bg1"/>
                          </a:solidFill>
                          <a:effectLst/>
                          <a:latin typeface="Arial" panose="020B0604020202020204" pitchFamily="34" charset="0"/>
                          <a:cs typeface="Arial" panose="020B0604020202020204" pitchFamily="34" charset="0"/>
                        </a:rPr>
                        <a:t>Case</a:t>
                      </a:r>
                      <a:endParaRPr lang="en-US" sz="2000">
                        <a:solidFill>
                          <a:schemeClr val="bg1"/>
                        </a:solidFill>
                        <a:effectLst/>
                        <a:latin typeface="Arial" panose="020B0604020202020204" pitchFamily="34" charset="0"/>
                        <a:ea typeface="Times New Roman"/>
                        <a:cs typeface="Arial" panose="020B0604020202020204" pitchFamily="34" charset="0"/>
                      </a:endParaRPr>
                    </a:p>
                  </a:txBody>
                  <a:tcPr marL="58025" marR="58025" marT="0" marB="0">
                    <a:solidFill>
                      <a:schemeClr val="tx2"/>
                    </a:solidFill>
                  </a:tcPr>
                </a:tc>
                <a:tc>
                  <a:txBody>
                    <a:bodyPr/>
                    <a:lstStyle/>
                    <a:p>
                      <a:pPr algn="ctr">
                        <a:lnSpc>
                          <a:spcPct val="150000"/>
                        </a:lnSpc>
                        <a:spcBef>
                          <a:spcPts val="300"/>
                        </a:spcBef>
                        <a:spcAft>
                          <a:spcPts val="300"/>
                        </a:spcAft>
                      </a:pPr>
                      <a:r>
                        <a:rPr lang="en-US" sz="2000" smtClean="0">
                          <a:solidFill>
                            <a:schemeClr val="bg1"/>
                          </a:solidFill>
                          <a:effectLst/>
                          <a:latin typeface="Arial" panose="020B0604020202020204" pitchFamily="34" charset="0"/>
                          <a:cs typeface="Arial" panose="020B0604020202020204" pitchFamily="34" charset="0"/>
                        </a:rPr>
                        <a:t>%</a:t>
                      </a:r>
                      <a:endParaRPr lang="en-US" sz="2000">
                        <a:solidFill>
                          <a:schemeClr val="bg1"/>
                        </a:solidFill>
                        <a:effectLst/>
                        <a:latin typeface="Arial" panose="020B0604020202020204" pitchFamily="34" charset="0"/>
                        <a:ea typeface="Times New Roman"/>
                        <a:cs typeface="Arial" panose="020B0604020202020204" pitchFamily="34" charset="0"/>
                      </a:endParaRPr>
                    </a:p>
                  </a:txBody>
                  <a:tcPr marL="58025" marR="58025" marT="0" marB="0">
                    <a:solidFill>
                      <a:schemeClr val="tx2"/>
                    </a:solidFill>
                  </a:tcPr>
                </a:tc>
              </a:tr>
              <a:tr h="638665">
                <a:tc>
                  <a:txBody>
                    <a:bodyPr/>
                    <a:lstStyle/>
                    <a:p>
                      <a:pPr>
                        <a:lnSpc>
                          <a:spcPct val="150000"/>
                        </a:lnSpc>
                        <a:spcAft>
                          <a:spcPts val="0"/>
                        </a:spcAft>
                      </a:pPr>
                      <a:r>
                        <a:rPr lang="en-US" sz="2000" b="1" err="1" smtClean="0">
                          <a:solidFill>
                            <a:srgbClr val="FF0066"/>
                          </a:solidFill>
                          <a:effectLst/>
                          <a:latin typeface="Arial" panose="020B0604020202020204" pitchFamily="34" charset="0"/>
                          <a:cs typeface="Arial" panose="020B0604020202020204" pitchFamily="34" charset="0"/>
                        </a:rPr>
                        <a:t>Lambropoulos</a:t>
                      </a:r>
                      <a:r>
                        <a:rPr lang="en-US" sz="2000" b="1" smtClean="0">
                          <a:solidFill>
                            <a:srgbClr val="FF0066"/>
                          </a:solidFill>
                          <a:effectLst/>
                          <a:latin typeface="Arial" panose="020B0604020202020204" pitchFamily="34" charset="0"/>
                          <a:cs typeface="Arial" panose="020B0604020202020204" pitchFamily="34" charset="0"/>
                        </a:rPr>
                        <a:t> 1997(Egypt)</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solidFill>
                      <a:schemeClr val="accent5">
                        <a:lumMod val="40000"/>
                        <a:lumOff val="60000"/>
                      </a:schemeClr>
                    </a:solidFill>
                  </a:tcPr>
                </a:tc>
                <a:tc>
                  <a:txBody>
                    <a:bodyPr/>
                    <a:lstStyle/>
                    <a:p>
                      <a:pPr>
                        <a:lnSpc>
                          <a:spcPct val="150000"/>
                        </a:lnSpc>
                        <a:spcAft>
                          <a:spcPts val="0"/>
                        </a:spcAft>
                      </a:pPr>
                      <a:r>
                        <a:rPr lang="vi-VN" sz="2000" b="1">
                          <a:solidFill>
                            <a:srgbClr val="FF0066"/>
                          </a:solidFill>
                          <a:effectLst/>
                          <a:latin typeface="Arial" panose="020B0604020202020204" pitchFamily="34" charset="0"/>
                          <a:cs typeface="Arial" panose="020B0604020202020204" pitchFamily="34" charset="0"/>
                        </a:rPr>
                        <a:t>PCR-</a:t>
                      </a:r>
                      <a:r>
                        <a:rPr lang="en-US" sz="2000" b="1">
                          <a:solidFill>
                            <a:srgbClr val="FF0066"/>
                          </a:solidFill>
                          <a:effectLst/>
                          <a:latin typeface="Arial" panose="020B0604020202020204" pitchFamily="34" charset="0"/>
                          <a:cs typeface="Arial" panose="020B0604020202020204" pitchFamily="34" charset="0"/>
                        </a:rPr>
                        <a:t>MY09/MY11</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solidFill>
                      <a:schemeClr val="accent5">
                        <a:lumMod val="40000"/>
                        <a:lumOff val="60000"/>
                      </a:schemeClr>
                    </a:solidFill>
                  </a:tcPr>
                </a:tc>
                <a:tc>
                  <a:txBody>
                    <a:bodyPr/>
                    <a:lstStyle/>
                    <a:p>
                      <a:pPr algn="ctr">
                        <a:lnSpc>
                          <a:spcPct val="150000"/>
                        </a:lnSpc>
                        <a:spcAft>
                          <a:spcPts val="0"/>
                        </a:spcAft>
                      </a:pPr>
                      <a:r>
                        <a:rPr lang="vi-VN" sz="2000" b="1">
                          <a:solidFill>
                            <a:srgbClr val="FF0066"/>
                          </a:solidFill>
                          <a:effectLst/>
                          <a:latin typeface="Arial" panose="020B0604020202020204" pitchFamily="34" charset="0"/>
                          <a:cs typeface="Arial" panose="020B0604020202020204" pitchFamily="34" charset="0"/>
                        </a:rPr>
                        <a:t>16</a:t>
                      </a:r>
                      <a:r>
                        <a:rPr lang="en-US" sz="2000" b="1">
                          <a:solidFill>
                            <a:srgbClr val="FF0066"/>
                          </a:solidFill>
                          <a:effectLst/>
                          <a:latin typeface="Arial" panose="020B0604020202020204" pitchFamily="34" charset="0"/>
                          <a:cs typeface="Arial" panose="020B0604020202020204" pitchFamily="34" charset="0"/>
                        </a:rPr>
                        <a:t>/169</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solidFill>
                      <a:schemeClr val="accent5">
                        <a:lumMod val="40000"/>
                        <a:lumOff val="60000"/>
                      </a:schemeClr>
                    </a:solidFill>
                  </a:tcPr>
                </a:tc>
                <a:tc>
                  <a:txBody>
                    <a:bodyPr/>
                    <a:lstStyle/>
                    <a:p>
                      <a:pPr algn="ctr">
                        <a:lnSpc>
                          <a:spcPct val="150000"/>
                        </a:lnSpc>
                        <a:spcAft>
                          <a:spcPts val="0"/>
                        </a:spcAft>
                      </a:pPr>
                      <a:r>
                        <a:rPr lang="vi-VN" sz="2000" b="1">
                          <a:solidFill>
                            <a:srgbClr val="FF0066"/>
                          </a:solidFill>
                          <a:effectLst/>
                          <a:latin typeface="Arial" panose="020B0604020202020204" pitchFamily="34" charset="0"/>
                          <a:cs typeface="Arial" panose="020B0604020202020204" pitchFamily="34" charset="0"/>
                        </a:rPr>
                        <a:t>9,5</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solidFill>
                      <a:schemeClr val="accent5">
                        <a:lumMod val="40000"/>
                        <a:lumOff val="60000"/>
                      </a:schemeClr>
                    </a:solidFill>
                  </a:tcPr>
                </a:tc>
              </a:tr>
              <a:tr h="638665">
                <a:tc>
                  <a:txBody>
                    <a:bodyPr/>
                    <a:lstStyle/>
                    <a:p>
                      <a:pPr>
                        <a:lnSpc>
                          <a:spcPct val="150000"/>
                        </a:lnSpc>
                        <a:spcAft>
                          <a:spcPts val="0"/>
                        </a:spcAft>
                      </a:pPr>
                      <a:r>
                        <a:rPr lang="vi-VN" sz="2000" b="1" smtClean="0">
                          <a:solidFill>
                            <a:srgbClr val="FF0066"/>
                          </a:solidFill>
                          <a:effectLst/>
                          <a:latin typeface="Arial" panose="020B0604020202020204" pitchFamily="34" charset="0"/>
                          <a:cs typeface="Arial" panose="020B0604020202020204" pitchFamily="34" charset="0"/>
                        </a:rPr>
                        <a:t>Furrer</a:t>
                      </a:r>
                      <a:r>
                        <a:rPr lang="en-US" sz="2000" b="1" smtClean="0">
                          <a:solidFill>
                            <a:srgbClr val="FF0066"/>
                          </a:solidFill>
                          <a:effectLst/>
                          <a:latin typeface="Arial" panose="020B0604020202020204" pitchFamily="34" charset="0"/>
                          <a:cs typeface="Arial" panose="020B0604020202020204" pitchFamily="34" charset="0"/>
                        </a:rPr>
                        <a:t> </a:t>
                      </a:r>
                      <a:r>
                        <a:rPr lang="en-US" sz="2000" b="1">
                          <a:solidFill>
                            <a:srgbClr val="FF0066"/>
                          </a:solidFill>
                          <a:effectLst/>
                          <a:latin typeface="Arial" panose="020B0604020202020204" pitchFamily="34" charset="0"/>
                          <a:cs typeface="Arial" panose="020B0604020202020204" pitchFamily="34" charset="0"/>
                        </a:rPr>
                        <a:t>2006(Argentina</a:t>
                      </a:r>
                      <a:r>
                        <a:rPr lang="en-US" sz="2000" b="1" smtClean="0">
                          <a:solidFill>
                            <a:srgbClr val="FF0066"/>
                          </a:solidFill>
                          <a:effectLst/>
                          <a:latin typeface="Arial" panose="020B0604020202020204" pitchFamily="34" charset="0"/>
                          <a:cs typeface="Arial" panose="020B0604020202020204" pitchFamily="34" charset="0"/>
                        </a:rPr>
                        <a:t>)</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noFill/>
                  </a:tcPr>
                </a:tc>
                <a:tc>
                  <a:txBody>
                    <a:bodyPr/>
                    <a:lstStyle/>
                    <a:p>
                      <a:pPr>
                        <a:lnSpc>
                          <a:spcPct val="150000"/>
                        </a:lnSpc>
                        <a:spcAft>
                          <a:spcPts val="0"/>
                        </a:spcAft>
                      </a:pPr>
                      <a:r>
                        <a:rPr lang="en-US" sz="2000" b="1">
                          <a:solidFill>
                            <a:srgbClr val="FF0066"/>
                          </a:solidFill>
                          <a:effectLst/>
                          <a:latin typeface="Arial" panose="020B0604020202020204" pitchFamily="34" charset="0"/>
                          <a:cs typeface="Arial" panose="020B0604020202020204" pitchFamily="34" charset="0"/>
                        </a:rPr>
                        <a:t>PCR-GP5+/6+</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noFill/>
                  </a:tcPr>
                </a:tc>
                <a:tc>
                  <a:txBody>
                    <a:bodyPr/>
                    <a:lstStyle/>
                    <a:p>
                      <a:pPr algn="ctr">
                        <a:lnSpc>
                          <a:spcPct val="150000"/>
                        </a:lnSpc>
                        <a:spcAft>
                          <a:spcPts val="0"/>
                        </a:spcAft>
                      </a:pPr>
                      <a:r>
                        <a:rPr lang="en-US" sz="2000" b="1">
                          <a:solidFill>
                            <a:srgbClr val="FF0066"/>
                          </a:solidFill>
                          <a:effectLst/>
                          <a:latin typeface="Arial" panose="020B0604020202020204" pitchFamily="34" charset="0"/>
                          <a:cs typeface="Arial" panose="020B0604020202020204" pitchFamily="34" charset="0"/>
                        </a:rPr>
                        <a:t>2/23</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noFill/>
                  </a:tcPr>
                </a:tc>
                <a:tc>
                  <a:txBody>
                    <a:bodyPr/>
                    <a:lstStyle/>
                    <a:p>
                      <a:pPr algn="ctr">
                        <a:lnSpc>
                          <a:spcPct val="150000"/>
                        </a:lnSpc>
                        <a:spcAft>
                          <a:spcPts val="0"/>
                        </a:spcAft>
                      </a:pPr>
                      <a:r>
                        <a:rPr lang="en-US" sz="2000" b="1">
                          <a:solidFill>
                            <a:srgbClr val="FF0066"/>
                          </a:solidFill>
                          <a:effectLst/>
                          <a:latin typeface="Arial" panose="020B0604020202020204" pitchFamily="34" charset="0"/>
                          <a:cs typeface="Arial" panose="020B0604020202020204" pitchFamily="34" charset="0"/>
                        </a:rPr>
                        <a:t>8,7</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noFill/>
                  </a:tcPr>
                </a:tc>
              </a:tr>
              <a:tr h="638665">
                <a:tc>
                  <a:txBody>
                    <a:bodyPr/>
                    <a:lstStyle/>
                    <a:p>
                      <a:pPr>
                        <a:lnSpc>
                          <a:spcPct val="150000"/>
                        </a:lnSpc>
                        <a:spcAft>
                          <a:spcPts val="0"/>
                        </a:spcAft>
                      </a:pPr>
                      <a:r>
                        <a:rPr lang="vi-VN" sz="2000" b="1" smtClean="0">
                          <a:effectLst/>
                          <a:latin typeface="Arial" panose="020B0604020202020204" pitchFamily="34" charset="0"/>
                          <a:cs typeface="Arial" panose="020B0604020202020204" pitchFamily="34" charset="0"/>
                        </a:rPr>
                        <a:t>Anaya-Saavedra</a:t>
                      </a:r>
                      <a:r>
                        <a:rPr lang="en-US" sz="2000" b="1" smtClean="0">
                          <a:effectLst/>
                          <a:latin typeface="Arial" panose="020B0604020202020204" pitchFamily="34" charset="0"/>
                          <a:cs typeface="Arial" panose="020B0604020202020204" pitchFamily="34" charset="0"/>
                        </a:rPr>
                        <a:t> 2008(Mexico)</a:t>
                      </a:r>
                      <a:endParaRPr lang="en-US" sz="2000" b="1">
                        <a:effectLst/>
                        <a:latin typeface="Arial" panose="020B0604020202020204" pitchFamily="34" charset="0"/>
                        <a:ea typeface="Times New Roman"/>
                        <a:cs typeface="Arial" panose="020B0604020202020204" pitchFamily="34" charset="0"/>
                      </a:endParaRPr>
                    </a:p>
                  </a:txBody>
                  <a:tcPr marL="58025" marR="58025" marT="0" marB="0">
                    <a:solidFill>
                      <a:schemeClr val="bg1"/>
                    </a:solidFill>
                  </a:tcPr>
                </a:tc>
                <a:tc>
                  <a:txBody>
                    <a:bodyPr/>
                    <a:lstStyle/>
                    <a:p>
                      <a:pPr>
                        <a:lnSpc>
                          <a:spcPct val="150000"/>
                        </a:lnSpc>
                        <a:spcAft>
                          <a:spcPts val="0"/>
                        </a:spcAft>
                      </a:pPr>
                      <a:r>
                        <a:rPr lang="vi-VN" sz="2000" b="1">
                          <a:effectLst/>
                          <a:latin typeface="Arial" panose="020B0604020202020204" pitchFamily="34" charset="0"/>
                          <a:cs typeface="Arial" panose="020B0604020202020204" pitchFamily="34" charset="0"/>
                        </a:rPr>
                        <a:t>PCR-</a:t>
                      </a:r>
                      <a:r>
                        <a:rPr lang="en-US" sz="2000" b="1">
                          <a:effectLst/>
                          <a:latin typeface="Arial" panose="020B0604020202020204" pitchFamily="34" charset="0"/>
                          <a:cs typeface="Arial" panose="020B0604020202020204" pitchFamily="34" charset="0"/>
                        </a:rPr>
                        <a:t>MY09/MY11</a:t>
                      </a:r>
                      <a:endParaRPr lang="en-US" sz="2000" b="1">
                        <a:effectLst/>
                        <a:latin typeface="Arial" panose="020B0604020202020204" pitchFamily="34" charset="0"/>
                        <a:ea typeface="Times New Roman"/>
                        <a:cs typeface="Arial" panose="020B0604020202020204" pitchFamily="34" charset="0"/>
                      </a:endParaRPr>
                    </a:p>
                  </a:txBody>
                  <a:tcPr marL="58025" marR="58025" marT="0" marB="0">
                    <a:solidFill>
                      <a:schemeClr val="bg1"/>
                    </a:solidFill>
                  </a:tcPr>
                </a:tc>
                <a:tc>
                  <a:txBody>
                    <a:bodyPr/>
                    <a:lstStyle/>
                    <a:p>
                      <a:pPr algn="ctr">
                        <a:lnSpc>
                          <a:spcPct val="150000"/>
                        </a:lnSpc>
                        <a:spcAft>
                          <a:spcPts val="0"/>
                        </a:spcAft>
                      </a:pPr>
                      <a:r>
                        <a:rPr lang="en-US" sz="2000" b="1">
                          <a:effectLst/>
                          <a:latin typeface="Arial" panose="020B0604020202020204" pitchFamily="34" charset="0"/>
                          <a:cs typeface="Arial" panose="020B0604020202020204" pitchFamily="34" charset="0"/>
                        </a:rPr>
                        <a:t>43/248</a:t>
                      </a:r>
                      <a:endParaRPr lang="en-US" sz="2000" b="1">
                        <a:effectLst/>
                        <a:latin typeface="Arial" panose="020B0604020202020204" pitchFamily="34" charset="0"/>
                        <a:ea typeface="Times New Roman"/>
                        <a:cs typeface="Arial" panose="020B0604020202020204" pitchFamily="34" charset="0"/>
                      </a:endParaRPr>
                    </a:p>
                  </a:txBody>
                  <a:tcPr marL="58025" marR="58025" marT="0" marB="0">
                    <a:solidFill>
                      <a:schemeClr val="bg1"/>
                    </a:solidFill>
                  </a:tcPr>
                </a:tc>
                <a:tc>
                  <a:txBody>
                    <a:bodyPr/>
                    <a:lstStyle/>
                    <a:p>
                      <a:pPr algn="ctr">
                        <a:lnSpc>
                          <a:spcPct val="150000"/>
                        </a:lnSpc>
                        <a:spcAft>
                          <a:spcPts val="0"/>
                        </a:spcAft>
                      </a:pPr>
                      <a:r>
                        <a:rPr lang="en-US" sz="2000" b="1">
                          <a:effectLst/>
                          <a:latin typeface="Arial" panose="020B0604020202020204" pitchFamily="34" charset="0"/>
                          <a:cs typeface="Arial" panose="020B0604020202020204" pitchFamily="34" charset="0"/>
                        </a:rPr>
                        <a:t>17,3</a:t>
                      </a:r>
                      <a:endParaRPr lang="en-US" sz="2000" b="1">
                        <a:effectLst/>
                        <a:latin typeface="Arial" panose="020B0604020202020204" pitchFamily="34" charset="0"/>
                        <a:ea typeface="Times New Roman"/>
                        <a:cs typeface="Arial" panose="020B0604020202020204" pitchFamily="34" charset="0"/>
                      </a:endParaRPr>
                    </a:p>
                  </a:txBody>
                  <a:tcPr marL="58025" marR="58025" marT="0" marB="0">
                    <a:solidFill>
                      <a:schemeClr val="bg1"/>
                    </a:solidFill>
                  </a:tcPr>
                </a:tc>
              </a:tr>
              <a:tr h="638665">
                <a:tc>
                  <a:txBody>
                    <a:bodyPr/>
                    <a:lstStyle/>
                    <a:p>
                      <a:pPr>
                        <a:lnSpc>
                          <a:spcPct val="150000"/>
                        </a:lnSpc>
                        <a:spcAft>
                          <a:spcPts val="0"/>
                        </a:spcAft>
                      </a:pPr>
                      <a:r>
                        <a:rPr lang="en-US" sz="2000" b="1" err="1" smtClean="0">
                          <a:effectLst/>
                          <a:latin typeface="Arial" panose="020B0604020202020204" pitchFamily="34" charset="0"/>
                          <a:cs typeface="Arial" panose="020B0604020202020204" pitchFamily="34" charset="0"/>
                        </a:rPr>
                        <a:t>Goot-Heah</a:t>
                      </a:r>
                      <a:r>
                        <a:rPr lang="en-US" sz="2000" b="1" smtClean="0">
                          <a:effectLst/>
                          <a:latin typeface="Arial" panose="020B0604020202020204" pitchFamily="34" charset="0"/>
                          <a:cs typeface="Arial" panose="020B0604020202020204" pitchFamily="34" charset="0"/>
                        </a:rPr>
                        <a:t>  </a:t>
                      </a:r>
                      <a:r>
                        <a:rPr lang="en-US" sz="2000" b="1">
                          <a:effectLst/>
                          <a:latin typeface="Arial" panose="020B0604020202020204" pitchFamily="34" charset="0"/>
                          <a:cs typeface="Arial" panose="020B0604020202020204" pitchFamily="34" charset="0"/>
                        </a:rPr>
                        <a:t>2012(Malaysia</a:t>
                      </a:r>
                      <a:r>
                        <a:rPr lang="en-US" sz="2000" b="1" smtClean="0">
                          <a:effectLst/>
                          <a:latin typeface="Arial" panose="020B0604020202020204" pitchFamily="34" charset="0"/>
                          <a:cs typeface="Arial" panose="020B0604020202020204" pitchFamily="34" charset="0"/>
                        </a:rPr>
                        <a:t>)</a:t>
                      </a:r>
                      <a:endParaRPr lang="en-US" sz="2000" b="1">
                        <a:effectLst/>
                        <a:latin typeface="Arial" panose="020B0604020202020204" pitchFamily="34" charset="0"/>
                        <a:ea typeface="Times New Roman"/>
                        <a:cs typeface="Arial" panose="020B0604020202020204" pitchFamily="34" charset="0"/>
                      </a:endParaRPr>
                    </a:p>
                  </a:txBody>
                  <a:tcPr marL="58025" marR="58025" marT="0" marB="0">
                    <a:noFill/>
                  </a:tcPr>
                </a:tc>
                <a:tc>
                  <a:txBody>
                    <a:bodyPr/>
                    <a:lstStyle/>
                    <a:p>
                      <a:pPr>
                        <a:lnSpc>
                          <a:spcPct val="150000"/>
                        </a:lnSpc>
                        <a:spcAft>
                          <a:spcPts val="0"/>
                        </a:spcAft>
                      </a:pPr>
                      <a:r>
                        <a:rPr lang="en-US" sz="2000" b="1">
                          <a:effectLst/>
                          <a:latin typeface="Arial" panose="020B0604020202020204" pitchFamily="34" charset="0"/>
                          <a:cs typeface="Arial" panose="020B0604020202020204" pitchFamily="34" charset="0"/>
                        </a:rPr>
                        <a:t>PCR-PGMY09/11</a:t>
                      </a:r>
                      <a:endParaRPr lang="en-US" sz="2000" b="1">
                        <a:effectLst/>
                        <a:latin typeface="Arial" panose="020B0604020202020204" pitchFamily="34" charset="0"/>
                        <a:ea typeface="Times New Roman"/>
                        <a:cs typeface="Arial" panose="020B0604020202020204" pitchFamily="34" charset="0"/>
                      </a:endParaRPr>
                    </a:p>
                  </a:txBody>
                  <a:tcPr marL="58025" marR="58025" marT="0" marB="0">
                    <a:noFill/>
                  </a:tcPr>
                </a:tc>
                <a:tc>
                  <a:txBody>
                    <a:bodyPr/>
                    <a:lstStyle/>
                    <a:p>
                      <a:pPr algn="ctr">
                        <a:lnSpc>
                          <a:spcPct val="150000"/>
                        </a:lnSpc>
                        <a:spcAft>
                          <a:spcPts val="0"/>
                        </a:spcAft>
                      </a:pPr>
                      <a:r>
                        <a:rPr lang="en-US" sz="2000" b="1">
                          <a:effectLst/>
                          <a:latin typeface="Arial" panose="020B0604020202020204" pitchFamily="34" charset="0"/>
                          <a:cs typeface="Arial" panose="020B0604020202020204" pitchFamily="34" charset="0"/>
                        </a:rPr>
                        <a:t>0/30</a:t>
                      </a:r>
                      <a:endParaRPr lang="en-US" sz="2000" b="1">
                        <a:effectLst/>
                        <a:latin typeface="Arial" panose="020B0604020202020204" pitchFamily="34" charset="0"/>
                        <a:ea typeface="Times New Roman"/>
                        <a:cs typeface="Arial" panose="020B0604020202020204" pitchFamily="34" charset="0"/>
                      </a:endParaRPr>
                    </a:p>
                  </a:txBody>
                  <a:tcPr marL="58025" marR="58025" marT="0" marB="0">
                    <a:noFill/>
                  </a:tcPr>
                </a:tc>
                <a:tc>
                  <a:txBody>
                    <a:bodyPr/>
                    <a:lstStyle/>
                    <a:p>
                      <a:pPr algn="ctr">
                        <a:lnSpc>
                          <a:spcPct val="150000"/>
                        </a:lnSpc>
                        <a:spcAft>
                          <a:spcPts val="0"/>
                        </a:spcAft>
                      </a:pPr>
                      <a:r>
                        <a:rPr lang="en-US" sz="2000" b="1">
                          <a:effectLst/>
                          <a:latin typeface="Arial" panose="020B0604020202020204" pitchFamily="34" charset="0"/>
                          <a:cs typeface="Arial" panose="020B0604020202020204" pitchFamily="34" charset="0"/>
                        </a:rPr>
                        <a:t>0</a:t>
                      </a:r>
                      <a:endParaRPr lang="en-US" sz="2000" b="1">
                        <a:effectLst/>
                        <a:latin typeface="Arial" panose="020B0604020202020204" pitchFamily="34" charset="0"/>
                        <a:ea typeface="Times New Roman"/>
                        <a:cs typeface="Arial" panose="020B0604020202020204" pitchFamily="34" charset="0"/>
                      </a:endParaRPr>
                    </a:p>
                  </a:txBody>
                  <a:tcPr marL="58025" marR="58025" marT="0" marB="0">
                    <a:noFill/>
                  </a:tcPr>
                </a:tc>
              </a:tr>
              <a:tr h="638665">
                <a:tc>
                  <a:txBody>
                    <a:bodyPr/>
                    <a:lstStyle/>
                    <a:p>
                      <a:pPr>
                        <a:lnSpc>
                          <a:spcPct val="150000"/>
                        </a:lnSpc>
                        <a:spcAft>
                          <a:spcPts val="0"/>
                        </a:spcAft>
                      </a:pPr>
                      <a:r>
                        <a:rPr lang="vi-VN" sz="2000" b="1" smtClean="0">
                          <a:effectLst/>
                          <a:latin typeface="Arial" panose="020B0604020202020204" pitchFamily="34" charset="0"/>
                          <a:cs typeface="Arial" panose="020B0604020202020204" pitchFamily="34" charset="0"/>
                        </a:rPr>
                        <a:t>Gichki</a:t>
                      </a:r>
                      <a:r>
                        <a:rPr lang="en-US" sz="2000" b="1" smtClean="0">
                          <a:effectLst/>
                          <a:latin typeface="Arial" panose="020B0604020202020204" pitchFamily="34" charset="0"/>
                          <a:cs typeface="Arial" panose="020B0604020202020204" pitchFamily="34" charset="0"/>
                        </a:rPr>
                        <a:t> </a:t>
                      </a:r>
                      <a:r>
                        <a:rPr lang="vi-VN" sz="2000" b="1" smtClean="0">
                          <a:effectLst/>
                          <a:latin typeface="Arial" panose="020B0604020202020204" pitchFamily="34" charset="0"/>
                          <a:cs typeface="Arial" panose="020B0604020202020204" pitchFamily="34" charset="0"/>
                        </a:rPr>
                        <a:t>2012 </a:t>
                      </a:r>
                      <a:r>
                        <a:rPr lang="vi-VN" sz="2000" b="1">
                          <a:effectLst/>
                          <a:latin typeface="Arial" panose="020B0604020202020204" pitchFamily="34" charset="0"/>
                          <a:cs typeface="Arial" panose="020B0604020202020204" pitchFamily="34" charset="0"/>
                        </a:rPr>
                        <a:t>(Pakistan</a:t>
                      </a:r>
                      <a:r>
                        <a:rPr lang="vi-VN" sz="2000" b="1" smtClean="0">
                          <a:effectLst/>
                          <a:latin typeface="Arial" panose="020B0604020202020204" pitchFamily="34" charset="0"/>
                          <a:cs typeface="Arial" panose="020B0604020202020204" pitchFamily="34" charset="0"/>
                        </a:rPr>
                        <a:t>)</a:t>
                      </a:r>
                      <a:endParaRPr lang="en-US" sz="2000" b="1">
                        <a:effectLst/>
                        <a:latin typeface="Arial" panose="020B0604020202020204" pitchFamily="34" charset="0"/>
                        <a:ea typeface="Times New Roman"/>
                        <a:cs typeface="Arial" panose="020B0604020202020204" pitchFamily="34" charset="0"/>
                      </a:endParaRPr>
                    </a:p>
                  </a:txBody>
                  <a:tcPr marL="58025" marR="58025" marT="0" marB="0">
                    <a:solidFill>
                      <a:schemeClr val="bg1"/>
                    </a:solidFill>
                  </a:tcPr>
                </a:tc>
                <a:tc>
                  <a:txBody>
                    <a:bodyPr/>
                    <a:lstStyle/>
                    <a:p>
                      <a:pPr>
                        <a:lnSpc>
                          <a:spcPct val="150000"/>
                        </a:lnSpc>
                        <a:spcAft>
                          <a:spcPts val="0"/>
                        </a:spcAft>
                      </a:pPr>
                      <a:r>
                        <a:rPr lang="vi-VN" sz="2000" b="1">
                          <a:effectLst/>
                          <a:latin typeface="Arial" panose="020B0604020202020204" pitchFamily="34" charset="0"/>
                          <a:cs typeface="Arial" panose="020B0604020202020204" pitchFamily="34" charset="0"/>
                        </a:rPr>
                        <a:t>Real-time PCR</a:t>
                      </a:r>
                      <a:endParaRPr lang="en-US" sz="2000" b="1">
                        <a:effectLst/>
                        <a:latin typeface="Arial" panose="020B0604020202020204" pitchFamily="34" charset="0"/>
                        <a:ea typeface="Times New Roman"/>
                        <a:cs typeface="Arial" panose="020B0604020202020204" pitchFamily="34" charset="0"/>
                      </a:endParaRPr>
                    </a:p>
                  </a:txBody>
                  <a:tcPr marL="58025" marR="58025" marT="0" marB="0">
                    <a:solidFill>
                      <a:schemeClr val="bg1"/>
                    </a:solidFill>
                  </a:tcPr>
                </a:tc>
                <a:tc>
                  <a:txBody>
                    <a:bodyPr/>
                    <a:lstStyle/>
                    <a:p>
                      <a:pPr algn="ctr">
                        <a:lnSpc>
                          <a:spcPct val="150000"/>
                        </a:lnSpc>
                        <a:spcAft>
                          <a:spcPts val="0"/>
                        </a:spcAft>
                      </a:pPr>
                      <a:r>
                        <a:rPr lang="vi-VN" sz="2000" b="1">
                          <a:effectLst/>
                          <a:latin typeface="Arial" panose="020B0604020202020204" pitchFamily="34" charset="0"/>
                          <a:cs typeface="Arial" panose="020B0604020202020204" pitchFamily="34" charset="0"/>
                        </a:rPr>
                        <a:t>47/192</a:t>
                      </a:r>
                      <a:endParaRPr lang="en-US" sz="2000" b="1">
                        <a:effectLst/>
                        <a:latin typeface="Arial" panose="020B0604020202020204" pitchFamily="34" charset="0"/>
                        <a:ea typeface="Times New Roman"/>
                        <a:cs typeface="Arial" panose="020B0604020202020204" pitchFamily="34" charset="0"/>
                      </a:endParaRPr>
                    </a:p>
                  </a:txBody>
                  <a:tcPr marL="58025" marR="58025" marT="0" marB="0">
                    <a:solidFill>
                      <a:schemeClr val="bg1"/>
                    </a:solidFill>
                  </a:tcPr>
                </a:tc>
                <a:tc>
                  <a:txBody>
                    <a:bodyPr/>
                    <a:lstStyle/>
                    <a:p>
                      <a:pPr algn="ctr">
                        <a:lnSpc>
                          <a:spcPct val="150000"/>
                        </a:lnSpc>
                        <a:spcAft>
                          <a:spcPts val="0"/>
                        </a:spcAft>
                      </a:pPr>
                      <a:r>
                        <a:rPr lang="vi-VN" sz="2000" b="1">
                          <a:effectLst/>
                          <a:latin typeface="Arial" panose="020B0604020202020204" pitchFamily="34" charset="0"/>
                          <a:cs typeface="Arial" panose="020B0604020202020204" pitchFamily="34" charset="0"/>
                        </a:rPr>
                        <a:t>24,5</a:t>
                      </a:r>
                      <a:endParaRPr lang="en-US" sz="2000" b="1">
                        <a:effectLst/>
                        <a:latin typeface="Arial" panose="020B0604020202020204" pitchFamily="34" charset="0"/>
                        <a:ea typeface="Times New Roman"/>
                        <a:cs typeface="Arial" panose="020B0604020202020204" pitchFamily="34" charset="0"/>
                      </a:endParaRPr>
                    </a:p>
                  </a:txBody>
                  <a:tcPr marL="58025" marR="58025" marT="0" marB="0">
                    <a:solidFill>
                      <a:schemeClr val="bg1"/>
                    </a:solidFill>
                  </a:tcPr>
                </a:tc>
              </a:tr>
              <a:tr h="638665">
                <a:tc>
                  <a:txBody>
                    <a:bodyPr/>
                    <a:lstStyle/>
                    <a:p>
                      <a:pPr>
                        <a:lnSpc>
                          <a:spcPct val="150000"/>
                        </a:lnSpc>
                        <a:spcAft>
                          <a:spcPts val="0"/>
                        </a:spcAft>
                      </a:pPr>
                      <a:r>
                        <a:rPr lang="en-US" sz="2000" b="1" err="1" smtClean="0">
                          <a:solidFill>
                            <a:srgbClr val="FF0066"/>
                          </a:solidFill>
                          <a:effectLst/>
                          <a:latin typeface="Arial" panose="020B0604020202020204" pitchFamily="34" charset="0"/>
                          <a:cs typeface="Arial" panose="020B0604020202020204" pitchFamily="34" charset="0"/>
                        </a:rPr>
                        <a:t>Seifi</a:t>
                      </a:r>
                      <a:r>
                        <a:rPr lang="en-US" sz="2000" b="1" smtClean="0">
                          <a:solidFill>
                            <a:srgbClr val="FF0066"/>
                          </a:solidFill>
                          <a:effectLst/>
                          <a:latin typeface="Arial" panose="020B0604020202020204" pitchFamily="34" charset="0"/>
                          <a:cs typeface="Arial" panose="020B0604020202020204" pitchFamily="34" charset="0"/>
                        </a:rPr>
                        <a:t> 2013 </a:t>
                      </a:r>
                      <a:r>
                        <a:rPr lang="en-US" sz="2000" b="1">
                          <a:solidFill>
                            <a:srgbClr val="FF0066"/>
                          </a:solidFill>
                          <a:effectLst/>
                          <a:latin typeface="Arial" panose="020B0604020202020204" pitchFamily="34" charset="0"/>
                          <a:cs typeface="Arial" panose="020B0604020202020204" pitchFamily="34" charset="0"/>
                        </a:rPr>
                        <a:t>(Iran</a:t>
                      </a:r>
                      <a:r>
                        <a:rPr lang="en-US" sz="2000" b="1" smtClean="0">
                          <a:solidFill>
                            <a:srgbClr val="FF0066"/>
                          </a:solidFill>
                          <a:effectLst/>
                          <a:latin typeface="Arial" panose="020B0604020202020204" pitchFamily="34" charset="0"/>
                          <a:cs typeface="Arial" panose="020B0604020202020204" pitchFamily="34" charset="0"/>
                        </a:rPr>
                        <a:t>)</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noFill/>
                  </a:tcPr>
                </a:tc>
                <a:tc>
                  <a:txBody>
                    <a:bodyPr/>
                    <a:lstStyle/>
                    <a:p>
                      <a:pPr>
                        <a:lnSpc>
                          <a:spcPct val="150000"/>
                        </a:lnSpc>
                        <a:spcAft>
                          <a:spcPts val="0"/>
                        </a:spcAft>
                      </a:pPr>
                      <a:r>
                        <a:rPr lang="vi-VN" sz="2000" b="1">
                          <a:solidFill>
                            <a:srgbClr val="FF0066"/>
                          </a:solidFill>
                          <a:effectLst/>
                          <a:latin typeface="Arial" panose="020B0604020202020204" pitchFamily="34" charset="0"/>
                          <a:cs typeface="Arial" panose="020B0604020202020204" pitchFamily="34" charset="0"/>
                        </a:rPr>
                        <a:t>PCR-MY09/11</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noFill/>
                  </a:tcPr>
                </a:tc>
                <a:tc>
                  <a:txBody>
                    <a:bodyPr/>
                    <a:lstStyle/>
                    <a:p>
                      <a:pPr algn="ctr">
                        <a:lnSpc>
                          <a:spcPct val="150000"/>
                        </a:lnSpc>
                        <a:spcAft>
                          <a:spcPts val="0"/>
                        </a:spcAft>
                      </a:pPr>
                      <a:r>
                        <a:rPr lang="en-US" sz="2000" b="1">
                          <a:solidFill>
                            <a:srgbClr val="FF0066"/>
                          </a:solidFill>
                          <a:effectLst/>
                          <a:latin typeface="Arial" panose="020B0604020202020204" pitchFamily="34" charset="0"/>
                          <a:cs typeface="Arial" panose="020B0604020202020204" pitchFamily="34" charset="0"/>
                        </a:rPr>
                        <a:t>7/114</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noFill/>
                  </a:tcPr>
                </a:tc>
                <a:tc>
                  <a:txBody>
                    <a:bodyPr/>
                    <a:lstStyle/>
                    <a:p>
                      <a:pPr algn="ctr">
                        <a:lnSpc>
                          <a:spcPct val="150000"/>
                        </a:lnSpc>
                        <a:spcAft>
                          <a:spcPts val="0"/>
                        </a:spcAft>
                      </a:pPr>
                      <a:r>
                        <a:rPr lang="en-US" sz="2000" b="1">
                          <a:solidFill>
                            <a:srgbClr val="FF0066"/>
                          </a:solidFill>
                          <a:effectLst/>
                          <a:latin typeface="Arial" panose="020B0604020202020204" pitchFamily="34" charset="0"/>
                          <a:cs typeface="Arial" panose="020B0604020202020204" pitchFamily="34" charset="0"/>
                        </a:rPr>
                        <a:t>6,1</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noFill/>
                  </a:tcPr>
                </a:tc>
              </a:tr>
              <a:tr h="638665">
                <a:tc>
                  <a:txBody>
                    <a:bodyPr/>
                    <a:lstStyle/>
                    <a:p>
                      <a:pPr>
                        <a:lnSpc>
                          <a:spcPct val="150000"/>
                        </a:lnSpc>
                        <a:spcAft>
                          <a:spcPts val="0"/>
                        </a:spcAft>
                      </a:pPr>
                      <a:r>
                        <a:rPr lang="en-US" sz="2000" b="1" err="1">
                          <a:solidFill>
                            <a:srgbClr val="006600"/>
                          </a:solidFill>
                          <a:effectLst/>
                          <a:latin typeface="Arial" panose="020B0604020202020204" pitchFamily="34" charset="0"/>
                          <a:cs typeface="Arial" panose="020B0604020202020204" pitchFamily="34" charset="0"/>
                        </a:rPr>
                        <a:t>Trần</a:t>
                      </a:r>
                      <a:r>
                        <a:rPr lang="en-US" sz="2000" b="1">
                          <a:solidFill>
                            <a:srgbClr val="006600"/>
                          </a:solidFill>
                          <a:effectLst/>
                          <a:latin typeface="Arial" panose="020B0604020202020204" pitchFamily="34" charset="0"/>
                          <a:cs typeface="Arial" panose="020B0604020202020204" pitchFamily="34" charset="0"/>
                        </a:rPr>
                        <a:t> T</a:t>
                      </a:r>
                      <a:r>
                        <a:rPr lang="vi-VN" sz="2000" b="1">
                          <a:solidFill>
                            <a:srgbClr val="006600"/>
                          </a:solidFill>
                          <a:effectLst/>
                          <a:latin typeface="Arial" panose="020B0604020202020204" pitchFamily="34" charset="0"/>
                          <a:cs typeface="Arial" panose="020B0604020202020204" pitchFamily="34" charset="0"/>
                        </a:rPr>
                        <a:t>.</a:t>
                      </a:r>
                      <a:r>
                        <a:rPr lang="en-US" sz="2000" b="1">
                          <a:solidFill>
                            <a:srgbClr val="006600"/>
                          </a:solidFill>
                          <a:effectLst/>
                          <a:latin typeface="Arial" panose="020B0604020202020204" pitchFamily="34" charset="0"/>
                          <a:cs typeface="Arial" panose="020B0604020202020204" pitchFamily="34" charset="0"/>
                        </a:rPr>
                        <a:t> K</a:t>
                      </a:r>
                      <a:r>
                        <a:rPr lang="vi-VN" sz="2000" b="1">
                          <a:solidFill>
                            <a:srgbClr val="006600"/>
                          </a:solidFill>
                          <a:effectLst/>
                          <a:latin typeface="Arial" panose="020B0604020202020204" pitchFamily="34" charset="0"/>
                          <a:cs typeface="Arial" panose="020B0604020202020204" pitchFamily="34" charset="0"/>
                        </a:rPr>
                        <a:t>.</a:t>
                      </a:r>
                      <a:r>
                        <a:rPr lang="en-US" sz="2000" b="1">
                          <a:solidFill>
                            <a:srgbClr val="006600"/>
                          </a:solidFill>
                          <a:effectLst/>
                          <a:latin typeface="Arial" panose="020B0604020202020204" pitchFamily="34" charset="0"/>
                          <a:cs typeface="Arial" panose="020B0604020202020204" pitchFamily="34" charset="0"/>
                        </a:rPr>
                        <a:t> </a:t>
                      </a:r>
                      <a:r>
                        <a:rPr lang="en-US" sz="2000" b="1" err="1" smtClean="0">
                          <a:solidFill>
                            <a:srgbClr val="006600"/>
                          </a:solidFill>
                          <a:effectLst/>
                          <a:latin typeface="Arial" panose="020B0604020202020204" pitchFamily="34" charset="0"/>
                          <a:cs typeface="Arial" panose="020B0604020202020204" pitchFamily="34" charset="0"/>
                        </a:rPr>
                        <a:t>Cúc</a:t>
                      </a:r>
                      <a:r>
                        <a:rPr lang="en-US" sz="2000" b="1" smtClean="0">
                          <a:solidFill>
                            <a:srgbClr val="006600"/>
                          </a:solidFill>
                          <a:effectLst/>
                          <a:latin typeface="Arial" panose="020B0604020202020204" pitchFamily="34" charset="0"/>
                          <a:cs typeface="Arial" panose="020B0604020202020204" pitchFamily="34" charset="0"/>
                        </a:rPr>
                        <a:t> 2012</a:t>
                      </a:r>
                      <a:endParaRPr lang="en-US" sz="2000" b="1">
                        <a:solidFill>
                          <a:srgbClr val="006600"/>
                        </a:solidFill>
                        <a:effectLst/>
                        <a:latin typeface="Arial" panose="020B0604020202020204" pitchFamily="34" charset="0"/>
                        <a:ea typeface="Times New Roman"/>
                        <a:cs typeface="Arial" panose="020B0604020202020204" pitchFamily="34" charset="0"/>
                      </a:endParaRPr>
                    </a:p>
                  </a:txBody>
                  <a:tcPr marL="58025" marR="58025" marT="0" marB="0">
                    <a:lnB w="19050" cap="flat" cmpd="sng" algn="ctr">
                      <a:solidFill>
                        <a:srgbClr val="0070C0"/>
                      </a:solidFill>
                      <a:prstDash val="solid"/>
                      <a:round/>
                      <a:headEnd type="none" w="med" len="med"/>
                      <a:tailEnd type="none" w="med" len="med"/>
                    </a:lnB>
                    <a:noFill/>
                  </a:tcPr>
                </a:tc>
                <a:tc>
                  <a:txBody>
                    <a:bodyPr/>
                    <a:lstStyle/>
                    <a:p>
                      <a:pPr>
                        <a:lnSpc>
                          <a:spcPct val="150000"/>
                        </a:lnSpc>
                        <a:spcAft>
                          <a:spcPts val="0"/>
                        </a:spcAft>
                      </a:pPr>
                      <a:r>
                        <a:rPr lang="vi-VN" sz="2000" b="1">
                          <a:solidFill>
                            <a:srgbClr val="006600"/>
                          </a:solidFill>
                          <a:effectLst/>
                          <a:latin typeface="Arial" panose="020B0604020202020204" pitchFamily="34" charset="0"/>
                          <a:cs typeface="Arial" panose="020B0604020202020204" pitchFamily="34" charset="0"/>
                        </a:rPr>
                        <a:t>Real-time PCR</a:t>
                      </a:r>
                      <a:endParaRPr lang="en-US" sz="2000" b="1">
                        <a:solidFill>
                          <a:srgbClr val="006600"/>
                        </a:solidFill>
                        <a:effectLst/>
                        <a:latin typeface="Arial" panose="020B0604020202020204" pitchFamily="34" charset="0"/>
                        <a:ea typeface="Times New Roman"/>
                        <a:cs typeface="Arial" panose="020B0604020202020204" pitchFamily="34" charset="0"/>
                      </a:endParaRPr>
                    </a:p>
                  </a:txBody>
                  <a:tcPr marL="58025" marR="58025" marT="0" marB="0">
                    <a:lnB w="19050" cap="flat" cmpd="sng" algn="ctr">
                      <a:solidFill>
                        <a:srgbClr val="0070C0"/>
                      </a:solidFill>
                      <a:prstDash val="solid"/>
                      <a:round/>
                      <a:headEnd type="none" w="med" len="med"/>
                      <a:tailEnd type="none" w="med" len="med"/>
                    </a:lnB>
                    <a:noFill/>
                  </a:tcPr>
                </a:tc>
                <a:tc>
                  <a:txBody>
                    <a:bodyPr/>
                    <a:lstStyle/>
                    <a:p>
                      <a:pPr algn="ctr">
                        <a:lnSpc>
                          <a:spcPct val="150000"/>
                        </a:lnSpc>
                        <a:spcAft>
                          <a:spcPts val="0"/>
                        </a:spcAft>
                      </a:pPr>
                      <a:r>
                        <a:rPr lang="en-US" sz="2000" b="1">
                          <a:solidFill>
                            <a:srgbClr val="006600"/>
                          </a:solidFill>
                          <a:effectLst/>
                          <a:latin typeface="Arial" panose="020B0604020202020204" pitchFamily="34" charset="0"/>
                          <a:cs typeface="Arial" panose="020B0604020202020204" pitchFamily="34" charset="0"/>
                        </a:rPr>
                        <a:t>0/30</a:t>
                      </a:r>
                      <a:endParaRPr lang="en-US" sz="2000" b="1">
                        <a:solidFill>
                          <a:srgbClr val="006600"/>
                        </a:solidFill>
                        <a:effectLst/>
                        <a:latin typeface="Arial" panose="020B0604020202020204" pitchFamily="34" charset="0"/>
                        <a:ea typeface="Times New Roman"/>
                        <a:cs typeface="Arial" panose="020B0604020202020204" pitchFamily="34" charset="0"/>
                      </a:endParaRPr>
                    </a:p>
                  </a:txBody>
                  <a:tcPr marL="58025" marR="58025" marT="0" marB="0">
                    <a:lnB w="19050" cap="flat" cmpd="sng" algn="ctr">
                      <a:solidFill>
                        <a:srgbClr val="0070C0"/>
                      </a:solidFill>
                      <a:prstDash val="solid"/>
                      <a:round/>
                      <a:headEnd type="none" w="med" len="med"/>
                      <a:tailEnd type="none" w="med" len="med"/>
                    </a:lnB>
                    <a:noFill/>
                  </a:tcPr>
                </a:tc>
                <a:tc>
                  <a:txBody>
                    <a:bodyPr/>
                    <a:lstStyle/>
                    <a:p>
                      <a:pPr algn="ctr">
                        <a:lnSpc>
                          <a:spcPct val="150000"/>
                        </a:lnSpc>
                        <a:spcAft>
                          <a:spcPts val="0"/>
                        </a:spcAft>
                      </a:pPr>
                      <a:r>
                        <a:rPr lang="en-US" sz="2000" b="1">
                          <a:solidFill>
                            <a:srgbClr val="006600"/>
                          </a:solidFill>
                          <a:effectLst/>
                          <a:latin typeface="Arial" panose="020B0604020202020204" pitchFamily="34" charset="0"/>
                          <a:cs typeface="Arial" panose="020B0604020202020204" pitchFamily="34" charset="0"/>
                        </a:rPr>
                        <a:t>0</a:t>
                      </a:r>
                      <a:endParaRPr lang="en-US" sz="2000" b="1">
                        <a:solidFill>
                          <a:srgbClr val="006600"/>
                        </a:solidFill>
                        <a:effectLst/>
                        <a:latin typeface="Arial" panose="020B0604020202020204" pitchFamily="34" charset="0"/>
                        <a:ea typeface="Times New Roman"/>
                        <a:cs typeface="Arial" panose="020B0604020202020204" pitchFamily="34" charset="0"/>
                      </a:endParaRPr>
                    </a:p>
                  </a:txBody>
                  <a:tcPr marL="58025" marR="58025" marT="0" marB="0">
                    <a:lnB w="19050" cap="flat" cmpd="sng" algn="ctr">
                      <a:solidFill>
                        <a:srgbClr val="0070C0"/>
                      </a:solidFill>
                      <a:prstDash val="solid"/>
                      <a:round/>
                      <a:headEnd type="none" w="med" len="med"/>
                      <a:tailEnd type="none" w="med" len="med"/>
                    </a:lnB>
                    <a:noFill/>
                  </a:tcPr>
                </a:tc>
              </a:tr>
              <a:tr h="638665">
                <a:tc>
                  <a:txBody>
                    <a:bodyPr/>
                    <a:lstStyle/>
                    <a:p>
                      <a:pPr>
                        <a:lnSpc>
                          <a:spcPct val="150000"/>
                        </a:lnSpc>
                        <a:spcAft>
                          <a:spcPts val="0"/>
                        </a:spcAft>
                      </a:pPr>
                      <a:r>
                        <a:rPr lang="vi-VN" sz="2000" b="1" dirty="0" smtClean="0">
                          <a:solidFill>
                            <a:srgbClr val="FF0066"/>
                          </a:solidFill>
                          <a:effectLst/>
                          <a:latin typeface="Arial" panose="020B0604020202020204" pitchFamily="34" charset="0"/>
                          <a:cs typeface="Arial" panose="020B0604020202020204" pitchFamily="34" charset="0"/>
                        </a:rPr>
                        <a:t>This study</a:t>
                      </a:r>
                      <a:endParaRPr lang="en-US" sz="2000" b="1" dirty="0">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lnT w="19050" cap="flat" cmpd="sng" algn="ctr">
                      <a:solidFill>
                        <a:srgbClr val="0070C0"/>
                      </a:solidFill>
                      <a:prstDash val="solid"/>
                      <a:round/>
                      <a:headEnd type="none" w="med" len="med"/>
                      <a:tailEnd type="none" w="med" len="med"/>
                    </a:lnT>
                    <a:solidFill>
                      <a:schemeClr val="accent5">
                        <a:lumMod val="40000"/>
                        <a:lumOff val="60000"/>
                      </a:schemeClr>
                    </a:solidFill>
                  </a:tcPr>
                </a:tc>
                <a:tc>
                  <a:txBody>
                    <a:bodyPr/>
                    <a:lstStyle/>
                    <a:p>
                      <a:pPr>
                        <a:lnSpc>
                          <a:spcPct val="150000"/>
                        </a:lnSpc>
                        <a:spcAft>
                          <a:spcPts val="0"/>
                        </a:spcAft>
                      </a:pPr>
                      <a:r>
                        <a:rPr lang="vi-VN" sz="2000" b="1">
                          <a:solidFill>
                            <a:srgbClr val="FF0066"/>
                          </a:solidFill>
                          <a:effectLst/>
                          <a:latin typeface="Arial" panose="020B0604020202020204" pitchFamily="34" charset="0"/>
                          <a:cs typeface="Arial" panose="020B0604020202020204" pitchFamily="34" charset="0"/>
                        </a:rPr>
                        <a:t>PCR-MGP</a:t>
                      </a:r>
                      <a:r>
                        <a:rPr lang="en-US" sz="2000" b="1">
                          <a:solidFill>
                            <a:srgbClr val="FF0066"/>
                          </a:solidFill>
                          <a:effectLst/>
                          <a:latin typeface="Arial" panose="020B0604020202020204" pitchFamily="34" charset="0"/>
                          <a:cs typeface="Arial" panose="020B0604020202020204" pitchFamily="34" charset="0"/>
                        </a:rPr>
                        <a:t>5+/6+</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lnT w="19050" cap="flat" cmpd="sng" algn="ctr">
                      <a:solidFill>
                        <a:srgbClr val="0070C0"/>
                      </a:solidFill>
                      <a:prstDash val="solid"/>
                      <a:round/>
                      <a:headEnd type="none" w="med" len="med"/>
                      <a:tailEnd type="none" w="med" len="med"/>
                    </a:lnT>
                    <a:solidFill>
                      <a:schemeClr val="accent5">
                        <a:lumMod val="40000"/>
                        <a:lumOff val="60000"/>
                      </a:schemeClr>
                    </a:solidFill>
                  </a:tcPr>
                </a:tc>
                <a:tc>
                  <a:txBody>
                    <a:bodyPr/>
                    <a:lstStyle/>
                    <a:p>
                      <a:pPr algn="ctr">
                        <a:lnSpc>
                          <a:spcPct val="150000"/>
                        </a:lnSpc>
                        <a:spcAft>
                          <a:spcPts val="0"/>
                        </a:spcAft>
                      </a:pPr>
                      <a:r>
                        <a:rPr lang="vi-VN" sz="2000" b="1">
                          <a:solidFill>
                            <a:srgbClr val="FF0066"/>
                          </a:solidFill>
                          <a:effectLst/>
                          <a:latin typeface="Arial" panose="020B0604020202020204" pitchFamily="34" charset="0"/>
                          <a:cs typeface="Arial" panose="020B0604020202020204" pitchFamily="34" charset="0"/>
                        </a:rPr>
                        <a:t>6/63</a:t>
                      </a:r>
                      <a:endParaRPr lang="en-US" sz="2000" b="1">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lnT w="19050" cap="flat" cmpd="sng" algn="ctr">
                      <a:solidFill>
                        <a:srgbClr val="0070C0"/>
                      </a:solidFill>
                      <a:prstDash val="solid"/>
                      <a:round/>
                      <a:headEnd type="none" w="med" len="med"/>
                      <a:tailEnd type="none" w="med" len="med"/>
                    </a:lnT>
                    <a:solidFill>
                      <a:schemeClr val="accent5">
                        <a:lumMod val="40000"/>
                        <a:lumOff val="60000"/>
                      </a:schemeClr>
                    </a:solidFill>
                  </a:tcPr>
                </a:tc>
                <a:tc>
                  <a:txBody>
                    <a:bodyPr/>
                    <a:lstStyle/>
                    <a:p>
                      <a:pPr algn="ctr">
                        <a:lnSpc>
                          <a:spcPct val="150000"/>
                        </a:lnSpc>
                        <a:spcAft>
                          <a:spcPts val="0"/>
                        </a:spcAft>
                      </a:pPr>
                      <a:r>
                        <a:rPr lang="vi-VN" sz="2000" b="1" dirty="0">
                          <a:solidFill>
                            <a:srgbClr val="FF0066"/>
                          </a:solidFill>
                          <a:effectLst/>
                          <a:latin typeface="Arial" panose="020B0604020202020204" pitchFamily="34" charset="0"/>
                          <a:cs typeface="Arial" panose="020B0604020202020204" pitchFamily="34" charset="0"/>
                        </a:rPr>
                        <a:t>9,5</a:t>
                      </a:r>
                      <a:endParaRPr lang="en-US" sz="2000" b="1" dirty="0">
                        <a:solidFill>
                          <a:srgbClr val="FF0066"/>
                        </a:solidFill>
                        <a:effectLst/>
                        <a:latin typeface="Arial" panose="020B0604020202020204" pitchFamily="34" charset="0"/>
                        <a:ea typeface="Times New Roman"/>
                        <a:cs typeface="Arial" panose="020B0604020202020204" pitchFamily="34" charset="0"/>
                      </a:endParaRPr>
                    </a:p>
                  </a:txBody>
                  <a:tcPr marL="58025" marR="58025" marT="0" marB="0">
                    <a:lnT w="19050" cap="flat" cmpd="sng" algn="ctr">
                      <a:solidFill>
                        <a:srgbClr val="0070C0"/>
                      </a:solidFill>
                      <a:prstDash val="solid"/>
                      <a:round/>
                      <a:headEnd type="none" w="med" len="med"/>
                      <a:tailEnd type="none" w="med" len="med"/>
                    </a:lnT>
                    <a:solidFill>
                      <a:schemeClr val="accent5">
                        <a:lumMod val="40000"/>
                        <a:lumOff val="60000"/>
                      </a:schemeClr>
                    </a:solidFill>
                  </a:tcPr>
                </a:tc>
              </a:tr>
            </a:tbl>
          </a:graphicData>
        </a:graphic>
      </p:graphicFrame>
      <p:sp>
        <p:nvSpPr>
          <p:cNvPr id="4" name="Slide Number Placeholder 3"/>
          <p:cNvSpPr>
            <a:spLocks noGrp="1"/>
          </p:cNvSpPr>
          <p:nvPr>
            <p:ph type="sldNum" sz="quarter" idx="12"/>
          </p:nvPr>
        </p:nvSpPr>
        <p:spPr/>
        <p:txBody>
          <a:bodyPr/>
          <a:lstStyle/>
          <a:p>
            <a:pPr>
              <a:defRPr/>
            </a:pPr>
            <a:fld id="{8A065803-99C5-4172-922D-27C33782849E}" type="slidenum">
              <a:rPr lang="en-US" smtClean="0"/>
              <a:pPr>
                <a:defRPr/>
              </a:pPr>
              <a:t>17</a:t>
            </a:fld>
            <a:endParaRPr lang="en-US"/>
          </a:p>
        </p:txBody>
      </p:sp>
      <p:sp>
        <p:nvSpPr>
          <p:cNvPr id="5" name="Rectangle 4"/>
          <p:cNvSpPr/>
          <p:nvPr/>
        </p:nvSpPr>
        <p:spPr>
          <a:xfrm>
            <a:off x="0" y="-7405"/>
            <a:ext cx="9144000" cy="523220"/>
          </a:xfrm>
          <a:prstGeom prst="rect">
            <a:avLst/>
          </a:prstGeom>
          <a:solidFill>
            <a:schemeClr val="bg1"/>
          </a:solidFill>
        </p:spPr>
        <p:txBody>
          <a:bodyPr wrap="square">
            <a:spAutoFit/>
          </a:bodyPr>
          <a:lstStyle/>
          <a:p>
            <a:pPr algn="ctr"/>
            <a:r>
              <a:rPr lang="en-US" sz="2800" smtClean="0">
                <a:solidFill>
                  <a:srgbClr val="190C01"/>
                </a:solidFill>
                <a:latin typeface="Arial" pitchFamily="34" charset="0"/>
              </a:rPr>
              <a:t>HPV rate in</a:t>
            </a:r>
            <a:r>
              <a:rPr lang="en-US" sz="2800" b="1" smtClean="0">
                <a:solidFill>
                  <a:srgbClr val="190C01"/>
                </a:solidFill>
                <a:latin typeface="Arial" pitchFamily="34" charset="0"/>
              </a:rPr>
              <a:t> NOM</a:t>
            </a:r>
            <a:endParaRPr lang="en-US" sz="2800" b="1">
              <a:solidFill>
                <a:srgbClr val="C00000"/>
              </a:solidFill>
              <a:latin typeface="Arial" pitchFamily="34" charset="0"/>
            </a:endParaRPr>
          </a:p>
        </p:txBody>
      </p:sp>
    </p:spTree>
    <p:extLst>
      <p:ext uri="{BB962C8B-B14F-4D97-AF65-F5344CB8AC3E}">
        <p14:creationId xmlns:p14="http://schemas.microsoft.com/office/powerpoint/2010/main" val="125183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155575" y="-8382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307975" y="-685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762000" y="76200"/>
            <a:ext cx="7848600" cy="584775"/>
          </a:xfrm>
          <a:prstGeom prst="rect">
            <a:avLst/>
          </a:prstGeom>
        </p:spPr>
        <p:txBody>
          <a:bodyPr wrap="square">
            <a:spAutoFit/>
          </a:bodyPr>
          <a:lstStyle/>
          <a:p>
            <a:pPr algn="ctr"/>
            <a:r>
              <a:rPr lang="en-US" sz="3200" b="1" dirty="0" smtClean="0">
                <a:solidFill>
                  <a:srgbClr val="5C2C04"/>
                </a:solidFill>
                <a:latin typeface="Arial" pitchFamily="34" charset="0"/>
              </a:rPr>
              <a:t>HPV type</a:t>
            </a:r>
            <a:endParaRPr lang="en-US" sz="3200" b="1" dirty="0">
              <a:solidFill>
                <a:srgbClr val="5C2C04"/>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8A065803-99C5-4172-922D-27C33782849E}" type="slidenum">
              <a:rPr lang="en-US" smtClean="0"/>
              <a:pPr>
                <a:defRPr/>
              </a:pPr>
              <a:t>18</a:t>
            </a:fld>
            <a:endParaRPr lang="en-US"/>
          </a:p>
        </p:txBody>
      </p:sp>
      <p:pic>
        <p:nvPicPr>
          <p:cNvPr id="9" name="image03.jpg" descr="H:\HocHanh\SauDaiHoc\LuanVan\RBH\RBH-OSCC-English 19-12-2014.jpg"/>
          <p:cNvPicPr/>
          <p:nvPr/>
        </p:nvPicPr>
        <p:blipFill>
          <a:blip r:embed="rId3">
            <a:extLst>
              <a:ext uri="{28A0092B-C50C-407E-A947-70E740481C1C}">
                <a14:useLocalDpi xmlns:a14="http://schemas.microsoft.com/office/drawing/2010/main"/>
              </a:ext>
            </a:extLst>
          </a:blip>
          <a:srcRect/>
          <a:stretch>
            <a:fillRect/>
          </a:stretch>
        </p:blipFill>
        <p:spPr>
          <a:xfrm>
            <a:off x="961813" y="774164"/>
            <a:ext cx="7267787" cy="5582186"/>
          </a:xfrm>
          <a:prstGeom prst="rect">
            <a:avLst/>
          </a:prstGeom>
          <a:ln/>
        </p:spPr>
      </p:pic>
    </p:spTree>
    <p:extLst>
      <p:ext uri="{BB962C8B-B14F-4D97-AF65-F5344CB8AC3E}">
        <p14:creationId xmlns:p14="http://schemas.microsoft.com/office/powerpoint/2010/main" val="1865700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155575" y="-8382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307975" y="-685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850289200"/>
              </p:ext>
            </p:extLst>
          </p:nvPr>
        </p:nvGraphicFramePr>
        <p:xfrm>
          <a:off x="381001" y="838201"/>
          <a:ext cx="8534400" cy="3827028"/>
        </p:xfrm>
        <a:graphic>
          <a:graphicData uri="http://schemas.openxmlformats.org/drawingml/2006/table">
            <a:tbl>
              <a:tblPr firstRow="1" firstCol="1" bandRow="1" bandCol="1">
                <a:tableStyleId>{5C22544A-7EE6-4342-B048-85BDC9FD1C3A}</a:tableStyleId>
              </a:tblPr>
              <a:tblGrid>
                <a:gridCol w="1845237"/>
                <a:gridCol w="2222191"/>
                <a:gridCol w="2222191"/>
                <a:gridCol w="2244781"/>
              </a:tblGrid>
              <a:tr h="607806">
                <a:tc gridSpan="2">
                  <a:txBody>
                    <a:bodyPr/>
                    <a:lstStyle/>
                    <a:p>
                      <a:pPr algn="ctr">
                        <a:lnSpc>
                          <a:spcPct val="100000"/>
                        </a:lnSpc>
                        <a:spcBef>
                          <a:spcPts val="600"/>
                        </a:spcBef>
                        <a:spcAft>
                          <a:spcPts val="600"/>
                        </a:spcAft>
                      </a:pPr>
                      <a:r>
                        <a:rPr lang="en-US" sz="2000" dirty="0" smtClean="0">
                          <a:effectLst/>
                          <a:latin typeface="Arial" pitchFamily="34" charset="0"/>
                          <a:cs typeface="Arial" pitchFamily="34" charset="0"/>
                        </a:rPr>
                        <a:t>HPV Type</a:t>
                      </a:r>
                      <a:endParaRPr lang="en-US" sz="2000" dirty="0">
                        <a:effectLst/>
                        <a:latin typeface="Arial" pitchFamily="34" charset="0"/>
                        <a:ea typeface="Times New Roman"/>
                        <a:cs typeface="Arial" pitchFamily="34" charset="0"/>
                      </a:endParaRPr>
                    </a:p>
                  </a:txBody>
                  <a:tcPr marL="68580" marR="68580" marT="0" marB="0" anchor="ctr">
                    <a:lnL w="76200" cap="flat" cmpd="sng" algn="ctr">
                      <a:solidFill>
                        <a:schemeClr val="bg2">
                          <a:lumMod val="75000"/>
                        </a:schemeClr>
                      </a:solidFill>
                      <a:prstDash val="solid"/>
                      <a:round/>
                      <a:headEnd type="none" w="med" len="med"/>
                      <a:tailEnd type="none" w="med" len="med"/>
                    </a:lnL>
                    <a:lnT w="76200" cap="flat" cmpd="sng" algn="ctr">
                      <a:solidFill>
                        <a:schemeClr val="bg2">
                          <a:lumMod val="75000"/>
                        </a:schemeClr>
                      </a:solidFill>
                      <a:prstDash val="solid"/>
                      <a:round/>
                      <a:headEnd type="none" w="med" len="med"/>
                      <a:tailEnd type="none" w="med" len="med"/>
                    </a:lnT>
                    <a:lnB w="76200" cap="flat" cmpd="sng" algn="ctr">
                      <a:solidFill>
                        <a:schemeClr val="bg2">
                          <a:lumMod val="75000"/>
                        </a:schemeClr>
                      </a:solidFill>
                      <a:prstDash val="solid"/>
                      <a:round/>
                      <a:headEnd type="none" w="med" len="med"/>
                      <a:tailEnd type="none" w="med" len="med"/>
                    </a:lnB>
                  </a:tcPr>
                </a:tc>
                <a:tc hMerge="1">
                  <a:txBody>
                    <a:bodyPr/>
                    <a:lstStyle/>
                    <a:p>
                      <a:endParaRPr lang="en-US"/>
                    </a:p>
                  </a:txBody>
                  <a:tcPr/>
                </a:tc>
                <a:tc>
                  <a:txBody>
                    <a:bodyPr/>
                    <a:lstStyle/>
                    <a:p>
                      <a:pPr algn="ctr">
                        <a:lnSpc>
                          <a:spcPct val="100000"/>
                        </a:lnSpc>
                        <a:spcBef>
                          <a:spcPts val="300"/>
                        </a:spcBef>
                        <a:spcAft>
                          <a:spcPts val="300"/>
                        </a:spcAft>
                      </a:pPr>
                      <a:r>
                        <a:rPr lang="en-US" sz="2000" smtClean="0">
                          <a:effectLst/>
                          <a:latin typeface="Arial" pitchFamily="34" charset="0"/>
                          <a:cs typeface="Arial" pitchFamily="34" charset="0"/>
                        </a:rPr>
                        <a:t>OSCC</a:t>
                      </a:r>
                    </a:p>
                    <a:p>
                      <a:pPr algn="ctr">
                        <a:lnSpc>
                          <a:spcPct val="100000"/>
                        </a:lnSpc>
                        <a:spcBef>
                          <a:spcPts val="300"/>
                        </a:spcBef>
                        <a:spcAft>
                          <a:spcPts val="300"/>
                        </a:spcAft>
                      </a:pPr>
                      <a:r>
                        <a:rPr lang="en-US" sz="2000" smtClean="0">
                          <a:effectLst/>
                          <a:latin typeface="Arial" pitchFamily="34" charset="0"/>
                          <a:cs typeface="Arial" pitchFamily="34" charset="0"/>
                        </a:rPr>
                        <a:t>%</a:t>
                      </a:r>
                      <a:endParaRPr lang="en-US" sz="2000">
                        <a:effectLst/>
                        <a:latin typeface="Arial" pitchFamily="34" charset="0"/>
                        <a:ea typeface="Times New Roman"/>
                        <a:cs typeface="Arial" pitchFamily="34" charset="0"/>
                      </a:endParaRPr>
                    </a:p>
                  </a:txBody>
                  <a:tcPr marL="68580" marR="68580" marT="0" marB="0" anchor="ctr">
                    <a:lnT w="76200" cap="flat" cmpd="sng" algn="ctr">
                      <a:solidFill>
                        <a:schemeClr val="bg2">
                          <a:lumMod val="75000"/>
                        </a:schemeClr>
                      </a:solidFill>
                      <a:prstDash val="solid"/>
                      <a:round/>
                      <a:headEnd type="none" w="med" len="med"/>
                      <a:tailEnd type="none" w="med" len="med"/>
                    </a:lnT>
                    <a:lnB w="76200" cap="flat" cmpd="sng" algn="ctr">
                      <a:solidFill>
                        <a:schemeClr val="bg2">
                          <a:lumMod val="75000"/>
                        </a:schemeClr>
                      </a:solidFill>
                      <a:prstDash val="solid"/>
                      <a:round/>
                      <a:headEnd type="none" w="med" len="med"/>
                      <a:tailEnd type="none" w="med" len="med"/>
                    </a:lnB>
                  </a:tcPr>
                </a:tc>
                <a:tc>
                  <a:txBody>
                    <a:bodyPr/>
                    <a:lstStyle/>
                    <a:p>
                      <a:pPr algn="ctr">
                        <a:lnSpc>
                          <a:spcPct val="100000"/>
                        </a:lnSpc>
                        <a:spcBef>
                          <a:spcPts val="300"/>
                        </a:spcBef>
                        <a:spcAft>
                          <a:spcPts val="300"/>
                        </a:spcAft>
                      </a:pPr>
                      <a:r>
                        <a:rPr lang="en-US" sz="2000" smtClean="0">
                          <a:effectLst/>
                          <a:latin typeface="Arial" pitchFamily="34" charset="0"/>
                          <a:cs typeface="Arial" pitchFamily="34" charset="0"/>
                        </a:rPr>
                        <a:t>NOM</a:t>
                      </a:r>
                      <a:endParaRPr lang="en-US" sz="2000">
                        <a:effectLst/>
                        <a:latin typeface="Arial" pitchFamily="34" charset="0"/>
                        <a:cs typeface="Arial" pitchFamily="34" charset="0"/>
                      </a:endParaRPr>
                    </a:p>
                    <a:p>
                      <a:pPr algn="ctr">
                        <a:lnSpc>
                          <a:spcPct val="100000"/>
                        </a:lnSpc>
                        <a:spcBef>
                          <a:spcPts val="300"/>
                        </a:spcBef>
                        <a:spcAft>
                          <a:spcPts val="300"/>
                        </a:spcAft>
                      </a:pPr>
                      <a:r>
                        <a:rPr lang="en-US" sz="2000" smtClean="0">
                          <a:effectLst/>
                          <a:latin typeface="Arial" pitchFamily="34" charset="0"/>
                          <a:cs typeface="Arial" pitchFamily="34" charset="0"/>
                        </a:rPr>
                        <a:t>%</a:t>
                      </a:r>
                      <a:endParaRPr lang="en-US" sz="2000">
                        <a:effectLst/>
                        <a:latin typeface="Arial" pitchFamily="34" charset="0"/>
                        <a:ea typeface="Times New Roman"/>
                        <a:cs typeface="Arial" pitchFamily="34" charset="0"/>
                      </a:endParaRPr>
                    </a:p>
                  </a:txBody>
                  <a:tcPr marL="68580" marR="68580" marT="0" marB="0" anchor="ctr">
                    <a:lnR w="76200" cap="flat" cmpd="sng" algn="ctr">
                      <a:solidFill>
                        <a:schemeClr val="bg2">
                          <a:lumMod val="75000"/>
                        </a:schemeClr>
                      </a:solidFill>
                      <a:prstDash val="solid"/>
                      <a:round/>
                      <a:headEnd type="none" w="med" len="med"/>
                      <a:tailEnd type="none" w="med" len="med"/>
                    </a:lnR>
                    <a:lnT w="76200" cap="flat" cmpd="sng" algn="ctr">
                      <a:solidFill>
                        <a:schemeClr val="bg2">
                          <a:lumMod val="75000"/>
                        </a:schemeClr>
                      </a:solidFill>
                      <a:prstDash val="solid"/>
                      <a:round/>
                      <a:headEnd type="none" w="med" len="med"/>
                      <a:tailEnd type="none" w="med" len="med"/>
                    </a:lnT>
                    <a:lnB w="76200" cap="flat" cmpd="sng" algn="ctr">
                      <a:solidFill>
                        <a:schemeClr val="bg2">
                          <a:lumMod val="75000"/>
                        </a:schemeClr>
                      </a:solidFill>
                      <a:prstDash val="solid"/>
                      <a:round/>
                      <a:headEnd type="none" w="med" len="med"/>
                      <a:tailEnd type="none" w="med" len="med"/>
                    </a:lnB>
                  </a:tcPr>
                </a:tc>
              </a:tr>
              <a:tr h="405204">
                <a:tc rowSpan="5">
                  <a:txBody>
                    <a:bodyPr/>
                    <a:lstStyle/>
                    <a:p>
                      <a:pPr algn="ctr">
                        <a:lnSpc>
                          <a:spcPct val="150000"/>
                        </a:lnSpc>
                        <a:spcBef>
                          <a:spcPts val="600"/>
                        </a:spcBef>
                        <a:spcAft>
                          <a:spcPts val="600"/>
                        </a:spcAft>
                      </a:pPr>
                      <a:r>
                        <a:rPr lang="en-US" sz="2000" smtClean="0">
                          <a:solidFill>
                            <a:srgbClr val="FF0000"/>
                          </a:solidFill>
                          <a:effectLst/>
                          <a:latin typeface="Arial" pitchFamily="34" charset="0"/>
                          <a:ea typeface="Times New Roman"/>
                          <a:cs typeface="Arial" pitchFamily="34" charset="0"/>
                        </a:rPr>
                        <a:t>High risk</a:t>
                      </a:r>
                      <a:endParaRPr lang="en-US" sz="2000">
                        <a:solidFill>
                          <a:srgbClr val="FF0000"/>
                        </a:solidFill>
                        <a:effectLst/>
                        <a:latin typeface="Arial" pitchFamily="34" charset="0"/>
                        <a:ea typeface="Times New Roman"/>
                        <a:cs typeface="Arial" pitchFamily="34" charset="0"/>
                      </a:endParaRPr>
                    </a:p>
                  </a:txBody>
                  <a:tcPr marL="68580" marR="68580" marT="0" marB="0" anchor="ctr">
                    <a:lnL w="76200" cap="flat" cmpd="sng" algn="ctr">
                      <a:solidFill>
                        <a:schemeClr val="bg2">
                          <a:lumMod val="75000"/>
                        </a:schemeClr>
                      </a:solidFill>
                      <a:prstDash val="solid"/>
                      <a:round/>
                      <a:headEnd type="none" w="med" len="med"/>
                      <a:tailEnd type="none" w="med" len="med"/>
                    </a:lnL>
                    <a:lnT w="76200" cap="flat" cmpd="sng" algn="ctr">
                      <a:solidFill>
                        <a:schemeClr val="bg2">
                          <a:lumMod val="75000"/>
                        </a:schemeClr>
                      </a:solidFill>
                      <a:prstDash val="solid"/>
                      <a:round/>
                      <a:headEnd type="none" w="med" len="med"/>
                      <a:tailEnd type="none" w="med" len="med"/>
                    </a:lnT>
                    <a:lnB w="76200" cap="flat" cmpd="sng" algn="ctr">
                      <a:solidFill>
                        <a:schemeClr val="bg2">
                          <a:lumMod val="75000"/>
                        </a:schemeClr>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Bef>
                          <a:spcPts val="600"/>
                        </a:spcBef>
                        <a:spcAft>
                          <a:spcPts val="600"/>
                        </a:spcAft>
                      </a:pPr>
                      <a:r>
                        <a:rPr lang="en-US" sz="2000" b="1" smtClean="0">
                          <a:solidFill>
                            <a:srgbClr val="FF0000"/>
                          </a:solidFill>
                          <a:effectLst/>
                          <a:latin typeface="Arial" pitchFamily="34" charset="0"/>
                          <a:cs typeface="Arial" pitchFamily="34" charset="0"/>
                        </a:rPr>
                        <a:t>-16</a:t>
                      </a:r>
                      <a:endParaRPr lang="en-US" sz="2000" b="1">
                        <a:solidFill>
                          <a:srgbClr val="FF0000"/>
                        </a:solidFill>
                        <a:effectLst/>
                        <a:latin typeface="Arial" pitchFamily="34" charset="0"/>
                        <a:ea typeface="Times New Roman"/>
                        <a:cs typeface="Arial" pitchFamily="34" charset="0"/>
                      </a:endParaRPr>
                    </a:p>
                  </a:txBody>
                  <a:tcPr marL="68580" marR="68580" marT="0" marB="0" anchor="ctr">
                    <a:lnT w="76200" cap="flat" cmpd="sng" algn="ctr">
                      <a:solidFill>
                        <a:schemeClr val="bg2">
                          <a:lumMod val="75000"/>
                        </a:schemeClr>
                      </a:solidFill>
                      <a:prstDash val="solid"/>
                      <a:round/>
                      <a:headEnd type="none" w="med" len="med"/>
                      <a:tailEnd type="none" w="med" len="med"/>
                    </a:lnT>
                    <a:solidFill>
                      <a:schemeClr val="accent5">
                        <a:lumMod val="40000"/>
                        <a:lumOff val="60000"/>
                      </a:schemeClr>
                    </a:solidFill>
                  </a:tcPr>
                </a:tc>
                <a:tc>
                  <a:txBody>
                    <a:bodyPr/>
                    <a:lstStyle/>
                    <a:p>
                      <a:pPr algn="ctr">
                        <a:lnSpc>
                          <a:spcPct val="150000"/>
                        </a:lnSpc>
                        <a:spcBef>
                          <a:spcPts val="600"/>
                        </a:spcBef>
                        <a:spcAft>
                          <a:spcPts val="600"/>
                        </a:spcAft>
                      </a:pPr>
                      <a:r>
                        <a:rPr lang="en-US" sz="2000" b="1" smtClean="0">
                          <a:solidFill>
                            <a:srgbClr val="FF0000"/>
                          </a:solidFill>
                          <a:effectLst/>
                          <a:latin typeface="Arial" pitchFamily="34" charset="0"/>
                          <a:cs typeface="Arial" pitchFamily="34" charset="0"/>
                        </a:rPr>
                        <a:t>79,3</a:t>
                      </a:r>
                      <a:endParaRPr lang="en-US" sz="2000">
                        <a:solidFill>
                          <a:srgbClr val="FF0000"/>
                        </a:solidFill>
                        <a:effectLst/>
                        <a:latin typeface="Arial" pitchFamily="34" charset="0"/>
                        <a:ea typeface="Times New Roman"/>
                        <a:cs typeface="Arial" pitchFamily="34" charset="0"/>
                      </a:endParaRPr>
                    </a:p>
                  </a:txBody>
                  <a:tcPr marL="68580" marR="68580" marT="0" marB="0" anchor="ctr">
                    <a:lnT w="76200" cap="flat" cmpd="sng" algn="ctr">
                      <a:solidFill>
                        <a:schemeClr val="bg2">
                          <a:lumMod val="75000"/>
                        </a:schemeClr>
                      </a:solidFill>
                      <a:prstDash val="solid"/>
                      <a:round/>
                      <a:headEnd type="none" w="med" len="med"/>
                      <a:tailEnd type="none" w="med" len="med"/>
                    </a:lnT>
                    <a:solidFill>
                      <a:schemeClr val="accent5">
                        <a:lumMod val="40000"/>
                        <a:lumOff val="60000"/>
                      </a:schemeClr>
                    </a:solidFill>
                  </a:tcPr>
                </a:tc>
                <a:tc>
                  <a:txBody>
                    <a:bodyPr/>
                    <a:lstStyle/>
                    <a:p>
                      <a:pPr algn="ctr">
                        <a:lnSpc>
                          <a:spcPct val="150000"/>
                        </a:lnSpc>
                        <a:spcBef>
                          <a:spcPts val="600"/>
                        </a:spcBef>
                        <a:spcAft>
                          <a:spcPts val="600"/>
                        </a:spcAft>
                      </a:pPr>
                      <a:r>
                        <a:rPr lang="en-US" sz="2000" b="1" smtClean="0">
                          <a:solidFill>
                            <a:srgbClr val="FF0000"/>
                          </a:solidFill>
                          <a:effectLst/>
                          <a:latin typeface="Arial" pitchFamily="34" charset="0"/>
                          <a:cs typeface="Arial" pitchFamily="34" charset="0"/>
                        </a:rPr>
                        <a:t>50,0</a:t>
                      </a:r>
                      <a:endParaRPr lang="en-US" sz="2000">
                        <a:solidFill>
                          <a:srgbClr val="FF0000"/>
                        </a:solidFill>
                        <a:effectLst/>
                        <a:latin typeface="Arial" pitchFamily="34" charset="0"/>
                        <a:ea typeface="Times New Roman"/>
                        <a:cs typeface="Arial" pitchFamily="34" charset="0"/>
                      </a:endParaRPr>
                    </a:p>
                  </a:txBody>
                  <a:tcPr marL="68580" marR="68580" marT="0" marB="0" anchor="ctr">
                    <a:lnR w="76200" cap="flat" cmpd="sng" algn="ctr">
                      <a:solidFill>
                        <a:schemeClr val="bg2">
                          <a:lumMod val="75000"/>
                        </a:schemeClr>
                      </a:solidFill>
                      <a:prstDash val="solid"/>
                      <a:round/>
                      <a:headEnd type="none" w="med" len="med"/>
                      <a:tailEnd type="none" w="med" len="med"/>
                    </a:lnR>
                    <a:lnT w="76200" cap="flat" cmpd="sng" algn="ctr">
                      <a:solidFill>
                        <a:schemeClr val="bg2">
                          <a:lumMod val="75000"/>
                        </a:schemeClr>
                      </a:solidFill>
                      <a:prstDash val="solid"/>
                      <a:round/>
                      <a:headEnd type="none" w="med" len="med"/>
                      <a:tailEnd type="none" w="med" len="med"/>
                    </a:lnT>
                    <a:solidFill>
                      <a:schemeClr val="accent5">
                        <a:lumMod val="40000"/>
                        <a:lumOff val="60000"/>
                      </a:schemeClr>
                    </a:solidFill>
                  </a:tcPr>
                </a:tc>
              </a:tr>
              <a:tr h="405204">
                <a:tc vMerge="1">
                  <a:txBody>
                    <a:bodyPr/>
                    <a:lstStyle/>
                    <a:p>
                      <a:endParaRPr lang="en-US"/>
                    </a:p>
                  </a:txBody>
                  <a:tcPr/>
                </a:tc>
                <a:tc>
                  <a:txBody>
                    <a:bodyPr/>
                    <a:lstStyle/>
                    <a:p>
                      <a:pPr algn="ctr">
                        <a:lnSpc>
                          <a:spcPct val="150000"/>
                        </a:lnSpc>
                        <a:spcBef>
                          <a:spcPts val="600"/>
                        </a:spcBef>
                        <a:spcAft>
                          <a:spcPts val="600"/>
                        </a:spcAft>
                      </a:pPr>
                      <a:r>
                        <a:rPr lang="en-US" sz="2000" b="1" smtClean="0">
                          <a:solidFill>
                            <a:srgbClr val="C00000"/>
                          </a:solidFill>
                          <a:effectLst/>
                          <a:latin typeface="Arial" pitchFamily="34" charset="0"/>
                          <a:cs typeface="Arial" pitchFamily="34" charset="0"/>
                        </a:rPr>
                        <a:t>-35</a:t>
                      </a:r>
                      <a:endParaRPr lang="en-US" sz="2000" b="1">
                        <a:solidFill>
                          <a:srgbClr val="C00000"/>
                        </a:solidFill>
                        <a:effectLst/>
                        <a:latin typeface="Arial" pitchFamily="34" charset="0"/>
                        <a:ea typeface="Times New Roman"/>
                        <a:cs typeface="Arial" pitchFamily="34" charset="0"/>
                      </a:endParaRPr>
                    </a:p>
                  </a:txBody>
                  <a:tcPr marL="68580" marR="68580" marT="0" marB="0" anchor="ctr">
                    <a:solidFill>
                      <a:schemeClr val="accent5">
                        <a:lumMod val="20000"/>
                        <a:lumOff val="80000"/>
                      </a:schemeClr>
                    </a:solidFill>
                  </a:tcPr>
                </a:tc>
                <a:tc>
                  <a:txBody>
                    <a:bodyPr/>
                    <a:lstStyle/>
                    <a:p>
                      <a:pPr algn="ctr">
                        <a:lnSpc>
                          <a:spcPct val="150000"/>
                        </a:lnSpc>
                        <a:spcBef>
                          <a:spcPts val="600"/>
                        </a:spcBef>
                        <a:spcAft>
                          <a:spcPts val="600"/>
                        </a:spcAft>
                      </a:pPr>
                      <a:r>
                        <a:rPr lang="en-US" sz="2000" smtClean="0">
                          <a:effectLst/>
                          <a:latin typeface="Arial" pitchFamily="34" charset="0"/>
                          <a:cs typeface="Arial" pitchFamily="34" charset="0"/>
                        </a:rPr>
                        <a:t>0</a:t>
                      </a:r>
                      <a:endParaRPr lang="en-US" sz="2000">
                        <a:effectLst/>
                        <a:latin typeface="Arial" pitchFamily="34" charset="0"/>
                        <a:ea typeface="Times New Roman"/>
                        <a:cs typeface="Arial" pitchFamily="34" charset="0"/>
                      </a:endParaRPr>
                    </a:p>
                  </a:txBody>
                  <a:tcPr marL="68580" marR="68580" marT="0" marB="0" anchor="ctr">
                    <a:solidFill>
                      <a:schemeClr val="accent5">
                        <a:lumMod val="20000"/>
                        <a:lumOff val="80000"/>
                      </a:schemeClr>
                    </a:solidFill>
                  </a:tcPr>
                </a:tc>
                <a:tc>
                  <a:txBody>
                    <a:bodyPr/>
                    <a:lstStyle/>
                    <a:p>
                      <a:pPr algn="ctr">
                        <a:lnSpc>
                          <a:spcPct val="150000"/>
                        </a:lnSpc>
                        <a:spcBef>
                          <a:spcPts val="600"/>
                        </a:spcBef>
                        <a:spcAft>
                          <a:spcPts val="600"/>
                        </a:spcAft>
                      </a:pPr>
                      <a:r>
                        <a:rPr lang="en-US" sz="2000" smtClean="0">
                          <a:effectLst/>
                          <a:latin typeface="Arial" pitchFamily="34" charset="0"/>
                          <a:cs typeface="Arial" pitchFamily="34" charset="0"/>
                        </a:rPr>
                        <a:t>16,7</a:t>
                      </a:r>
                      <a:endParaRPr lang="en-US" sz="2000">
                        <a:effectLst/>
                        <a:latin typeface="Arial" pitchFamily="34" charset="0"/>
                        <a:ea typeface="Times New Roman"/>
                        <a:cs typeface="Arial" pitchFamily="34" charset="0"/>
                      </a:endParaRPr>
                    </a:p>
                  </a:txBody>
                  <a:tcPr marL="68580" marR="68580" marT="0" marB="0" anchor="ctr">
                    <a:lnR w="76200" cap="flat" cmpd="sng" algn="ctr">
                      <a:solidFill>
                        <a:schemeClr val="bg2">
                          <a:lumMod val="75000"/>
                        </a:schemeClr>
                      </a:solidFill>
                      <a:prstDash val="solid"/>
                      <a:round/>
                      <a:headEnd type="none" w="med" len="med"/>
                      <a:tailEnd type="none" w="med" len="med"/>
                    </a:lnR>
                    <a:solidFill>
                      <a:schemeClr val="accent5">
                        <a:lumMod val="20000"/>
                        <a:lumOff val="80000"/>
                      </a:schemeClr>
                    </a:solidFill>
                  </a:tcPr>
                </a:tc>
              </a:tr>
              <a:tr h="405204">
                <a:tc vMerge="1">
                  <a:txBody>
                    <a:bodyPr/>
                    <a:lstStyle/>
                    <a:p>
                      <a:endParaRPr lang="en-US"/>
                    </a:p>
                  </a:txBody>
                  <a:tcPr/>
                </a:tc>
                <a:tc>
                  <a:txBody>
                    <a:bodyPr/>
                    <a:lstStyle/>
                    <a:p>
                      <a:pPr algn="ctr">
                        <a:lnSpc>
                          <a:spcPct val="150000"/>
                        </a:lnSpc>
                        <a:spcBef>
                          <a:spcPts val="600"/>
                        </a:spcBef>
                        <a:spcAft>
                          <a:spcPts val="600"/>
                        </a:spcAft>
                      </a:pPr>
                      <a:r>
                        <a:rPr lang="en-US" sz="2000" b="1" smtClean="0">
                          <a:solidFill>
                            <a:srgbClr val="C00000"/>
                          </a:solidFill>
                          <a:effectLst/>
                          <a:latin typeface="Arial" pitchFamily="34" charset="0"/>
                          <a:cs typeface="Arial" pitchFamily="34" charset="0"/>
                        </a:rPr>
                        <a:t>-51</a:t>
                      </a:r>
                      <a:endParaRPr lang="en-US" sz="2000" b="1">
                        <a:solidFill>
                          <a:srgbClr val="C00000"/>
                        </a:solidFill>
                        <a:effectLst/>
                        <a:latin typeface="Arial" pitchFamily="34" charset="0"/>
                        <a:ea typeface="Times New Roman"/>
                        <a:cs typeface="Arial" pitchFamily="34" charset="0"/>
                      </a:endParaRPr>
                    </a:p>
                  </a:txBody>
                  <a:tcPr marL="68580" marR="68580" marT="0" marB="0" anchor="ctr">
                    <a:solidFill>
                      <a:schemeClr val="accent5">
                        <a:lumMod val="40000"/>
                        <a:lumOff val="60000"/>
                      </a:schemeClr>
                    </a:solidFill>
                  </a:tcPr>
                </a:tc>
                <a:tc>
                  <a:txBody>
                    <a:bodyPr/>
                    <a:lstStyle/>
                    <a:p>
                      <a:pPr algn="ctr">
                        <a:lnSpc>
                          <a:spcPct val="150000"/>
                        </a:lnSpc>
                        <a:spcBef>
                          <a:spcPts val="600"/>
                        </a:spcBef>
                        <a:spcAft>
                          <a:spcPts val="600"/>
                        </a:spcAft>
                      </a:pPr>
                      <a:r>
                        <a:rPr lang="en-US" sz="2000" smtClean="0">
                          <a:effectLst/>
                          <a:latin typeface="Arial" pitchFamily="34" charset="0"/>
                          <a:cs typeface="Arial" pitchFamily="34" charset="0"/>
                        </a:rPr>
                        <a:t>0</a:t>
                      </a:r>
                      <a:endParaRPr lang="en-US" sz="2000">
                        <a:effectLst/>
                        <a:latin typeface="Arial" pitchFamily="34" charset="0"/>
                        <a:ea typeface="Times New Roman"/>
                        <a:cs typeface="Arial" pitchFamily="34" charset="0"/>
                      </a:endParaRPr>
                    </a:p>
                  </a:txBody>
                  <a:tcPr marL="68580" marR="68580" marT="0" marB="0" anchor="ctr">
                    <a:solidFill>
                      <a:schemeClr val="accent5">
                        <a:lumMod val="40000"/>
                        <a:lumOff val="60000"/>
                      </a:schemeClr>
                    </a:solidFill>
                  </a:tcPr>
                </a:tc>
                <a:tc>
                  <a:txBody>
                    <a:bodyPr/>
                    <a:lstStyle/>
                    <a:p>
                      <a:pPr algn="ctr">
                        <a:lnSpc>
                          <a:spcPct val="150000"/>
                        </a:lnSpc>
                        <a:spcBef>
                          <a:spcPts val="600"/>
                        </a:spcBef>
                        <a:spcAft>
                          <a:spcPts val="600"/>
                        </a:spcAft>
                      </a:pPr>
                      <a:r>
                        <a:rPr lang="en-US" sz="2000" smtClean="0">
                          <a:effectLst/>
                          <a:latin typeface="Arial" pitchFamily="34" charset="0"/>
                          <a:cs typeface="Arial" pitchFamily="34" charset="0"/>
                        </a:rPr>
                        <a:t>16,7</a:t>
                      </a:r>
                      <a:endParaRPr lang="en-US" sz="2000">
                        <a:effectLst/>
                        <a:latin typeface="Arial" pitchFamily="34" charset="0"/>
                        <a:ea typeface="Times New Roman"/>
                        <a:cs typeface="Arial" pitchFamily="34" charset="0"/>
                      </a:endParaRPr>
                    </a:p>
                  </a:txBody>
                  <a:tcPr marL="68580" marR="68580" marT="0" marB="0" anchor="ctr">
                    <a:lnR w="76200" cap="flat" cmpd="sng" algn="ctr">
                      <a:solidFill>
                        <a:schemeClr val="bg2">
                          <a:lumMod val="75000"/>
                        </a:schemeClr>
                      </a:solidFill>
                      <a:prstDash val="solid"/>
                      <a:round/>
                      <a:headEnd type="none" w="med" len="med"/>
                      <a:tailEnd type="none" w="med" len="med"/>
                    </a:lnR>
                    <a:solidFill>
                      <a:schemeClr val="accent5">
                        <a:lumMod val="40000"/>
                        <a:lumOff val="60000"/>
                      </a:schemeClr>
                    </a:solidFill>
                  </a:tcPr>
                </a:tc>
              </a:tr>
              <a:tr h="405204">
                <a:tc vMerge="1">
                  <a:txBody>
                    <a:bodyPr/>
                    <a:lstStyle/>
                    <a:p>
                      <a:endParaRPr lang="en-US"/>
                    </a:p>
                  </a:txBody>
                  <a:tcPr/>
                </a:tc>
                <a:tc>
                  <a:txBody>
                    <a:bodyPr/>
                    <a:lstStyle/>
                    <a:p>
                      <a:pPr algn="ctr">
                        <a:lnSpc>
                          <a:spcPct val="150000"/>
                        </a:lnSpc>
                        <a:spcBef>
                          <a:spcPts val="600"/>
                        </a:spcBef>
                        <a:spcAft>
                          <a:spcPts val="600"/>
                        </a:spcAft>
                      </a:pPr>
                      <a:r>
                        <a:rPr lang="en-US" sz="2000" b="1" smtClean="0">
                          <a:solidFill>
                            <a:srgbClr val="C00000"/>
                          </a:solidFill>
                          <a:effectLst/>
                          <a:latin typeface="Arial" pitchFamily="34" charset="0"/>
                          <a:cs typeface="Arial" pitchFamily="34" charset="0"/>
                        </a:rPr>
                        <a:t>-53</a:t>
                      </a:r>
                      <a:endParaRPr lang="en-US" sz="2000" b="1">
                        <a:solidFill>
                          <a:srgbClr val="C00000"/>
                        </a:solidFill>
                        <a:effectLst/>
                        <a:latin typeface="Arial" pitchFamily="34" charset="0"/>
                        <a:ea typeface="Times New Roman"/>
                        <a:cs typeface="Arial" pitchFamily="34" charset="0"/>
                      </a:endParaRPr>
                    </a:p>
                  </a:txBody>
                  <a:tcPr marL="68580" marR="68580" marT="0" marB="0" anchor="ctr">
                    <a:solidFill>
                      <a:schemeClr val="accent5">
                        <a:lumMod val="20000"/>
                        <a:lumOff val="80000"/>
                      </a:schemeClr>
                    </a:solidFill>
                  </a:tcPr>
                </a:tc>
                <a:tc>
                  <a:txBody>
                    <a:bodyPr/>
                    <a:lstStyle/>
                    <a:p>
                      <a:pPr algn="ctr">
                        <a:lnSpc>
                          <a:spcPct val="150000"/>
                        </a:lnSpc>
                        <a:spcBef>
                          <a:spcPts val="600"/>
                        </a:spcBef>
                        <a:spcAft>
                          <a:spcPts val="600"/>
                        </a:spcAft>
                      </a:pPr>
                      <a:r>
                        <a:rPr lang="en-US" sz="2000" smtClean="0">
                          <a:effectLst/>
                          <a:latin typeface="Arial" pitchFamily="34" charset="0"/>
                          <a:cs typeface="Arial" pitchFamily="34" charset="0"/>
                        </a:rPr>
                        <a:t>10,3</a:t>
                      </a:r>
                      <a:endParaRPr lang="en-US" sz="2000">
                        <a:effectLst/>
                        <a:latin typeface="Arial" pitchFamily="34" charset="0"/>
                        <a:ea typeface="Times New Roman"/>
                        <a:cs typeface="Arial" pitchFamily="34" charset="0"/>
                      </a:endParaRPr>
                    </a:p>
                  </a:txBody>
                  <a:tcPr marL="68580" marR="68580" marT="0" marB="0" anchor="ctr">
                    <a:solidFill>
                      <a:schemeClr val="accent5">
                        <a:lumMod val="20000"/>
                        <a:lumOff val="80000"/>
                      </a:schemeClr>
                    </a:solidFill>
                  </a:tcPr>
                </a:tc>
                <a:tc>
                  <a:txBody>
                    <a:bodyPr/>
                    <a:lstStyle/>
                    <a:p>
                      <a:pPr algn="ctr">
                        <a:lnSpc>
                          <a:spcPct val="150000"/>
                        </a:lnSpc>
                        <a:spcBef>
                          <a:spcPts val="600"/>
                        </a:spcBef>
                        <a:spcAft>
                          <a:spcPts val="600"/>
                        </a:spcAft>
                      </a:pPr>
                      <a:r>
                        <a:rPr lang="en-US" sz="2000" smtClean="0">
                          <a:effectLst/>
                          <a:latin typeface="Arial" pitchFamily="34" charset="0"/>
                          <a:cs typeface="Arial" pitchFamily="34" charset="0"/>
                        </a:rPr>
                        <a:t>0</a:t>
                      </a:r>
                      <a:endParaRPr lang="en-US" sz="2000">
                        <a:effectLst/>
                        <a:latin typeface="Arial" pitchFamily="34" charset="0"/>
                        <a:ea typeface="Times New Roman"/>
                        <a:cs typeface="Arial" pitchFamily="34" charset="0"/>
                      </a:endParaRPr>
                    </a:p>
                  </a:txBody>
                  <a:tcPr marL="68580" marR="68580" marT="0" marB="0" anchor="ctr">
                    <a:lnR w="76200" cap="flat" cmpd="sng" algn="ctr">
                      <a:solidFill>
                        <a:schemeClr val="bg2">
                          <a:lumMod val="75000"/>
                        </a:schemeClr>
                      </a:solidFill>
                      <a:prstDash val="solid"/>
                      <a:round/>
                      <a:headEnd type="none" w="med" len="med"/>
                      <a:tailEnd type="none" w="med" len="med"/>
                    </a:lnR>
                    <a:solidFill>
                      <a:schemeClr val="accent5">
                        <a:lumMod val="20000"/>
                        <a:lumOff val="80000"/>
                      </a:schemeClr>
                    </a:solidFill>
                  </a:tcPr>
                </a:tc>
              </a:tr>
              <a:tr h="405204">
                <a:tc vMerge="1">
                  <a:txBody>
                    <a:bodyPr/>
                    <a:lstStyle/>
                    <a:p>
                      <a:endParaRPr lang="en-US"/>
                    </a:p>
                  </a:txBody>
                  <a:tcPr/>
                </a:tc>
                <a:tc>
                  <a:txBody>
                    <a:bodyPr/>
                    <a:lstStyle/>
                    <a:p>
                      <a:pPr algn="ctr">
                        <a:lnSpc>
                          <a:spcPct val="150000"/>
                        </a:lnSpc>
                      </a:pPr>
                      <a:r>
                        <a:rPr lang="en-US" sz="2000" b="1" smtClean="0">
                          <a:solidFill>
                            <a:srgbClr val="C00000"/>
                          </a:solidFill>
                          <a:latin typeface="Arial" pitchFamily="34" charset="0"/>
                          <a:cs typeface="Arial" pitchFamily="34" charset="0"/>
                        </a:rPr>
                        <a:t>-58</a:t>
                      </a:r>
                      <a:endParaRPr lang="en-US" sz="2000" b="1">
                        <a:solidFill>
                          <a:srgbClr val="C00000"/>
                        </a:solidFill>
                        <a:latin typeface="Arial" pitchFamily="34" charset="0"/>
                        <a:cs typeface="Arial" pitchFamily="34" charset="0"/>
                      </a:endParaRPr>
                    </a:p>
                  </a:txBody>
                  <a:tcPr marL="68580" marR="68580" marT="0" marB="0" anchor="ctr">
                    <a:lnB w="76200" cap="flat" cmpd="sng" algn="ctr">
                      <a:solidFill>
                        <a:schemeClr val="bg2">
                          <a:lumMod val="75000"/>
                        </a:schemeClr>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pPr>
                      <a:r>
                        <a:rPr lang="en-US" sz="2000" smtClean="0">
                          <a:latin typeface="Arial" pitchFamily="34" charset="0"/>
                          <a:cs typeface="Arial" pitchFamily="34" charset="0"/>
                        </a:rPr>
                        <a:t>6,9</a:t>
                      </a:r>
                      <a:endParaRPr lang="en-US" sz="2000">
                        <a:latin typeface="Arial" pitchFamily="34" charset="0"/>
                        <a:cs typeface="Arial" pitchFamily="34" charset="0"/>
                      </a:endParaRPr>
                    </a:p>
                  </a:txBody>
                  <a:tcPr marL="68580" marR="68580" marT="0" marB="0" anchor="ctr">
                    <a:lnB w="76200" cap="flat" cmpd="sng" algn="ctr">
                      <a:solidFill>
                        <a:schemeClr val="bg2">
                          <a:lumMod val="75000"/>
                        </a:schemeClr>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pPr>
                      <a:r>
                        <a:rPr lang="en-US" sz="2000" smtClean="0">
                          <a:latin typeface="Arial" pitchFamily="34" charset="0"/>
                          <a:cs typeface="Arial" pitchFamily="34" charset="0"/>
                        </a:rPr>
                        <a:t>0</a:t>
                      </a:r>
                      <a:endParaRPr lang="en-US" sz="2000">
                        <a:latin typeface="Arial" pitchFamily="34" charset="0"/>
                        <a:cs typeface="Arial" pitchFamily="34" charset="0"/>
                      </a:endParaRPr>
                    </a:p>
                  </a:txBody>
                  <a:tcPr marL="68580" marR="68580" marT="0" marB="0" anchor="ctr">
                    <a:lnR w="76200" cap="flat" cmpd="sng" algn="ctr">
                      <a:solidFill>
                        <a:schemeClr val="bg2">
                          <a:lumMod val="75000"/>
                        </a:schemeClr>
                      </a:solidFill>
                      <a:prstDash val="solid"/>
                      <a:round/>
                      <a:headEnd type="none" w="med" len="med"/>
                      <a:tailEnd type="none" w="med" len="med"/>
                    </a:lnR>
                    <a:lnB w="76200" cap="flat" cmpd="sng" algn="ctr">
                      <a:solidFill>
                        <a:schemeClr val="bg2">
                          <a:lumMod val="75000"/>
                        </a:schemeClr>
                      </a:solidFill>
                      <a:prstDash val="solid"/>
                      <a:round/>
                      <a:headEnd type="none" w="med" len="med"/>
                      <a:tailEnd type="none" w="med" len="med"/>
                    </a:lnB>
                    <a:solidFill>
                      <a:schemeClr val="accent5">
                        <a:lumMod val="40000"/>
                        <a:lumOff val="60000"/>
                      </a:schemeClr>
                    </a:solidFill>
                  </a:tcPr>
                </a:tc>
              </a:tr>
              <a:tr h="405204">
                <a:tc rowSpan="2">
                  <a:txBody>
                    <a:bodyPr/>
                    <a:lstStyle/>
                    <a:p>
                      <a:pPr algn="ctr">
                        <a:lnSpc>
                          <a:spcPct val="150000"/>
                        </a:lnSpc>
                        <a:spcBef>
                          <a:spcPts val="600"/>
                        </a:spcBef>
                        <a:spcAft>
                          <a:spcPts val="600"/>
                        </a:spcAft>
                      </a:pPr>
                      <a:r>
                        <a:rPr lang="en-US" sz="2000" smtClean="0">
                          <a:solidFill>
                            <a:schemeClr val="tx1"/>
                          </a:solidFill>
                          <a:effectLst/>
                          <a:latin typeface="Arial" pitchFamily="34" charset="0"/>
                          <a:cs typeface="Arial" pitchFamily="34" charset="0"/>
                        </a:rPr>
                        <a:t>Low risk</a:t>
                      </a:r>
                      <a:endParaRPr lang="en-US" sz="2000">
                        <a:solidFill>
                          <a:schemeClr val="tx1"/>
                        </a:solidFill>
                        <a:effectLst/>
                        <a:latin typeface="Arial" pitchFamily="34" charset="0"/>
                        <a:ea typeface="Times New Roman"/>
                        <a:cs typeface="Arial" pitchFamily="34" charset="0"/>
                      </a:endParaRPr>
                    </a:p>
                  </a:txBody>
                  <a:tcPr marL="68580" marR="68580" marT="0" marB="0" anchor="ctr">
                    <a:lnL w="76200" cap="flat" cmpd="sng" algn="ctr">
                      <a:solidFill>
                        <a:schemeClr val="bg2">
                          <a:lumMod val="75000"/>
                        </a:schemeClr>
                      </a:solidFill>
                      <a:prstDash val="solid"/>
                      <a:round/>
                      <a:headEnd type="none" w="med" len="med"/>
                      <a:tailEnd type="none" w="med" len="med"/>
                    </a:lnL>
                    <a:lnT w="76200" cap="flat" cmpd="sng" algn="ctr">
                      <a:solidFill>
                        <a:schemeClr val="bg2">
                          <a:lumMod val="75000"/>
                        </a:schemeClr>
                      </a:solidFill>
                      <a:prstDash val="solid"/>
                      <a:round/>
                      <a:headEnd type="none" w="med" len="med"/>
                      <a:tailEnd type="none" w="med" len="med"/>
                    </a:lnT>
                    <a:lnB w="76200" cap="flat" cmpd="sng" algn="ctr">
                      <a:solidFill>
                        <a:schemeClr val="bg2">
                          <a:lumMod val="75000"/>
                        </a:schemeClr>
                      </a:solidFill>
                      <a:prstDash val="solid"/>
                      <a:round/>
                      <a:headEnd type="none" w="med" len="med"/>
                      <a:tailEnd type="none" w="med" len="med"/>
                    </a:lnB>
                    <a:solidFill>
                      <a:srgbClr val="D0D8E8"/>
                    </a:solidFill>
                  </a:tcPr>
                </a:tc>
                <a:tc>
                  <a:txBody>
                    <a:bodyPr/>
                    <a:lstStyle/>
                    <a:p>
                      <a:pPr algn="ctr">
                        <a:lnSpc>
                          <a:spcPct val="150000"/>
                        </a:lnSpc>
                        <a:spcBef>
                          <a:spcPts val="600"/>
                        </a:spcBef>
                        <a:spcAft>
                          <a:spcPts val="600"/>
                        </a:spcAft>
                      </a:pPr>
                      <a:r>
                        <a:rPr lang="en-US" sz="2000" dirty="0" smtClean="0">
                          <a:effectLst/>
                          <a:latin typeface="Arial" pitchFamily="34" charset="0"/>
                          <a:cs typeface="Arial" pitchFamily="34" charset="0"/>
                        </a:rPr>
                        <a:t>-43</a:t>
                      </a:r>
                      <a:endParaRPr lang="en-US" sz="2000" dirty="0">
                        <a:effectLst/>
                        <a:latin typeface="Arial" pitchFamily="34" charset="0"/>
                        <a:ea typeface="Times New Roman"/>
                        <a:cs typeface="Arial" pitchFamily="34" charset="0"/>
                      </a:endParaRPr>
                    </a:p>
                  </a:txBody>
                  <a:tcPr marL="68580" marR="68580" marT="0" marB="0" anchor="ctr">
                    <a:lnT w="76200" cap="flat" cmpd="sng" algn="ctr">
                      <a:solidFill>
                        <a:schemeClr val="bg2">
                          <a:lumMod val="75000"/>
                        </a:schemeClr>
                      </a:solidFill>
                      <a:prstDash val="solid"/>
                      <a:round/>
                      <a:headEnd type="none" w="med" len="med"/>
                      <a:tailEnd type="none" w="med" len="med"/>
                    </a:lnT>
                    <a:solidFill>
                      <a:srgbClr val="E9EDF4"/>
                    </a:solidFill>
                  </a:tcPr>
                </a:tc>
                <a:tc>
                  <a:txBody>
                    <a:bodyPr/>
                    <a:lstStyle/>
                    <a:p>
                      <a:pPr algn="ctr">
                        <a:lnSpc>
                          <a:spcPct val="150000"/>
                        </a:lnSpc>
                        <a:spcBef>
                          <a:spcPts val="600"/>
                        </a:spcBef>
                        <a:spcAft>
                          <a:spcPts val="600"/>
                        </a:spcAft>
                      </a:pPr>
                      <a:r>
                        <a:rPr lang="en-US" sz="2000" smtClean="0">
                          <a:effectLst/>
                          <a:latin typeface="Arial" pitchFamily="34" charset="0"/>
                          <a:cs typeface="Arial" pitchFamily="34" charset="0"/>
                        </a:rPr>
                        <a:t>3,4</a:t>
                      </a:r>
                      <a:endParaRPr lang="en-US" sz="2000">
                        <a:effectLst/>
                        <a:latin typeface="Arial" pitchFamily="34" charset="0"/>
                        <a:ea typeface="Times New Roman"/>
                        <a:cs typeface="Arial" pitchFamily="34" charset="0"/>
                      </a:endParaRPr>
                    </a:p>
                  </a:txBody>
                  <a:tcPr marL="68580" marR="68580" marT="0" marB="0" anchor="ctr">
                    <a:lnT w="76200" cap="flat" cmpd="sng" algn="ctr">
                      <a:solidFill>
                        <a:schemeClr val="bg2">
                          <a:lumMod val="75000"/>
                        </a:schemeClr>
                      </a:solidFill>
                      <a:prstDash val="solid"/>
                      <a:round/>
                      <a:headEnd type="none" w="med" len="med"/>
                      <a:tailEnd type="none" w="med" len="med"/>
                    </a:lnT>
                    <a:solidFill>
                      <a:srgbClr val="E9EDF4"/>
                    </a:solidFill>
                  </a:tcPr>
                </a:tc>
                <a:tc>
                  <a:txBody>
                    <a:bodyPr/>
                    <a:lstStyle/>
                    <a:p>
                      <a:pPr algn="ctr">
                        <a:lnSpc>
                          <a:spcPct val="150000"/>
                        </a:lnSpc>
                        <a:spcBef>
                          <a:spcPts val="600"/>
                        </a:spcBef>
                        <a:spcAft>
                          <a:spcPts val="600"/>
                        </a:spcAft>
                      </a:pPr>
                      <a:r>
                        <a:rPr lang="en-US" sz="2000" smtClean="0">
                          <a:effectLst/>
                          <a:latin typeface="Arial" pitchFamily="34" charset="0"/>
                          <a:cs typeface="Arial" pitchFamily="34" charset="0"/>
                        </a:rPr>
                        <a:t>16,7</a:t>
                      </a:r>
                      <a:endParaRPr lang="en-US" sz="2000">
                        <a:effectLst/>
                        <a:latin typeface="Arial" pitchFamily="34" charset="0"/>
                        <a:ea typeface="Times New Roman"/>
                        <a:cs typeface="Arial" pitchFamily="34" charset="0"/>
                      </a:endParaRPr>
                    </a:p>
                  </a:txBody>
                  <a:tcPr marL="68580" marR="68580" marT="0" marB="0" anchor="ctr">
                    <a:lnR w="76200" cap="flat" cmpd="sng" algn="ctr">
                      <a:solidFill>
                        <a:schemeClr val="bg2">
                          <a:lumMod val="75000"/>
                        </a:schemeClr>
                      </a:solidFill>
                      <a:prstDash val="solid"/>
                      <a:round/>
                      <a:headEnd type="none" w="med" len="med"/>
                      <a:tailEnd type="none" w="med" len="med"/>
                    </a:lnR>
                    <a:lnT w="76200" cap="flat" cmpd="sng" algn="ctr">
                      <a:solidFill>
                        <a:schemeClr val="bg2">
                          <a:lumMod val="75000"/>
                        </a:schemeClr>
                      </a:solidFill>
                      <a:prstDash val="solid"/>
                      <a:round/>
                      <a:headEnd type="none" w="med" len="med"/>
                      <a:tailEnd type="none" w="med" len="med"/>
                    </a:lnT>
                    <a:solidFill>
                      <a:srgbClr val="E9EDF4"/>
                    </a:solidFill>
                  </a:tcPr>
                </a:tc>
              </a:tr>
              <a:tr h="405204">
                <a:tc vMerge="1">
                  <a:txBody>
                    <a:bodyPr/>
                    <a:lstStyle/>
                    <a:p>
                      <a:endParaRPr lang="en-US"/>
                    </a:p>
                  </a:txBody>
                  <a:tcPr/>
                </a:tc>
                <a:tc>
                  <a:txBody>
                    <a:bodyPr/>
                    <a:lstStyle/>
                    <a:p>
                      <a:pPr algn="ctr">
                        <a:lnSpc>
                          <a:spcPct val="150000"/>
                        </a:lnSpc>
                        <a:spcBef>
                          <a:spcPts val="600"/>
                        </a:spcBef>
                        <a:spcAft>
                          <a:spcPts val="600"/>
                        </a:spcAft>
                      </a:pPr>
                      <a:r>
                        <a:rPr lang="en-US" sz="2000" smtClean="0">
                          <a:effectLst/>
                          <a:latin typeface="Arial" pitchFamily="34" charset="0"/>
                          <a:cs typeface="Arial" pitchFamily="34" charset="0"/>
                        </a:rPr>
                        <a:t>-84</a:t>
                      </a:r>
                      <a:endParaRPr lang="en-US" sz="2000">
                        <a:effectLst/>
                        <a:latin typeface="Arial" pitchFamily="34" charset="0"/>
                        <a:ea typeface="Times New Roman"/>
                        <a:cs typeface="Arial" pitchFamily="34" charset="0"/>
                      </a:endParaRPr>
                    </a:p>
                  </a:txBody>
                  <a:tcPr marL="68580" marR="68580" marT="0" marB="0" anchor="ctr">
                    <a:lnB w="76200" cap="flat" cmpd="sng" algn="ctr">
                      <a:solidFill>
                        <a:schemeClr val="bg2">
                          <a:lumMod val="75000"/>
                        </a:schemeClr>
                      </a:solidFill>
                      <a:prstDash val="solid"/>
                      <a:round/>
                      <a:headEnd type="none" w="med" len="med"/>
                      <a:tailEnd type="none" w="med" len="med"/>
                    </a:lnB>
                  </a:tcPr>
                </a:tc>
                <a:tc>
                  <a:txBody>
                    <a:bodyPr/>
                    <a:lstStyle/>
                    <a:p>
                      <a:pPr algn="ctr">
                        <a:lnSpc>
                          <a:spcPct val="150000"/>
                        </a:lnSpc>
                        <a:spcBef>
                          <a:spcPts val="600"/>
                        </a:spcBef>
                        <a:spcAft>
                          <a:spcPts val="600"/>
                        </a:spcAft>
                      </a:pPr>
                      <a:r>
                        <a:rPr lang="en-US" sz="2000" smtClean="0">
                          <a:effectLst/>
                          <a:latin typeface="Arial" pitchFamily="34" charset="0"/>
                          <a:cs typeface="Arial" pitchFamily="34" charset="0"/>
                        </a:rPr>
                        <a:t>3,4</a:t>
                      </a:r>
                      <a:endParaRPr lang="en-US" sz="2000">
                        <a:effectLst/>
                        <a:latin typeface="Arial" pitchFamily="34" charset="0"/>
                        <a:ea typeface="Times New Roman"/>
                        <a:cs typeface="Arial" pitchFamily="34" charset="0"/>
                      </a:endParaRPr>
                    </a:p>
                  </a:txBody>
                  <a:tcPr marL="68580" marR="68580" marT="0" marB="0" anchor="ctr">
                    <a:lnB w="76200" cap="flat" cmpd="sng" algn="ctr">
                      <a:solidFill>
                        <a:schemeClr val="bg2">
                          <a:lumMod val="75000"/>
                        </a:schemeClr>
                      </a:solidFill>
                      <a:prstDash val="solid"/>
                      <a:round/>
                      <a:headEnd type="none" w="med" len="med"/>
                      <a:tailEnd type="none" w="med" len="med"/>
                    </a:lnB>
                    <a:solidFill>
                      <a:srgbClr val="D0D8E8"/>
                    </a:solidFill>
                  </a:tcPr>
                </a:tc>
                <a:tc>
                  <a:txBody>
                    <a:bodyPr/>
                    <a:lstStyle/>
                    <a:p>
                      <a:pPr algn="ctr">
                        <a:lnSpc>
                          <a:spcPct val="150000"/>
                        </a:lnSpc>
                        <a:spcBef>
                          <a:spcPts val="600"/>
                        </a:spcBef>
                        <a:spcAft>
                          <a:spcPts val="600"/>
                        </a:spcAft>
                      </a:pPr>
                      <a:r>
                        <a:rPr lang="en-US" sz="2000" smtClean="0">
                          <a:effectLst/>
                          <a:latin typeface="Arial" pitchFamily="34" charset="0"/>
                          <a:cs typeface="Arial" pitchFamily="34" charset="0"/>
                        </a:rPr>
                        <a:t>0</a:t>
                      </a:r>
                      <a:endParaRPr lang="en-US" sz="2000">
                        <a:effectLst/>
                        <a:latin typeface="Arial" pitchFamily="34" charset="0"/>
                        <a:ea typeface="Times New Roman"/>
                        <a:cs typeface="Arial" pitchFamily="34" charset="0"/>
                      </a:endParaRPr>
                    </a:p>
                  </a:txBody>
                  <a:tcPr marL="68580" marR="68580" marT="0" marB="0" anchor="ctr">
                    <a:lnR w="76200" cap="flat" cmpd="sng" algn="ctr">
                      <a:solidFill>
                        <a:schemeClr val="bg2">
                          <a:lumMod val="75000"/>
                        </a:schemeClr>
                      </a:solidFill>
                      <a:prstDash val="solid"/>
                      <a:round/>
                      <a:headEnd type="none" w="med" len="med"/>
                      <a:tailEnd type="none" w="med" len="med"/>
                    </a:lnR>
                    <a:lnB w="76200" cap="flat" cmpd="sng" algn="ctr">
                      <a:solidFill>
                        <a:schemeClr val="bg2">
                          <a:lumMod val="75000"/>
                        </a:schemeClr>
                      </a:solidFill>
                      <a:prstDash val="solid"/>
                      <a:round/>
                      <a:headEnd type="none" w="med" len="med"/>
                      <a:tailEnd type="none" w="med" len="med"/>
                    </a:lnB>
                    <a:solidFill>
                      <a:srgbClr val="D0D8E8"/>
                    </a:solidFill>
                  </a:tcPr>
                </a:tc>
              </a:tr>
              <a:tr h="270136">
                <a:tc gridSpan="4">
                  <a:txBody>
                    <a:bodyPr/>
                    <a:lstStyle/>
                    <a:p>
                      <a:pPr>
                        <a:lnSpc>
                          <a:spcPct val="100000"/>
                        </a:lnSpc>
                        <a:spcAft>
                          <a:spcPts val="0"/>
                        </a:spcAft>
                      </a:pPr>
                      <a:r>
                        <a:rPr lang="el-GR" sz="2000" b="0" i="1" dirty="0" smtClean="0">
                          <a:solidFill>
                            <a:schemeClr val="tx1"/>
                          </a:solidFill>
                          <a:effectLst/>
                          <a:latin typeface="Arial" pitchFamily="34" charset="0"/>
                          <a:cs typeface="Arial" pitchFamily="34" charset="0"/>
                        </a:rPr>
                        <a:t>Χ</a:t>
                      </a:r>
                      <a:r>
                        <a:rPr lang="en-US" sz="2000" b="0" i="1" baseline="30000" dirty="0" smtClean="0">
                          <a:solidFill>
                            <a:schemeClr val="tx1"/>
                          </a:solidFill>
                          <a:effectLst/>
                          <a:latin typeface="Arial" pitchFamily="34" charset="0"/>
                          <a:cs typeface="Arial" pitchFamily="34" charset="0"/>
                        </a:rPr>
                        <a:t>2</a:t>
                      </a:r>
                      <a:r>
                        <a:rPr lang="en-US" sz="2000" b="0" i="1" baseline="0" dirty="0" smtClean="0">
                          <a:solidFill>
                            <a:schemeClr val="tx1"/>
                          </a:solidFill>
                          <a:effectLst/>
                          <a:latin typeface="Arial" pitchFamily="34" charset="0"/>
                          <a:cs typeface="Arial" pitchFamily="34" charset="0"/>
                        </a:rPr>
                        <a:t> Test</a:t>
                      </a:r>
                      <a:r>
                        <a:rPr lang="en-US" sz="2000" b="0" i="1" baseline="-25000" dirty="0" smtClean="0">
                          <a:solidFill>
                            <a:schemeClr val="tx1"/>
                          </a:solidFill>
                          <a:effectLst/>
                          <a:latin typeface="Arial" pitchFamily="34" charset="0"/>
                          <a:cs typeface="Arial" pitchFamily="34" charset="0"/>
                        </a:rPr>
                        <a:t> </a:t>
                      </a:r>
                      <a:r>
                        <a:rPr lang="en-US" sz="2000" b="0" i="1" baseline="0" dirty="0" smtClean="0">
                          <a:solidFill>
                            <a:schemeClr val="tx1"/>
                          </a:solidFill>
                          <a:effectLst/>
                          <a:latin typeface="Arial" pitchFamily="34" charset="0"/>
                          <a:cs typeface="Arial" pitchFamily="34" charset="0"/>
                        </a:rPr>
                        <a:t>: p &gt; 0,05</a:t>
                      </a:r>
                      <a:endParaRPr lang="en-US" sz="2000" b="0" i="1" baseline="0" dirty="0">
                        <a:solidFill>
                          <a:schemeClr val="tx1"/>
                        </a:solidFill>
                        <a:effectLst/>
                        <a:latin typeface="Arial" pitchFamily="34" charset="0"/>
                        <a:cs typeface="Arial" pitchFamily="34" charset="0"/>
                      </a:endParaRPr>
                    </a:p>
                  </a:txBody>
                  <a:tcPr marL="68580" marR="68580" marT="0" marB="0" anchor="ctr">
                    <a:lnT w="76200" cap="flat" cmpd="sng" algn="ctr">
                      <a:solidFill>
                        <a:schemeClr val="bg2">
                          <a:lumMod val="75000"/>
                        </a:schemeClr>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762000" y="76200"/>
            <a:ext cx="7848600" cy="584775"/>
          </a:xfrm>
          <a:prstGeom prst="rect">
            <a:avLst/>
          </a:prstGeom>
        </p:spPr>
        <p:txBody>
          <a:bodyPr wrap="square">
            <a:spAutoFit/>
          </a:bodyPr>
          <a:lstStyle/>
          <a:p>
            <a:pPr algn="ctr"/>
            <a:r>
              <a:rPr lang="en-US" sz="3200" b="1" smtClean="0">
                <a:solidFill>
                  <a:srgbClr val="5C2C04"/>
                </a:solidFill>
                <a:latin typeface="Arial" pitchFamily="34" charset="0"/>
              </a:rPr>
              <a:t>HPV type</a:t>
            </a:r>
            <a:endParaRPr lang="en-US" sz="3200" b="1">
              <a:solidFill>
                <a:srgbClr val="5C2C04"/>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8A065803-99C5-4172-922D-27C33782849E}" type="slidenum">
              <a:rPr lang="en-US" smtClean="0"/>
              <a:pPr>
                <a:defRPr/>
              </a:pPr>
              <a:t>19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643833985"/>
              </p:ext>
            </p:extLst>
          </p:nvPr>
        </p:nvGraphicFramePr>
        <p:xfrm>
          <a:off x="457198" y="4890262"/>
          <a:ext cx="8305802" cy="1493520"/>
        </p:xfrm>
        <a:graphic>
          <a:graphicData uri="http://schemas.openxmlformats.org/drawingml/2006/table">
            <a:tbl>
              <a:tblPr firstRow="1" bandRow="1">
                <a:tableStyleId>{2D5ABB26-0587-4C30-8999-92F81FD0307C}</a:tableStyleId>
              </a:tblPr>
              <a:tblGrid>
                <a:gridCol w="3200400"/>
                <a:gridCol w="2971801"/>
                <a:gridCol w="2133601"/>
              </a:tblGrid>
              <a:tr h="370840">
                <a:tc>
                  <a:txBody>
                    <a:bodyPr/>
                    <a:lstStyle/>
                    <a:p>
                      <a:r>
                        <a:rPr lang="en-US" sz="2000" b="1" dirty="0" smtClean="0">
                          <a:latin typeface="Arial" panose="020B0604020202020204" pitchFamily="34" charset="0"/>
                          <a:cs typeface="Arial" panose="020B0604020202020204" pitchFamily="34" charset="0"/>
                        </a:rPr>
                        <a:t>HPV</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latin typeface="Arial" panose="020B0604020202020204" pitchFamily="34" charset="0"/>
                          <a:cs typeface="Arial" panose="020B0604020202020204" pitchFamily="34" charset="0"/>
                        </a:rPr>
                        <a:t>NOM</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smtClean="0">
                          <a:latin typeface="Arial" panose="020B0604020202020204" pitchFamily="34" charset="0"/>
                          <a:cs typeface="Arial" panose="020B0604020202020204" pitchFamily="34" charset="0"/>
                        </a:rPr>
                        <a:t>OSCC</a:t>
                      </a:r>
                      <a:endParaRPr lang="en-US" sz="200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000" b="0" baseline="0" smtClean="0">
                          <a:solidFill>
                            <a:srgbClr val="FF0000"/>
                          </a:solidFill>
                          <a:latin typeface="Arial" panose="020B0604020202020204" pitchFamily="34" charset="0"/>
                          <a:cs typeface="Arial" panose="020B0604020202020204" pitchFamily="34" charset="0"/>
                        </a:rPr>
                        <a:t>High risk</a:t>
                      </a:r>
                    </a:p>
                    <a:p>
                      <a:r>
                        <a:rPr lang="en-US" sz="2000" b="0" smtClean="0">
                          <a:solidFill>
                            <a:srgbClr val="FF0000"/>
                          </a:solidFill>
                          <a:latin typeface="Arial" panose="020B0604020202020204" pitchFamily="34" charset="0"/>
                          <a:cs typeface="Arial" panose="020B0604020202020204" pitchFamily="34" charset="0"/>
                        </a:rPr>
                        <a:t>-16,-35,-51,-53,-58</a:t>
                      </a:r>
                      <a:endParaRPr lang="en-US" sz="2000" b="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000" b="1" dirty="0" smtClean="0">
                          <a:latin typeface="Arial" panose="020B0604020202020204" pitchFamily="34" charset="0"/>
                          <a:cs typeface="Arial" panose="020B0604020202020204" pitchFamily="34" charset="0"/>
                        </a:rPr>
                        <a:t>83,3%</a:t>
                      </a:r>
                      <a:endParaRPr lang="en-US"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000" b="1" smtClean="0">
                          <a:latin typeface="Arial" panose="020B0604020202020204" pitchFamily="34" charset="0"/>
                          <a:cs typeface="Arial" panose="020B0604020202020204" pitchFamily="34" charset="0"/>
                        </a:rPr>
                        <a:t>93,1%</a:t>
                      </a:r>
                      <a:endParaRPr lang="en-US" sz="20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370840">
                <a:tc>
                  <a:txBody>
                    <a:bodyPr/>
                    <a:lstStyle/>
                    <a:p>
                      <a:r>
                        <a:rPr lang="en-US" sz="2000" b="1" smtClean="0">
                          <a:latin typeface="Arial" panose="020B0604020202020204" pitchFamily="34" charset="0"/>
                          <a:cs typeface="Arial" panose="020B0604020202020204" pitchFamily="34" charset="0"/>
                        </a:rPr>
                        <a:t>Low risk </a:t>
                      </a:r>
                      <a:r>
                        <a:rPr lang="en-US" sz="2000" b="0" baseline="0" smtClean="0">
                          <a:solidFill>
                            <a:schemeClr val="tx2">
                              <a:lumMod val="50000"/>
                            </a:schemeClr>
                          </a:solidFill>
                          <a:latin typeface="Arial" panose="020B0604020202020204" pitchFamily="34" charset="0"/>
                          <a:cs typeface="Arial" panose="020B0604020202020204" pitchFamily="34" charset="0"/>
                        </a:rPr>
                        <a:t>-43,-84</a:t>
                      </a:r>
                      <a:endParaRPr lang="en-US" sz="2000" b="0">
                        <a:solidFill>
                          <a:schemeClr val="tx2">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smtClean="0">
                          <a:latin typeface="Arial" panose="020B0604020202020204" pitchFamily="34" charset="0"/>
                          <a:cs typeface="Arial" panose="020B0604020202020204" pitchFamily="34" charset="0"/>
                        </a:rPr>
                        <a:t>16,7%</a:t>
                      </a:r>
                      <a:endParaRPr lang="en-US" sz="20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latin typeface="Arial" panose="020B0604020202020204" pitchFamily="34" charset="0"/>
                          <a:cs typeface="Arial" panose="020B0604020202020204" pitchFamily="34" charset="0"/>
                        </a:rPr>
                        <a:t>6,9%</a:t>
                      </a:r>
                      <a:endParaRPr lang="en-US"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9058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subTitle" idx="1"/>
          </p:nvPr>
        </p:nvSpPr>
        <p:spPr>
          <a:xfrm>
            <a:off x="0" y="381000"/>
            <a:ext cx="2974975" cy="701675"/>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r"/>
            <a:r>
              <a:rPr lang="en-US" altLang="en-US" sz="4000" b="1" dirty="0" smtClean="0">
                <a:solidFill>
                  <a:srgbClr val="137B18"/>
                </a:solidFill>
                <a:effectLst>
                  <a:outerShdw blurRad="38100" dist="38100" dir="2700000" algn="tl">
                    <a:srgbClr val="C0C0C0"/>
                  </a:outerShdw>
                </a:effectLst>
                <a:latin typeface="Arial" charset="0"/>
              </a:rPr>
              <a:t>CONTENT</a:t>
            </a:r>
            <a:endParaRPr lang="en-US" altLang="en-US" sz="4000" b="1" dirty="0">
              <a:solidFill>
                <a:srgbClr val="137B18"/>
              </a:solidFill>
              <a:effectLst>
                <a:outerShdw blurRad="38100" dist="38100" dir="2700000" algn="tl">
                  <a:srgbClr val="C0C0C0"/>
                </a:outerShdw>
              </a:effectLst>
              <a:latin typeface="Arial" charset="0"/>
            </a:endParaRPr>
          </a:p>
        </p:txBody>
      </p:sp>
      <p:grpSp>
        <p:nvGrpSpPr>
          <p:cNvPr id="98371" name="Group 67"/>
          <p:cNvGrpSpPr>
            <a:grpSpLocks/>
          </p:cNvGrpSpPr>
          <p:nvPr/>
        </p:nvGrpSpPr>
        <p:grpSpPr bwMode="auto">
          <a:xfrm>
            <a:off x="1585686" y="1638300"/>
            <a:ext cx="6134100" cy="1028700"/>
            <a:chOff x="1584" y="1296"/>
            <a:chExt cx="3708" cy="432"/>
          </a:xfrm>
        </p:grpSpPr>
        <p:sp>
          <p:nvSpPr>
            <p:cNvPr id="98333" name="AutoShape 29"/>
            <p:cNvSpPr>
              <a:spLocks noChangeArrowheads="1"/>
            </p:cNvSpPr>
            <p:nvPr/>
          </p:nvSpPr>
          <p:spPr bwMode="gray">
            <a:xfrm>
              <a:off x="1883" y="1371"/>
              <a:ext cx="3409" cy="288"/>
            </a:xfrm>
            <a:prstGeom prst="roundRect">
              <a:avLst>
                <a:gd name="adj" fmla="val 16667"/>
              </a:avLst>
            </a:prstGeom>
            <a:solidFill>
              <a:srgbClr val="3399FF"/>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sz="2800" dirty="0"/>
            </a:p>
          </p:txBody>
        </p:sp>
        <p:sp>
          <p:nvSpPr>
            <p:cNvPr id="98334" name="AutoShape 30"/>
            <p:cNvSpPr>
              <a:spLocks noChangeArrowheads="1"/>
            </p:cNvSpPr>
            <p:nvPr/>
          </p:nvSpPr>
          <p:spPr bwMode="gray">
            <a:xfrm>
              <a:off x="1584" y="1296"/>
              <a:ext cx="538" cy="432"/>
            </a:xfrm>
            <a:prstGeom prst="diamond">
              <a:avLst/>
            </a:prstGeom>
            <a:solidFill>
              <a:srgbClr val="3399FF"/>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sz="2800" dirty="0"/>
            </a:p>
          </p:txBody>
        </p:sp>
        <p:sp>
          <p:nvSpPr>
            <p:cNvPr id="98335" name="Text Box 31"/>
            <p:cNvSpPr txBox="1">
              <a:spLocks noChangeArrowheads="1"/>
            </p:cNvSpPr>
            <p:nvPr/>
          </p:nvSpPr>
          <p:spPr bwMode="gray">
            <a:xfrm>
              <a:off x="2062" y="1406"/>
              <a:ext cx="2692"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dirty="0" smtClean="0">
                  <a:solidFill>
                    <a:schemeClr val="bg1"/>
                  </a:solidFill>
                  <a:latin typeface="Arial" pitchFamily="34" charset="0"/>
                </a:rPr>
                <a:t>   INTRODUCTION</a:t>
              </a:r>
              <a:r>
                <a:rPr lang="en-US" altLang="en-US" sz="2800" b="1" dirty="0">
                  <a:solidFill>
                    <a:schemeClr val="bg1"/>
                  </a:solidFill>
                  <a:latin typeface="Arial" pitchFamily="34" charset="0"/>
                </a:rPr>
                <a:t>	</a:t>
              </a:r>
            </a:p>
          </p:txBody>
        </p:sp>
        <p:sp>
          <p:nvSpPr>
            <p:cNvPr id="98336" name="Text Box 32"/>
            <p:cNvSpPr txBox="1">
              <a:spLocks noChangeArrowheads="1"/>
            </p:cNvSpPr>
            <p:nvPr/>
          </p:nvSpPr>
          <p:spPr bwMode="gray">
            <a:xfrm>
              <a:off x="1732" y="1358"/>
              <a:ext cx="23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r>
                <a:rPr lang="en-US" altLang="en-US" sz="2800" dirty="0">
                  <a:solidFill>
                    <a:schemeClr val="bg1"/>
                  </a:solidFill>
                </a:rPr>
                <a:t>1</a:t>
              </a:r>
            </a:p>
          </p:txBody>
        </p:sp>
      </p:grpSp>
      <p:grpSp>
        <p:nvGrpSpPr>
          <p:cNvPr id="98337" name="Group 33"/>
          <p:cNvGrpSpPr>
            <a:grpSpLocks/>
          </p:cNvGrpSpPr>
          <p:nvPr/>
        </p:nvGrpSpPr>
        <p:grpSpPr bwMode="auto">
          <a:xfrm>
            <a:off x="1600200" y="2709634"/>
            <a:ext cx="6172200" cy="953885"/>
            <a:chOff x="1296" y="1824"/>
            <a:chExt cx="2976" cy="432"/>
          </a:xfrm>
        </p:grpSpPr>
        <p:sp>
          <p:nvSpPr>
            <p:cNvPr id="98338" name="AutoShape 34"/>
            <p:cNvSpPr>
              <a:spLocks noChangeArrowheads="1"/>
            </p:cNvSpPr>
            <p:nvPr/>
          </p:nvSpPr>
          <p:spPr bwMode="gray">
            <a:xfrm>
              <a:off x="1536" y="1899"/>
              <a:ext cx="2736" cy="288"/>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sz="2800" dirty="0">
                <a:latin typeface="Arial" pitchFamily="34" charset="0"/>
              </a:endParaRPr>
            </a:p>
          </p:txBody>
        </p:sp>
        <p:sp>
          <p:nvSpPr>
            <p:cNvPr id="98339" name="AutoShape 35"/>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sz="2800" dirty="0">
                <a:latin typeface="Arial" pitchFamily="34" charset="0"/>
              </a:endParaRPr>
            </a:p>
          </p:txBody>
        </p:sp>
        <p:sp>
          <p:nvSpPr>
            <p:cNvPr id="98340" name="Text Box 36"/>
            <p:cNvSpPr txBox="1">
              <a:spLocks noChangeArrowheads="1"/>
            </p:cNvSpPr>
            <p:nvPr/>
          </p:nvSpPr>
          <p:spPr bwMode="gray">
            <a:xfrm>
              <a:off x="1753" y="1934"/>
              <a:ext cx="248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smtClean="0">
                  <a:solidFill>
                    <a:schemeClr val="bg1"/>
                  </a:solidFill>
                  <a:latin typeface="Arial" pitchFamily="34" charset="0"/>
                </a:rPr>
                <a:t> MATERIALS </a:t>
              </a:r>
              <a:r>
                <a:rPr lang="en-US" altLang="en-US" sz="2800" b="1" dirty="0">
                  <a:solidFill>
                    <a:schemeClr val="bg1"/>
                  </a:solidFill>
                  <a:latin typeface="Arial" pitchFamily="34" charset="0"/>
                </a:rPr>
                <a:t>AND METHODS </a:t>
              </a:r>
            </a:p>
          </p:txBody>
        </p:sp>
        <p:sp>
          <p:nvSpPr>
            <p:cNvPr id="98341" name="Text Box 37"/>
            <p:cNvSpPr txBox="1">
              <a:spLocks noChangeArrowheads="1"/>
            </p:cNvSpPr>
            <p:nvPr/>
          </p:nvSpPr>
          <p:spPr bwMode="gray">
            <a:xfrm>
              <a:off x="1416" y="1886"/>
              <a:ext cx="19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a:r>
                <a:rPr lang="en-US" altLang="en-US" sz="2800" dirty="0">
                  <a:solidFill>
                    <a:schemeClr val="bg1"/>
                  </a:solidFill>
                  <a:latin typeface="Arial" pitchFamily="34" charset="0"/>
                </a:rPr>
                <a:t>2</a:t>
              </a:r>
            </a:p>
          </p:txBody>
        </p:sp>
      </p:grpSp>
      <p:grpSp>
        <p:nvGrpSpPr>
          <p:cNvPr id="98377" name="Group 73"/>
          <p:cNvGrpSpPr>
            <a:grpSpLocks/>
          </p:cNvGrpSpPr>
          <p:nvPr/>
        </p:nvGrpSpPr>
        <p:grpSpPr bwMode="auto">
          <a:xfrm>
            <a:off x="1632858" y="3757383"/>
            <a:ext cx="6076950" cy="860367"/>
            <a:chOff x="1584" y="2928"/>
            <a:chExt cx="3708" cy="432"/>
          </a:xfrm>
        </p:grpSpPr>
        <p:sp>
          <p:nvSpPr>
            <p:cNvPr id="98348" name="AutoShape 44"/>
            <p:cNvSpPr>
              <a:spLocks noChangeArrowheads="1"/>
            </p:cNvSpPr>
            <p:nvPr/>
          </p:nvSpPr>
          <p:spPr bwMode="gray">
            <a:xfrm>
              <a:off x="1883" y="3003"/>
              <a:ext cx="3409" cy="288"/>
            </a:xfrm>
            <a:prstGeom prst="roundRect">
              <a:avLst>
                <a:gd name="adj" fmla="val 16667"/>
              </a:avLst>
            </a:prstGeom>
            <a:solidFill>
              <a:srgbClr val="5297C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sz="2800" dirty="0">
                <a:latin typeface="Arial" pitchFamily="34" charset="0"/>
              </a:endParaRPr>
            </a:p>
          </p:txBody>
        </p:sp>
        <p:sp>
          <p:nvSpPr>
            <p:cNvPr id="98349" name="AutoShape 45"/>
            <p:cNvSpPr>
              <a:spLocks noChangeArrowheads="1"/>
            </p:cNvSpPr>
            <p:nvPr/>
          </p:nvSpPr>
          <p:spPr bwMode="gray">
            <a:xfrm>
              <a:off x="1584" y="2928"/>
              <a:ext cx="538" cy="432"/>
            </a:xfrm>
            <a:prstGeom prst="diamond">
              <a:avLst/>
            </a:prstGeom>
            <a:solidFill>
              <a:srgbClr val="5297C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sz="2800" dirty="0">
                <a:latin typeface="Arial" pitchFamily="34" charset="0"/>
              </a:endParaRPr>
            </a:p>
          </p:txBody>
        </p:sp>
        <p:sp>
          <p:nvSpPr>
            <p:cNvPr id="98350" name="Text Box 46"/>
            <p:cNvSpPr txBox="1">
              <a:spLocks noChangeArrowheads="1"/>
            </p:cNvSpPr>
            <p:nvPr/>
          </p:nvSpPr>
          <p:spPr bwMode="gray">
            <a:xfrm>
              <a:off x="2062" y="3038"/>
              <a:ext cx="2989" cy="26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smtClean="0">
                  <a:solidFill>
                    <a:schemeClr val="bg1"/>
                  </a:solidFill>
                  <a:latin typeface="Arial" pitchFamily="34" charset="0"/>
                </a:rPr>
                <a:t>  RESULTS </a:t>
              </a:r>
              <a:r>
                <a:rPr lang="en-US" altLang="en-US" sz="2800" b="1" dirty="0">
                  <a:solidFill>
                    <a:schemeClr val="bg1"/>
                  </a:solidFill>
                  <a:latin typeface="Arial" pitchFamily="34" charset="0"/>
                </a:rPr>
                <a:t>&amp; </a:t>
              </a:r>
              <a:r>
                <a:rPr lang="en-US" altLang="en-US" sz="2800" b="1" dirty="0" smtClean="0">
                  <a:solidFill>
                    <a:schemeClr val="bg1"/>
                  </a:solidFill>
                  <a:latin typeface="Arial" pitchFamily="34" charset="0"/>
                </a:rPr>
                <a:t>DISCUSSION</a:t>
              </a:r>
              <a:endParaRPr lang="en-US" altLang="en-US" sz="2800" b="1" dirty="0">
                <a:solidFill>
                  <a:schemeClr val="bg1"/>
                </a:solidFill>
                <a:latin typeface="Arial" pitchFamily="34" charset="0"/>
              </a:endParaRPr>
            </a:p>
          </p:txBody>
        </p:sp>
        <p:sp>
          <p:nvSpPr>
            <p:cNvPr id="98351" name="Text Box 47"/>
            <p:cNvSpPr txBox="1">
              <a:spLocks noChangeArrowheads="1"/>
            </p:cNvSpPr>
            <p:nvPr/>
          </p:nvSpPr>
          <p:spPr bwMode="gray">
            <a:xfrm>
              <a:off x="1738" y="3002"/>
              <a:ext cx="235" cy="26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a:r>
                <a:rPr lang="en-US" altLang="en-US" sz="2800" dirty="0" smtClean="0">
                  <a:solidFill>
                    <a:schemeClr val="bg1"/>
                  </a:solidFill>
                  <a:latin typeface="Arial" pitchFamily="34" charset="0"/>
                </a:rPr>
                <a:t>3</a:t>
              </a:r>
              <a:endParaRPr lang="en-US" altLang="en-US" sz="2800" dirty="0">
                <a:solidFill>
                  <a:schemeClr val="bg1"/>
                </a:solidFill>
                <a:latin typeface="Arial" pitchFamily="34" charset="0"/>
              </a:endParaRPr>
            </a:p>
          </p:txBody>
        </p:sp>
      </p:grpSp>
      <p:grpSp>
        <p:nvGrpSpPr>
          <p:cNvPr id="98403" name="Group 99"/>
          <p:cNvGrpSpPr>
            <a:grpSpLocks/>
          </p:cNvGrpSpPr>
          <p:nvPr/>
        </p:nvGrpSpPr>
        <p:grpSpPr bwMode="auto">
          <a:xfrm>
            <a:off x="1647372" y="4629149"/>
            <a:ext cx="6057900" cy="916478"/>
            <a:chOff x="1188" y="3108"/>
            <a:chExt cx="3684" cy="432"/>
          </a:xfrm>
        </p:grpSpPr>
        <p:sp>
          <p:nvSpPr>
            <p:cNvPr id="98373" name="AutoShape 69"/>
            <p:cNvSpPr>
              <a:spLocks noChangeArrowheads="1"/>
            </p:cNvSpPr>
            <p:nvPr/>
          </p:nvSpPr>
          <p:spPr bwMode="gray">
            <a:xfrm>
              <a:off x="1485" y="3183"/>
              <a:ext cx="3387" cy="288"/>
            </a:xfrm>
            <a:prstGeom prst="roundRect">
              <a:avLst>
                <a:gd name="adj" fmla="val 16667"/>
              </a:avLst>
            </a:prstGeom>
            <a:solidFill>
              <a:srgbClr val="009999"/>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sz="2800" dirty="0">
                <a:latin typeface="Arial" pitchFamily="34" charset="0"/>
              </a:endParaRPr>
            </a:p>
          </p:txBody>
        </p:sp>
        <p:sp>
          <p:nvSpPr>
            <p:cNvPr id="98374" name="AutoShape 70"/>
            <p:cNvSpPr>
              <a:spLocks noChangeArrowheads="1"/>
            </p:cNvSpPr>
            <p:nvPr/>
          </p:nvSpPr>
          <p:spPr bwMode="gray">
            <a:xfrm>
              <a:off x="1188" y="3108"/>
              <a:ext cx="535" cy="432"/>
            </a:xfrm>
            <a:prstGeom prst="diamond">
              <a:avLst/>
            </a:prstGeom>
            <a:solidFill>
              <a:srgbClr val="009999"/>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sz="2800" dirty="0">
                <a:latin typeface="Arial" pitchFamily="34" charset="0"/>
              </a:endParaRPr>
            </a:p>
          </p:txBody>
        </p:sp>
        <p:sp>
          <p:nvSpPr>
            <p:cNvPr id="98375" name="Text Box 71"/>
            <p:cNvSpPr txBox="1">
              <a:spLocks noChangeArrowheads="1"/>
            </p:cNvSpPr>
            <p:nvPr/>
          </p:nvSpPr>
          <p:spPr bwMode="gray">
            <a:xfrm>
              <a:off x="1663" y="3218"/>
              <a:ext cx="2674" cy="24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dirty="0" smtClean="0">
                  <a:solidFill>
                    <a:schemeClr val="bg1"/>
                  </a:solidFill>
                  <a:latin typeface="Arial" pitchFamily="34" charset="0"/>
                </a:rPr>
                <a:t>   CONCLUSION</a:t>
              </a:r>
              <a:endParaRPr lang="en-US" altLang="en-US" sz="2800" b="1" dirty="0">
                <a:solidFill>
                  <a:schemeClr val="bg1"/>
                </a:solidFill>
                <a:latin typeface="Arial" pitchFamily="34" charset="0"/>
              </a:endParaRPr>
            </a:p>
          </p:txBody>
        </p:sp>
        <p:sp>
          <p:nvSpPr>
            <p:cNvPr id="98376" name="Text Box 72"/>
            <p:cNvSpPr txBox="1">
              <a:spLocks noChangeArrowheads="1"/>
            </p:cNvSpPr>
            <p:nvPr/>
          </p:nvSpPr>
          <p:spPr bwMode="gray">
            <a:xfrm>
              <a:off x="1334" y="3170"/>
              <a:ext cx="234" cy="24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r>
                <a:rPr lang="en-US" altLang="en-US" sz="2800" dirty="0" smtClean="0">
                  <a:solidFill>
                    <a:schemeClr val="bg1"/>
                  </a:solidFill>
                  <a:latin typeface="Arial" pitchFamily="34" charset="0"/>
                </a:rPr>
                <a:t>4</a:t>
              </a:r>
              <a:endParaRPr lang="en-US" altLang="en-US" sz="2800" dirty="0">
                <a:solidFill>
                  <a:schemeClr val="bg1"/>
                </a:solidFill>
                <a:latin typeface="Arial" pitchFamily="34" charset="0"/>
              </a:endParaRPr>
            </a:p>
          </p:txBody>
        </p:sp>
      </p:grpSp>
      <p:sp>
        <p:nvSpPr>
          <p:cNvPr id="2" name="Slide Number Placeholder 1"/>
          <p:cNvSpPr>
            <a:spLocks noGrp="1"/>
          </p:cNvSpPr>
          <p:nvPr>
            <p:ph type="sldNum" sz="quarter" idx="12"/>
          </p:nvPr>
        </p:nvSpPr>
        <p:spPr/>
        <p:txBody>
          <a:bodyPr/>
          <a:lstStyle/>
          <a:p>
            <a:pPr>
              <a:defRPr/>
            </a:pPr>
            <a:fld id="{2B1A0CB2-8F64-48ED-AF97-F8E4C0912367}" type="slidenum">
              <a:rPr lang="en-US" smtClean="0"/>
              <a:pPr>
                <a:defRPr/>
              </a:pPr>
              <a:t>2</a:t>
            </a:fld>
            <a:endParaRPr lang="en-US" dirty="0"/>
          </a:p>
        </p:txBody>
      </p:sp>
    </p:spTree>
    <p:extLst>
      <p:ext uri="{BB962C8B-B14F-4D97-AF65-F5344CB8AC3E}">
        <p14:creationId xmlns:p14="http://schemas.microsoft.com/office/powerpoint/2010/main" val="1286161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155575" y="-8382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307975" y="-685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ounded Rectangle 6"/>
          <p:cNvSpPr/>
          <p:nvPr/>
        </p:nvSpPr>
        <p:spPr>
          <a:xfrm>
            <a:off x="2819400" y="4800600"/>
            <a:ext cx="3733800" cy="1600200"/>
          </a:xfrm>
          <a:prstGeom prst="roundRect">
            <a:avLst/>
          </a:prstGeom>
          <a:no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solidFill>
                  <a:schemeClr val="tx2"/>
                </a:solidFill>
                <a:latin typeface="Arial" pitchFamily="34" charset="0"/>
                <a:cs typeface="Arial" pitchFamily="34" charset="0"/>
              </a:rPr>
              <a:t>Cuc Tran, 2012 </a:t>
            </a:r>
          </a:p>
          <a:p>
            <a:pPr algn="ctr"/>
            <a:r>
              <a:rPr lang="en-US" sz="2400" dirty="0" smtClean="0">
                <a:solidFill>
                  <a:schemeClr val="tx1"/>
                </a:solidFill>
                <a:latin typeface="Arial" pitchFamily="34" charset="0"/>
                <a:cs typeface="Arial" pitchFamily="34" charset="0"/>
              </a:rPr>
              <a:t>HPV18: 48%</a:t>
            </a:r>
          </a:p>
          <a:p>
            <a:pPr algn="ctr"/>
            <a:r>
              <a:rPr lang="en-US" sz="2400" dirty="0" smtClean="0">
                <a:solidFill>
                  <a:schemeClr val="tx1"/>
                </a:solidFill>
                <a:latin typeface="Arial" pitchFamily="34" charset="0"/>
                <a:cs typeface="Arial" pitchFamily="34" charset="0"/>
              </a:rPr>
              <a:t>HPV16: 40%</a:t>
            </a:r>
          </a:p>
        </p:txBody>
      </p:sp>
      <p:grpSp>
        <p:nvGrpSpPr>
          <p:cNvPr id="8" name="Group 7"/>
          <p:cNvGrpSpPr/>
          <p:nvPr/>
        </p:nvGrpSpPr>
        <p:grpSpPr>
          <a:xfrm>
            <a:off x="488074" y="663520"/>
            <a:ext cx="3848266" cy="2994080"/>
            <a:chOff x="488074" y="1422551"/>
            <a:chExt cx="3848266" cy="2994080"/>
          </a:xfrm>
        </p:grpSpPr>
        <p:grpSp>
          <p:nvGrpSpPr>
            <p:cNvPr id="24" name="Group 23"/>
            <p:cNvGrpSpPr/>
            <p:nvPr/>
          </p:nvGrpSpPr>
          <p:grpSpPr>
            <a:xfrm>
              <a:off x="488074" y="1422551"/>
              <a:ext cx="3848266" cy="855451"/>
              <a:chOff x="317783" y="302"/>
              <a:chExt cx="3848266" cy="855451"/>
            </a:xfrm>
          </p:grpSpPr>
          <p:sp>
            <p:nvSpPr>
              <p:cNvPr id="45" name="Rounded Rectangle 44"/>
              <p:cNvSpPr/>
              <p:nvPr/>
            </p:nvSpPr>
            <p:spPr>
              <a:xfrm>
                <a:off x="317783" y="302"/>
                <a:ext cx="3848266" cy="855451"/>
              </a:xfrm>
              <a:prstGeom prst="roundRect">
                <a:avLst>
                  <a:gd name="adj" fmla="val 100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46" name="Rounded Rectangle 4"/>
              <p:cNvSpPr/>
              <p:nvPr/>
            </p:nvSpPr>
            <p:spPr>
              <a:xfrm>
                <a:off x="342838" y="25357"/>
                <a:ext cx="3798156" cy="805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n-US" sz="4800" b="1" kern="1200" smtClean="0"/>
                  <a:t>NOM</a:t>
                </a:r>
                <a:endParaRPr lang="en-US" sz="4800" b="1" kern="1200"/>
              </a:p>
            </p:txBody>
          </p:sp>
        </p:grpSp>
        <p:grpSp>
          <p:nvGrpSpPr>
            <p:cNvPr id="25" name="Group 24"/>
            <p:cNvGrpSpPr/>
            <p:nvPr/>
          </p:nvGrpSpPr>
          <p:grpSpPr>
            <a:xfrm>
              <a:off x="1257727" y="2491865"/>
              <a:ext cx="3078613" cy="855451"/>
              <a:chOff x="1087436" y="1069616"/>
              <a:chExt cx="3078613" cy="855451"/>
            </a:xfrm>
          </p:grpSpPr>
          <p:sp>
            <p:nvSpPr>
              <p:cNvPr id="43" name="Rounded Rectangle 42"/>
              <p:cNvSpPr/>
              <p:nvPr/>
            </p:nvSpPr>
            <p:spPr>
              <a:xfrm>
                <a:off x="1087436" y="1069616"/>
                <a:ext cx="3078613" cy="855451"/>
              </a:xfrm>
              <a:prstGeom prst="roundRect">
                <a:avLst>
                  <a:gd name="adj" fmla="val 10000"/>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Rounded Rectangle 6"/>
              <p:cNvSpPr/>
              <p:nvPr/>
            </p:nvSpPr>
            <p:spPr>
              <a:xfrm>
                <a:off x="1112491" y="1094671"/>
                <a:ext cx="3028503" cy="8053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smtClean="0">
                    <a:latin typeface="Arial" pitchFamily="34" charset="0"/>
                    <a:cs typeface="Arial" pitchFamily="34" charset="0"/>
                  </a:rPr>
                  <a:t>Zhang </a:t>
                </a:r>
                <a:r>
                  <a:rPr lang="en-US" sz="2000" kern="1200" smtClean="0">
                    <a:latin typeface="Arial" pitchFamily="34" charset="0"/>
                    <a:cs typeface="Arial" pitchFamily="34" charset="0"/>
                  </a:rPr>
                  <a:t>2004(China)</a:t>
                </a:r>
                <a:endParaRPr lang="en-US" sz="2000" b="1" kern="1200" smtClean="0">
                  <a:latin typeface="Arial" pitchFamily="34" charset="0"/>
                  <a:cs typeface="Arial" pitchFamily="34" charset="0"/>
                </a:endParaRPr>
              </a:p>
              <a:p>
                <a:pPr lvl="0" algn="ctr" defTabSz="889000">
                  <a:lnSpc>
                    <a:spcPct val="90000"/>
                  </a:lnSpc>
                  <a:spcBef>
                    <a:spcPct val="0"/>
                  </a:spcBef>
                  <a:spcAft>
                    <a:spcPct val="35000"/>
                  </a:spcAft>
                </a:pPr>
                <a:r>
                  <a:rPr lang="en-US" sz="2000" b="0" kern="1200" smtClean="0">
                    <a:solidFill>
                      <a:srgbClr val="FF0000"/>
                    </a:solidFill>
                    <a:latin typeface="Arial" pitchFamily="34" charset="0"/>
                    <a:cs typeface="Arial" pitchFamily="34" charset="0"/>
                  </a:rPr>
                  <a:t>HPV-16:</a:t>
                </a:r>
                <a:r>
                  <a:rPr lang="en-US" sz="2000" b="0" kern="1200" smtClean="0">
                    <a:latin typeface="Arial" pitchFamily="34" charset="0"/>
                    <a:cs typeface="Arial" pitchFamily="34" charset="0"/>
                  </a:rPr>
                  <a:t> 68%</a:t>
                </a:r>
                <a:endParaRPr lang="en-US" sz="2000" b="0" kern="1200">
                  <a:latin typeface="Arial" pitchFamily="34" charset="0"/>
                  <a:cs typeface="Arial" pitchFamily="34" charset="0"/>
                </a:endParaRPr>
              </a:p>
            </p:txBody>
          </p:sp>
        </p:grpSp>
        <p:sp>
          <p:nvSpPr>
            <p:cNvPr id="26" name="Straight Connector 7"/>
            <p:cNvSpPr/>
            <p:nvPr/>
          </p:nvSpPr>
          <p:spPr>
            <a:xfrm>
              <a:off x="872900" y="2278002"/>
              <a:ext cx="384826" cy="1710903"/>
            </a:xfrm>
            <a:custGeom>
              <a:avLst/>
              <a:gdLst/>
              <a:ahLst/>
              <a:cxnLst/>
              <a:rect l="0" t="0" r="0" b="0"/>
              <a:pathLst>
                <a:path>
                  <a:moveTo>
                    <a:pt x="0" y="0"/>
                  </a:moveTo>
                  <a:lnTo>
                    <a:pt x="0" y="1710903"/>
                  </a:lnTo>
                  <a:lnTo>
                    <a:pt x="384826" y="1710903"/>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27" name="Group 26"/>
            <p:cNvGrpSpPr/>
            <p:nvPr/>
          </p:nvGrpSpPr>
          <p:grpSpPr>
            <a:xfrm>
              <a:off x="1257727" y="3561180"/>
              <a:ext cx="3078613" cy="855451"/>
              <a:chOff x="1087436" y="2138931"/>
              <a:chExt cx="3078613" cy="855451"/>
            </a:xfrm>
          </p:grpSpPr>
          <p:sp>
            <p:nvSpPr>
              <p:cNvPr id="41" name="Rounded Rectangle 40"/>
              <p:cNvSpPr/>
              <p:nvPr/>
            </p:nvSpPr>
            <p:spPr>
              <a:xfrm>
                <a:off x="1087436" y="2138931"/>
                <a:ext cx="3078613" cy="855451"/>
              </a:xfrm>
              <a:prstGeom prst="roundRect">
                <a:avLst>
                  <a:gd name="adj" fmla="val 10000"/>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2" name="Rounded Rectangle 9"/>
              <p:cNvSpPr/>
              <p:nvPr/>
            </p:nvSpPr>
            <p:spPr>
              <a:xfrm>
                <a:off x="1112491" y="2163986"/>
                <a:ext cx="3028503" cy="8053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err="1" smtClean="0"/>
                  <a:t>Pattanshetty</a:t>
                </a:r>
                <a:r>
                  <a:rPr lang="vi-VN" sz="2000" kern="1200" smtClean="0"/>
                  <a:t>, 2014(India)</a:t>
                </a:r>
                <a:endParaRPr lang="en-US" sz="2000" b="1" kern="1200" smtClean="0"/>
              </a:p>
              <a:p>
                <a:pPr lvl="0" algn="ctr" defTabSz="889000">
                  <a:lnSpc>
                    <a:spcPct val="90000"/>
                  </a:lnSpc>
                  <a:spcAft>
                    <a:spcPct val="35000"/>
                  </a:spcAft>
                </a:pPr>
                <a:r>
                  <a:rPr lang="en-US" sz="2400" smtClean="0">
                    <a:solidFill>
                      <a:srgbClr val="FF0000"/>
                    </a:solidFill>
                    <a:latin typeface="Arial" pitchFamily="34" charset="0"/>
                    <a:cs typeface="Arial" pitchFamily="34" charset="0"/>
                  </a:rPr>
                  <a:t>HPV-16:</a:t>
                </a:r>
                <a:r>
                  <a:rPr lang="en-US" sz="2400" b="0" kern="1200" smtClean="0"/>
                  <a:t> 72%</a:t>
                </a:r>
                <a:endParaRPr lang="en-US" sz="2400" b="0" kern="1200"/>
              </a:p>
            </p:txBody>
          </p:sp>
        </p:grpSp>
      </p:grpSp>
      <p:grpSp>
        <p:nvGrpSpPr>
          <p:cNvPr id="28" name="Group 27"/>
          <p:cNvGrpSpPr/>
          <p:nvPr/>
        </p:nvGrpSpPr>
        <p:grpSpPr>
          <a:xfrm>
            <a:off x="4764066" y="635303"/>
            <a:ext cx="3848266" cy="855451"/>
            <a:chOff x="4593775" y="302"/>
            <a:chExt cx="3848266" cy="855451"/>
          </a:xfrm>
        </p:grpSpPr>
        <p:sp>
          <p:nvSpPr>
            <p:cNvPr id="39" name="Rounded Rectangle 38"/>
            <p:cNvSpPr/>
            <p:nvPr/>
          </p:nvSpPr>
          <p:spPr>
            <a:xfrm>
              <a:off x="4593775" y="302"/>
              <a:ext cx="3848266" cy="855451"/>
            </a:xfrm>
            <a:prstGeom prst="roundRect">
              <a:avLst>
                <a:gd name="adj" fmla="val 100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40" name="Rounded Rectangle 11"/>
            <p:cNvSpPr/>
            <p:nvPr/>
          </p:nvSpPr>
          <p:spPr>
            <a:xfrm>
              <a:off x="4618830" y="25357"/>
              <a:ext cx="3798156" cy="805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n-US" sz="4800" b="1" kern="1200" smtClean="0"/>
                <a:t>OSCC</a:t>
              </a:r>
              <a:endParaRPr lang="en-US" sz="4800" b="1" kern="1200"/>
            </a:p>
          </p:txBody>
        </p:sp>
      </p:grpSp>
      <p:grpSp>
        <p:nvGrpSpPr>
          <p:cNvPr id="30" name="Group 29"/>
          <p:cNvGrpSpPr/>
          <p:nvPr/>
        </p:nvGrpSpPr>
        <p:grpSpPr>
          <a:xfrm>
            <a:off x="5531987" y="2819400"/>
            <a:ext cx="3078613" cy="898792"/>
            <a:chOff x="5407022" y="2776752"/>
            <a:chExt cx="3078613" cy="898792"/>
          </a:xfrm>
        </p:grpSpPr>
        <p:sp>
          <p:nvSpPr>
            <p:cNvPr id="37" name="Rounded Rectangle 36"/>
            <p:cNvSpPr/>
            <p:nvPr/>
          </p:nvSpPr>
          <p:spPr>
            <a:xfrm>
              <a:off x="5407022" y="2776752"/>
              <a:ext cx="3078613" cy="855451"/>
            </a:xfrm>
            <a:prstGeom prst="roundRect">
              <a:avLst>
                <a:gd name="adj" fmla="val 10000"/>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8" name="Rounded Rectangle 14"/>
            <p:cNvSpPr/>
            <p:nvPr/>
          </p:nvSpPr>
          <p:spPr>
            <a:xfrm>
              <a:off x="5432077" y="2870203"/>
              <a:ext cx="3028503" cy="8053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smtClean="0">
                  <a:latin typeface="Arial" pitchFamily="34" charset="0"/>
                  <a:cs typeface="Arial" pitchFamily="34" charset="0"/>
                </a:rPr>
                <a:t>St </a:t>
              </a:r>
              <a:r>
                <a:rPr lang="en-US" sz="2000" b="1" kern="1200" dirty="0" err="1" smtClean="0">
                  <a:latin typeface="Arial" pitchFamily="34" charset="0"/>
                  <a:cs typeface="Arial" pitchFamily="34" charset="0"/>
                </a:rPr>
                <a:t>Guily</a:t>
              </a:r>
              <a:r>
                <a:rPr lang="en-US" sz="2000" b="1" kern="1200" dirty="0" smtClean="0">
                  <a:latin typeface="Arial" pitchFamily="34" charset="0"/>
                  <a:cs typeface="Arial" pitchFamily="34" charset="0"/>
                </a:rPr>
                <a:t>,</a:t>
              </a:r>
              <a:r>
                <a:rPr lang="en-US" sz="2000" b="0" kern="1200" dirty="0" smtClean="0">
                  <a:latin typeface="Arial" pitchFamily="34" charset="0"/>
                  <a:cs typeface="Arial" pitchFamily="34" charset="0"/>
                </a:rPr>
                <a:t> 2011 (France)</a:t>
              </a:r>
              <a:endParaRPr lang="en-US" sz="2000" b="1" kern="1200" dirty="0" smtClean="0">
                <a:latin typeface="Arial" pitchFamily="34" charset="0"/>
                <a:cs typeface="Arial" pitchFamily="34" charset="0"/>
              </a:endParaRPr>
            </a:p>
            <a:p>
              <a:pPr lvl="0" algn="ctr" defTabSz="889000">
                <a:lnSpc>
                  <a:spcPct val="90000"/>
                </a:lnSpc>
                <a:spcBef>
                  <a:spcPct val="0"/>
                </a:spcBef>
                <a:spcAft>
                  <a:spcPct val="35000"/>
                </a:spcAft>
              </a:pPr>
              <a:r>
                <a:rPr lang="en-US" sz="2000" b="0" kern="1200" dirty="0" smtClean="0">
                  <a:solidFill>
                    <a:srgbClr val="FF0000"/>
                  </a:solidFill>
                  <a:latin typeface="Arial" pitchFamily="34" charset="0"/>
                  <a:cs typeface="Arial" pitchFamily="34" charset="0"/>
                </a:rPr>
                <a:t>HPV-16:</a:t>
              </a:r>
              <a:r>
                <a:rPr lang="en-US" sz="2000" b="0" kern="1200" dirty="0" smtClean="0">
                  <a:latin typeface="Arial" pitchFamily="34" charset="0"/>
                  <a:cs typeface="Arial" pitchFamily="34" charset="0"/>
                </a:rPr>
                <a:t> 95%  </a:t>
              </a:r>
              <a:endParaRPr lang="en-US" sz="2000" b="0" kern="1200" dirty="0">
                <a:latin typeface="Arial" pitchFamily="34" charset="0"/>
                <a:cs typeface="Arial" pitchFamily="34" charset="0"/>
              </a:endParaRPr>
            </a:p>
          </p:txBody>
        </p:sp>
      </p:grpSp>
      <p:grpSp>
        <p:nvGrpSpPr>
          <p:cNvPr id="31" name="Group 30"/>
          <p:cNvGrpSpPr/>
          <p:nvPr/>
        </p:nvGrpSpPr>
        <p:grpSpPr>
          <a:xfrm>
            <a:off x="5486400" y="1735349"/>
            <a:ext cx="3078613" cy="855451"/>
            <a:chOff x="5376417" y="2243356"/>
            <a:chExt cx="3078613" cy="855451"/>
          </a:xfrm>
        </p:grpSpPr>
        <p:sp>
          <p:nvSpPr>
            <p:cNvPr id="35" name="Rounded Rectangle 34"/>
            <p:cNvSpPr/>
            <p:nvPr/>
          </p:nvSpPr>
          <p:spPr>
            <a:xfrm>
              <a:off x="5376417" y="2243356"/>
              <a:ext cx="3078613" cy="855451"/>
            </a:xfrm>
            <a:prstGeom prst="roundRect">
              <a:avLst>
                <a:gd name="adj" fmla="val 10000"/>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6" name="Rounded Rectangle 16"/>
            <p:cNvSpPr/>
            <p:nvPr/>
          </p:nvSpPr>
          <p:spPr>
            <a:xfrm>
              <a:off x="5401472" y="2293466"/>
              <a:ext cx="3028503" cy="8053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Aft>
                  <a:spcPct val="35000"/>
                </a:spcAft>
              </a:pPr>
              <a:r>
                <a:rPr lang="en-US" sz="2000" b="1" kern="1200" smtClean="0">
                  <a:latin typeface="Arial" pitchFamily="34" charset="0"/>
                  <a:cs typeface="Arial" pitchFamily="34" charset="0"/>
                </a:rPr>
                <a:t>Zhao, </a:t>
              </a:r>
              <a:r>
                <a:rPr lang="en-US" sz="2000">
                  <a:latin typeface="Arial" pitchFamily="34" charset="0"/>
                  <a:cs typeface="Arial" pitchFamily="34" charset="0"/>
                </a:rPr>
                <a:t>2009(China)</a:t>
              </a:r>
              <a:endParaRPr lang="en-US" sz="2000" b="1" kern="1200" smtClean="0">
                <a:latin typeface="Arial" pitchFamily="34" charset="0"/>
                <a:cs typeface="Arial" pitchFamily="34" charset="0"/>
              </a:endParaRPr>
            </a:p>
            <a:p>
              <a:pPr lvl="0" algn="ctr" defTabSz="889000">
                <a:lnSpc>
                  <a:spcPct val="90000"/>
                </a:lnSpc>
                <a:spcBef>
                  <a:spcPct val="0"/>
                </a:spcBef>
                <a:spcAft>
                  <a:spcPct val="35000"/>
                </a:spcAft>
              </a:pPr>
              <a:r>
                <a:rPr lang="en-US" sz="2000" b="0" kern="1200" dirty="0" smtClean="0">
                  <a:solidFill>
                    <a:srgbClr val="FF0000"/>
                  </a:solidFill>
                  <a:latin typeface="Arial" pitchFamily="34" charset="0"/>
                  <a:cs typeface="Arial" pitchFamily="34" charset="0"/>
                </a:rPr>
                <a:t>HPV-16</a:t>
              </a:r>
              <a:r>
                <a:rPr lang="en-US" sz="2000" b="0" kern="1200" dirty="0" smtClean="0">
                  <a:latin typeface="Arial" pitchFamily="34" charset="0"/>
                  <a:cs typeface="Arial" pitchFamily="34" charset="0"/>
                </a:rPr>
                <a:t>: 64% </a:t>
              </a:r>
              <a:endParaRPr lang="en-US" sz="2000" b="0" kern="1200" dirty="0">
                <a:latin typeface="Arial" pitchFamily="34" charset="0"/>
                <a:cs typeface="Arial" pitchFamily="34" charset="0"/>
              </a:endParaRPr>
            </a:p>
          </p:txBody>
        </p:sp>
      </p:grpSp>
      <p:sp>
        <p:nvSpPr>
          <p:cNvPr id="4" name="Slide Number Placeholder 3"/>
          <p:cNvSpPr>
            <a:spLocks noGrp="1"/>
          </p:cNvSpPr>
          <p:nvPr>
            <p:ph type="sldNum" sz="quarter" idx="12"/>
          </p:nvPr>
        </p:nvSpPr>
        <p:spPr/>
        <p:txBody>
          <a:bodyPr/>
          <a:lstStyle/>
          <a:p>
            <a:pPr>
              <a:defRPr/>
            </a:pPr>
            <a:fld id="{8A065803-99C5-4172-922D-27C33782849E}" type="slidenum">
              <a:rPr lang="en-US" smtClean="0"/>
              <a:pPr>
                <a:defRPr/>
              </a:pPr>
              <a:t>20</a:t>
            </a:fld>
            <a:endParaRPr lang="en-US"/>
          </a:p>
        </p:txBody>
      </p:sp>
      <p:sp>
        <p:nvSpPr>
          <p:cNvPr id="47" name="Rectangle 46"/>
          <p:cNvSpPr/>
          <p:nvPr/>
        </p:nvSpPr>
        <p:spPr>
          <a:xfrm>
            <a:off x="685800" y="0"/>
            <a:ext cx="7848600" cy="584775"/>
          </a:xfrm>
          <a:prstGeom prst="rect">
            <a:avLst/>
          </a:prstGeom>
        </p:spPr>
        <p:txBody>
          <a:bodyPr wrap="square">
            <a:spAutoFit/>
          </a:bodyPr>
          <a:lstStyle/>
          <a:p>
            <a:pPr algn="ctr"/>
            <a:r>
              <a:rPr lang="en-US" sz="3200" b="1" smtClean="0">
                <a:solidFill>
                  <a:srgbClr val="5C2C04"/>
                </a:solidFill>
                <a:latin typeface="Arial" pitchFamily="34" charset="0"/>
              </a:rPr>
              <a:t>HPV type</a:t>
            </a:r>
            <a:endParaRPr lang="en-US" sz="3200" b="1">
              <a:solidFill>
                <a:srgbClr val="5C2C04"/>
              </a:solidFill>
              <a:latin typeface="Arial" pitchFamily="34" charset="0"/>
            </a:endParaRPr>
          </a:p>
        </p:txBody>
      </p:sp>
      <p:sp>
        <p:nvSpPr>
          <p:cNvPr id="48" name="Straight Connector 7"/>
          <p:cNvSpPr/>
          <p:nvPr/>
        </p:nvSpPr>
        <p:spPr>
          <a:xfrm>
            <a:off x="5122106" y="1541282"/>
            <a:ext cx="384826" cy="1710903"/>
          </a:xfrm>
          <a:custGeom>
            <a:avLst/>
            <a:gdLst/>
            <a:ahLst/>
            <a:cxnLst/>
            <a:rect l="0" t="0" r="0" b="0"/>
            <a:pathLst>
              <a:path>
                <a:moveTo>
                  <a:pt x="0" y="0"/>
                </a:moveTo>
                <a:lnTo>
                  <a:pt x="0" y="1710903"/>
                </a:lnTo>
                <a:lnTo>
                  <a:pt x="384826" y="1710903"/>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Tree>
    <p:extLst>
      <p:ext uri="{BB962C8B-B14F-4D97-AF65-F5344CB8AC3E}">
        <p14:creationId xmlns:p14="http://schemas.microsoft.com/office/powerpoint/2010/main" val="1144470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155575" y="-8382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307975" y="-685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0" y="224135"/>
            <a:ext cx="9173308" cy="461665"/>
          </a:xfrm>
          <a:prstGeom prst="rect">
            <a:avLst/>
          </a:prstGeom>
          <a:solidFill>
            <a:schemeClr val="tx1"/>
          </a:solidFill>
        </p:spPr>
        <p:txBody>
          <a:bodyPr wrap="square">
            <a:spAutoFit/>
          </a:bodyPr>
          <a:lstStyle/>
          <a:p>
            <a:pPr algn="ctr"/>
            <a:r>
              <a:rPr lang="en-US" sz="2400" b="1" dirty="0" smtClean="0">
                <a:solidFill>
                  <a:schemeClr val="bg1"/>
                </a:solidFill>
                <a:latin typeface="Arial" pitchFamily="34" charset="0"/>
              </a:rPr>
              <a:t>CORRELATION BETWEEN HPV </a:t>
            </a:r>
            <a:r>
              <a:rPr lang="en-US" sz="2400" b="1">
                <a:solidFill>
                  <a:schemeClr val="bg1"/>
                </a:solidFill>
                <a:latin typeface="Arial" pitchFamily="34" charset="0"/>
              </a:rPr>
              <a:t>AND FEATURES </a:t>
            </a:r>
            <a:r>
              <a:rPr lang="en-US" sz="2400" b="1" smtClean="0">
                <a:solidFill>
                  <a:schemeClr val="bg1"/>
                </a:solidFill>
                <a:latin typeface="Arial" pitchFamily="34" charset="0"/>
              </a:rPr>
              <a:t> OF OSCC</a:t>
            </a:r>
            <a:endParaRPr lang="en-US" sz="2400" dirty="0">
              <a:solidFill>
                <a:schemeClr val="bg1"/>
              </a:solidFill>
              <a:latin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18499657"/>
              </p:ext>
            </p:extLst>
          </p:nvPr>
        </p:nvGraphicFramePr>
        <p:xfrm>
          <a:off x="76200" y="1234440"/>
          <a:ext cx="8991600" cy="1304392"/>
        </p:xfrm>
        <a:graphic>
          <a:graphicData uri="http://schemas.openxmlformats.org/drawingml/2006/table">
            <a:tbl>
              <a:tblPr firstRow="1" bandRow="1">
                <a:tableStyleId>{2D5ABB26-0587-4C30-8999-92F81FD0307C}</a:tableStyleId>
              </a:tblPr>
              <a:tblGrid>
                <a:gridCol w="1524000"/>
                <a:gridCol w="838200"/>
                <a:gridCol w="1371600"/>
                <a:gridCol w="1676400"/>
                <a:gridCol w="1752600"/>
                <a:gridCol w="1828800"/>
              </a:tblGrid>
              <a:tr h="736599">
                <a:tc>
                  <a:txBody>
                    <a:bodyPr/>
                    <a:lstStyle/>
                    <a:p>
                      <a:pPr algn="ctr"/>
                      <a:r>
                        <a:rPr lang="en-US" sz="2000" b="1" smtClean="0">
                          <a:solidFill>
                            <a:srgbClr val="C00000"/>
                          </a:solidFill>
                          <a:effectLst>
                            <a:outerShdw blurRad="38100" dist="38100" dir="2700000" algn="tl">
                              <a:srgbClr val="000000">
                                <a:alpha val="43137"/>
                              </a:srgbClr>
                            </a:outerShdw>
                          </a:effectLst>
                          <a:latin typeface="Arial" pitchFamily="34" charset="0"/>
                          <a:cs typeface="Arial" pitchFamily="34" charset="0"/>
                        </a:rPr>
                        <a:t>HPV</a:t>
                      </a:r>
                      <a:endParaRPr lang="en-US" sz="2000" b="1">
                        <a:solidFill>
                          <a:srgbClr val="C00000"/>
                        </a:solidFill>
                        <a:effectLst>
                          <a:outerShdw blurRad="38100" dist="38100" dir="2700000" algn="tl">
                            <a:srgbClr val="000000">
                              <a:alpha val="43137"/>
                            </a:srgbClr>
                          </a:outerShdw>
                        </a:effectLst>
                        <a:latin typeface="Arial" pitchFamily="34" charset="0"/>
                        <a:cs typeface="Arial" pitchFamily="34" charset="0"/>
                      </a:endParaRPr>
                    </a:p>
                  </a:txBody>
                  <a:tcPr>
                    <a:lnL w="19050" cap="flat" cmpd="sng" algn="ctr">
                      <a:no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r>
                        <a:rPr lang="en-US" sz="2000" b="1" i="0" dirty="0" smtClean="0">
                          <a:solidFill>
                            <a:srgbClr val="006600"/>
                          </a:solidFill>
                          <a:latin typeface="Arial" pitchFamily="34" charset="0"/>
                          <a:cs typeface="Arial" pitchFamily="34" charset="0"/>
                        </a:rPr>
                        <a:t>Age</a:t>
                      </a:r>
                      <a:endParaRPr lang="en-US" sz="2000" b="1" i="0" dirty="0">
                        <a:solidFill>
                          <a:srgbClr val="006600"/>
                        </a:solidFill>
                        <a:latin typeface="Arial" pitchFamily="34" charset="0"/>
                        <a:cs typeface="Arial" pitchFamily="34" charset="0"/>
                      </a:endParaRPr>
                    </a:p>
                  </a:txBody>
                  <a:tcPr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r>
                        <a:rPr lang="en-US" sz="2000" b="1" i="0" smtClean="0">
                          <a:solidFill>
                            <a:srgbClr val="006600"/>
                          </a:solidFill>
                          <a:latin typeface="Arial" pitchFamily="34" charset="0"/>
                          <a:cs typeface="Arial" pitchFamily="34" charset="0"/>
                        </a:rPr>
                        <a:t>Sex</a:t>
                      </a:r>
                      <a:endParaRPr lang="en-US" sz="2000" b="1" i="0">
                        <a:solidFill>
                          <a:srgbClr val="006600"/>
                        </a:solidFill>
                        <a:latin typeface="Arial" pitchFamily="34" charset="0"/>
                        <a:cs typeface="Arial" pitchFamily="34" charset="0"/>
                      </a:endParaRPr>
                    </a:p>
                  </a:txBody>
                  <a:tcPr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r>
                        <a:rPr lang="en-US" sz="2000" b="1" i="0" dirty="0" smtClean="0">
                          <a:solidFill>
                            <a:srgbClr val="006600"/>
                          </a:solidFill>
                          <a:latin typeface="Arial" pitchFamily="34" charset="0"/>
                          <a:cs typeface="Arial" pitchFamily="34" charset="0"/>
                        </a:rPr>
                        <a:t>Marriage</a:t>
                      </a:r>
                      <a:endParaRPr lang="en-US" sz="2000" b="1" i="0" dirty="0">
                        <a:solidFill>
                          <a:srgbClr val="006600"/>
                        </a:solidFill>
                        <a:latin typeface="Arial" pitchFamily="34" charset="0"/>
                        <a:cs typeface="Arial" pitchFamily="34" charset="0"/>
                      </a:endParaRPr>
                    </a:p>
                  </a:txBody>
                  <a:tcPr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r>
                        <a:rPr lang="en-US" sz="2000" b="1" i="0" dirty="0" smtClean="0">
                          <a:solidFill>
                            <a:srgbClr val="006600"/>
                          </a:solidFill>
                          <a:latin typeface="Arial" pitchFamily="34" charset="0"/>
                          <a:cs typeface="Arial" pitchFamily="34" charset="0"/>
                        </a:rPr>
                        <a:t>habit</a:t>
                      </a:r>
                      <a:endParaRPr lang="en-US" sz="2000" b="1" i="0" dirty="0">
                        <a:solidFill>
                          <a:srgbClr val="006600"/>
                        </a:solidFill>
                        <a:latin typeface="Arial" pitchFamily="34" charset="0"/>
                        <a:cs typeface="Arial" pitchFamily="34" charset="0"/>
                      </a:endParaRPr>
                    </a:p>
                  </a:txBody>
                  <a:tcPr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r>
                        <a:rPr lang="en-US" sz="2000" b="1" i="0" smtClean="0">
                          <a:solidFill>
                            <a:srgbClr val="006600"/>
                          </a:solidFill>
                          <a:latin typeface="Arial" pitchFamily="34" charset="0"/>
                          <a:cs typeface="Arial" pitchFamily="34" charset="0"/>
                        </a:rPr>
                        <a:t>Occupation</a:t>
                      </a:r>
                      <a:endParaRPr lang="en-US" sz="2000" b="1" i="0">
                        <a:solidFill>
                          <a:srgbClr val="006600"/>
                        </a:solidFill>
                        <a:latin typeface="Arial" pitchFamily="34" charset="0"/>
                        <a:cs typeface="Arial" pitchFamily="34" charset="0"/>
                      </a:endParaRPr>
                    </a:p>
                  </a:txBody>
                  <a:tcPr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r>
              <a:tr h="567793">
                <a:tc>
                  <a:txBody>
                    <a:bodyPr/>
                    <a:lstStyle/>
                    <a:p>
                      <a:pPr algn="ctr"/>
                      <a:r>
                        <a:rPr lang="en-US" sz="2000" b="1" dirty="0" smtClean="0">
                          <a:solidFill>
                            <a:srgbClr val="006600"/>
                          </a:solidFill>
                          <a:latin typeface="Arial" pitchFamily="34" charset="0"/>
                          <a:cs typeface="Arial" pitchFamily="34" charset="0"/>
                        </a:rPr>
                        <a:t>This study</a:t>
                      </a:r>
                      <a:endParaRPr lang="en-US" sz="2000" b="1" dirty="0">
                        <a:solidFill>
                          <a:srgbClr val="006600"/>
                        </a:solidFill>
                        <a:latin typeface="Arial" pitchFamily="34" charset="0"/>
                        <a:cs typeface="Arial" pitchFamily="34" charset="0"/>
                      </a:endParaRPr>
                    </a:p>
                  </a:txBody>
                  <a:tcP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r>
                        <a:rPr lang="en-US" sz="2000" b="1" dirty="0" smtClean="0">
                          <a:solidFill>
                            <a:srgbClr val="006600"/>
                          </a:solidFill>
                          <a:latin typeface="Arial" pitchFamily="34" charset="0"/>
                          <a:cs typeface="Arial" pitchFamily="34" charset="0"/>
                        </a:rPr>
                        <a:t>Site</a:t>
                      </a:r>
                      <a:endParaRPr lang="en-US" sz="2000" b="1" dirty="0">
                        <a:solidFill>
                          <a:srgbClr val="006600"/>
                        </a:solidFill>
                        <a:latin typeface="Arial" pitchFamily="34" charset="0"/>
                        <a:cs typeface="Arial" pitchFamily="34" charset="0"/>
                      </a:endParaRPr>
                    </a:p>
                  </a:txBody>
                  <a:tcP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006600"/>
                          </a:solidFill>
                          <a:latin typeface="Arial" pitchFamily="34" charset="0"/>
                          <a:cs typeface="Arial" pitchFamily="34" charset="0"/>
                        </a:rPr>
                        <a:t>Grad</a:t>
                      </a:r>
                    </a:p>
                  </a:txBody>
                  <a:tcP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006600"/>
                          </a:solidFill>
                          <a:latin typeface="Arial" pitchFamily="34" charset="0"/>
                          <a:cs typeface="Arial" pitchFamily="34" charset="0"/>
                        </a:rPr>
                        <a:t>lymph node </a:t>
                      </a:r>
                      <a:endParaRPr lang="en-US" sz="2000" b="1" dirty="0">
                        <a:solidFill>
                          <a:srgbClr val="006600"/>
                        </a:solidFill>
                        <a:latin typeface="Arial" pitchFamily="34" charset="0"/>
                        <a:cs typeface="Arial" pitchFamily="34" charset="0"/>
                      </a:endParaRPr>
                    </a:p>
                  </a:txBody>
                  <a:tcP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r>
                        <a:rPr lang="en-US" sz="2000" b="1" dirty="0" smtClean="0">
                          <a:solidFill>
                            <a:srgbClr val="006600"/>
                          </a:solidFill>
                          <a:latin typeface="Arial" pitchFamily="34" charset="0"/>
                          <a:cs typeface="Arial" pitchFamily="34" charset="0"/>
                        </a:rPr>
                        <a:t>Tumor size</a:t>
                      </a:r>
                      <a:endParaRPr lang="en-US" sz="2000" b="1" dirty="0">
                        <a:solidFill>
                          <a:srgbClr val="006600"/>
                        </a:solidFill>
                        <a:latin typeface="Arial" pitchFamily="34" charset="0"/>
                        <a:cs typeface="Arial" pitchFamily="34" charset="0"/>
                      </a:endParaRPr>
                    </a:p>
                  </a:txBody>
                  <a:tcP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r>
                        <a:rPr lang="en-US" sz="2000" b="1" dirty="0" smtClean="0">
                          <a:solidFill>
                            <a:srgbClr val="006600"/>
                          </a:solidFill>
                          <a:latin typeface="Arial" pitchFamily="34" charset="0"/>
                          <a:cs typeface="Arial" pitchFamily="34" charset="0"/>
                        </a:rPr>
                        <a:t>Clinical stage</a:t>
                      </a:r>
                      <a:endParaRPr lang="en-US" sz="2000" b="1" dirty="0">
                        <a:solidFill>
                          <a:srgbClr val="006600"/>
                        </a:solidFill>
                        <a:latin typeface="Arial" pitchFamily="34" charset="0"/>
                        <a:cs typeface="Arial" pitchFamily="34" charset="0"/>
                      </a:endParaRPr>
                    </a:p>
                  </a:txBody>
                  <a:tcP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r>
            </a:tbl>
          </a:graphicData>
        </a:graphic>
      </p:graphicFrame>
      <p:sp>
        <p:nvSpPr>
          <p:cNvPr id="7" name="Rounded Rectangle 6"/>
          <p:cNvSpPr/>
          <p:nvPr/>
        </p:nvSpPr>
        <p:spPr>
          <a:xfrm>
            <a:off x="2451163" y="5638800"/>
            <a:ext cx="5016437"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chemeClr val="bg1"/>
                </a:solidFill>
                <a:latin typeface="Arial" pitchFamily="34" charset="0"/>
                <a:cs typeface="Arial" pitchFamily="34" charset="0"/>
              </a:rPr>
              <a:t>Soares</a:t>
            </a:r>
            <a:r>
              <a:rPr lang="en-US" sz="2400" b="1" dirty="0" smtClean="0">
                <a:solidFill>
                  <a:schemeClr val="bg1"/>
                </a:solidFill>
                <a:latin typeface="Arial" pitchFamily="34" charset="0"/>
                <a:cs typeface="Arial" pitchFamily="34" charset="0"/>
              </a:rPr>
              <a:t>, 2007 (Brazil)</a:t>
            </a:r>
          </a:p>
          <a:p>
            <a:r>
              <a:rPr lang="en-US" sz="2400" b="1" dirty="0" err="1" smtClean="0">
                <a:solidFill>
                  <a:schemeClr val="bg1"/>
                </a:solidFill>
                <a:latin typeface="Arial" pitchFamily="34" charset="0"/>
                <a:cs typeface="Arial" pitchFamily="34" charset="0"/>
              </a:rPr>
              <a:t>Reuschenbach</a:t>
            </a:r>
            <a:r>
              <a:rPr lang="en-US" sz="2400" b="1" dirty="0" smtClean="0">
                <a:solidFill>
                  <a:schemeClr val="bg1"/>
                </a:solidFill>
                <a:latin typeface="Arial" pitchFamily="34" charset="0"/>
                <a:cs typeface="Arial" pitchFamily="34" charset="0"/>
              </a:rPr>
              <a:t>, 2013 (Germany)</a:t>
            </a:r>
          </a:p>
          <a:p>
            <a:r>
              <a:rPr lang="en-US" sz="2400" b="1" dirty="0" smtClean="0">
                <a:solidFill>
                  <a:srgbClr val="FFFF00"/>
                </a:solidFill>
                <a:latin typeface="Arial" pitchFamily="34" charset="0"/>
                <a:cs typeface="Arial" pitchFamily="34" charset="0"/>
              </a:rPr>
              <a:t>No correlation</a:t>
            </a:r>
            <a:endParaRPr lang="en-US" sz="2400" b="1" dirty="0">
              <a:solidFill>
                <a:srgbClr val="FFFF00"/>
              </a:solidFill>
              <a:latin typeface="Arial" pitchFamily="34" charset="0"/>
              <a:cs typeface="Arial" pitchFamily="34" charset="0"/>
            </a:endParaRPr>
          </a:p>
        </p:txBody>
      </p:sp>
      <p:grpSp>
        <p:nvGrpSpPr>
          <p:cNvPr id="12" name="Group 11"/>
          <p:cNvGrpSpPr/>
          <p:nvPr/>
        </p:nvGrpSpPr>
        <p:grpSpPr>
          <a:xfrm>
            <a:off x="914400" y="3429000"/>
            <a:ext cx="7772400" cy="1981200"/>
            <a:chOff x="-4490" y="3429000"/>
            <a:chExt cx="5388203" cy="1981200"/>
          </a:xfrm>
        </p:grpSpPr>
        <p:grpSp>
          <p:nvGrpSpPr>
            <p:cNvPr id="11" name="Group 10"/>
            <p:cNvGrpSpPr/>
            <p:nvPr/>
          </p:nvGrpSpPr>
          <p:grpSpPr>
            <a:xfrm>
              <a:off x="1006843" y="3429000"/>
              <a:ext cx="4376870" cy="1981200"/>
              <a:chOff x="1006843" y="3429000"/>
              <a:chExt cx="4376870" cy="1981200"/>
            </a:xfrm>
          </p:grpSpPr>
          <p:sp>
            <p:nvSpPr>
              <p:cNvPr id="6" name="Rounded Rectangle 5"/>
              <p:cNvSpPr/>
              <p:nvPr/>
            </p:nvSpPr>
            <p:spPr>
              <a:xfrm>
                <a:off x="1374775" y="3429000"/>
                <a:ext cx="3959225"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latin typeface="Arial" pitchFamily="34" charset="0"/>
                    <a:cs typeface="Arial" pitchFamily="34" charset="0"/>
                  </a:rPr>
                  <a:t>Cruz , </a:t>
                </a:r>
                <a:r>
                  <a:rPr lang="en-US" sz="2400" b="1" smtClean="0">
                    <a:solidFill>
                      <a:schemeClr val="bg1"/>
                    </a:solidFill>
                    <a:latin typeface="Arial" pitchFamily="34" charset="0"/>
                    <a:cs typeface="Arial" pitchFamily="34" charset="0"/>
                  </a:rPr>
                  <a:t>1996 (Holland):  </a:t>
                </a:r>
                <a:r>
                  <a:rPr lang="en-US" sz="2400" b="1" smtClean="0">
                    <a:solidFill>
                      <a:srgbClr val="FFFF00"/>
                    </a:solidFill>
                    <a:latin typeface="Arial" pitchFamily="34" charset="0"/>
                    <a:cs typeface="Arial" pitchFamily="34" charset="0"/>
                  </a:rPr>
                  <a:t>≤ 60 </a:t>
                </a:r>
                <a:r>
                  <a:rPr lang="en-US" sz="2400" b="1" err="1" smtClean="0">
                    <a:solidFill>
                      <a:srgbClr val="FFFF00"/>
                    </a:solidFill>
                    <a:latin typeface="Arial" pitchFamily="34" charset="0"/>
                    <a:cs typeface="Arial" pitchFamily="34" charset="0"/>
                  </a:rPr>
                  <a:t>ys</a:t>
                </a:r>
                <a:r>
                  <a:rPr lang="en-US" sz="2400" b="1" smtClean="0">
                    <a:solidFill>
                      <a:srgbClr val="FFFF00"/>
                    </a:solidFill>
                    <a:latin typeface="Arial" pitchFamily="34" charset="0"/>
                    <a:cs typeface="Arial" pitchFamily="34" charset="0"/>
                  </a:rPr>
                  <a:t> old</a:t>
                </a:r>
              </a:p>
              <a:p>
                <a:r>
                  <a:rPr lang="en-US" sz="2400" b="1" smtClean="0">
                    <a:solidFill>
                      <a:schemeClr val="bg1"/>
                    </a:solidFill>
                    <a:latin typeface="Arial" pitchFamily="34" charset="0"/>
                    <a:cs typeface="Arial" pitchFamily="34" charset="0"/>
                  </a:rPr>
                  <a:t>Gonzalez, 2013 (Mexico): </a:t>
                </a:r>
                <a:r>
                  <a:rPr lang="en-US" sz="2400" b="1" smtClean="0">
                    <a:solidFill>
                      <a:srgbClr val="FFFF00"/>
                    </a:solidFill>
                    <a:latin typeface="Arial" pitchFamily="34" charset="0"/>
                    <a:cs typeface="Arial" pitchFamily="34" charset="0"/>
                  </a:rPr>
                  <a:t>&lt; </a:t>
                </a:r>
                <a:r>
                  <a:rPr lang="en-US" sz="2400" b="1">
                    <a:solidFill>
                      <a:srgbClr val="FFFF00"/>
                    </a:solidFill>
                    <a:latin typeface="Arial" pitchFamily="34" charset="0"/>
                    <a:cs typeface="Arial" pitchFamily="34" charset="0"/>
                  </a:rPr>
                  <a:t>45 </a:t>
                </a:r>
                <a:r>
                  <a:rPr lang="en-US" sz="2400" b="1" err="1">
                    <a:solidFill>
                      <a:srgbClr val="FFFF00"/>
                    </a:solidFill>
                    <a:latin typeface="Arial" pitchFamily="34" charset="0"/>
                    <a:cs typeface="Arial" pitchFamily="34" charset="0"/>
                  </a:rPr>
                  <a:t>ys</a:t>
                </a:r>
                <a:r>
                  <a:rPr lang="en-US" sz="2400" b="1">
                    <a:solidFill>
                      <a:srgbClr val="FFFF00"/>
                    </a:solidFill>
                    <a:latin typeface="Arial" pitchFamily="34" charset="0"/>
                    <a:cs typeface="Arial" pitchFamily="34" charset="0"/>
                  </a:rPr>
                  <a:t> old</a:t>
                </a:r>
                <a:endParaRPr lang="en-US" sz="2400" b="1" smtClean="0">
                  <a:solidFill>
                    <a:srgbClr val="FFFF00"/>
                  </a:solidFill>
                  <a:latin typeface="Arial" pitchFamily="34" charset="0"/>
                  <a:cs typeface="Arial" pitchFamily="34" charset="0"/>
                </a:endParaRPr>
              </a:p>
            </p:txBody>
          </p:sp>
          <p:sp>
            <p:nvSpPr>
              <p:cNvPr id="8" name="Rounded Rectangle 7"/>
              <p:cNvSpPr/>
              <p:nvPr/>
            </p:nvSpPr>
            <p:spPr>
              <a:xfrm>
                <a:off x="1374775" y="4572000"/>
                <a:ext cx="4008938"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pitchFamily="34" charset="0"/>
                    <a:cs typeface="Arial" pitchFamily="34" charset="0"/>
                  </a:rPr>
                  <a:t>Ali, </a:t>
                </a:r>
                <a:r>
                  <a:rPr lang="en-US" sz="2400" b="1" dirty="0" smtClean="0">
                    <a:latin typeface="Arial" pitchFamily="34" charset="0"/>
                    <a:cs typeface="Arial" pitchFamily="34" charset="0"/>
                  </a:rPr>
                  <a:t>2009 (Pakistan):</a:t>
                </a:r>
                <a:r>
                  <a:rPr lang="en-US" sz="2400" dirty="0" smtClean="0">
                    <a:latin typeface="Arial" pitchFamily="34" charset="0"/>
                    <a:cs typeface="Arial" pitchFamily="34" charset="0"/>
                  </a:rPr>
                  <a:t> </a:t>
                </a:r>
                <a:r>
                  <a:rPr lang="en-US" sz="2400" b="1" dirty="0" smtClean="0">
                    <a:solidFill>
                      <a:srgbClr val="FFFF00"/>
                    </a:solidFill>
                    <a:latin typeface="Arial" pitchFamily="34" charset="0"/>
                    <a:cs typeface="Arial" pitchFamily="34" charset="0"/>
                  </a:rPr>
                  <a:t>male &gt; female</a:t>
                </a:r>
              </a:p>
              <a:p>
                <a:r>
                  <a:rPr lang="en-US" sz="2400" b="1" dirty="0">
                    <a:solidFill>
                      <a:schemeClr val="bg1"/>
                    </a:solidFill>
                    <a:latin typeface="Arial" pitchFamily="34" charset="0"/>
                    <a:cs typeface="Arial" pitchFamily="34" charset="0"/>
                  </a:rPr>
                  <a:t>St </a:t>
                </a:r>
                <a:r>
                  <a:rPr lang="en-US" sz="2400" b="1" dirty="0" err="1">
                    <a:solidFill>
                      <a:schemeClr val="bg1"/>
                    </a:solidFill>
                    <a:latin typeface="Arial" pitchFamily="34" charset="0"/>
                    <a:cs typeface="Arial" pitchFamily="34" charset="0"/>
                  </a:rPr>
                  <a:t>Guily</a:t>
                </a:r>
                <a:r>
                  <a:rPr lang="en-US" sz="2400" b="1" dirty="0">
                    <a:solidFill>
                      <a:schemeClr val="bg1"/>
                    </a:solidFill>
                    <a:latin typeface="Arial" pitchFamily="34" charset="0"/>
                    <a:cs typeface="Arial" pitchFamily="34" charset="0"/>
                  </a:rPr>
                  <a:t>, </a:t>
                </a:r>
                <a:r>
                  <a:rPr lang="en-US" sz="2400" b="1" dirty="0" smtClean="0">
                    <a:solidFill>
                      <a:schemeClr val="bg1"/>
                    </a:solidFill>
                    <a:latin typeface="Arial" pitchFamily="34" charset="0"/>
                    <a:cs typeface="Arial" pitchFamily="34" charset="0"/>
                  </a:rPr>
                  <a:t>2011 (France): </a:t>
                </a:r>
                <a:r>
                  <a:rPr lang="en-US" sz="2400" b="1" dirty="0">
                    <a:solidFill>
                      <a:srgbClr val="FFFF00"/>
                    </a:solidFill>
                    <a:latin typeface="Arial" pitchFamily="34" charset="0"/>
                    <a:cs typeface="Arial" pitchFamily="34" charset="0"/>
                  </a:rPr>
                  <a:t>male &lt; female</a:t>
                </a:r>
              </a:p>
            </p:txBody>
          </p:sp>
          <p:sp>
            <p:nvSpPr>
              <p:cNvPr id="9" name="Left Brace 8"/>
              <p:cNvSpPr/>
              <p:nvPr/>
            </p:nvSpPr>
            <p:spPr>
              <a:xfrm>
                <a:off x="1006843" y="3733800"/>
                <a:ext cx="265112" cy="1409700"/>
              </a:xfrm>
              <a:prstGeom prst="leftBrace">
                <a:avLst>
                  <a:gd name="adj1" fmla="val 38181"/>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Arial" pitchFamily="34" charset="0"/>
                  <a:cs typeface="Arial" pitchFamily="34" charset="0"/>
                </a:endParaRPr>
              </a:p>
            </p:txBody>
          </p:sp>
        </p:grpSp>
        <p:sp>
          <p:nvSpPr>
            <p:cNvPr id="10" name="Rectangle 9"/>
            <p:cNvSpPr/>
            <p:nvPr/>
          </p:nvSpPr>
          <p:spPr>
            <a:xfrm>
              <a:off x="-4490" y="4230505"/>
              <a:ext cx="1185791" cy="461665"/>
            </a:xfrm>
            <a:prstGeom prst="rect">
              <a:avLst/>
            </a:prstGeom>
          </p:spPr>
          <p:txBody>
            <a:bodyPr wrap="none">
              <a:spAutoFit/>
            </a:bodyPr>
            <a:lstStyle/>
            <a:p>
              <a:r>
                <a:rPr lang="en-US" sz="2400" b="1" i="1">
                  <a:latin typeface="Arial" pitchFamily="34" charset="0"/>
                </a:rPr>
                <a:t>p &lt; 0,05</a:t>
              </a:r>
            </a:p>
          </p:txBody>
        </p:sp>
      </p:grpSp>
      <p:sp>
        <p:nvSpPr>
          <p:cNvPr id="13" name="Slide Number Placeholder 12"/>
          <p:cNvSpPr>
            <a:spLocks noGrp="1"/>
          </p:cNvSpPr>
          <p:nvPr>
            <p:ph type="sldNum" sz="quarter" idx="12"/>
          </p:nvPr>
        </p:nvSpPr>
        <p:spPr/>
        <p:txBody>
          <a:bodyPr/>
          <a:lstStyle/>
          <a:p>
            <a:pPr>
              <a:defRPr/>
            </a:pPr>
            <a:fld id="{8A065803-99C5-4172-922D-27C33782849E}" type="slidenum">
              <a:rPr lang="en-US" smtClean="0"/>
              <a:pPr>
                <a:defRPr/>
              </a:pPr>
              <a:t>21</a:t>
            </a:fld>
            <a:endParaRPr lang="en-US"/>
          </a:p>
        </p:txBody>
      </p:sp>
      <p:sp>
        <p:nvSpPr>
          <p:cNvPr id="14" name="Rectangle 13"/>
          <p:cNvSpPr/>
          <p:nvPr/>
        </p:nvSpPr>
        <p:spPr>
          <a:xfrm>
            <a:off x="405511" y="2600606"/>
            <a:ext cx="1600200" cy="369332"/>
          </a:xfrm>
          <a:prstGeom prst="rect">
            <a:avLst/>
          </a:prstGeom>
        </p:spPr>
        <p:txBody>
          <a:bodyPr wrap="square">
            <a:spAutoFit/>
          </a:bodyPr>
          <a:lstStyle/>
          <a:p>
            <a:pPr>
              <a:lnSpc>
                <a:spcPct val="100000"/>
              </a:lnSpc>
              <a:spcAft>
                <a:spcPts val="0"/>
              </a:spcAft>
            </a:pPr>
            <a:r>
              <a:rPr lang="en-US" b="1" i="1" smtClean="0">
                <a:latin typeface="Arial" pitchFamily="34" charset="0"/>
              </a:rPr>
              <a:t>χ</a:t>
            </a:r>
            <a:r>
              <a:rPr lang="en-US" b="1" i="1" baseline="30000" smtClean="0">
                <a:latin typeface="Arial" pitchFamily="34" charset="0"/>
              </a:rPr>
              <a:t>2</a:t>
            </a:r>
            <a:r>
              <a:rPr lang="en-US" b="1" i="1" baseline="-25000" smtClean="0">
                <a:latin typeface="Arial" pitchFamily="34" charset="0"/>
              </a:rPr>
              <a:t> </a:t>
            </a:r>
            <a:r>
              <a:rPr lang="en-US" b="1" i="1">
                <a:latin typeface="Arial" pitchFamily="34" charset="0"/>
              </a:rPr>
              <a:t>: p &gt; 0,05</a:t>
            </a:r>
          </a:p>
        </p:txBody>
      </p:sp>
    </p:spTree>
    <p:extLst>
      <p:ext uri="{BB962C8B-B14F-4D97-AF65-F5344CB8AC3E}">
        <p14:creationId xmlns:p14="http://schemas.microsoft.com/office/powerpoint/2010/main" val="3052981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85" name="Rectangle 1053"/>
          <p:cNvSpPr>
            <a:spLocks noChangeArrowheads="1"/>
          </p:cNvSpPr>
          <p:nvPr/>
        </p:nvSpPr>
        <p:spPr bwMode="auto">
          <a:xfrm>
            <a:off x="0" y="-533400"/>
            <a:ext cx="9144000" cy="6850063"/>
          </a:xfrm>
          <a:prstGeom prst="rect">
            <a:avLst/>
          </a:prstGeom>
          <a:noFill/>
          <a:ln>
            <a:noFill/>
          </a:ln>
          <a:effectLst/>
        </p:spPr>
        <p:txBody>
          <a:bodyPr anchor="ctr"/>
          <a:lstStyle>
            <a:lvl1pPr algn="ctr" defTabSz="762000">
              <a:defRPr sz="4400">
                <a:solidFill>
                  <a:schemeClr val="tx2"/>
                </a:solidFill>
                <a:latin typeface="Times New Roman" pitchFamily="18" charset="0"/>
              </a:defRPr>
            </a:lvl1pPr>
            <a:lvl2pPr algn="ctr" defTabSz="762000">
              <a:defRPr sz="4400">
                <a:solidFill>
                  <a:schemeClr val="tx2"/>
                </a:solidFill>
                <a:latin typeface="Times New Roman" pitchFamily="18" charset="0"/>
              </a:defRPr>
            </a:lvl2pPr>
            <a:lvl3pPr algn="ctr" defTabSz="762000">
              <a:defRPr sz="4400">
                <a:solidFill>
                  <a:schemeClr val="tx2"/>
                </a:solidFill>
                <a:latin typeface="Times New Roman" pitchFamily="18" charset="0"/>
              </a:defRPr>
            </a:lvl3pPr>
            <a:lvl4pPr algn="ctr" defTabSz="762000">
              <a:defRPr sz="4400">
                <a:solidFill>
                  <a:schemeClr val="tx2"/>
                </a:solidFill>
                <a:latin typeface="Times New Roman" pitchFamily="18" charset="0"/>
              </a:defRPr>
            </a:lvl4pPr>
            <a:lvl5pPr algn="ctr" defTabSz="762000">
              <a:defRPr sz="4400">
                <a:solidFill>
                  <a:schemeClr val="tx2"/>
                </a:solidFill>
                <a:latin typeface="Times New Roman" pitchFamily="18" charset="0"/>
              </a:defRPr>
            </a:lvl5pPr>
            <a:lvl6pPr marL="457200" algn="ctr" defTabSz="762000" eaLnBrk="0" fontAlgn="base" hangingPunct="0">
              <a:spcBef>
                <a:spcPct val="0"/>
              </a:spcBef>
              <a:spcAft>
                <a:spcPct val="0"/>
              </a:spcAft>
              <a:defRPr sz="4400">
                <a:solidFill>
                  <a:schemeClr val="tx2"/>
                </a:solidFill>
                <a:latin typeface="Times New Roman" pitchFamily="18" charset="0"/>
              </a:defRPr>
            </a:lvl6pPr>
            <a:lvl7pPr marL="914400" algn="ctr" defTabSz="762000" eaLnBrk="0" fontAlgn="base" hangingPunct="0">
              <a:spcBef>
                <a:spcPct val="0"/>
              </a:spcBef>
              <a:spcAft>
                <a:spcPct val="0"/>
              </a:spcAft>
              <a:defRPr sz="4400">
                <a:solidFill>
                  <a:schemeClr val="tx2"/>
                </a:solidFill>
                <a:latin typeface="Times New Roman" pitchFamily="18" charset="0"/>
              </a:defRPr>
            </a:lvl7pPr>
            <a:lvl8pPr marL="1371600" algn="ctr" defTabSz="762000" eaLnBrk="0" fontAlgn="base" hangingPunct="0">
              <a:spcBef>
                <a:spcPct val="0"/>
              </a:spcBef>
              <a:spcAft>
                <a:spcPct val="0"/>
              </a:spcAft>
              <a:defRPr sz="4400">
                <a:solidFill>
                  <a:schemeClr val="tx2"/>
                </a:solidFill>
                <a:latin typeface="Times New Roman" pitchFamily="18" charset="0"/>
              </a:defRPr>
            </a:lvl8pPr>
            <a:lvl9pPr marL="1828800" algn="ctr" defTabSz="762000" eaLnBrk="0" fontAlgn="base" hangingPunct="0">
              <a:spcBef>
                <a:spcPct val="0"/>
              </a:spcBef>
              <a:spcAft>
                <a:spcPct val="0"/>
              </a:spcAft>
              <a:defRPr sz="4400">
                <a:solidFill>
                  <a:schemeClr val="tx2"/>
                </a:solidFill>
                <a:latin typeface="Times New Roman" pitchFamily="18" charset="0"/>
              </a:defRPr>
            </a:lvl9pPr>
          </a:lstStyle>
          <a:p>
            <a:r>
              <a:rPr lang="en-US" altLang="en-US" sz="8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CONCLUSION</a:t>
            </a:r>
            <a:endParaRPr lang="en-US" altLang="en-US" sz="88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endParaRPr>
          </a:p>
        </p:txBody>
      </p:sp>
      <p:sp>
        <p:nvSpPr>
          <p:cNvPr id="2" name="AutoShape 2"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p:txBody>
          <a:bodyPr/>
          <a:lstStyle/>
          <a:p>
            <a:pPr>
              <a:defRPr/>
            </a:pPr>
            <a:fld id="{8A065803-99C5-4172-922D-27C33782849E}" type="slidenum">
              <a:rPr lang="en-US" smtClean="0"/>
              <a:pPr>
                <a:defRPr/>
              </a:pPr>
              <a:t>22</a:t>
            </a:fld>
            <a:endParaRPr lang="en-US"/>
          </a:p>
        </p:txBody>
      </p:sp>
    </p:spTree>
    <p:extLst>
      <p:ext uri="{BB962C8B-B14F-4D97-AF65-F5344CB8AC3E}">
        <p14:creationId xmlns:p14="http://schemas.microsoft.com/office/powerpoint/2010/main" val="3029277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155575" y="-8382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QERUUEBQUEBQVFRQXFBUXFBQXFhUVFRQVFBUWFRUXHCYeFxklGRYUHy8gIycpLSwsFx4xNTAqNSYtLCkBCQoKDgwOGg8PGjQkHyUtLCwpNSoqNCwyLC80KiksKiwpLywpKi8qLCwsKSwpKSwsLCksNSwsKSwsLCkpKSwsLP/AABEIAOEA4QMBIgACEQEDEQH/xAAcAAEAAQUBAQAAAAAAAAAAAAAABgIDBAUHAQj/xABAEAACAQIEBAQDBAgFAwUAAAABAgADEQQSITEFBkFRE2FxgSIykQcUQqEjUmJyscHR8FNjgpLhFTNDFqLC0vH/xAAaAQEAAgMBAAAAAAAAAAAAAAAABAUBAgMG/8QAMhEAAgIBAwMCBAUCBwAAAAAAAAECAxEEITEFEkETUSJhcaGBkbHh8BQjFSQyM0LB0f/aAAwDAQACEQMRAD8A7jERAEREAREQBERAEREAREQBERAEREAREQBERAEREAREQBERAEREAREQBERAEREAREQBERAEREAREQBERAETy89gCIiAIiIAiIgCIiAIiIAiIgCIiAIiIAiIgCIiAIiIBar4lUF2Nu3c+glvDcRSobKdexFj7d5o+Z8SaVakx+RlK/6gb/wP5TQVuN5aisu4dbfW1vcae87xrTjkkRqThnydEiBE4EcTT8VxX6TITYBQfW5I/lNxIfzsXFSl4KFyVcPYiygFSua+27Ss6rGUtNJReOPkaT4Nhw3H2rimDcMrG3mNQZIJyrC8bxGFrLUagWBAS51ChmW5+E6HTrOqzXpKcdOk3ncV8CIiWpuaninMKUWygF2G4BsB2ue/lKuFcfTEEqLq4F8p6juD13E5/i+KkVquf5hVqX9nMz+QVatinq6+HTQrfoXe1l+gJ+neUlWsus1Hb/xyXFukphR3ecHRYiJdlOIiIAiIgCIiAIiIAiIgCImsx+Ps+QHLa1++us2jFyeEcbro1R7pGziRrF8RajqGPubj3Bm54VxEV6Ycabgjsw3H995vOpwWTlp9VG7ZLDMyIiciWQT7SMXic1KhQRXSqrG5XVWRhclvwgBl18zve0jFHBNTqI71QTTZHICjKShDEG/S4kx+0bEVKdEtSuTkYLlBJzEqNANzqJz/AAHEfEpAn5tmvvmGhv7yTWlglVpYOt8B5iTFA5RlZd18trj30m2nJ+UeZUoph6tZ6YJDUnINny02NK9RNSSAqWYfNoCLrcyfE/afhhpTWrWP7KZR/wC4g/lI05RicJR8rgl1VrAnsCfoJzriHEmWpSV21rCqwX9lCqqx/ePiH0AnvEPtJq1EZaeFtmUi7VNdRbYKP4yDY/H4mrVSq1OzU1KqL5hlJdtbHe7na3SU+thHUPHsnj67EaUq5PHcvzRJsfxx6dakiXYNfOACTlFrnToL3nTuE1i9FGY3JUXPfpf33nAn45XV2YqAWQpswsCyt76qJM+EfaZXp06dM0ab5UVRYuCcqga766Tn0+r0G29tvz3/AOjrCppZ8fU6tNLzPzEMHSDWzOxso19zYancC3UkSPU/tSVTath3TzR1f+OWaThPOmHq1DWxFQ1q4qBcNQb4KalrfpDUYZFsSdbnKBoCbSyst7l2wfPn2/ng70KMl6nK+Xn+eTF42fvVQtV/RVLkNlUIbjSzjqRa3eaunxHF8PNqNRspvktqrMdgV2ufzmTxLENUq1rFGbPUJKn4L5jcqSflvtLHLgNWrhKL/E33hGK7kJTbxCTbpZT7XlVppWRu5zvh+/1LjURg6d1jbK9vodvoghRmN2sLna5tqbesrngMS/KEjvM/O1LBEJY1apF8gNsoOxdul+1iZH8F9q/xgV6IRCfmRixXzKkfF7a+sgnMGOb7/iTV3FeoDfsrFVHplCzUYriOY6ewH8pWzvs79uCxhRX27n0jQrK6hkIZWAKkbEEXBHtLk1HKOAehgqFOr8601zDsTqV9r29pt5Yrgr3yIiJkwIiIAiIgCRbm/BOn6enqAAKgvqLbMO/a3pJTOTfbBxfEU6gpfLRZQyEXF7fC4P7QJHswt1m8JOLyjlbWrI9rGJ5gDLq15M+RyEoWZlzuxfJcZgLAAEd7LfyvOfct8DXD4IVaoGeuVZbj5V/BbsSNf9XlNjgqYZrmuuGZLFC5shN9QW/CdrHXrpJdi7o5ZVUtQsxBZ8HVbwTIpR55RFJr5bAfPTdagew0KlNNSLW0sSL26QjmPnStjCVH6Kj/AIYOrD/MP4vTb13lfbL0+S6p/u8Ep5153w60np0h94q/hKmy03GzZ+pHZb9RpOTV8Y9V3N/DDtmIBO5ABJIFze15nzBxjZWHQW/syI7ptYJU4uFb7OfBssFwWkoDsfEPQ7Ae2/1mRW4iqD4bD8po6mP8NCb6fl7TS1eJNUO1x57Tiq3Lk8uqL9XP45Nr7EircfJ+TX8h9Za/65Wp2ZWAN9LC/wDGaamz97eQAmQiO3c+1/4CZcYot6el0xXxLJIMLzxiW+FzSqL2ehSb+QP5yX8i43Cu9R8QlGk5ARQMwUg6scrMwU6AaHvOb0qDqb5Cfa0t47FsougIb9UjT6zaLO9umUYP0ludm41yRTrKWwrBgfwXuD+6ek5hxTgRonIQVIJ30N+x85rOFc7YigwysyeYY29xJm3PFLGJk4hTym1lroNR+8o3Hp7RKK5Sx+n7FdSrdNPujHC8pbr8PZ/Yha5kuEYrfQ7GSHkPHphMWtfEBiqo6iwuQz2Gcg7jLmHfWabHYA0agCsKinWnUU3VxfcHv0IOo6iZxmkG4vKPQ90bYJ+Dug5hw/g+P4yeEN3voD2I3DeVryO83faNSw9AfdHp4mtUIFMIQ4F+rBdz2Xcn0M47xSswAVCfiOoubG1wNOp1NveT7lLj+Fo0icLgqdPEUqLVKzVKwuFUamnUIao9/wBUAWuAeklKxy24I7rUd+SDcXxNXF1mes1qx0e6KpuulmVQNRa3fS3SWuX+JfdMStQqHZCCMwDAHuF2/mOhBmJWxhzZvxM1z6k3P5ky9xEBqgy79f7+sj1N9+5ItS7Nj6C5b5opY1LoQHABZL3IB0uO63vrNzIP9lHATQwnjOLVMSQ47ikBakPcEv8A65N7yxK89ieXnsAREQBNfxDj9DDm1aqiH9W92/2i5jj+ONDDVai/MqMV/e2H5kTkBF7s7XJNySbkk7knqZZ6HQrUZlJ4S9ifpNIr8uTwkdZwPNWFrMFp1lLHZTdSfQMBf2mHz1y0MfhGQAGovx0v3gNVv2YXU+oPSchx5HQzrH2e8dbF4MGocz02NN2O7ZQCrHzyst/MGba/QLTpSg8r5jV6VU7xeUc+birYnBoKal6lDIGpjRyFspKr1NtbdwRMqhjamCNPEkAhT8SBhmKn4SGHS9/Y2vLf2j8hVhizicIlVkqXep4IJZan47qpzZW0a4vqW8pEHxtVlKFyVPca29ZAnqEo/EUcdE+9OHGcmTxLHVMZVfENZGdvlX4VyjYH9a3c6mX1HlLODKkADQDykkx3BWwtNKjZSlQXRgwN7i/qJTzk3uS9TroaZNQWZfp9TTVKQRczm3l1mJVpZxqLHoO3YSjH4nMwHnf6f8zyjiQxsNe/b6zCW2TXp9lt2bbX9F4Ro6uEDHW/prv6S/huH3NlH9Jt6uBVjfbv5zJSiFFgLRllmoJGJQ4aq7/Efy+kygsryz2YN8FBWa/iGGZiCBmFunrNnaeWgYI1VwfcW9RLuDt8jbdL9PKb5lvMWvgVPS3mP6TKZr2lfDsCga5F7dL9Zu62HV10Fv5SL1sb4BBZr9PUd5vsBjgwBBvNJprc8n1V3xu787Lg19WjlNjuJrOIgqysu+v/AOg+8k/EcPmXMNxIpWrlzrt0HaZUsovenaz+qry/9S5/9MfxWY5mC3GtyLn2tvNpyjwf79i6dG5YOSarWtakutTr10X1cSxgKIdwrN4YNrtlDZRcAnLcXsDe1xOz8jcoYfBhqtGr96aoMpq/BlyqblUCaDW17knQdpMoUcbcki7u88Gj5/5vqLW+6YVjSVAoqMhsSSAQikfKoUi9u9umsLZGGuZr98xv9d57zlVNLiOKDb+KSP3WAZfyImpbiRPWRbe6Umeu0CqqpikuVudN+znmyq9b7tXc1QysabMbspXUrmOpBW512tOlTjH2UYJ62N8UD4KKMWbpmdSir62LH2nZhJlGezc831RVrUP01jbf6nsRE7lYYvFMCK9GpSbQVEZSe1xa/tvOA8Vz4eq9Kr8yMykj5TlJBKnqNJ9DmfOXPeMLeGTu5qVD6uQf5mT9Hq5UZS4ZK0+olVleDBqY8HredH+yrmfD0Kb0Kz+FUaoagL2CMCqqAG6MMux7yKYTmP7/AEqaVKVNalBSrOqqPEDhbMQBo3wm/Q36bSxwE0hiPDrUqVXOQimq9SmtNidGLU9bdCPMbWltb/mNP3y+3yJ8/wC7T3M6hzZztQFCpToVVqVGXLdDcKGNmJYaXy3nJcYhDX6HabjnvgDYQ01WhRoFg5LUq1aoHAyjVKuqEG+1738prsK+ZBf0PtPL6tVbem388kWKh2/D9zV167U9RqOvlM/i3NVV6NHDVfh8IMw7/GbhT6D+PlM3CUAXAsLbn21kc4ths1Zyd7yEms4KS+iM9S4R5xl/n/GWq2JLEC9+/n6zd8KoWS/fX26f35zUYbCAbSTU6YG20w2Wmmp9OCieqJXAE9tNCUeWnmWVWgmYMlM9Int4vAKLShhLrGUHWZMEc4rQJc39vTpLXBuIGi4Un4CdPI/0m/xWHDix9j2kcxuGsSDvOi3WGRNRRG2LjIntB8y+0i+LwRztlta/0m84LUP3dGbfLNY75mJ7mcYLdnn+jqUNROPjG/5msxRNIC2rbkjTSTrkTlXFVsOMRhMcaHiFw9PI9gysV1s9ibAG9usiOIyi2YA3NpuTjsPS4c92LYhqpSigq1AqKQpasKSsFH4hmI1OUdJIhjO57OPr+muzjOPDNHi8EGrVQ1Q17O96wuDUN7FtSTYnXXeSbGcrYHDcMpYqs1Vq1VB4dLxQFeofILmyDc2PluRI1wywRmOl9vQTVY7iL12GdiwRVSmOiougAHTcnzJJmat5PJN6g3XVDteGdW+yfiBRqdMGyVKbnL0NVcpzeuVX/sCdUE4r9mdVjisPTRCxpmo9RuioadRdfPM6i3nO1CTFweak8vJ7ERMmp4wnBPtH5IfBv8N2w7n9C5ufDP8AhOeg7HqPQzvZmNj8Elem1OqoqI4synYj+Xe/SE8A+X+B8R+612FTQMMpv0I2Pp/WbHiFIu2amC19wNZsftB5KOBqgWNWk1/Bcm17f+JyB8w9rj3Ao5e5eNWmrVL01IFlW4JHmTqBLrQ6mUl6WMr9CT/iEKK8WcFzFcfrVVX73UNR0XKg+H4V/aIGraC+5lOFq51B2vNxU5eogEeGvrrf63vNeOHikSB8p2HacOp6PFfdXBbc45I9PVKLpdkV2+2fJXg2yuPpLXGODFznTfr/AFh9Npn4PHhhY79Z5eWU8oq+p+pp746iv2waLDYAgjMQLH30m0E233AVPw5pbfghHRh7GY70dauuVNYsi19zXT2ZTcNI6/UTExx8EAsdyAAPz+kymmTq+qaWbwpb/RlUTy89tMlkJQdJVeUMYDZ7eeKlzYCXsPgWcjQi/lqfQSSYHlZlGaraivdvmP8Ap/rMZ9im1fVIV5jV8UvsvqyLYnDFRc7TWYjhxrMAuhvqey9TJ3xHHUEptSpLnzAhnbU+3aQjHY1qakLZdbX3J8/LSZi2R9N1C6+twSzP38fX8DI4nj1pqtGn5L6DaY1NJgcNwpqPfVjf3LGTXh3LOl6mvkNAPfrNJ2QqW51g6enV/G8yf5sh3FMOWtuB5d/OYSvpYEHXVW+W/ke86DxLlSnUX4b0yNiCSL+YMhb8Nq0mZaiICtv/AComcG/xIHPxDT2nTTWwueCdpOsQn/tPf2Zr8YKhTQey6i3tLnB+GtUZURS9RyFpoNy19z5CXKuH8QHKtQWIuchIGv6y3textOufZbyicPS+811IrVR8Cte9Kl0FjszaE+Vh3lhGKjwb23zteZPJv+SeUV4dQy3z1Xs1Z+7W0Vf2Rc29SeskglsStZucCqIiAeGUGVtLZgGl5uwNOthKy1UFQBC4B6MgzKwI1BH9R1kFwlQETp9RbixFwdCO4OhE5fzJwJ8ExZLtQJ+Fv1L/AIX7eR6+st+m2wWYS2b4KrqFMp4kuEY/EMYBtI9i8XeUYvHXnuD4cKt/Fc0FscrFbgnpm6qvnYy0tsxF4K+qrdHrsL2uCbX0msxzNTcMvXf2/wCIOFq06uVwQR03BB1BDbEEagjQzOrYcMLGeN1Cr736fHzPUwi7K+23cucI5sKEa2PYyfcG5/paCqo9ZyTFYAqdfr3llC6fKTI/b2vK2ZVT6Zh99LPorC8cwdbY0/QgTnP2uVkOIw9OkFsELHLbUu+UbeSfnIJS4xUXfX0ntbFtiHWwYtooG5JvoB31M2c3jdIwqrnJRnBfVI3yPLq67bzd8M+z/EGmpqFKZt8pJLD1yi35yrG8lV6akjJUt0Um/sCNfrK3+v0zl296yeiMHD8EZ9XejRHd6tMH/aCW/KbOhhMBR1q4g1m7Uxp/ub+QEitZR+IDTe4Gn1mrxVdR8qg+1h/zJuEVmp011uznt7Y/ff8AHJ0KrzvSpC2FpLT/AGjqx9zrI/j+Zmqm7sT7yF1Ax6kflLTUWPU/UzLhnllc+lSfMiSVuLjvMB1NZr7L3/p3mswtKzqTrqN9ZJamHKGzDKdND+UdqiTNJo46eec74MngoCNp0GnvvJrw/Fhhac9Z2WxXcHbuOom7wmOK2uCpsDYixsfKV+qrzLJWdWok7e/wyW4qwke4xXoqA9amlVUIuGVWsrEBit9jsfaV1uLXGpm05a5f8c+LXS9PQ01YfMQQQ5HYW07/AMdNJVL1U0QNFTN3Jx8MkfKnB6WEohcOuRW+Mn4szFgLFi2u1tDtN+hlimkyEE9IeqLglxZbEurAPYiIB4ZbaXZQwgEe5yq4hMOWwqeJY3qopIqmlY5vB6FxoculwCBrNJy5zelRFFVg9Nh8FU6i2xWpf6a6jY+U4MgHN/Jr03bFcPW7Mc2Iww0WsetSn+pV72+bqCZkFri/A6OKZqWBo0VIP6XEhAERhqKdMr8znS9tADrIrw7FkMaGIGSopKkHoRuP6GZOD+0n7suSkhdSCQrjKabk62Ub63ut7E6g6m8Z4hxBsQ5qsxZzrm9NvQDYDpJ+k1bqlh8ELU6ZWLbk2vGcIwIZWY5Vyhb3AUEkADoLk7d5i8PxgYZ2BULqQRoT0APW5mMOKuwswvbr3mHxDEuyhF3J+FNLHuWJ2W25O07aj+mc1auVvt5fzOND1Ci63w/fwZ1PF+LUa4uG+ml+krq8LB20/MT3CYEUqFOorrWa5FQg/CpIuFFtrai53t5zLwmKFQkBWJAuQFLWHqu3vaUuphbY3c1s/YtqJVQSqT3Xuampwtu1/SSb7N+EhsXmYf8AaQsLj8R+EH6FpigDobyTcjVstVydrKL+dzp/H6Sj6jJx008exM7UT60sYsfCZUcWveYmOxoym08N2+xlHL+Z+GA4hjci9jbpc6G3uPzmnfhBBsTY9iuskHF8aoxIZtlKk+gNzMvm6uHrqwAGamjG3W+09vp7pRVdbXMefoY2Ik3CfMfSef8ASf2vy/5m1JHXT1luo4HQ33GlvzNhaWGTWbjBZk8GrqYUUrPq2Ug201sZsuM43OyOLt4lNMoAuSflIAHn/GarjGLZV1FlPUC5Ha5O2um0zeEcVyKquoGXa34b73v/AHvNZRbSsis4KnUWJyV1S7sZRJ+D8BCJ4la2be24X+pmp49xdXYKgvY2Ft7nt/SUcV5gZkyjRfXeYnKWKVMUjvT8UA6Dqn+YBsSPP+NjI1NM7Zd0ipqqs1FnfY/2J3yfwHD1KSVT+mqfjDbJUG65OhHnfvN1iea6FJ7E3UfPUuAiedzv5/z2kN5h49SpO9QXo+KMpRSc1crrcoDYnudrbmUcpcp1uI1Er4xfDwikNTo/4pHyk/rL+0dOig/NLqEFBYii7hCMFiKOsUx217dvaXlEpRZcAm50PVEuCeKJVAEREASlhKp4YBaIlDCXSJQwgEE52+zenjCa1AihiNzp8FU/t2+Vv2h7g7zkWJpPQqMlZTTdTZlIsb9LD06jQj2n0m4kX5x5PpY+nZ/gqKPgqgar5N+snl9LQDjNXGKiAj4mb5V/K57C8v8AAOXhiCald9L2ZFPxabBj+AabD6ibXlDgVJ8W9n8UUAGFxY1GuQjZfwots1u5Tzkk4vyi5JrYQhK3VTolT97sf4/nAPOF8Bo01ZadNVVzdhqQe1815tKOAVBZFVB2UAD8pk8M4c6U1FWxfKM+X5c1tct+l5mHDzOXwYwaXEcPV/nUN6gGZeGpYehQIDCmxOa9ybNoOp20taZbUJEeY8MWrNZbgUTsLguSV92Aa/tKzqGierjGKlhJ5fzOsJ9ps/8Arnn9NRLdTi2fQG3mdhIjSpVEBGR9NflMrSs5Nsjj1Uzz1nTvTk1ydlPJ0BaeGq08hCVABb4gL+foZqcZw6nUYaXFNFpj4mtlW5F7HU6yNcApZsXZgQCHJGo/Cbfyk5o4UAWAtLTQ9LlRarHLK9jnK3KwjXUOGIvyoq+YAv8AXeV4nhq1BZxm/iPMHcTbLh5X4EvsLGDi1nkh2K4bRoA5yDmBH6Qrax3ABsJFalJabhVZWRv+2cwJH+W2v0PtOi8Y5apYkqaqlshNrMRva4Numg+kj3E+UcMiO3hkZVZv+5U6An9aYUVFYRrGKisJEVr0LbfTsZR94NI3VrMOo6eUvYjDVlWkWUsagGQgE+Jfobfj2063B7yQfZ5yxQxblsQ3iNT1GHsQtgbZnP4hfTL9d7QkZSSHInJVTHVhicUGNC97ufirkH4VH+UDvay6WG5I7QglqklgANANh0AGwEvqJsZKxLiiUKJdUQD0T2IgCIiAIiIBSRKGEuygiAWGEsukymWWysA1C8EpI7OlNEdzd2VQCxGxYjf/AJl37tM8pKSkAwDQlDUJsDTlDU4BrKlGcq5m5gxGHxdanenYNdb0ifhYBl1Di+hHSdielOefaZykawGIooCyBvF1AJQLcNruVsR3sfKAQ7/1jX7UT/oqD/5mejnKv+rR/wBtT/7TXYXlqvVXNTpOy3tcFbG29rnX2ng5br+J4fhPny5sul8u199pjAJJynxXxsXmqFQxUgW0BJAAC3N72v8AnOkUaUgvIPJrrUZ8VSZMhptSud2Ge5sDqB8O/W06XToTIMdKEuChMtaMuClAMBsNNBzJy3WxFMLQdUuwzhtmQ7i9iRY2PnbeTAUpUKUA02C4KKaKg2VQv0Fpl8L4JSw+Y0qa0y5zOQLFj3J/vczYCnLipAPEWXlE8VZdVYAVZcngE9gCIiAIiIAiIgCeWnsQCgiUFZelJEAslZ4Vl0rPCsAslZSVl4rPCsAx2SWnog7iZZSUlIBpxwpFAVFVVAsAoAAHYAaCaLHcuVGxdCtTAsodamoHwkEjTrqTJkac8FKAYFDC2mUtKXxTlQSAWgkrCS4EnoWAWwsqCysLKgsAthJWElYWVBYBSqysCexAEREAREQBERAEREAREQBERAPLRaexAKcs8yyuIBbyRklyIBa8OPDl2IBa8Oe5JciAW8k9yyuIBTlntp7EAREQBERAEREAREQBERAEREAREQBERAEREAREQBERAEREAREQBERAEREAREQBERAEREAREQBERAP/2Q=="/>
          <p:cNvSpPr>
            <a:spLocks noChangeAspect="1" noChangeArrowheads="1"/>
          </p:cNvSpPr>
          <p:nvPr/>
        </p:nvSpPr>
        <p:spPr bwMode="auto">
          <a:xfrm>
            <a:off x="307975" y="-685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lide Number Placeholder 4"/>
          <p:cNvSpPr>
            <a:spLocks noGrp="1"/>
          </p:cNvSpPr>
          <p:nvPr>
            <p:ph type="sldNum" sz="quarter" idx="12"/>
          </p:nvPr>
        </p:nvSpPr>
        <p:spPr/>
        <p:txBody>
          <a:bodyPr/>
          <a:lstStyle/>
          <a:p>
            <a:pPr>
              <a:defRPr/>
            </a:pPr>
            <a:fld id="{8A065803-99C5-4172-922D-27C33782849E}" type="slidenum">
              <a:rPr lang="en-US" smtClean="0"/>
              <a:pPr>
                <a:defRPr/>
              </a:pPr>
              <a:t>23</a:t>
            </a:fld>
            <a:endParaRPr lang="en-US"/>
          </a:p>
        </p:txBody>
      </p:sp>
      <p:sp>
        <p:nvSpPr>
          <p:cNvPr id="25" name="Text Box 41"/>
          <p:cNvSpPr txBox="1">
            <a:spLocks noChangeArrowheads="1"/>
          </p:cNvSpPr>
          <p:nvPr/>
        </p:nvSpPr>
        <p:spPr bwMode="gray">
          <a:xfrm>
            <a:off x="143382" y="609600"/>
            <a:ext cx="8836025" cy="1549360"/>
          </a:xfrm>
          <a:prstGeom prst="flowChartAlternateProcess">
            <a:avLst/>
          </a:prstGeom>
          <a:ln/>
          <a:extLst/>
        </p:spPr>
        <p:style>
          <a:lnRef idx="1">
            <a:schemeClr val="dk1"/>
          </a:lnRef>
          <a:fillRef idx="2">
            <a:schemeClr val="dk1"/>
          </a:fillRef>
          <a:effectRef idx="1">
            <a:schemeClr val="dk1"/>
          </a:effectRef>
          <a:fontRef idx="minor">
            <a:schemeClr val="dk1"/>
          </a:fontRef>
        </p:style>
        <p:txBody>
          <a:bodyPr wrap="square">
            <a:spAutoFit/>
          </a:bodyPr>
          <a:lstStyle/>
          <a:p>
            <a:pPr marL="457200" indent="-457200" algn="just" eaLnBrk="0" hangingPunct="0">
              <a:lnSpc>
                <a:spcPts val="3400"/>
              </a:lnSpc>
              <a:buFont typeface="Arial" charset="0"/>
              <a:buChar char="•"/>
            </a:pPr>
            <a:r>
              <a:rPr lang="en-US" sz="2800" dirty="0"/>
              <a:t>HPV rate was 2 fold higher in case group, compared with control group (23.9% versus </a:t>
            </a:r>
            <a:r>
              <a:rPr lang="en-US" sz="2800"/>
              <a:t>9.5</a:t>
            </a:r>
            <a:r>
              <a:rPr lang="en-US" sz="2800" smtClean="0"/>
              <a:t>%)</a:t>
            </a:r>
            <a:endParaRPr lang="en-US" sz="2800" dirty="0" smtClean="0"/>
          </a:p>
          <a:p>
            <a:pPr marL="457200" indent="-457200" algn="just" eaLnBrk="0" hangingPunct="0">
              <a:lnSpc>
                <a:spcPts val="3400"/>
              </a:lnSpc>
              <a:buFont typeface="Arial" charset="0"/>
              <a:buChar char="•"/>
            </a:pPr>
            <a:r>
              <a:rPr lang="en-US" sz="2800" dirty="0" smtClean="0"/>
              <a:t>HPV </a:t>
            </a:r>
            <a:r>
              <a:rPr lang="en-US" sz="2800" dirty="0"/>
              <a:t>infection were 2.6 times more susceptible to </a:t>
            </a:r>
            <a:r>
              <a:rPr lang="en-US" sz="2800" dirty="0" smtClean="0"/>
              <a:t>OSCC</a:t>
            </a:r>
            <a:endParaRPr lang="en-US" sz="2800" b="1" dirty="0">
              <a:latin typeface="Arial" pitchFamily="34" charset="0"/>
            </a:endParaRPr>
          </a:p>
        </p:txBody>
      </p:sp>
      <p:sp>
        <p:nvSpPr>
          <p:cNvPr id="29" name="Rounded Rectangle 28"/>
          <p:cNvSpPr/>
          <p:nvPr/>
        </p:nvSpPr>
        <p:spPr>
          <a:xfrm>
            <a:off x="143382" y="2590800"/>
            <a:ext cx="8836025" cy="1988630"/>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457200" indent="-457200" algn="just">
              <a:lnSpc>
                <a:spcPct val="120000"/>
              </a:lnSpc>
              <a:spcAft>
                <a:spcPts val="1200"/>
              </a:spcAft>
              <a:buFont typeface="Arial" panose="020B0604020202020204" pitchFamily="34" charset="0"/>
              <a:buChar char="•"/>
            </a:pPr>
            <a:r>
              <a:rPr lang="en-US" sz="2800" dirty="0" smtClean="0"/>
              <a:t>7 </a:t>
            </a:r>
            <a:r>
              <a:rPr lang="en-US" sz="2800" dirty="0"/>
              <a:t>HPV </a:t>
            </a:r>
            <a:r>
              <a:rPr lang="en-US" sz="2800" dirty="0" smtClean="0"/>
              <a:t>types including </a:t>
            </a:r>
            <a:r>
              <a:rPr lang="en-US" sz="2800" dirty="0"/>
              <a:t>5 high-risk HPV types: -16, -35, -51, -53, -58; and 2 low-risk types: - 43, -</a:t>
            </a:r>
            <a:r>
              <a:rPr lang="en-US" sz="2800" dirty="0" smtClean="0"/>
              <a:t>84</a:t>
            </a:r>
          </a:p>
          <a:p>
            <a:pPr marL="457200" indent="-457200" algn="just">
              <a:lnSpc>
                <a:spcPct val="120000"/>
              </a:lnSpc>
              <a:spcAft>
                <a:spcPts val="1200"/>
              </a:spcAft>
              <a:buFont typeface="Arial" panose="020B0604020202020204" pitchFamily="34" charset="0"/>
              <a:buChar char="•"/>
            </a:pPr>
            <a:r>
              <a:rPr lang="en-US" sz="2800" dirty="0" smtClean="0"/>
              <a:t>Type </a:t>
            </a:r>
            <a:r>
              <a:rPr lang="en-US" sz="2800" dirty="0"/>
              <a:t>16 was the most common </a:t>
            </a:r>
            <a:endParaRPr lang="en-US" sz="2800" dirty="0" smtClean="0"/>
          </a:p>
        </p:txBody>
      </p:sp>
      <p:sp>
        <p:nvSpPr>
          <p:cNvPr id="6" name="Rounded Rectangle 5"/>
          <p:cNvSpPr/>
          <p:nvPr/>
        </p:nvSpPr>
        <p:spPr>
          <a:xfrm>
            <a:off x="307975" y="4876800"/>
            <a:ext cx="8671432" cy="147955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457200" indent="-457200">
              <a:buFont typeface="Arial" charset="0"/>
              <a:buChar char="•"/>
            </a:pPr>
            <a:r>
              <a:rPr lang="en-US" sz="2800" dirty="0" smtClean="0"/>
              <a:t>Cytology: less invasive</a:t>
            </a:r>
          </a:p>
          <a:p>
            <a:pPr marL="457200" indent="-457200">
              <a:buFont typeface="Arial" charset="0"/>
              <a:buChar char="•"/>
            </a:pPr>
            <a:r>
              <a:rPr lang="en-US" sz="2800" dirty="0" smtClean="0"/>
              <a:t>RBH: fast, sensitive, accurate</a:t>
            </a:r>
            <a:endParaRPr lang="en-US" sz="2800" dirty="0"/>
          </a:p>
        </p:txBody>
      </p:sp>
    </p:spTree>
    <p:extLst>
      <p:ext uri="{BB962C8B-B14F-4D97-AF65-F5344CB8AC3E}">
        <p14:creationId xmlns:p14="http://schemas.microsoft.com/office/powerpoint/2010/main" val="3787386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160" y="0"/>
            <a:ext cx="91911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0C147C64-13AB-40C7-A113-E17A30185A77}" type="slidenum">
              <a:rPr lang="en-US" smtClean="0"/>
              <a:pPr>
                <a:defRPr/>
              </a:pPr>
              <a:t>24</a:t>
            </a:fld>
            <a:endParaRPr lang="en-US"/>
          </a:p>
        </p:txBody>
      </p:sp>
      <p:sp>
        <p:nvSpPr>
          <p:cNvPr id="7" name="Rectangle 6"/>
          <p:cNvSpPr/>
          <p:nvPr/>
        </p:nvSpPr>
        <p:spPr>
          <a:xfrm>
            <a:off x="457200" y="4543961"/>
            <a:ext cx="7952400" cy="707886"/>
          </a:xfrm>
          <a:prstGeom prst="rect">
            <a:avLst/>
          </a:prstGeom>
          <a:noFill/>
          <a:effectLst>
            <a:outerShdw blurRad="50800" dist="38100" dir="2700000" algn="tl" rotWithShape="0">
              <a:prstClr val="black">
                <a:alpha val="40000"/>
              </a:prstClr>
            </a:outerShdw>
          </a:effectLst>
          <a:scene3d>
            <a:camera prst="orthographicFront">
              <a:rot lat="0" lon="0" rev="0"/>
            </a:camera>
            <a:lightRig rig="threePt" dir="t"/>
          </a:scene3d>
        </p:spPr>
        <p:txBody>
          <a:bodyPr>
            <a:spAutoFit/>
          </a:bodyPr>
          <a:lstStyle/>
          <a:p>
            <a:pPr algn="ctr">
              <a:defRPr/>
            </a:pPr>
            <a:r>
              <a:rPr lang="en-US" sz="4000" b="1" i="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rPr>
              <a:t>THANK YOU</a:t>
            </a:r>
            <a:endParaRPr lang="en-US" sz="4000" b="1" i="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8D8AA9E-7FF3-4BF5-A002-15A5F4C10AC0}" type="slidenum">
              <a:rPr lang="en-US"/>
              <a:pPr>
                <a:defRPr/>
              </a:pPr>
              <a:t>3</a:t>
            </a:fld>
            <a:endParaRPr lang="en-US" dirty="0"/>
          </a:p>
        </p:txBody>
      </p:sp>
      <p:sp>
        <p:nvSpPr>
          <p:cNvPr id="6" name="Title 1"/>
          <p:cNvSpPr txBox="1">
            <a:spLocks/>
          </p:cNvSpPr>
          <p:nvPr/>
        </p:nvSpPr>
        <p:spPr bwMode="auto">
          <a:xfrm>
            <a:off x="0" y="7144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INTRODUCTION</a:t>
            </a:r>
            <a:endPar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grpSp>
        <p:nvGrpSpPr>
          <p:cNvPr id="5" name="Group 4"/>
          <p:cNvGrpSpPr/>
          <p:nvPr/>
        </p:nvGrpSpPr>
        <p:grpSpPr>
          <a:xfrm>
            <a:off x="1208834" y="1214440"/>
            <a:ext cx="5796109" cy="5491160"/>
            <a:chOff x="283780" y="76200"/>
            <a:chExt cx="7020709" cy="6651330"/>
          </a:xfrm>
        </p:grpSpPr>
        <p:pic>
          <p:nvPicPr>
            <p:cNvPr id="8" name="Picture 7" descr="http://globocan.iarc.fr/data/GLOBOCAN_BSP_98372090.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3780" y="76200"/>
              <a:ext cx="7020709" cy="66513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HocHanh\SauDaiHoc\LuanVan\Hinh Luan Van\Square.gif"/>
            <p:cNvPicPr>
              <a:picLocks noChangeAspect="1" noChangeArrowheads="1" noCrop="1"/>
            </p:cNvPicPr>
            <p:nvPr/>
          </p:nvPicPr>
          <p:blipFill>
            <a:blip r:embed="rId4" cstate="print">
              <a:extLst>
                <a:ext uri="{28A0092B-C50C-407E-A947-70E740481C1C}">
                  <a14:useLocalDpi xmlns:a14="http://schemas.microsoft.com/office/drawing/2010/main"/>
                </a:ext>
              </a:extLst>
            </a:blip>
            <a:srcRect/>
            <a:stretch>
              <a:fillRect/>
            </a:stretch>
          </p:blipFill>
          <p:spPr bwMode="auto">
            <a:xfrm rot="2689459">
              <a:off x="1578123" y="4221029"/>
              <a:ext cx="867561" cy="87760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5257800" y="1981200"/>
            <a:ext cx="3886200" cy="2400657"/>
          </a:xfrm>
          <a:prstGeom prst="rect">
            <a:avLst/>
          </a:prstGeom>
        </p:spPr>
        <p:txBody>
          <a:bodyPr wrap="square">
            <a:spAutoFit/>
          </a:bodyPr>
          <a:lstStyle/>
          <a:p>
            <a:pPr algn="r">
              <a:lnSpc>
                <a:spcPct val="150000"/>
              </a:lnSpc>
            </a:pPr>
            <a:r>
              <a:rPr lang="en-US" sz="2000" b="1" dirty="0" smtClean="0">
                <a:solidFill>
                  <a:schemeClr val="accent5">
                    <a:lumMod val="75000"/>
                  </a:schemeClr>
                </a:solidFill>
                <a:latin typeface="Arial" pitchFamily="34" charset="0"/>
              </a:rPr>
              <a:t>Oral - Oropharyngeal cancer </a:t>
            </a:r>
            <a:r>
              <a:rPr lang="en-US" sz="2000" b="1" dirty="0" smtClean="0">
                <a:solidFill>
                  <a:srgbClr val="091625"/>
                </a:solidFill>
                <a:latin typeface="Arial" pitchFamily="34" charset="0"/>
              </a:rPr>
              <a:t>HCM city, 2007 - 2011:</a:t>
            </a:r>
            <a:endParaRPr lang="en-US" sz="2000" b="1" dirty="0">
              <a:solidFill>
                <a:srgbClr val="091625"/>
              </a:solidFill>
              <a:latin typeface="Arial" pitchFamily="34" charset="0"/>
            </a:endParaRPr>
          </a:p>
          <a:p>
            <a:pPr algn="ctr">
              <a:lnSpc>
                <a:spcPct val="150000"/>
              </a:lnSpc>
            </a:pPr>
            <a:r>
              <a:rPr lang="en-US" sz="2000" b="1" dirty="0" smtClean="0">
                <a:solidFill>
                  <a:srgbClr val="091625"/>
                </a:solidFill>
                <a:latin typeface="Arial" pitchFamily="34" charset="0"/>
              </a:rPr>
              <a:t>      12,4/100.000 male</a:t>
            </a:r>
          </a:p>
          <a:p>
            <a:pPr algn="ctr">
              <a:lnSpc>
                <a:spcPct val="150000"/>
              </a:lnSpc>
            </a:pPr>
            <a:r>
              <a:rPr lang="en-US" sz="2000" b="1" dirty="0" smtClean="0">
                <a:solidFill>
                  <a:srgbClr val="091625"/>
                </a:solidFill>
                <a:latin typeface="Arial" pitchFamily="34" charset="0"/>
              </a:rPr>
              <a:t>     3,6/100.000 female</a:t>
            </a:r>
          </a:p>
          <a:p>
            <a:pPr algn="ctr">
              <a:lnSpc>
                <a:spcPct val="150000"/>
              </a:lnSpc>
            </a:pPr>
            <a:r>
              <a:rPr lang="en-US" sz="2000" b="1" dirty="0" smtClean="0">
                <a:solidFill>
                  <a:srgbClr val="091625"/>
                </a:solidFill>
                <a:latin typeface="Arial" pitchFamily="34" charset="0"/>
              </a:rPr>
              <a:t>          7,8/100.000</a:t>
            </a:r>
            <a:endParaRPr lang="en-US" sz="2000" b="1" dirty="0">
              <a:solidFill>
                <a:srgbClr val="091625"/>
              </a:solidFill>
              <a:latin typeface="Arial" pitchFamily="34" charset="0"/>
            </a:endParaRPr>
          </a:p>
        </p:txBody>
      </p:sp>
      <p:sp>
        <p:nvSpPr>
          <p:cNvPr id="7" name="Content Placeholder 2"/>
          <p:cNvSpPr txBox="1">
            <a:spLocks/>
          </p:cNvSpPr>
          <p:nvPr/>
        </p:nvSpPr>
        <p:spPr bwMode="auto">
          <a:xfrm>
            <a:off x="381000" y="2590800"/>
            <a:ext cx="8991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lnSpc>
                <a:spcPct val="150000"/>
              </a:lnSpc>
              <a:spcAft>
                <a:spcPts val="0"/>
              </a:spcAft>
              <a:buFont typeface="Arial" pitchFamily="34" charset="0"/>
              <a:buNone/>
              <a:defRPr/>
            </a:pPr>
            <a:r>
              <a:rPr lang="en-US" b="1" dirty="0" smtClean="0">
                <a:solidFill>
                  <a:srgbClr val="3B1C03"/>
                </a:solidFill>
                <a:latin typeface="Arial" pitchFamily="34" charset="0"/>
                <a:cs typeface="Arial" pitchFamily="34" charset="0"/>
              </a:rPr>
              <a:t>  </a:t>
            </a:r>
            <a:r>
              <a:rPr lang="en-US" sz="2800" b="1" dirty="0" smtClean="0">
                <a:solidFill>
                  <a:srgbClr val="3B1C03"/>
                </a:solidFill>
                <a:latin typeface="Arial" pitchFamily="34" charset="0"/>
                <a:cs typeface="Arial" pitchFamily="34" charset="0"/>
              </a:rPr>
              <a:t>SQUAMOUS CELL CARCINOMA (OSCC): </a:t>
            </a:r>
          </a:p>
          <a:p>
            <a:pPr marL="0" indent="0" algn="just" eaLnBrk="1" fontAlgn="auto" hangingPunct="1">
              <a:lnSpc>
                <a:spcPct val="150000"/>
              </a:lnSpc>
              <a:spcAft>
                <a:spcPts val="0"/>
              </a:spcAft>
              <a:buFont typeface="Wingdings" pitchFamily="2" charset="2"/>
              <a:buChar char="Ø"/>
              <a:defRPr/>
            </a:pPr>
            <a:r>
              <a:rPr lang="en-US" sz="2400" b="1" dirty="0" smtClean="0">
                <a:solidFill>
                  <a:schemeClr val="tx1">
                    <a:lumMod val="95000"/>
                    <a:lumOff val="5000"/>
                  </a:schemeClr>
                </a:solidFill>
                <a:latin typeface="Arial" pitchFamily="34" charset="0"/>
                <a:cs typeface="Arial" pitchFamily="34" charset="0"/>
              </a:rPr>
              <a:t> Prevalent cancer, high mortality</a:t>
            </a:r>
          </a:p>
          <a:p>
            <a:pPr marL="0" indent="0" algn="just" eaLnBrk="1" fontAlgn="auto" hangingPunct="1">
              <a:spcAft>
                <a:spcPts val="0"/>
              </a:spcAft>
              <a:buNone/>
              <a:defRPr/>
            </a:pPr>
            <a:endParaRPr lang="en-US" sz="2400" dirty="0" smtClean="0">
              <a:solidFill>
                <a:schemeClr val="accent6">
                  <a:lumMod val="50000"/>
                </a:schemeClr>
              </a:solidFill>
              <a:latin typeface="Arial" pitchFamily="34" charset="0"/>
              <a:cs typeface="Arial" pitchFamily="34" charset="0"/>
            </a:endParaRPr>
          </a:p>
          <a:p>
            <a:pPr marL="0" indent="0" algn="just" eaLnBrk="1" fontAlgn="auto" hangingPunct="1">
              <a:spcAft>
                <a:spcPts val="0"/>
              </a:spcAft>
              <a:buFont typeface="Arial" pitchFamily="34" charset="0"/>
              <a:buNone/>
              <a:defRPr/>
            </a:pPr>
            <a:endParaRPr lang="en-US" sz="2400" b="1" dirty="0" smtClean="0">
              <a:solidFill>
                <a:schemeClr val="tx1">
                  <a:lumMod val="95000"/>
                  <a:lumOff val="5000"/>
                </a:schemeClr>
              </a:solidFill>
              <a:latin typeface="Arial" pitchFamily="34" charset="0"/>
              <a:cs typeface="Arial" pitchFamily="34" charset="0"/>
            </a:endParaRPr>
          </a:p>
        </p:txBody>
      </p:sp>
    </p:spTree>
    <p:extLst>
      <p:ext uri="{BB962C8B-B14F-4D97-AF65-F5344CB8AC3E}">
        <p14:creationId xmlns:p14="http://schemas.microsoft.com/office/powerpoint/2010/main" val="561602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487716" y="1066422"/>
            <a:ext cx="6437083" cy="5149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Content Placeholder 2"/>
          <p:cNvSpPr>
            <a:spLocks noGrp="1"/>
          </p:cNvSpPr>
          <p:nvPr>
            <p:ph idx="1"/>
          </p:nvPr>
        </p:nvSpPr>
        <p:spPr>
          <a:xfrm>
            <a:off x="1200152" y="3033720"/>
            <a:ext cx="7128328" cy="2971800"/>
          </a:xfrm>
          <a:ln>
            <a:noFill/>
          </a:ln>
        </p:spPr>
        <p:txBody>
          <a:bodyPr rtlCol="0">
            <a:noAutofit/>
          </a:bodyPr>
          <a:lstStyle/>
          <a:p>
            <a:pPr marL="0" indent="0" algn="ctr" eaLnBrk="1" fontAlgn="auto" hangingPunct="1">
              <a:spcAft>
                <a:spcPts val="0"/>
              </a:spcAft>
              <a:buNone/>
              <a:defRPr/>
            </a:pPr>
            <a:r>
              <a:rPr lang="en-US" sz="2800" b="1" dirty="0" smtClean="0">
                <a:solidFill>
                  <a:srgbClr val="164E23"/>
                </a:solidFill>
                <a:latin typeface="Arial" pitchFamily="34" charset="0"/>
                <a:cs typeface="Arial" pitchFamily="34" charset="0"/>
              </a:rPr>
              <a:t>HPV infection</a:t>
            </a:r>
          </a:p>
        </p:txBody>
      </p:sp>
      <p:sp>
        <p:nvSpPr>
          <p:cNvPr id="2" name="Slide Number Placeholder 1"/>
          <p:cNvSpPr>
            <a:spLocks noGrp="1"/>
          </p:cNvSpPr>
          <p:nvPr>
            <p:ph type="sldNum" sz="quarter" idx="12"/>
          </p:nvPr>
        </p:nvSpPr>
        <p:spPr/>
        <p:txBody>
          <a:bodyPr/>
          <a:lstStyle/>
          <a:p>
            <a:pPr>
              <a:defRPr/>
            </a:pPr>
            <a:fld id="{98D8AA9E-7FF3-4BF5-A002-15A5F4C10AC0}" type="slidenum">
              <a:rPr lang="en-US"/>
              <a:pPr>
                <a:defRPr/>
              </a:pPr>
              <a:t>4</a:t>
            </a:fld>
            <a:endParaRPr lang="en-US" dirty="0"/>
          </a:p>
        </p:txBody>
      </p:sp>
      <p:sp>
        <p:nvSpPr>
          <p:cNvPr id="7" name="Content Placeholder 2"/>
          <p:cNvSpPr txBox="1">
            <a:spLocks/>
          </p:cNvSpPr>
          <p:nvPr/>
        </p:nvSpPr>
        <p:spPr bwMode="auto">
          <a:xfrm>
            <a:off x="0" y="228600"/>
            <a:ext cx="8915400" cy="69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lnSpc>
                <a:spcPct val="150000"/>
              </a:lnSpc>
              <a:spcAft>
                <a:spcPts val="0"/>
              </a:spcAft>
              <a:buFont typeface="Arial" pitchFamily="34" charset="0"/>
              <a:buNone/>
              <a:defRPr/>
            </a:pPr>
            <a:r>
              <a:rPr lang="en-US" sz="2800" b="1" dirty="0" smtClean="0">
                <a:solidFill>
                  <a:schemeClr val="accent4">
                    <a:lumMod val="50000"/>
                  </a:schemeClr>
                </a:solidFill>
                <a:latin typeface="Arial" pitchFamily="34" charset="0"/>
                <a:cs typeface="Arial" pitchFamily="34" charset="0"/>
              </a:rPr>
              <a:t>Multiple reasons</a:t>
            </a:r>
            <a:endParaRPr lang="en-US" sz="2800" dirty="0" smtClean="0">
              <a:solidFill>
                <a:schemeClr val="accent4">
                  <a:lumMod val="50000"/>
                </a:schemeClr>
              </a:solidFill>
              <a:latin typeface="Arial" pitchFamily="34" charset="0"/>
              <a:cs typeface="Arial" pitchFamily="34" charset="0"/>
            </a:endParaRPr>
          </a:p>
          <a:p>
            <a:pPr marL="0" indent="0" algn="ctr" eaLnBrk="1" fontAlgn="auto" hangingPunct="1">
              <a:spcAft>
                <a:spcPts val="0"/>
              </a:spcAft>
              <a:buFont typeface="Arial" pitchFamily="34" charset="0"/>
              <a:buNone/>
              <a:defRPr/>
            </a:pPr>
            <a:endParaRPr lang="en-US" sz="2800" b="1" dirty="0" smtClean="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551081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xit" presetSubtype="0" fill="hold" grpId="1" nodeType="afterEffect">
                                  <p:stCondLst>
                                    <p:cond delay="200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10" presetClass="entr" presetSubtype="0" fill="hold" nodeType="withEffect">
                                  <p:stCondLst>
                                    <p:cond delay="0"/>
                                  </p:stCondLst>
                                  <p:iterate type="lt">
                                    <p:tmPct val="0"/>
                                  </p:iterate>
                                  <p:childTnLst>
                                    <p:set>
                                      <p:cBhvr>
                                        <p:cTn id="13" dur="1" fill="hold">
                                          <p:stCondLst>
                                            <p:cond delay="0"/>
                                          </p:stCondLst>
                                        </p:cTn>
                                        <p:tgtEl>
                                          <p:spTgt spid="3075">
                                            <p:txEl>
                                              <p:pRg st="0" end="0"/>
                                            </p:txEl>
                                          </p:spTgt>
                                        </p:tgtEl>
                                        <p:attrNameLst>
                                          <p:attrName>style.visibility</p:attrName>
                                        </p:attrNameLst>
                                      </p:cBhvr>
                                      <p:to>
                                        <p:strVal val="visible"/>
                                      </p:to>
                                    </p:set>
                                    <p:animEffect transition="in" filter="fade">
                                      <p:cBhvr>
                                        <p:cTn id="14" dur="500"/>
                                        <p:tgtEl>
                                          <p:spTgt spid="3075">
                                            <p:txEl>
                                              <p:pRg st="0" end="0"/>
                                            </p:txEl>
                                          </p:spTgt>
                                        </p:tgtEl>
                                      </p:cBhvr>
                                    </p:animEffect>
                                  </p:childTnLst>
                                </p:cTn>
                              </p:par>
                            </p:childTnLst>
                          </p:cTn>
                        </p:par>
                        <p:par>
                          <p:cTn id="15" fill="hold">
                            <p:stCondLst>
                              <p:cond delay="3000"/>
                            </p:stCondLst>
                            <p:childTnLst>
                              <p:par>
                                <p:cTn id="16" presetID="53" presetClass="entr" presetSubtype="16" fill="hold" nodeType="afterEffect">
                                  <p:stCondLst>
                                    <p:cond delay="0"/>
                                  </p:stCondLst>
                                  <p:childTnLst>
                                    <p:set>
                                      <p:cBhvr>
                                        <p:cTn id="17" dur="1" fill="hold">
                                          <p:stCondLst>
                                            <p:cond delay="0"/>
                                          </p:stCondLst>
                                        </p:cTn>
                                        <p:tgtEl>
                                          <p:spTgt spid="7171"/>
                                        </p:tgtEl>
                                        <p:attrNameLst>
                                          <p:attrName>style.visibility</p:attrName>
                                        </p:attrNameLst>
                                      </p:cBhvr>
                                      <p:to>
                                        <p:strVal val="visible"/>
                                      </p:to>
                                    </p:set>
                                    <p:anim calcmode="lin" valueType="num">
                                      <p:cBhvr>
                                        <p:cTn id="18" dur="4000" fill="hold"/>
                                        <p:tgtEl>
                                          <p:spTgt spid="7171"/>
                                        </p:tgtEl>
                                        <p:attrNameLst>
                                          <p:attrName>ppt_w</p:attrName>
                                        </p:attrNameLst>
                                      </p:cBhvr>
                                      <p:tavLst>
                                        <p:tav tm="0">
                                          <p:val>
                                            <p:fltVal val="0"/>
                                          </p:val>
                                        </p:tav>
                                        <p:tav tm="100000">
                                          <p:val>
                                            <p:strVal val="#ppt_w"/>
                                          </p:val>
                                        </p:tav>
                                      </p:tavLst>
                                    </p:anim>
                                    <p:anim calcmode="lin" valueType="num">
                                      <p:cBhvr>
                                        <p:cTn id="19" dur="4000" fill="hold"/>
                                        <p:tgtEl>
                                          <p:spTgt spid="7171"/>
                                        </p:tgtEl>
                                        <p:attrNameLst>
                                          <p:attrName>ppt_h</p:attrName>
                                        </p:attrNameLst>
                                      </p:cBhvr>
                                      <p:tavLst>
                                        <p:tav tm="0">
                                          <p:val>
                                            <p:fltVal val="0"/>
                                          </p:val>
                                        </p:tav>
                                        <p:tav tm="100000">
                                          <p:val>
                                            <p:strVal val="#ppt_h"/>
                                          </p:val>
                                        </p:tav>
                                      </p:tavLst>
                                    </p:anim>
                                    <p:animEffect transition="in" filter="fade">
                                      <p:cBhvr>
                                        <p:cTn id="20" dur="4000"/>
                                        <p:tgtEl>
                                          <p:spTgt spid="7171"/>
                                        </p:tgtEl>
                                      </p:cBhvr>
                                    </p:animEffect>
                                  </p:childTnLst>
                                </p:cTn>
                              </p:par>
                              <p:par>
                                <p:cTn id="21" presetID="28" presetClass="emph" presetSubtype="0" fill="hold" nodeType="withEffect">
                                  <p:stCondLst>
                                    <p:cond delay="1000"/>
                                  </p:stCondLst>
                                  <p:iterate type="lt">
                                    <p:tmPct val="5000"/>
                                  </p:iterate>
                                  <p:childTnLst>
                                    <p:animClr clrSpc="rgb" dir="cw">
                                      <p:cBhvr override="childStyle">
                                        <p:cTn id="22" dur="2000" fill="hold"/>
                                        <p:tgtEl>
                                          <p:spTgt spid="3075">
                                            <p:txEl>
                                              <p:pRg st="0" end="0"/>
                                            </p:txEl>
                                          </p:spTgt>
                                        </p:tgtEl>
                                        <p:attrNameLst>
                                          <p:attrName>style.color</p:attrName>
                                        </p:attrNameLst>
                                      </p:cBhvr>
                                      <p:to>
                                        <a:srgbClr val="FFFFFF"/>
                                      </p:to>
                                    </p:animClr>
                                    <p:animClr clrSpc="rgb" dir="cw">
                                      <p:cBhvr>
                                        <p:cTn id="23" dur="2000" fill="hold"/>
                                        <p:tgtEl>
                                          <p:spTgt spid="3075">
                                            <p:txEl>
                                              <p:pRg st="0" end="0"/>
                                            </p:txEl>
                                          </p:spTgt>
                                        </p:tgtEl>
                                        <p:attrNameLst>
                                          <p:attrName>fillcolor</p:attrName>
                                        </p:attrNameLst>
                                      </p:cBhvr>
                                      <p:to>
                                        <a:srgbClr val="FFFFFF"/>
                                      </p:to>
                                    </p:animClr>
                                    <p:set>
                                      <p:cBhvr>
                                        <p:cTn id="24" dur="2000" fill="hold"/>
                                        <p:tgtEl>
                                          <p:spTgt spid="3075">
                                            <p:txEl>
                                              <p:pRg st="0" end="0"/>
                                            </p:txEl>
                                          </p:spTgt>
                                        </p:tgtEl>
                                        <p:attrNameLst>
                                          <p:attrName>fill.type</p:attrName>
                                        </p:attrNameLst>
                                      </p:cBhvr>
                                      <p:to>
                                        <p:strVal val="solid"/>
                                      </p:to>
                                    </p:set>
                                    <p:anim to="1.5" calcmode="lin" valueType="num">
                                      <p:cBhvr override="childStyle">
                                        <p:cTn id="25" dur="2000" fill="hold"/>
                                        <p:tgtEl>
                                          <p:spTgt spid="3075">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C147C64-13AB-40C7-A113-E17A30185A77}" type="slidenum">
              <a:rPr lang="en-US" smtClean="0"/>
              <a:pPr>
                <a:defRPr/>
              </a:pPr>
              <a:t>5</a:t>
            </a:fld>
            <a:endParaRPr lang="en-US" dirty="0"/>
          </a:p>
        </p:txBody>
      </p:sp>
      <p:sp>
        <p:nvSpPr>
          <p:cNvPr id="11" name="Title 1"/>
          <p:cNvSpPr txBox="1">
            <a:spLocks/>
          </p:cNvSpPr>
          <p:nvPr/>
        </p:nvSpPr>
        <p:spPr bwMode="auto">
          <a:xfrm>
            <a:off x="2856432" y="7449127"/>
            <a:ext cx="5754168" cy="70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endParaRPr lang="en-US" sz="2400" b="1" dirty="0" smtClean="0">
              <a:solidFill>
                <a:srgbClr val="164E23"/>
              </a:solidFill>
            </a:endParaRPr>
          </a:p>
        </p:txBody>
      </p:sp>
      <p:sp>
        <p:nvSpPr>
          <p:cNvPr id="7" name="Content Placeholder 2"/>
          <p:cNvSpPr txBox="1">
            <a:spLocks/>
          </p:cNvSpPr>
          <p:nvPr/>
        </p:nvSpPr>
        <p:spPr bwMode="auto">
          <a:xfrm>
            <a:off x="152400" y="380999"/>
            <a:ext cx="8839200" cy="226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lnSpc>
                <a:spcPct val="150000"/>
              </a:lnSpc>
              <a:spcAft>
                <a:spcPts val="600"/>
              </a:spcAft>
              <a:buFont typeface="Arial" pitchFamily="34" charset="0"/>
              <a:buNone/>
              <a:defRPr/>
            </a:pPr>
            <a:endParaRPr lang="en-US" sz="600" b="1" dirty="0" smtClean="0">
              <a:solidFill>
                <a:srgbClr val="3B1C03"/>
              </a:solidFill>
              <a:latin typeface="Arial" pitchFamily="34" charset="0"/>
              <a:cs typeface="Arial" pitchFamily="34" charset="0"/>
            </a:endParaRPr>
          </a:p>
          <a:p>
            <a:pPr marL="0" indent="0" algn="just" eaLnBrk="1" fontAlgn="auto" hangingPunct="1">
              <a:lnSpc>
                <a:spcPts val="3800"/>
              </a:lnSpc>
              <a:spcBef>
                <a:spcPts val="0"/>
              </a:spcBef>
              <a:spcAft>
                <a:spcPts val="0"/>
              </a:spcAft>
              <a:buFont typeface="Wingdings" pitchFamily="2" charset="2"/>
              <a:buChar char="Ø"/>
              <a:defRPr/>
            </a:pPr>
            <a:r>
              <a:rPr lang="en-US" sz="2400" b="1" dirty="0" smtClean="0">
                <a:solidFill>
                  <a:schemeClr val="tx1">
                    <a:lumMod val="95000"/>
                    <a:lumOff val="5000"/>
                  </a:schemeClr>
                </a:solidFill>
                <a:latin typeface="Arial" pitchFamily="34" charset="0"/>
                <a:cs typeface="Arial" pitchFamily="34" charset="0"/>
              </a:rPr>
              <a:t> </a:t>
            </a:r>
            <a:r>
              <a:rPr lang="en-US" sz="2400" b="1" i="1" dirty="0" smtClean="0">
                <a:solidFill>
                  <a:srgbClr val="000066"/>
                </a:solidFill>
                <a:latin typeface="Arial" pitchFamily="34" charset="0"/>
                <a:cs typeface="Arial" pitchFamily="34" charset="0"/>
              </a:rPr>
              <a:t>Biopsy specimens</a:t>
            </a:r>
            <a:r>
              <a:rPr lang="en-US" sz="2400" b="1" dirty="0" smtClean="0">
                <a:solidFill>
                  <a:srgbClr val="000066"/>
                </a:solidFill>
                <a:latin typeface="Arial" pitchFamily="34" charset="0"/>
                <a:cs typeface="Arial" pitchFamily="34" charset="0"/>
              </a:rPr>
              <a:t>: HPV infection: </a:t>
            </a:r>
            <a:r>
              <a:rPr lang="en-US" sz="2400" b="1" dirty="0" smtClean="0">
                <a:solidFill>
                  <a:srgbClr val="FF0000"/>
                </a:solidFill>
                <a:latin typeface="Arial" pitchFamily="34" charset="0"/>
                <a:cs typeface="Arial" pitchFamily="34" charset="0"/>
              </a:rPr>
              <a:t>37% </a:t>
            </a:r>
            <a:r>
              <a:rPr lang="en-US" sz="2400" b="1" dirty="0" smtClean="0">
                <a:solidFill>
                  <a:srgbClr val="000066"/>
                </a:solidFill>
                <a:latin typeface="Arial" pitchFamily="34" charset="0"/>
                <a:cs typeface="Arial" pitchFamily="34" charset="0"/>
              </a:rPr>
              <a:t>of</a:t>
            </a:r>
            <a:r>
              <a:rPr lang="en-US" sz="2400" b="1" dirty="0" smtClean="0">
                <a:solidFill>
                  <a:schemeClr val="tx2"/>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OSCC</a:t>
            </a:r>
            <a:r>
              <a:rPr lang="en-US" sz="2400" b="1" dirty="0">
                <a:solidFill>
                  <a:srgbClr val="000066"/>
                </a:solidFill>
                <a:latin typeface="Arial" pitchFamily="34" charset="0"/>
                <a:cs typeface="Arial" pitchFamily="34" charset="0"/>
              </a:rPr>
              <a:t>,</a:t>
            </a:r>
            <a:r>
              <a:rPr lang="en-US" sz="2400" b="1" dirty="0" smtClean="0">
                <a:solidFill>
                  <a:srgbClr val="000066"/>
                </a:solidFill>
                <a:latin typeface="Arial" pitchFamily="34" charset="0"/>
                <a:cs typeface="Arial" pitchFamily="34" charset="0"/>
              </a:rPr>
              <a:t> 0% of normal oral mucosa (</a:t>
            </a:r>
            <a:r>
              <a:rPr lang="en-US" sz="2400" b="1" dirty="0" smtClean="0">
                <a:solidFill>
                  <a:srgbClr val="FF0000"/>
                </a:solidFill>
                <a:latin typeface="Arial" pitchFamily="34" charset="0"/>
                <a:cs typeface="Arial" pitchFamily="34" charset="0"/>
              </a:rPr>
              <a:t>NOM</a:t>
            </a:r>
            <a:r>
              <a:rPr lang="en-US" sz="2400" b="1" dirty="0" smtClean="0">
                <a:solidFill>
                  <a:srgbClr val="000066"/>
                </a:solidFill>
                <a:latin typeface="Arial" pitchFamily="34" charset="0"/>
                <a:cs typeface="Arial" pitchFamily="34" charset="0"/>
              </a:rPr>
              <a:t>)</a:t>
            </a:r>
          </a:p>
          <a:p>
            <a:pPr marL="0" indent="0" algn="r" eaLnBrk="1" fontAlgn="auto" hangingPunct="1">
              <a:lnSpc>
                <a:spcPts val="3800"/>
              </a:lnSpc>
              <a:spcBef>
                <a:spcPts val="0"/>
              </a:spcBef>
              <a:spcAft>
                <a:spcPts val="0"/>
              </a:spcAft>
              <a:buNone/>
              <a:defRPr/>
            </a:pPr>
            <a:r>
              <a:rPr lang="en-US" sz="2400" b="1" i="1" dirty="0" smtClean="0">
                <a:solidFill>
                  <a:schemeClr val="bg2">
                    <a:lumMod val="25000"/>
                  </a:schemeClr>
                </a:solidFill>
                <a:latin typeface="Arial" pitchFamily="34" charset="0"/>
                <a:cs typeface="Arial" pitchFamily="34" charset="0"/>
              </a:rPr>
              <a:t>                           </a:t>
            </a:r>
            <a:r>
              <a:rPr lang="en-US" sz="1800" i="1" dirty="0" smtClean="0">
                <a:solidFill>
                  <a:schemeClr val="bg2">
                    <a:lumMod val="25000"/>
                  </a:schemeClr>
                </a:solidFill>
                <a:latin typeface="Arial" pitchFamily="34" charset="0"/>
                <a:cs typeface="Arial" pitchFamily="34" charset="0"/>
              </a:rPr>
              <a:t>(Cuc Tran, 2012)</a:t>
            </a:r>
            <a:endParaRPr lang="en-US" sz="2400" i="1" dirty="0" smtClean="0">
              <a:solidFill>
                <a:schemeClr val="bg2">
                  <a:lumMod val="25000"/>
                </a:schemeClr>
              </a:solidFill>
              <a:latin typeface="Arial" pitchFamily="34" charset="0"/>
              <a:cs typeface="Arial" pitchFamily="34" charset="0"/>
            </a:endParaRPr>
          </a:p>
          <a:p>
            <a:pPr eaLnBrk="1" fontAlgn="auto" hangingPunct="1">
              <a:lnSpc>
                <a:spcPts val="3800"/>
              </a:lnSpc>
              <a:spcBef>
                <a:spcPts val="0"/>
              </a:spcBef>
              <a:spcAft>
                <a:spcPts val="0"/>
              </a:spcAft>
              <a:buFont typeface="Wingdings" charset="2"/>
              <a:buChar char="Ø"/>
              <a:defRPr/>
            </a:pPr>
            <a:r>
              <a:rPr lang="en-US" sz="2400" b="1" i="1" dirty="0" smtClean="0">
                <a:solidFill>
                  <a:srgbClr val="432003"/>
                </a:solidFill>
                <a:latin typeface="Arial" pitchFamily="34" charset="0"/>
                <a:cs typeface="Arial" pitchFamily="34" charset="0"/>
              </a:rPr>
              <a:t>1999</a:t>
            </a:r>
            <a:r>
              <a:rPr lang="en-US" sz="2400" b="1" i="1" dirty="0">
                <a:solidFill>
                  <a:srgbClr val="432003"/>
                </a:solidFill>
                <a:latin typeface="Arial" pitchFamily="34" charset="0"/>
                <a:cs typeface="Arial" pitchFamily="34" charset="0"/>
              </a:rPr>
              <a:t>: </a:t>
            </a:r>
            <a:r>
              <a:rPr lang="en-US" sz="2400" b="1" i="1" dirty="0" smtClean="0">
                <a:solidFill>
                  <a:srgbClr val="432003"/>
                </a:solidFill>
                <a:latin typeface="Arial" pitchFamily="34" charset="0"/>
                <a:cs typeface="Arial" pitchFamily="34" charset="0"/>
              </a:rPr>
              <a:t>Cytology </a:t>
            </a:r>
            <a:r>
              <a:rPr lang="en-US" sz="2400" b="1" i="1" dirty="0">
                <a:solidFill>
                  <a:srgbClr val="432003"/>
                </a:solidFill>
                <a:latin typeface="Arial" pitchFamily="34" charset="0"/>
                <a:cs typeface="Arial" pitchFamily="34" charset="0"/>
              </a:rPr>
              <a:t>in dentistry</a:t>
            </a:r>
            <a:r>
              <a:rPr lang="en-US" sz="2400" b="1" i="1" dirty="0" smtClean="0">
                <a:solidFill>
                  <a:srgbClr val="432003"/>
                </a:solidFill>
                <a:latin typeface="Arial" pitchFamily="34" charset="0"/>
                <a:cs typeface="Arial" pitchFamily="34" charset="0"/>
              </a:rPr>
              <a:t>.</a:t>
            </a:r>
            <a:endParaRPr lang="en-US" sz="2400" b="1" i="1" dirty="0">
              <a:solidFill>
                <a:srgbClr val="432003"/>
              </a:solidFill>
              <a:latin typeface="Arial" pitchFamily="34" charset="0"/>
              <a:cs typeface="Arial" pitchFamily="34" charset="0"/>
            </a:endParaRPr>
          </a:p>
        </p:txBody>
      </p:sp>
      <p:pic>
        <p:nvPicPr>
          <p:cNvPr id="13"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28254" y="2743200"/>
            <a:ext cx="3447516" cy="248499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bwMode="auto">
          <a:xfrm>
            <a:off x="237641" y="5899666"/>
            <a:ext cx="838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eaLnBrk="1" fontAlgn="auto" hangingPunct="1">
              <a:lnSpc>
                <a:spcPct val="150000"/>
              </a:lnSpc>
              <a:spcAft>
                <a:spcPts val="0"/>
              </a:spcAft>
              <a:buFont typeface="Wingdings" pitchFamily="2" charset="2"/>
              <a:buChar char="Ø"/>
              <a:defRPr/>
            </a:pPr>
            <a:r>
              <a:rPr lang="en-US" sz="2400" b="1" i="1" smtClean="0">
                <a:solidFill>
                  <a:srgbClr val="432003"/>
                </a:solidFill>
                <a:latin typeface="Arial" pitchFamily="34" charset="0"/>
                <a:cs typeface="Arial" pitchFamily="34" charset="0"/>
              </a:rPr>
              <a:t> WHO: </a:t>
            </a:r>
            <a:r>
              <a:rPr lang="en-US" sz="2400" b="1" smtClean="0">
                <a:solidFill>
                  <a:srgbClr val="FF0000"/>
                </a:solidFill>
                <a:effectLst>
                  <a:outerShdw blurRad="38100" dist="38100" dir="2700000" algn="tl">
                    <a:srgbClr val="000000">
                      <a:alpha val="43137"/>
                    </a:srgbClr>
                  </a:outerShdw>
                </a:effectLst>
                <a:latin typeface="Arial" pitchFamily="34" charset="0"/>
              </a:rPr>
              <a:t>Reverse blotting hybridization</a:t>
            </a:r>
            <a:endParaRPr lang="en-US" sz="2400" smtClean="0"/>
          </a:p>
          <a:p>
            <a:pPr algn="just" eaLnBrk="1" fontAlgn="auto" hangingPunct="1">
              <a:lnSpc>
                <a:spcPct val="150000"/>
              </a:lnSpc>
              <a:spcAft>
                <a:spcPts val="0"/>
              </a:spcAft>
              <a:buFont typeface="Wingdings" pitchFamily="2" charset="2"/>
              <a:buChar char="Ø"/>
              <a:defRPr/>
            </a:pPr>
            <a:endParaRPr lang="en-US" sz="2400" b="1" i="1" smtClean="0">
              <a:solidFill>
                <a:srgbClr val="432003"/>
              </a:solidFill>
              <a:latin typeface="Arial" pitchFamily="34" charset="0"/>
              <a:cs typeface="Arial" pitchFamily="34" charset="0"/>
            </a:endParaRPr>
          </a:p>
        </p:txBody>
      </p:sp>
    </p:spTree>
    <p:extLst>
      <p:ext uri="{BB962C8B-B14F-4D97-AF65-F5344CB8AC3E}">
        <p14:creationId xmlns:p14="http://schemas.microsoft.com/office/powerpoint/2010/main" val="2398746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3">
            <a:extLst>
              <a:ext uri="{28A0092B-C50C-407E-A947-70E740481C1C}">
                <a14:useLocalDpi xmlns:a14="http://schemas.microsoft.com/office/drawing/2010/main"/>
              </a:ext>
            </a:extLst>
          </a:blip>
          <a:srcRect l="8450"/>
          <a:stretch>
            <a:fillRect/>
          </a:stretch>
        </p:blipFill>
        <p:spPr bwMode="auto">
          <a:xfrm>
            <a:off x="0" y="58738"/>
            <a:ext cx="24765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itle 1"/>
          <p:cNvSpPr>
            <a:spLocks noGrp="1"/>
          </p:cNvSpPr>
          <p:nvPr>
            <p:ph type="title"/>
          </p:nvPr>
        </p:nvSpPr>
        <p:spPr>
          <a:xfrm>
            <a:off x="1085856" y="304800"/>
            <a:ext cx="8229600" cy="1143000"/>
          </a:xfrm>
        </p:spPr>
        <p:txBody>
          <a:bodyPr rtlCol="0">
            <a:normAutofit/>
          </a:bodyPr>
          <a:lstStyle/>
          <a:p>
            <a:pPr eaLnBrk="1" fontAlgn="auto" hangingPunct="1">
              <a:spcAft>
                <a:spcPts val="0"/>
              </a:spcAft>
              <a:defRPr/>
            </a:pPr>
            <a:r>
              <a:rPr lang="en-US" b="1" smtClean="0">
                <a:solidFill>
                  <a:srgbClr val="FF0000"/>
                </a:solidFill>
                <a:effectLst>
                  <a:outerShdw blurRad="38100" dist="38100" dir="2700000" algn="tl">
                    <a:srgbClr val="000000">
                      <a:alpha val="43137"/>
                    </a:srgbClr>
                  </a:outerShdw>
                </a:effectLst>
                <a:latin typeface="Arial" pitchFamily="34" charset="0"/>
                <a:cs typeface="Arial" pitchFamily="34" charset="0"/>
              </a:rPr>
              <a:t>OBJECTIVES</a:t>
            </a:r>
          </a:p>
        </p:txBody>
      </p:sp>
      <p:sp>
        <p:nvSpPr>
          <p:cNvPr id="5124" name="Content Placeholder 2"/>
          <p:cNvSpPr>
            <a:spLocks noGrp="1"/>
          </p:cNvSpPr>
          <p:nvPr>
            <p:ph idx="1"/>
          </p:nvPr>
        </p:nvSpPr>
        <p:spPr>
          <a:xfrm>
            <a:off x="381000" y="1695456"/>
            <a:ext cx="8305800" cy="5334000"/>
          </a:xfrm>
        </p:spPr>
        <p:txBody>
          <a:bodyPr/>
          <a:lstStyle/>
          <a:p>
            <a:pPr marL="0" indent="0" algn="just" eaLnBrk="1" hangingPunct="1">
              <a:lnSpc>
                <a:spcPct val="150000"/>
              </a:lnSpc>
              <a:spcBef>
                <a:spcPts val="1200"/>
              </a:spcBef>
              <a:buNone/>
            </a:pPr>
            <a:r>
              <a:rPr lang="en-US" b="1" dirty="0" smtClean="0"/>
              <a:t>1. </a:t>
            </a:r>
            <a:r>
              <a:rPr lang="en-US" b="1" dirty="0"/>
              <a:t>To compare the HPV prevalence and its types in </a:t>
            </a:r>
            <a:r>
              <a:rPr lang="en-US" b="1" dirty="0" smtClean="0"/>
              <a:t>OSCC </a:t>
            </a:r>
            <a:r>
              <a:rPr lang="en-US" b="1" dirty="0"/>
              <a:t>and in </a:t>
            </a:r>
            <a:r>
              <a:rPr lang="en-US" b="1" dirty="0" smtClean="0"/>
              <a:t>normal oral mucosa (NOM)</a:t>
            </a:r>
          </a:p>
          <a:p>
            <a:pPr marL="0" indent="0" algn="just" eaLnBrk="1" hangingPunct="1">
              <a:lnSpc>
                <a:spcPct val="150000"/>
              </a:lnSpc>
              <a:spcBef>
                <a:spcPts val="1200"/>
              </a:spcBef>
              <a:buNone/>
            </a:pPr>
            <a:r>
              <a:rPr lang="en-US" b="1" dirty="0" smtClean="0"/>
              <a:t>2. </a:t>
            </a:r>
            <a:r>
              <a:rPr lang="en-US" b="1" dirty="0"/>
              <a:t>T</a:t>
            </a:r>
            <a:r>
              <a:rPr lang="en-US" b="1" dirty="0" smtClean="0"/>
              <a:t>o </a:t>
            </a:r>
            <a:r>
              <a:rPr lang="en-US" b="1" dirty="0"/>
              <a:t>investigate the association between HPV infection and </a:t>
            </a:r>
            <a:r>
              <a:rPr lang="en-US" b="1" dirty="0" err="1"/>
              <a:t>clinico</a:t>
            </a:r>
            <a:r>
              <a:rPr lang="en-US" b="1" dirty="0"/>
              <a:t>-pathological features of OSCC .</a:t>
            </a:r>
            <a:endParaRPr lang="en-US" b="1" dirty="0" smtClean="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0C147C64-13AB-40C7-A113-E17A30185A77}" type="slidenum">
              <a:rPr lang="en-US" smtClean="0"/>
              <a:pPr>
                <a:defRPr/>
              </a:pPr>
              <a:t>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00016"/>
            <a:ext cx="6400800" cy="849312"/>
          </a:xfrm>
        </p:spPr>
        <p:txBody>
          <a:bodyPr/>
          <a:lstStyle/>
          <a:p>
            <a:pPr algn="l"/>
            <a:r>
              <a:rPr lang="en-US" sz="60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HPV</a:t>
            </a:r>
            <a:endParaRPr lang="en-US" sz="60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2B1A0CB2-8F64-48ED-AF97-F8E4C0912367}" type="slidenum">
              <a:rPr lang="en-US" smtClean="0"/>
              <a:pPr>
                <a:defRPr/>
              </a:pPr>
              <a:t>7</a:t>
            </a:fld>
            <a:endParaRPr lang="en-US"/>
          </a:p>
        </p:txBody>
      </p:sp>
      <p:grpSp>
        <p:nvGrpSpPr>
          <p:cNvPr id="5" name="Group 4"/>
          <p:cNvGrpSpPr/>
          <p:nvPr/>
        </p:nvGrpSpPr>
        <p:grpSpPr>
          <a:xfrm>
            <a:off x="1177159" y="388389"/>
            <a:ext cx="6757161" cy="6193384"/>
            <a:chOff x="1177159" y="388389"/>
            <a:chExt cx="6757161" cy="6193384"/>
          </a:xfrm>
        </p:grpSpPr>
        <p:sp>
          <p:nvSpPr>
            <p:cNvPr id="8" name="Content Placeholder 3"/>
            <p:cNvSpPr txBox="1">
              <a:spLocks/>
            </p:cNvSpPr>
            <p:nvPr/>
          </p:nvSpPr>
          <p:spPr bwMode="auto">
            <a:xfrm>
              <a:off x="2895600" y="388389"/>
              <a:ext cx="5038720" cy="704848"/>
            </a:xfrm>
            <a:prstGeom prst="rect">
              <a:avLst/>
            </a:prstGeom>
            <a:noFill/>
            <a:ln>
              <a:solidFill>
                <a:srgbClr val="0066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spcBef>
                  <a:spcPts val="1200"/>
                </a:spcBef>
              </a:pPr>
              <a:r>
                <a:rPr lang="en-US" sz="2800" dirty="0" smtClean="0">
                  <a:solidFill>
                    <a:srgbClr val="10381A"/>
                  </a:solidFill>
                  <a:latin typeface="Arial" pitchFamily="34" charset="0"/>
                  <a:cs typeface="Arial" pitchFamily="34" charset="0"/>
                </a:rPr>
                <a:t>DNA virus, </a:t>
              </a:r>
              <a:r>
                <a:rPr lang="en-US" sz="2800" dirty="0" err="1">
                  <a:solidFill>
                    <a:srgbClr val="10381A"/>
                  </a:solidFill>
                  <a:latin typeface="Arial" pitchFamily="34" charset="0"/>
                  <a:cs typeface="Arial" pitchFamily="34" charset="0"/>
                </a:rPr>
                <a:t>Papillomaviridae</a:t>
              </a:r>
              <a:endParaRPr lang="en-US" sz="2800" dirty="0">
                <a:solidFill>
                  <a:srgbClr val="10381A"/>
                </a:solidFill>
                <a:latin typeface="Arial" pitchFamily="34" charset="0"/>
                <a:cs typeface="Arial" pitchFamily="34" charset="0"/>
              </a:endParaRPr>
            </a:p>
            <a:p>
              <a:pPr marL="457200" indent="-457200" algn="just">
                <a:spcBef>
                  <a:spcPts val="600"/>
                </a:spcBef>
                <a:buFont typeface="Arial" pitchFamily="34" charset="0"/>
                <a:buChar char="•"/>
              </a:pPr>
              <a:endParaRPr lang="en-US" sz="2800" b="1" dirty="0" smtClean="0">
                <a:solidFill>
                  <a:srgbClr val="10381A"/>
                </a:solidFill>
                <a:latin typeface="Arial" pitchFamily="34" charset="0"/>
                <a:cs typeface="Arial" pitchFamily="34" charset="0"/>
              </a:endParaRPr>
            </a:p>
          </p:txBody>
        </p:sp>
        <p:sp>
          <p:nvSpPr>
            <p:cNvPr id="17" name="Rectangle 16"/>
            <p:cNvSpPr/>
            <p:nvPr/>
          </p:nvSpPr>
          <p:spPr>
            <a:xfrm>
              <a:off x="1524000" y="6212441"/>
              <a:ext cx="5181600" cy="369332"/>
            </a:xfrm>
            <a:prstGeom prst="rect">
              <a:avLst/>
            </a:prstGeom>
          </p:spPr>
          <p:txBody>
            <a:bodyPr wrap="square">
              <a:spAutoFit/>
            </a:bodyPr>
            <a:lstStyle/>
            <a:p>
              <a:r>
                <a:rPr lang="en-US" u="sng" dirty="0"/>
                <a:t>http://</a:t>
              </a:r>
              <a:r>
                <a:rPr lang="en-US" u="sng" dirty="0" err="1"/>
                <a:t>wiki.ggc.edu</a:t>
              </a:r>
              <a:r>
                <a:rPr lang="en-US" u="sng" dirty="0"/>
                <a:t>/images/9/93/</a:t>
              </a:r>
              <a:r>
                <a:rPr lang="en-US" u="sng" dirty="0" err="1"/>
                <a:t>HPV_genome.jpg</a:t>
              </a:r>
              <a:endParaRPr lang="en-US" dirty="0"/>
            </a:p>
          </p:txBody>
        </p:sp>
        <p:pic>
          <p:nvPicPr>
            <p:cNvPr id="2" name="Picture 1"/>
            <p:cNvPicPr>
              <a:picLocks noChangeAspect="1"/>
            </p:cNvPicPr>
            <p:nvPr/>
          </p:nvPicPr>
          <p:blipFill>
            <a:blip r:embed="rId3"/>
            <a:stretch>
              <a:fillRect/>
            </a:stretch>
          </p:blipFill>
          <p:spPr>
            <a:xfrm>
              <a:off x="1177159" y="1277621"/>
              <a:ext cx="5147441" cy="4975859"/>
            </a:xfrm>
            <a:prstGeom prst="rect">
              <a:avLst/>
            </a:prstGeom>
          </p:spPr>
        </p:pic>
      </p:grpSp>
      <p:grpSp>
        <p:nvGrpSpPr>
          <p:cNvPr id="7" name="Group 6"/>
          <p:cNvGrpSpPr/>
          <p:nvPr/>
        </p:nvGrpSpPr>
        <p:grpSpPr>
          <a:xfrm>
            <a:off x="228600" y="857250"/>
            <a:ext cx="8762999" cy="5695950"/>
            <a:chOff x="228600" y="857250"/>
            <a:chExt cx="8762999" cy="5695950"/>
          </a:xfrm>
        </p:grpSpPr>
        <p:sp>
          <p:nvSpPr>
            <p:cNvPr id="37" name="Title 1"/>
            <p:cNvSpPr txBox="1">
              <a:spLocks/>
            </p:cNvSpPr>
            <p:nvPr/>
          </p:nvSpPr>
          <p:spPr bwMode="auto">
            <a:xfrm>
              <a:off x="655906" y="857250"/>
              <a:ext cx="77724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smtClean="0">
                  <a:solidFill>
                    <a:srgbClr val="000066"/>
                  </a:solidFill>
                  <a:latin typeface="Arial" panose="020B0604020202020204" pitchFamily="34" charset="0"/>
                  <a:cs typeface="Arial" panose="020B0604020202020204" pitchFamily="34" charset="0"/>
                </a:rPr>
                <a:t>Mechanism of carcinogenesis</a:t>
              </a:r>
              <a:endParaRPr lang="en-US" sz="3200" b="1" dirty="0">
                <a:solidFill>
                  <a:srgbClr val="000066"/>
                </a:solidFill>
                <a:latin typeface="Arial" panose="020B0604020202020204" pitchFamily="34" charset="0"/>
                <a:cs typeface="Arial" panose="020B0604020202020204" pitchFamily="34" charset="0"/>
              </a:endParaRPr>
            </a:p>
          </p:txBody>
        </p:sp>
        <p:grpSp>
          <p:nvGrpSpPr>
            <p:cNvPr id="23" name="Group 22"/>
            <p:cNvGrpSpPr/>
            <p:nvPr/>
          </p:nvGrpSpPr>
          <p:grpSpPr>
            <a:xfrm>
              <a:off x="228600" y="1784263"/>
              <a:ext cx="8762999" cy="4768937"/>
              <a:chOff x="76200" y="896730"/>
              <a:chExt cx="8839201" cy="5885070"/>
            </a:xfrm>
          </p:grpSpPr>
          <p:sp>
            <p:nvSpPr>
              <p:cNvPr id="24" name="Freeform 23"/>
              <p:cNvSpPr/>
              <p:nvPr/>
            </p:nvSpPr>
            <p:spPr>
              <a:xfrm>
                <a:off x="7110403" y="3237089"/>
                <a:ext cx="1804998" cy="1089488"/>
              </a:xfrm>
              <a:custGeom>
                <a:avLst/>
                <a:gdLst>
                  <a:gd name="connsiteX0" fmla="*/ 0 w 2033597"/>
                  <a:gd name="connsiteY0" fmla="*/ 108949 h 1089488"/>
                  <a:gd name="connsiteX1" fmla="*/ 108949 w 2033597"/>
                  <a:gd name="connsiteY1" fmla="*/ 0 h 1089488"/>
                  <a:gd name="connsiteX2" fmla="*/ 1924648 w 2033597"/>
                  <a:gd name="connsiteY2" fmla="*/ 0 h 1089488"/>
                  <a:gd name="connsiteX3" fmla="*/ 2033597 w 2033597"/>
                  <a:gd name="connsiteY3" fmla="*/ 108949 h 1089488"/>
                  <a:gd name="connsiteX4" fmla="*/ 2033597 w 2033597"/>
                  <a:gd name="connsiteY4" fmla="*/ 980539 h 1089488"/>
                  <a:gd name="connsiteX5" fmla="*/ 1924648 w 2033597"/>
                  <a:gd name="connsiteY5" fmla="*/ 1089488 h 1089488"/>
                  <a:gd name="connsiteX6" fmla="*/ 108949 w 2033597"/>
                  <a:gd name="connsiteY6" fmla="*/ 1089488 h 1089488"/>
                  <a:gd name="connsiteX7" fmla="*/ 0 w 2033597"/>
                  <a:gd name="connsiteY7" fmla="*/ 980539 h 1089488"/>
                  <a:gd name="connsiteX8" fmla="*/ 0 w 2033597"/>
                  <a:gd name="connsiteY8" fmla="*/ 108949 h 10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3597" h="1089488">
                    <a:moveTo>
                      <a:pt x="0" y="108949"/>
                    </a:moveTo>
                    <a:cubicBezTo>
                      <a:pt x="0" y="48778"/>
                      <a:pt x="48778" y="0"/>
                      <a:pt x="108949" y="0"/>
                    </a:cubicBezTo>
                    <a:lnTo>
                      <a:pt x="1924648" y="0"/>
                    </a:lnTo>
                    <a:cubicBezTo>
                      <a:pt x="1984819" y="0"/>
                      <a:pt x="2033597" y="48778"/>
                      <a:pt x="2033597" y="108949"/>
                    </a:cubicBezTo>
                    <a:lnTo>
                      <a:pt x="2033597" y="980539"/>
                    </a:lnTo>
                    <a:cubicBezTo>
                      <a:pt x="2033597" y="1040710"/>
                      <a:pt x="1984819" y="1089488"/>
                      <a:pt x="1924648" y="1089488"/>
                    </a:cubicBezTo>
                    <a:lnTo>
                      <a:pt x="108949" y="1089488"/>
                    </a:lnTo>
                    <a:cubicBezTo>
                      <a:pt x="48778" y="1089488"/>
                      <a:pt x="0" y="1040710"/>
                      <a:pt x="0" y="980539"/>
                    </a:cubicBezTo>
                    <a:lnTo>
                      <a:pt x="0" y="10894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52865" tIns="52865" rIns="52865" bIns="52865" numCol="1" spcCol="1270" anchor="ctr" anchorCtr="0">
                <a:noAutofit/>
              </a:bodyPr>
              <a:lstStyle/>
              <a:p>
                <a:pPr lvl="0" algn="ctr" defTabSz="1466850">
                  <a:lnSpc>
                    <a:spcPct val="90000"/>
                  </a:lnSpc>
                  <a:spcBef>
                    <a:spcPct val="0"/>
                  </a:spcBef>
                  <a:spcAft>
                    <a:spcPct val="35000"/>
                  </a:spcAft>
                </a:pPr>
                <a:r>
                  <a:rPr lang="en-US" sz="3300" b="1" kern="1200" dirty="0" smtClean="0">
                    <a:latin typeface="Arial" pitchFamily="34" charset="0"/>
                    <a:cs typeface="Arial" pitchFamily="34" charset="0"/>
                  </a:rPr>
                  <a:t>Cancer</a:t>
                </a:r>
                <a:endParaRPr lang="en-US" sz="3300" b="1" kern="1200" dirty="0">
                  <a:latin typeface="Arial" pitchFamily="34" charset="0"/>
                  <a:cs typeface="Arial" pitchFamily="34" charset="0"/>
                </a:endParaRPr>
              </a:p>
            </p:txBody>
          </p:sp>
          <p:sp>
            <p:nvSpPr>
              <p:cNvPr id="25" name="Freeform 24"/>
              <p:cNvSpPr/>
              <p:nvPr/>
            </p:nvSpPr>
            <p:spPr>
              <a:xfrm rot="1230992">
                <a:off x="5740907" y="3448934"/>
                <a:ext cx="1422626" cy="45719"/>
              </a:xfrm>
              <a:custGeom>
                <a:avLst/>
                <a:gdLst>
                  <a:gd name="connsiteX0" fmla="*/ 0 w 1720576"/>
                  <a:gd name="connsiteY0" fmla="*/ 44604 h 89208"/>
                  <a:gd name="connsiteX1" fmla="*/ 1720576 w 1720576"/>
                  <a:gd name="connsiteY1" fmla="*/ 44604 h 89208"/>
                </a:gdLst>
                <a:ahLst/>
                <a:cxnLst>
                  <a:cxn ang="0">
                    <a:pos x="connsiteX0" y="connsiteY0"/>
                  </a:cxn>
                  <a:cxn ang="0">
                    <a:pos x="connsiteX1" y="connsiteY1"/>
                  </a:cxn>
                </a:cxnLst>
                <a:rect l="l" t="t" r="r" b="b"/>
                <a:pathLst>
                  <a:path w="1720576" h="89208">
                    <a:moveTo>
                      <a:pt x="1720576" y="44604"/>
                    </a:moveTo>
                    <a:lnTo>
                      <a:pt x="0" y="44604"/>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829973" tIns="1590" rIns="829974" bIns="1590" numCol="1" spcCol="1270" anchor="ctr" anchorCtr="0">
                <a:noAutofit/>
              </a:bodyPr>
              <a:lstStyle/>
              <a:p>
                <a:pPr lvl="0" algn="ctr" defTabSz="266700">
                  <a:lnSpc>
                    <a:spcPct val="90000"/>
                  </a:lnSpc>
                  <a:spcBef>
                    <a:spcPct val="0"/>
                  </a:spcBef>
                  <a:spcAft>
                    <a:spcPct val="35000"/>
                  </a:spcAft>
                </a:pPr>
                <a:endParaRPr lang="en-US" sz="600" kern="1200" dirty="0"/>
              </a:p>
            </p:txBody>
          </p:sp>
          <p:sp>
            <p:nvSpPr>
              <p:cNvPr id="26" name="Freeform 25"/>
              <p:cNvSpPr/>
              <p:nvPr/>
            </p:nvSpPr>
            <p:spPr>
              <a:xfrm>
                <a:off x="3063231" y="2573802"/>
                <a:ext cx="2727970" cy="1210015"/>
              </a:xfrm>
              <a:custGeom>
                <a:avLst/>
                <a:gdLst>
                  <a:gd name="connsiteX0" fmla="*/ 0 w 2111745"/>
                  <a:gd name="connsiteY0" fmla="*/ 121002 h 1210015"/>
                  <a:gd name="connsiteX1" fmla="*/ 121002 w 2111745"/>
                  <a:gd name="connsiteY1" fmla="*/ 0 h 1210015"/>
                  <a:gd name="connsiteX2" fmla="*/ 1990744 w 2111745"/>
                  <a:gd name="connsiteY2" fmla="*/ 0 h 1210015"/>
                  <a:gd name="connsiteX3" fmla="*/ 2111746 w 2111745"/>
                  <a:gd name="connsiteY3" fmla="*/ 121002 h 1210015"/>
                  <a:gd name="connsiteX4" fmla="*/ 2111745 w 2111745"/>
                  <a:gd name="connsiteY4" fmla="*/ 1089014 h 1210015"/>
                  <a:gd name="connsiteX5" fmla="*/ 1990743 w 2111745"/>
                  <a:gd name="connsiteY5" fmla="*/ 1210016 h 1210015"/>
                  <a:gd name="connsiteX6" fmla="*/ 121002 w 2111745"/>
                  <a:gd name="connsiteY6" fmla="*/ 1210015 h 1210015"/>
                  <a:gd name="connsiteX7" fmla="*/ 0 w 2111745"/>
                  <a:gd name="connsiteY7" fmla="*/ 1089013 h 1210015"/>
                  <a:gd name="connsiteX8" fmla="*/ 0 w 2111745"/>
                  <a:gd name="connsiteY8" fmla="*/ 121002 h 121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745" h="1210015">
                    <a:moveTo>
                      <a:pt x="0" y="121002"/>
                    </a:moveTo>
                    <a:cubicBezTo>
                      <a:pt x="0" y="54174"/>
                      <a:pt x="54174" y="0"/>
                      <a:pt x="121002" y="0"/>
                    </a:cubicBezTo>
                    <a:lnTo>
                      <a:pt x="1990744" y="0"/>
                    </a:lnTo>
                    <a:cubicBezTo>
                      <a:pt x="2057572" y="0"/>
                      <a:pt x="2111746" y="54174"/>
                      <a:pt x="2111746" y="121002"/>
                    </a:cubicBezTo>
                    <a:cubicBezTo>
                      <a:pt x="2111746" y="443673"/>
                      <a:pt x="2111745" y="766343"/>
                      <a:pt x="2111745" y="1089014"/>
                    </a:cubicBezTo>
                    <a:cubicBezTo>
                      <a:pt x="2111745" y="1155842"/>
                      <a:pt x="2057571" y="1210016"/>
                      <a:pt x="1990743" y="1210016"/>
                    </a:cubicBezTo>
                    <a:lnTo>
                      <a:pt x="121002" y="1210015"/>
                    </a:lnTo>
                    <a:cubicBezTo>
                      <a:pt x="54174" y="1210015"/>
                      <a:pt x="0" y="1155841"/>
                      <a:pt x="0" y="1089013"/>
                    </a:cubicBezTo>
                    <a:lnTo>
                      <a:pt x="0" y="12100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6395" tIns="56395" rIns="56395" bIns="56395" numCol="1" spcCol="1270" anchor="ctr" anchorCtr="0">
                <a:noAutofit/>
              </a:bodyPr>
              <a:lstStyle/>
              <a:p>
                <a:pPr lvl="0" algn="ctr" defTabSz="1466850">
                  <a:lnSpc>
                    <a:spcPct val="90000"/>
                  </a:lnSpc>
                  <a:spcBef>
                    <a:spcPct val="0"/>
                  </a:spcBef>
                  <a:spcAft>
                    <a:spcPct val="35000"/>
                  </a:spcAft>
                </a:pPr>
                <a:r>
                  <a:rPr lang="en-US" sz="3300" kern="1200" dirty="0" smtClean="0">
                    <a:latin typeface="Arial" pitchFamily="34" charset="0"/>
                    <a:cs typeface="Arial" pitchFamily="34" charset="0"/>
                  </a:rPr>
                  <a:t>Apoptosis</a:t>
                </a:r>
                <a:endParaRPr lang="en-US" sz="3300" kern="1200" dirty="0">
                  <a:latin typeface="Arial" pitchFamily="34" charset="0"/>
                  <a:cs typeface="Arial" pitchFamily="34" charset="0"/>
                </a:endParaRPr>
              </a:p>
            </p:txBody>
          </p:sp>
          <p:sp>
            <p:nvSpPr>
              <p:cNvPr id="27" name="Freeform 26"/>
              <p:cNvSpPr/>
              <p:nvPr/>
            </p:nvSpPr>
            <p:spPr>
              <a:xfrm>
                <a:off x="1743896" y="3119451"/>
                <a:ext cx="1304105" cy="79947"/>
              </a:xfrm>
              <a:custGeom>
                <a:avLst/>
                <a:gdLst>
                  <a:gd name="connsiteX0" fmla="*/ 0 w 1643450"/>
                  <a:gd name="connsiteY0" fmla="*/ 44604 h 89208"/>
                  <a:gd name="connsiteX1" fmla="*/ 1643450 w 1643450"/>
                  <a:gd name="connsiteY1" fmla="*/ 44604 h 89208"/>
                </a:gdLst>
                <a:ahLst/>
                <a:cxnLst>
                  <a:cxn ang="0">
                    <a:pos x="connsiteX0" y="connsiteY0"/>
                  </a:cxn>
                  <a:cxn ang="0">
                    <a:pos x="connsiteX1" y="connsiteY1"/>
                  </a:cxn>
                </a:cxnLst>
                <a:rect l="l" t="t" r="r" b="b"/>
                <a:pathLst>
                  <a:path w="1643450" h="89208">
                    <a:moveTo>
                      <a:pt x="1643450" y="44604"/>
                    </a:moveTo>
                    <a:lnTo>
                      <a:pt x="0" y="44604"/>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793339" tIns="3518" rIns="793338" bIns="3518" numCol="1" spcCol="1270" anchor="ctr" anchorCtr="0">
                <a:noAutofit/>
              </a:bodyPr>
              <a:lstStyle/>
              <a:p>
                <a:pPr lvl="0" algn="ctr" defTabSz="222250">
                  <a:lnSpc>
                    <a:spcPct val="90000"/>
                  </a:lnSpc>
                  <a:spcBef>
                    <a:spcPct val="0"/>
                  </a:spcBef>
                  <a:spcAft>
                    <a:spcPct val="35000"/>
                  </a:spcAft>
                </a:pPr>
                <a:endParaRPr lang="en-US" sz="500" kern="1200" dirty="0"/>
              </a:p>
            </p:txBody>
          </p:sp>
          <p:sp>
            <p:nvSpPr>
              <p:cNvPr id="28" name="Freeform 27"/>
              <p:cNvSpPr/>
              <p:nvPr/>
            </p:nvSpPr>
            <p:spPr>
              <a:xfrm>
                <a:off x="76200" y="2729072"/>
                <a:ext cx="1667829" cy="840460"/>
              </a:xfrm>
              <a:custGeom>
                <a:avLst/>
                <a:gdLst>
                  <a:gd name="connsiteX0" fmla="*/ 0 w 1667829"/>
                  <a:gd name="connsiteY0" fmla="*/ 84046 h 840460"/>
                  <a:gd name="connsiteX1" fmla="*/ 84046 w 1667829"/>
                  <a:gd name="connsiteY1" fmla="*/ 0 h 840460"/>
                  <a:gd name="connsiteX2" fmla="*/ 1583783 w 1667829"/>
                  <a:gd name="connsiteY2" fmla="*/ 0 h 840460"/>
                  <a:gd name="connsiteX3" fmla="*/ 1667829 w 1667829"/>
                  <a:gd name="connsiteY3" fmla="*/ 84046 h 840460"/>
                  <a:gd name="connsiteX4" fmla="*/ 1667829 w 1667829"/>
                  <a:gd name="connsiteY4" fmla="*/ 756414 h 840460"/>
                  <a:gd name="connsiteX5" fmla="*/ 1583783 w 1667829"/>
                  <a:gd name="connsiteY5" fmla="*/ 840460 h 840460"/>
                  <a:gd name="connsiteX6" fmla="*/ 84046 w 1667829"/>
                  <a:gd name="connsiteY6" fmla="*/ 840460 h 840460"/>
                  <a:gd name="connsiteX7" fmla="*/ 0 w 1667829"/>
                  <a:gd name="connsiteY7" fmla="*/ 756414 h 840460"/>
                  <a:gd name="connsiteX8" fmla="*/ 0 w 1667829"/>
                  <a:gd name="connsiteY8" fmla="*/ 84046 h 84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829" h="840460">
                    <a:moveTo>
                      <a:pt x="0" y="84046"/>
                    </a:moveTo>
                    <a:cubicBezTo>
                      <a:pt x="0" y="37629"/>
                      <a:pt x="37629" y="0"/>
                      <a:pt x="84046" y="0"/>
                    </a:cubicBezTo>
                    <a:lnTo>
                      <a:pt x="1583783" y="0"/>
                    </a:lnTo>
                    <a:cubicBezTo>
                      <a:pt x="1630200" y="0"/>
                      <a:pt x="1667829" y="37629"/>
                      <a:pt x="1667829" y="84046"/>
                    </a:cubicBezTo>
                    <a:lnTo>
                      <a:pt x="1667829" y="756414"/>
                    </a:lnTo>
                    <a:cubicBezTo>
                      <a:pt x="1667829" y="802831"/>
                      <a:pt x="1630200" y="840460"/>
                      <a:pt x="1583783" y="840460"/>
                    </a:cubicBezTo>
                    <a:lnTo>
                      <a:pt x="84046" y="840460"/>
                    </a:lnTo>
                    <a:cubicBezTo>
                      <a:pt x="37629" y="840460"/>
                      <a:pt x="0" y="802831"/>
                      <a:pt x="0" y="756414"/>
                    </a:cubicBezTo>
                    <a:lnTo>
                      <a:pt x="0" y="8404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45571" tIns="45571" rIns="45571" bIns="45571" numCol="1" spcCol="1270" anchor="ctr" anchorCtr="0">
                <a:noAutofit/>
              </a:bodyPr>
              <a:lstStyle/>
              <a:p>
                <a:pPr lvl="0" algn="ctr" defTabSz="1466850">
                  <a:lnSpc>
                    <a:spcPct val="90000"/>
                  </a:lnSpc>
                  <a:spcBef>
                    <a:spcPct val="0"/>
                  </a:spcBef>
                  <a:spcAft>
                    <a:spcPct val="35000"/>
                  </a:spcAft>
                </a:pPr>
                <a:r>
                  <a:rPr lang="en-US" sz="3300" b="1" kern="1200" dirty="0" smtClean="0">
                    <a:latin typeface="Arial" pitchFamily="34" charset="0"/>
                    <a:cs typeface="Arial" pitchFamily="34" charset="0"/>
                  </a:rPr>
                  <a:t>p53</a:t>
                </a:r>
                <a:endParaRPr lang="en-US" sz="3300" b="1" kern="1200" dirty="0">
                  <a:latin typeface="Arial" pitchFamily="34" charset="0"/>
                  <a:cs typeface="Arial" pitchFamily="34" charset="0"/>
                </a:endParaRPr>
              </a:p>
            </p:txBody>
          </p:sp>
          <p:sp>
            <p:nvSpPr>
              <p:cNvPr id="29" name="Freeform 28"/>
              <p:cNvSpPr/>
              <p:nvPr/>
            </p:nvSpPr>
            <p:spPr>
              <a:xfrm rot="19911370">
                <a:off x="5708768" y="4097416"/>
                <a:ext cx="1491918" cy="80359"/>
              </a:xfrm>
              <a:custGeom>
                <a:avLst/>
                <a:gdLst>
                  <a:gd name="connsiteX0" fmla="*/ 0 w 1773791"/>
                  <a:gd name="connsiteY0" fmla="*/ 44604 h 89208"/>
                  <a:gd name="connsiteX1" fmla="*/ 1773791 w 1773791"/>
                  <a:gd name="connsiteY1" fmla="*/ 44604 h 89208"/>
                </a:gdLst>
                <a:ahLst/>
                <a:cxnLst>
                  <a:cxn ang="0">
                    <a:pos x="connsiteX0" y="connsiteY0"/>
                  </a:cxn>
                  <a:cxn ang="0">
                    <a:pos x="connsiteX1" y="connsiteY1"/>
                  </a:cxn>
                </a:cxnLst>
                <a:rect l="l" t="t" r="r" b="b"/>
                <a:pathLst>
                  <a:path w="1773791" h="89208">
                    <a:moveTo>
                      <a:pt x="1773791" y="44604"/>
                    </a:moveTo>
                    <a:lnTo>
                      <a:pt x="0" y="44604"/>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855252" tIns="259" rIns="855249" bIns="260" numCol="1" spcCol="1270" anchor="ctr" anchorCtr="0">
                <a:noAutofit/>
              </a:bodyPr>
              <a:lstStyle/>
              <a:p>
                <a:pPr lvl="0" algn="ctr" defTabSz="266700">
                  <a:lnSpc>
                    <a:spcPct val="90000"/>
                  </a:lnSpc>
                  <a:spcBef>
                    <a:spcPct val="0"/>
                  </a:spcBef>
                  <a:spcAft>
                    <a:spcPct val="35000"/>
                  </a:spcAft>
                </a:pPr>
                <a:endParaRPr lang="en-US" sz="600" kern="1200" dirty="0"/>
              </a:p>
            </p:txBody>
          </p:sp>
          <p:sp>
            <p:nvSpPr>
              <p:cNvPr id="30" name="Freeform 29"/>
              <p:cNvSpPr/>
              <p:nvPr/>
            </p:nvSpPr>
            <p:spPr>
              <a:xfrm>
                <a:off x="3048001" y="4097499"/>
                <a:ext cx="2743200" cy="1042015"/>
              </a:xfrm>
              <a:custGeom>
                <a:avLst/>
                <a:gdLst>
                  <a:gd name="connsiteX0" fmla="*/ 0 w 2117345"/>
                  <a:gd name="connsiteY0" fmla="*/ 104202 h 1042015"/>
                  <a:gd name="connsiteX1" fmla="*/ 104202 w 2117345"/>
                  <a:gd name="connsiteY1" fmla="*/ 0 h 1042015"/>
                  <a:gd name="connsiteX2" fmla="*/ 2013144 w 2117345"/>
                  <a:gd name="connsiteY2" fmla="*/ 0 h 1042015"/>
                  <a:gd name="connsiteX3" fmla="*/ 2117346 w 2117345"/>
                  <a:gd name="connsiteY3" fmla="*/ 104202 h 1042015"/>
                  <a:gd name="connsiteX4" fmla="*/ 2117345 w 2117345"/>
                  <a:gd name="connsiteY4" fmla="*/ 937814 h 1042015"/>
                  <a:gd name="connsiteX5" fmla="*/ 2013143 w 2117345"/>
                  <a:gd name="connsiteY5" fmla="*/ 1042016 h 1042015"/>
                  <a:gd name="connsiteX6" fmla="*/ 104202 w 2117345"/>
                  <a:gd name="connsiteY6" fmla="*/ 1042015 h 1042015"/>
                  <a:gd name="connsiteX7" fmla="*/ 0 w 2117345"/>
                  <a:gd name="connsiteY7" fmla="*/ 937813 h 1042015"/>
                  <a:gd name="connsiteX8" fmla="*/ 0 w 2117345"/>
                  <a:gd name="connsiteY8" fmla="*/ 104202 h 10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45" h="1042015">
                    <a:moveTo>
                      <a:pt x="0" y="104202"/>
                    </a:moveTo>
                    <a:cubicBezTo>
                      <a:pt x="0" y="46653"/>
                      <a:pt x="46653" y="0"/>
                      <a:pt x="104202" y="0"/>
                    </a:cubicBezTo>
                    <a:lnTo>
                      <a:pt x="2013144" y="0"/>
                    </a:lnTo>
                    <a:cubicBezTo>
                      <a:pt x="2070693" y="0"/>
                      <a:pt x="2117346" y="46653"/>
                      <a:pt x="2117346" y="104202"/>
                    </a:cubicBezTo>
                    <a:cubicBezTo>
                      <a:pt x="2117346" y="382073"/>
                      <a:pt x="2117345" y="659943"/>
                      <a:pt x="2117345" y="937814"/>
                    </a:cubicBezTo>
                    <a:cubicBezTo>
                      <a:pt x="2117345" y="995363"/>
                      <a:pt x="2070692" y="1042016"/>
                      <a:pt x="2013143" y="1042016"/>
                    </a:cubicBezTo>
                    <a:lnTo>
                      <a:pt x="104202" y="1042015"/>
                    </a:lnTo>
                    <a:cubicBezTo>
                      <a:pt x="46653" y="1042015"/>
                      <a:pt x="0" y="995362"/>
                      <a:pt x="0" y="937813"/>
                    </a:cubicBezTo>
                    <a:lnTo>
                      <a:pt x="0" y="10420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1475" tIns="51475" rIns="51475" bIns="51475" numCol="1" spcCol="1270" anchor="ctr" anchorCtr="0">
                <a:noAutofit/>
              </a:bodyPr>
              <a:lstStyle/>
              <a:p>
                <a:pPr lvl="0" algn="ctr" defTabSz="1466850">
                  <a:lnSpc>
                    <a:spcPct val="90000"/>
                  </a:lnSpc>
                  <a:spcBef>
                    <a:spcPct val="0"/>
                  </a:spcBef>
                  <a:spcAft>
                    <a:spcPct val="35000"/>
                  </a:spcAft>
                </a:pPr>
                <a:r>
                  <a:rPr lang="en-US" sz="3300" kern="1200" dirty="0" smtClean="0">
                    <a:latin typeface="Arial" pitchFamily="34" charset="0"/>
                    <a:cs typeface="Arial" pitchFamily="34" charset="0"/>
                  </a:rPr>
                  <a:t>Proliferation</a:t>
                </a:r>
                <a:endParaRPr lang="en-US" sz="3300" kern="1200" dirty="0">
                  <a:latin typeface="Arial" pitchFamily="34" charset="0"/>
                  <a:cs typeface="Arial" pitchFamily="34" charset="0"/>
                </a:endParaRPr>
              </a:p>
            </p:txBody>
          </p:sp>
          <p:sp>
            <p:nvSpPr>
              <p:cNvPr id="31" name="Freeform 30"/>
              <p:cNvSpPr/>
              <p:nvPr/>
            </p:nvSpPr>
            <p:spPr>
              <a:xfrm>
                <a:off x="1770638" y="4454026"/>
                <a:ext cx="1277363" cy="70858"/>
              </a:xfrm>
              <a:custGeom>
                <a:avLst/>
                <a:gdLst>
                  <a:gd name="connsiteX0" fmla="*/ 0 w 1658880"/>
                  <a:gd name="connsiteY0" fmla="*/ 44604 h 89208"/>
                  <a:gd name="connsiteX1" fmla="*/ 1658880 w 1658880"/>
                  <a:gd name="connsiteY1" fmla="*/ 44604 h 89208"/>
                </a:gdLst>
                <a:ahLst/>
                <a:cxnLst>
                  <a:cxn ang="0">
                    <a:pos x="connsiteX0" y="connsiteY0"/>
                  </a:cxn>
                  <a:cxn ang="0">
                    <a:pos x="connsiteX1" y="connsiteY1"/>
                  </a:cxn>
                </a:cxnLst>
                <a:rect l="l" t="t" r="r" b="b"/>
                <a:pathLst>
                  <a:path w="1658880" h="89208">
                    <a:moveTo>
                      <a:pt x="1658880" y="44604"/>
                    </a:moveTo>
                    <a:lnTo>
                      <a:pt x="0" y="44604"/>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800668" tIns="3133" rIns="800668" bIns="3131" numCol="1" spcCol="1270" anchor="ctr" anchorCtr="0">
                <a:noAutofit/>
              </a:bodyPr>
              <a:lstStyle/>
              <a:p>
                <a:pPr lvl="0" algn="ctr" defTabSz="222250">
                  <a:lnSpc>
                    <a:spcPct val="90000"/>
                  </a:lnSpc>
                  <a:spcBef>
                    <a:spcPct val="0"/>
                  </a:spcBef>
                  <a:spcAft>
                    <a:spcPct val="35000"/>
                  </a:spcAft>
                </a:pPr>
                <a:endParaRPr lang="en-US" sz="500" kern="1200" dirty="0"/>
              </a:p>
            </p:txBody>
          </p:sp>
          <p:sp>
            <p:nvSpPr>
              <p:cNvPr id="32" name="Freeform 31"/>
              <p:cNvSpPr/>
              <p:nvPr/>
            </p:nvSpPr>
            <p:spPr>
              <a:xfrm>
                <a:off x="76200" y="4199727"/>
                <a:ext cx="1693972" cy="808153"/>
              </a:xfrm>
              <a:custGeom>
                <a:avLst/>
                <a:gdLst>
                  <a:gd name="connsiteX0" fmla="*/ 0 w 1693972"/>
                  <a:gd name="connsiteY0" fmla="*/ 80815 h 808153"/>
                  <a:gd name="connsiteX1" fmla="*/ 80815 w 1693972"/>
                  <a:gd name="connsiteY1" fmla="*/ 0 h 808153"/>
                  <a:gd name="connsiteX2" fmla="*/ 1613157 w 1693972"/>
                  <a:gd name="connsiteY2" fmla="*/ 0 h 808153"/>
                  <a:gd name="connsiteX3" fmla="*/ 1693972 w 1693972"/>
                  <a:gd name="connsiteY3" fmla="*/ 80815 h 808153"/>
                  <a:gd name="connsiteX4" fmla="*/ 1693972 w 1693972"/>
                  <a:gd name="connsiteY4" fmla="*/ 727338 h 808153"/>
                  <a:gd name="connsiteX5" fmla="*/ 1613157 w 1693972"/>
                  <a:gd name="connsiteY5" fmla="*/ 808153 h 808153"/>
                  <a:gd name="connsiteX6" fmla="*/ 80815 w 1693972"/>
                  <a:gd name="connsiteY6" fmla="*/ 808153 h 808153"/>
                  <a:gd name="connsiteX7" fmla="*/ 0 w 1693972"/>
                  <a:gd name="connsiteY7" fmla="*/ 727338 h 808153"/>
                  <a:gd name="connsiteX8" fmla="*/ 0 w 1693972"/>
                  <a:gd name="connsiteY8" fmla="*/ 80815 h 80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972" h="808153">
                    <a:moveTo>
                      <a:pt x="0" y="80815"/>
                    </a:moveTo>
                    <a:cubicBezTo>
                      <a:pt x="0" y="36182"/>
                      <a:pt x="36182" y="0"/>
                      <a:pt x="80815" y="0"/>
                    </a:cubicBezTo>
                    <a:lnTo>
                      <a:pt x="1613157" y="0"/>
                    </a:lnTo>
                    <a:cubicBezTo>
                      <a:pt x="1657790" y="0"/>
                      <a:pt x="1693972" y="36182"/>
                      <a:pt x="1693972" y="80815"/>
                    </a:cubicBezTo>
                    <a:lnTo>
                      <a:pt x="1693972" y="727338"/>
                    </a:lnTo>
                    <a:cubicBezTo>
                      <a:pt x="1693972" y="771971"/>
                      <a:pt x="1657790" y="808153"/>
                      <a:pt x="1613157" y="808153"/>
                    </a:cubicBezTo>
                    <a:lnTo>
                      <a:pt x="80815" y="808153"/>
                    </a:lnTo>
                    <a:cubicBezTo>
                      <a:pt x="36182" y="808153"/>
                      <a:pt x="0" y="771971"/>
                      <a:pt x="0" y="727338"/>
                    </a:cubicBezTo>
                    <a:lnTo>
                      <a:pt x="0" y="8081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44625" tIns="44625" rIns="44625" bIns="44625" numCol="1" spcCol="1270" anchor="ctr" anchorCtr="0">
                <a:noAutofit/>
              </a:bodyPr>
              <a:lstStyle/>
              <a:p>
                <a:pPr lvl="0" algn="ctr" defTabSz="1466850">
                  <a:lnSpc>
                    <a:spcPct val="90000"/>
                  </a:lnSpc>
                  <a:spcBef>
                    <a:spcPct val="0"/>
                  </a:spcBef>
                  <a:spcAft>
                    <a:spcPct val="35000"/>
                  </a:spcAft>
                </a:pPr>
                <a:r>
                  <a:rPr lang="en-US" sz="3300" b="1" kern="1200" dirty="0" err="1" smtClean="0">
                    <a:latin typeface="Arial" pitchFamily="34" charset="0"/>
                    <a:cs typeface="Arial" pitchFamily="34" charset="0"/>
                  </a:rPr>
                  <a:t>pRb</a:t>
                </a:r>
                <a:endParaRPr lang="en-US" sz="3300" b="1" kern="1200">
                  <a:latin typeface="Arial" pitchFamily="34" charset="0"/>
                  <a:cs typeface="Arial" pitchFamily="34" charset="0"/>
                </a:endParaRPr>
              </a:p>
            </p:txBody>
          </p:sp>
          <p:sp>
            <p:nvSpPr>
              <p:cNvPr id="33" name="Oval 32"/>
              <p:cNvSpPr/>
              <p:nvPr/>
            </p:nvSpPr>
            <p:spPr>
              <a:xfrm>
                <a:off x="1752600" y="896730"/>
                <a:ext cx="1219200" cy="115411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smtClean="0"/>
                  <a:t>E6</a:t>
                </a:r>
                <a:endParaRPr lang="en-US" sz="3600" b="1"/>
              </a:p>
            </p:txBody>
          </p:sp>
          <p:sp>
            <p:nvSpPr>
              <p:cNvPr id="34" name="Oval 33"/>
              <p:cNvSpPr/>
              <p:nvPr/>
            </p:nvSpPr>
            <p:spPr>
              <a:xfrm>
                <a:off x="1981200" y="5627688"/>
                <a:ext cx="1219200" cy="115411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smtClean="0"/>
                  <a:t>E7</a:t>
                </a:r>
                <a:endParaRPr lang="en-US" sz="3600" b="1"/>
              </a:p>
            </p:txBody>
          </p:sp>
          <p:sp>
            <p:nvSpPr>
              <p:cNvPr id="35" name="Lightning Bolt 34"/>
              <p:cNvSpPr/>
              <p:nvPr/>
            </p:nvSpPr>
            <p:spPr>
              <a:xfrm rot="11263310">
                <a:off x="2251649" y="2068401"/>
                <a:ext cx="457200" cy="1676400"/>
              </a:xfrm>
              <a:prstGeom prst="lightningBol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6" name="Lightning Bolt 35"/>
              <p:cNvSpPr/>
              <p:nvPr/>
            </p:nvSpPr>
            <p:spPr>
              <a:xfrm rot="272835">
                <a:off x="2286000" y="3935802"/>
                <a:ext cx="457200" cy="1676400"/>
              </a:xfrm>
              <a:prstGeom prst="lightningBol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spTree>
    <p:extLst>
      <p:ext uri="{BB962C8B-B14F-4D97-AF65-F5344CB8AC3E}">
        <p14:creationId xmlns:p14="http://schemas.microsoft.com/office/powerpoint/2010/main" val="3764497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C147C64-13AB-40C7-A113-E17A30185A77}" type="slidenum">
              <a:rPr lang="en-US" smtClean="0"/>
              <a:pPr>
                <a:defRPr/>
              </a:pPr>
              <a:t>8</a:t>
            </a:fld>
            <a:endParaRPr lang="en-US" dirty="0"/>
          </a:p>
        </p:txBody>
      </p:sp>
      <p:sp>
        <p:nvSpPr>
          <p:cNvPr id="4" name="AutoShape 2" descr="data:image/jpeg;base64,/9j/4AAQSkZJRgABAQAAAQABAAD/2wCEAAkGBxQSEBQUERQVFRUXFRUWFRgYFxgYGBYUFBUYGRQXFxgYHCggGB4lGxQUIjEkJSkrLi4uGCAzODMsNygtLisBCgoKDg0OFw8QGiwcHBwsLCwsLCwsLCwtLCwsNywsLCwsLCwrLCw3LCwrNzcsLCwsLCwsLDcsLCwsLCw3LDc3LP/AABEIALcBEwMBIgACEQEDEQH/xAAcAAEAAQUBAQAAAAAAAAAAAAAAAQMEBQYHCAL/xABHEAABAwICBwQHBAcECwAAAAABAAIDBBEFIQYSMUFRcYEHYZGxEyIyQqHB0RQjcvBDUoKDkrLCM0Rz0xUWJFNUYpPS4eLx/8QAFwEBAQEBAAAAAAAAAAAAAAAAAAECA//EABsRAQEBAQEBAQEAAAAAAAAAAAABESESAjFB/9oADAMBAAIRAxEAPwDt6kKFKAiIgIiICIpQQilEEIpRBCIiAiIgIiICIiAiJZARSiCEUoghFKIIREQEREBQpUIIRSiAiIglERAREQApUIglERAREQEREBERBCKUQQpREBERAREQEREBERBCKVCAiIgKFKIIREQEREEoio1sbnRPaw2cWODTwcQQD4oPmaujb7T2jrfyVFuLwn3x4H6Lm0mJyRkxzxua5uRFwHW4g7HdF8NxGIn1Zg0/qvyPjmE2LldXima4Xa4OHEEHyX2uQnSJ8LtYsy3PY4a1u+2RWewntKhJ1Zndbaruo2HoppjoCK2w/EI52a8L2vbxB2dxG5XKqClQpQEREBQiICIiApUIglFClAREQEREBERAUKVCAiIgIiIIREQEREEq1xKvZBG6SQ2aPEk7AO9XSxWk2D/a6d0V9U3Dmnvbx5gkINO0xr/tcNvsrJBta4TvY9vCzmM+BJHNcWxSGrhefa1b5BxDjbvIAB8Atk0hxCSgnMMnpYjc21hZrxxadjxmMxdYqXSkvPrPDr8W/ngpa1I1/wD0/I3J7bdCPIr6/wBMtftuDzuripmjfmdXoVj5aJhz39yi9bJorpZNSyh0El9xbtBHAjeF6UwOv+0U0UxaWF7A4tO47+nDuXCOzzSv0MjGVrYahgsGufE0zRjZlJa7gOBue9ehG2tls3clYlSpUIqylFCIJRQpQFClEEKURAREQEREBERBQqqtkYu82vs4nkFianSaNuxrj8PqqukmCipjH3hicy5a+wIAPtawO7IbxsXLtI66WjNmysn/AAPYcuJa+3wJQx0P/W5v6g6v/wDVXEGlULtptyIcPhn8Fwao7QJLWdGc+MbfksLWaXh59ho6W8lnrWPUUGMwP9mVl+BOqfB1lfAryK3GQ4jVLgdwGflmVt+hGP4g2ZrKYzPF82Fri3bvG4d6umPRahQ05C+R381KrIiIgKQoUoLTFq30EEkti7UaXWG+y52dNxN7Ur4icja7QMt1s/FdOc0EEEXBFiDsIO0Lm2mmgErgZKGzjt9E4gX7muOXQ25p1Zn9YLE6CWoB9FWyyNPuGd5B5tc5aDimhDmG+o5veDcf+FXxBtZTE/aKSeK213o36vR7btPQlUodNn2t6R1uBs4fFTWsjCVGDECwbY7nXdfvuCSD0AVGkw4D+1kmb3xxtky5OlZb4rNVGOtkzJb/AA28laS1oO8eKmmOj9mujOGF/pX1jp3C1mSRega07rhxdrdHWXbgvJtFiT9YNZ6xO4C5+C9A9mMVU2lIqQWtuPRB20C3rZHYNnxSVLG4oiLTIiIgKVClAREQEREBERAREQEREGq9ob5hTsMQJGuNe3C3q37r/Gy5zUaUEerNE1x52+C6vXY9G24a0ybRlbVPdff4WXG9L8Gimkc9tE+FziSTHUOIud+o5mqOQATqzGKxLE4ZL3hHMOC1urp4ySbAeCpVOjkzT7Z6tI/+qhJhLg2wDtbjri38Opf4qNPh1G0G7ciMwRkQe4hdH7PdPamCRkUsslRGXBuq/wBZzQTb1XH1suBNlzuhw5t/vzN+6DNn7ZC6t2ZHCad3pbVImGx1SGEN72CLLqblRHaiio0lUyVgfE5r2nYWm4VZaZEREBSoUoNT04xuWnMbWBwY65e8bcvdBt6p38fitRrKyOcWNTMw7w6aQZjdtW/6QYpTNBhmBkc4X9G0XdbiTkGcyQuG6WYdVMkc6lYTDua54e8cb6oA6C/MqdWYvMawhoF/SueP8TW+ZWpz4FEQctm8DYeix1RidS324rdCFbnGpP1PiVOtcVKjB2j2SR1+qnD45IHhzBFJ3SxRytPSQFWr8XcdrPiV8HE3bm/FOpx3DQDTljNVk1HTwXIGvTsawcywDyK66HXFxsOxeZuzCCmqKprauokjNxqRhg1XncHSm+ry1R+JemGMDQAMgAAOQ2KxLj6REVQRFKAiIgIiICIiAiIgIiICpVUWuxzblus1zbjaLi1wqqxOkWOspGNLhdzzqtGzmSbGwGW7eg5RjuH1VATrSPDR7w9kjmsK3TaRv6W/4mg+a6ZiGkFTLGRCKZ4IzBa5wt3jWz8FzTHsILrmSlom33xxPi6/dvCljcqJdNA4Wc2E95BBWDrcajedjByusPUaOm51TbPIZkcs8/isdPhEjd4+IUXWWmrgd7VUwsTzv1KZkkruDGl1udti+MAxOCnI+04dFUWObjLKD/Dr6h6tXdtBtPcOmY2KGMUjsh6MsaxvcA5o1fGyJq47M9H6ilie6pNi/VtHe9iN5tlfct1RFpm3RERESiIg4HpXNUQVsxeXB5keb55tJOp01dWytINKJ2jd3gjb4ruWPYNT1DPvwBYWD7gObyJy8brkWk+D0kDiI8Qicf1PQmQjuL4naoPOymNSsRJpE139pAw8vV8li6yqp3DKFzeoPyWMqa+QOIbE1wBNiCBcbjbWuFaS4lJ/uQOo+qKVMbCfVbl0Vq+AW9lHV7zsjHiPqqEkkp90eIQXdJV+j2ZL0p2XYk+ow2N7zrEFzA7i1treFyOi8wU1KddvpmPLL+sGOa1xG8NJuAe8g8l2vAe1enpoI4IsPmijjbqta17HWG8kmxJJJJJ2kpIldhRc4h7YaU+1T1Tf2GH+tXsfaxQHb6dvOL6Eqst7RaUO1LDt8rx+6f8AIKvF2lYc79ORzjkH9KDbkWuRad4c7ZVxDmS3+YBXkWlFE7ZVU5/es+qDLorFmM052TwnlIw/NXDKphzD2nk4FBWRQDfYpQEREBERAWL0iw+GaAioLWtb62uSBqHZe52bVlFzLtfqZWuhAv6HVLu4yA2z5C1vxFSrGh6TYl9jktG/0rDsfEH2AGy9wADbhfmsJUadOe3Vc+Qj/mF/ksu3HtYasjdbllfxWPrWUrx/Zvaelvgpka6wx0iYd5/hVu/GIzv+BVxU0EO1t+RCtRQxb8uiYbVN2JM4/BbDohBUVkmpA1ur7z3vbG0dXZuPc0ErWxRt3WV9TVz49hy7kp16twunMcEbHO1y1gBdxsFdLhHZlpnKyqjhc8uikcGlpN7FxsC3hmu8KxmxCIiqPpQpRBg9KNFaevaxtQHeprajmmxGtbW2gg7Bu3LTpuxunv8Ad1ErfxNY7yAXTURdcin7Gn+7VtP4oSPiJCsfP2L1HuzU5567fJpXbUQ9VwWTsbrhsfTnlI/5xK3k7J8RGxsTuUg+dl6CRDXnR/Ztijf7tflJD/mKjNoHiTdtI/oWO/lcV6RRDXmOXRStZe9HUdInn+VqtXYVVM2wVDebJG+YXqZENeT5nyN9oPbxvl5qgat3Bp5hhXrchUZKSN3tMYebQfMIuvJgqD+q3+FqgyjfGP4fovRelE2Hweq+khnlIuImwxudbcXEizB3npdc0xXD6ipcRFQ4dSNOzVp2PfY8ZC21+TQpasc+1274/wCcfNGzNHukDuc8ea2R3Z1MSS6pAO8BnjsyC+BoBO0g+ma/uc1wBtx1XA/FTRhI67V9l8reUh+ivIsemb7NTUjlM5Z9mjwYPXpGScTHVTR9QJBIAsnhuj+EyHVn+20ruLnRPj6SNjNh3uDU2DVotK6kHKsqR+8cf6gryPTOsFrVs9+ZI8HErobOxqie0OjqJnNIuD9y4EcQWsF1Sk7E4fdqnjnGD5OCqcahB2h4g3ZVOP4ooz/SrhvaliA/SxO5w/8Aas+7sUPu1o6wu/zlRd2Lyj2ath5xuH9RVOMYO1jEB/wx5xyDyKo4h2n1U8ZjnpaSVvcZWEHiCSbFZKXscqvdqITz1x5MKt5OyKvAykpj+2/5xhDjQ5sZlJP+zMtfK0gVI4uPeheOTmlbtJ2U4iNgidykHzsrObsyxIf3cHlJD85FFaicVi3tkbzb9FSdiEJ2OPUBbPJ2c4iNtLJ0MZ8nlUXaE1rfapJz+61vIFBrTqlh9kFy+IqWeY2ggmkPBkb3/wAoK2in0ZrI3B0dJUscNjmU8jHDk5jAR0K3fR3S3GILNlpJ6hmwa8UjXj9vVz5uvzQW/ZT2X1EVQysrx6IR+tFDcF7n2NnSWyaBe4be99trWPbFZYNWPmgZJLE6B7gSY3EEtzIFyOIAPVXqrCEUoglFCIJRQpQEREBERAREQEREBY7HMQMMfq21zk2+wd5WRWrYtIJJT3eqOFhv6m6lqxgGU2ZJzc46ziTck8XKu2AZ3N+H08lcvbb45DgF8Sstnnx8Ru7vouba1cwAn83G8L4ew23d3TzV2WguJABG2x25+XRWsrtwGzlxyt+dyCxew3IGXeNndlwVpNTg7bEb8swrl7yCcx0yvxvu3qiXZ/kDMIq0w7FJqR+tTus293MObHc27j3ixXTtGdIo6yO7fVkbb0jCblpO8cR3rldUBxvfP8n87FbYTiL6ads0e1pzbuc05OaefnmrKzY7uitsPrWzRMljN2vAI+YPeDcdFcLowlERAREQEREEIpUICIiAiIgIiICIiCUUKUBERAREQEREFKqk1WOdwaT8Fq8kWuLgjW4cVtNQzWY5vEELUSACRbMG3Ldms/TUfE0Z2naN28X3qg2YbDnfbbfsyV4ajUyfZ/Pb0O1U5adjj6jrX913Hbk76rLS0cciN11bEDPzHdtHklXE+MG4LRY7r7ssxvVuZPUy25b/ABUFvKQHODm7c+G/IbNix7xcjOxdcjLhe4y5hXdTMCe+3IWA3m/csZ6XVdc5bbZcbhRVKZxGTe7odh+firCQk3vx/N1fSEX/AD+eKtyOHGwVHSuy6oLqaRhNwyTLu1gCR4gnqt0WuaCYWaekGuLOkOuRvAIAaD0F+q2NdJ+Od/RERVBERARQiAiIgIiICKEQSiKUEIpRBCKVCAiIgIiIChTZLIIWKxXCi8l8dte2YOx30Ky1lKYOfVExjdqyMsd4N8+Sour2gZc7d63vEsObM3VcSB3W+YWq1PZ41x9WqnZ0YfNqx5bn1GJbXEWLHG5zIvlfflsVvUVcbx6zd+1vHvaFlX9m7iLfbpbf4capHsvJ2103SNgyU81fUazUNvm1zXDwPKxVhPUEZbLfnet1i7KIr+vWVLv+m3yZdZSk7OKRlj9688XuDvNqeaeo5rTB8z9SJpkcdzG3Nr917dV0HRPQj0ZbLVWLhYtjGYaRsLz7x7tnNbVRYRHELR6wHAGw8Ar8LU+Wb9CIi0yIiICIiAiIgIiICIiAiIgIiICIiAiIgIiICIiAiIgIiICIiAiIgIiICIiAiIgIiICIiAiIgIiICIiAiI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data:image/jpeg;base64,/9j/4AAQSkZJRgABAQAAAQABAAD/2wCEAAkGBxQSEBQUERQVFRUXFRUWFRgYFxgYGBYUFBUYGRQXFxgYHCggGB4lGxQUIjEkJSkrLi4uGCAzODMsNygtLisBCgoKDg0OFw8QGiwcHBwsLCwsLCwsLCwtLCwsNywsLCwsLCwrLCw3LCwrNzcsLCwsLCwsLDcsLCwsLCw3LDc3LP/AABEIALcBEwMBIgACEQEDEQH/xAAcAAEAAQUBAQAAAAAAAAAAAAAAAQMEBQYHCAL/xABHEAABAwICBwQHBAcECwAAAAABAAIDBBEFIQYSMUFRcYEHYZGxEyIyQqHB0RQjcvBDUoKDkrLCM0Rz0xUWJFNUYpPS4eLx/8QAFwEBAQEBAAAAAAAAAAAAAAAAAAECA//EABsRAQEBAQEBAQEAAAAAAAAAAAABESESAjFB/9oADAMBAAIRAxEAPwDt6kKFKAiIgIiICIpQQilEEIpRBCIiAiIgIiICIiAiJZARSiCEUoghFKIIREQEREBQpUIIRSiAiIglERAREQApUIglERAREQEREBERBCKUQQpREBERAREQEREBERBCKVCAiIgKFKIIREQEREEoio1sbnRPaw2cWODTwcQQD4oPmaujb7T2jrfyVFuLwn3x4H6Lm0mJyRkxzxua5uRFwHW4g7HdF8NxGIn1Zg0/qvyPjmE2LldXima4Xa4OHEEHyX2uQnSJ8LtYsy3PY4a1u+2RWewntKhJ1Zndbaruo2HoppjoCK2w/EI52a8L2vbxB2dxG5XKqClQpQEREBQiICIiApUIglFClAREQEREBERAUKVCAiIgIiIIREQEREEq1xKvZBG6SQ2aPEk7AO9XSxWk2D/a6d0V9U3Dmnvbx5gkINO0xr/tcNvsrJBta4TvY9vCzmM+BJHNcWxSGrhefa1b5BxDjbvIAB8Atk0hxCSgnMMnpYjc21hZrxxadjxmMxdYqXSkvPrPDr8W/ngpa1I1/wD0/I3J7bdCPIr6/wBMtftuDzuripmjfmdXoVj5aJhz39yi9bJorpZNSyh0El9xbtBHAjeF6UwOv+0U0UxaWF7A4tO47+nDuXCOzzSv0MjGVrYahgsGufE0zRjZlJa7gOBue9ehG2tls3clYlSpUIqylFCIJRQpQFClEEKURAREQEREBERBQqqtkYu82vs4nkFianSaNuxrj8PqqukmCipjH3hicy5a+wIAPtawO7IbxsXLtI66WjNmysn/AAPYcuJa+3wJQx0P/W5v6g6v/wDVXEGlULtptyIcPhn8Fwao7QJLWdGc+MbfksLWaXh59ho6W8lnrWPUUGMwP9mVl+BOqfB1lfAryK3GQ4jVLgdwGflmVt+hGP4g2ZrKYzPF82Fri3bvG4d6umPRahQ05C+R381KrIiIgKQoUoLTFq30EEkti7UaXWG+y52dNxN7Ur4icja7QMt1s/FdOc0EEEXBFiDsIO0Lm2mmgErgZKGzjt9E4gX7muOXQ25p1Zn9YLE6CWoB9FWyyNPuGd5B5tc5aDimhDmG+o5veDcf+FXxBtZTE/aKSeK213o36vR7btPQlUodNn2t6R1uBs4fFTWsjCVGDECwbY7nXdfvuCSD0AVGkw4D+1kmb3xxtky5OlZb4rNVGOtkzJb/AA28laS1oO8eKmmOj9mujOGF/pX1jp3C1mSRega07rhxdrdHWXbgvJtFiT9YNZ6xO4C5+C9A9mMVU2lIqQWtuPRB20C3rZHYNnxSVLG4oiLTIiIgKVClAREQEREBERAREQEREGq9ob5hTsMQJGuNe3C3q37r/Gy5zUaUEerNE1x52+C6vXY9G24a0ybRlbVPdff4WXG9L8Gimkc9tE+FziSTHUOIud+o5mqOQATqzGKxLE4ZL3hHMOC1urp4ySbAeCpVOjkzT7Z6tI/+qhJhLg2wDtbjri38Opf4qNPh1G0G7ciMwRkQe4hdH7PdPamCRkUsslRGXBuq/wBZzQTb1XH1suBNlzuhw5t/vzN+6DNn7ZC6t2ZHCad3pbVImGx1SGEN72CLLqblRHaiio0lUyVgfE5r2nYWm4VZaZEREBSoUoNT04xuWnMbWBwY65e8bcvdBt6p38fitRrKyOcWNTMw7w6aQZjdtW/6QYpTNBhmBkc4X9G0XdbiTkGcyQuG6WYdVMkc6lYTDua54e8cb6oA6C/MqdWYvMawhoF/SueP8TW+ZWpz4FEQctm8DYeix1RidS324rdCFbnGpP1PiVOtcVKjB2j2SR1+qnD45IHhzBFJ3SxRytPSQFWr8XcdrPiV8HE3bm/FOpx3DQDTljNVk1HTwXIGvTsawcywDyK66HXFxsOxeZuzCCmqKprauokjNxqRhg1XncHSm+ry1R+JemGMDQAMgAAOQ2KxLj6REVQRFKAiIgIiICIiAiIgIiICpVUWuxzblus1zbjaLi1wqqxOkWOspGNLhdzzqtGzmSbGwGW7eg5RjuH1VATrSPDR7w9kjmsK3TaRv6W/4mg+a6ZiGkFTLGRCKZ4IzBa5wt3jWz8FzTHsILrmSlom33xxPi6/dvCljcqJdNA4Wc2E95BBWDrcajedjByusPUaOm51TbPIZkcs8/isdPhEjd4+IUXWWmrgd7VUwsTzv1KZkkruDGl1udti+MAxOCnI+04dFUWObjLKD/Dr6h6tXdtBtPcOmY2KGMUjsh6MsaxvcA5o1fGyJq47M9H6ilie6pNi/VtHe9iN5tlfct1RFpm3RERESiIg4HpXNUQVsxeXB5keb55tJOp01dWytINKJ2jd3gjb4ruWPYNT1DPvwBYWD7gObyJy8brkWk+D0kDiI8Qicf1PQmQjuL4naoPOymNSsRJpE139pAw8vV8li6yqp3DKFzeoPyWMqa+QOIbE1wBNiCBcbjbWuFaS4lJ/uQOo+qKVMbCfVbl0Vq+AW9lHV7zsjHiPqqEkkp90eIQXdJV+j2ZL0p2XYk+ow2N7zrEFzA7i1treFyOi8wU1KddvpmPLL+sGOa1xG8NJuAe8g8l2vAe1enpoI4IsPmijjbqta17HWG8kmxJJJJJ2kpIldhRc4h7YaU+1T1Tf2GH+tXsfaxQHb6dvOL6Eqst7RaUO1LDt8rx+6f8AIKvF2lYc79ORzjkH9KDbkWuRad4c7ZVxDmS3+YBXkWlFE7ZVU5/es+qDLorFmM052TwnlIw/NXDKphzD2nk4FBWRQDfYpQEREBERAWL0iw+GaAioLWtb62uSBqHZe52bVlFzLtfqZWuhAv6HVLu4yA2z5C1vxFSrGh6TYl9jktG/0rDsfEH2AGy9wADbhfmsJUadOe3Vc+Qj/mF/ksu3HtYasjdbllfxWPrWUrx/Zvaelvgpka6wx0iYd5/hVu/GIzv+BVxU0EO1t+RCtRQxb8uiYbVN2JM4/BbDohBUVkmpA1ur7z3vbG0dXZuPc0ErWxRt3WV9TVz49hy7kp16twunMcEbHO1y1gBdxsFdLhHZlpnKyqjhc8uikcGlpN7FxsC3hmu8KxmxCIiqPpQpRBg9KNFaevaxtQHeprajmmxGtbW2gg7Bu3LTpuxunv8Ad1ErfxNY7yAXTURdcin7Gn+7VtP4oSPiJCsfP2L1HuzU5567fJpXbUQ9VwWTsbrhsfTnlI/5xK3k7J8RGxsTuUg+dl6CRDXnR/Ztijf7tflJD/mKjNoHiTdtI/oWO/lcV6RRDXmOXRStZe9HUdInn+VqtXYVVM2wVDebJG+YXqZENeT5nyN9oPbxvl5qgat3Bp5hhXrchUZKSN3tMYebQfMIuvJgqD+q3+FqgyjfGP4fovRelE2Hweq+khnlIuImwxudbcXEizB3npdc0xXD6ipcRFQ4dSNOzVp2PfY8ZC21+TQpasc+1274/wCcfNGzNHukDuc8ea2R3Z1MSS6pAO8BnjsyC+BoBO0g+ma/uc1wBtx1XA/FTRhI67V9l8reUh+ivIsemb7NTUjlM5Z9mjwYPXpGScTHVTR9QJBIAsnhuj+EyHVn+20ruLnRPj6SNjNh3uDU2DVotK6kHKsqR+8cf6gryPTOsFrVs9+ZI8HErobOxqie0OjqJnNIuD9y4EcQWsF1Sk7E4fdqnjnGD5OCqcahB2h4g3ZVOP4ooz/SrhvaliA/SxO5w/8Aas+7sUPu1o6wu/zlRd2Lyj2ath5xuH9RVOMYO1jEB/wx5xyDyKo4h2n1U8ZjnpaSVvcZWEHiCSbFZKXscqvdqITz1x5MKt5OyKvAykpj+2/5xhDjQ5sZlJP+zMtfK0gVI4uPeheOTmlbtJ2U4iNgidykHzsrObsyxIf3cHlJD85FFaicVi3tkbzb9FSdiEJ2OPUBbPJ2c4iNtLJ0MZ8nlUXaE1rfapJz+61vIFBrTqlh9kFy+IqWeY2ggmkPBkb3/wAoK2in0ZrI3B0dJUscNjmU8jHDk5jAR0K3fR3S3GILNlpJ6hmwa8UjXj9vVz5uvzQW/ZT2X1EVQysrx6IR+tFDcF7n2NnSWyaBe4be99trWPbFZYNWPmgZJLE6B7gSY3EEtzIFyOIAPVXqrCEUoglFCIJRQpQEREBERAREQEREBY7HMQMMfq21zk2+wd5WRWrYtIJJT3eqOFhv6m6lqxgGU2ZJzc46ziTck8XKu2AZ3N+H08lcvbb45DgF8Sstnnx8Ru7vouba1cwAn83G8L4ew23d3TzV2WguJABG2x25+XRWsrtwGzlxyt+dyCxew3IGXeNndlwVpNTg7bEb8swrl7yCcx0yvxvu3qiXZ/kDMIq0w7FJqR+tTus293MObHc27j3ixXTtGdIo6yO7fVkbb0jCblpO8cR3rldUBxvfP8n87FbYTiL6ads0e1pzbuc05OaefnmrKzY7uitsPrWzRMljN2vAI+YPeDcdFcLowlERAREQEREEIpUICIiAiIgIiICIiCUUKUBERAREQEREFKqk1WOdwaT8Fq8kWuLgjW4cVtNQzWY5vEELUSACRbMG3Ldms/TUfE0Z2naN28X3qg2YbDnfbbfsyV4ajUyfZ/Pb0O1U5adjj6jrX913Hbk76rLS0cciN11bEDPzHdtHklXE+MG4LRY7r7ssxvVuZPUy25b/ABUFvKQHODm7c+G/IbNix7xcjOxdcjLhe4y5hXdTMCe+3IWA3m/csZ6XVdc5bbZcbhRVKZxGTe7odh+firCQk3vx/N1fSEX/AD+eKtyOHGwVHSuy6oLqaRhNwyTLu1gCR4gnqt0WuaCYWaekGuLOkOuRvAIAaD0F+q2NdJ+Od/RERVBERARQiAiIgIiICKEQSiKUEIpRBCKVCAiIgIiIChTZLIIWKxXCi8l8dte2YOx30Ky1lKYOfVExjdqyMsd4N8+Sour2gZc7d63vEsObM3VcSB3W+YWq1PZ41x9WqnZ0YfNqx5bn1GJbXEWLHG5zIvlfflsVvUVcbx6zd+1vHvaFlX9m7iLfbpbf4capHsvJ2103SNgyU81fUazUNvm1zXDwPKxVhPUEZbLfnet1i7KIr+vWVLv+m3yZdZSk7OKRlj9688XuDvNqeaeo5rTB8z9SJpkcdzG3Nr917dV0HRPQj0ZbLVWLhYtjGYaRsLz7x7tnNbVRYRHELR6wHAGw8Ar8LU+Wb9CIi0yIiICIiAiIgIiICIiAiIgIiICIiAiIgIiICIiAiIgIiICIiAiIgIiICIiAiIgIiICIiAiIgIiICIiAiI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ontent Placeholder 2"/>
          <p:cNvSpPr>
            <a:spLocks noGrp="1"/>
          </p:cNvSpPr>
          <p:nvPr>
            <p:ph idx="1"/>
          </p:nvPr>
        </p:nvSpPr>
        <p:spPr>
          <a:xfrm>
            <a:off x="675468" y="1981200"/>
            <a:ext cx="7706532" cy="1219200"/>
          </a:xfrm>
        </p:spPr>
        <p:txBody>
          <a:bodyPr/>
          <a:lstStyle/>
          <a:p>
            <a:pPr marL="0" indent="0" algn="just" eaLnBrk="1" hangingPunct="1">
              <a:spcBef>
                <a:spcPts val="0"/>
              </a:spcBef>
              <a:buNone/>
            </a:pPr>
            <a:r>
              <a:rPr lang="en-US" sz="2800" b="1" dirty="0" smtClean="0">
                <a:solidFill>
                  <a:srgbClr val="091625"/>
                </a:solidFill>
                <a:latin typeface="Arial" pitchFamily="34" charset="0"/>
                <a:cs typeface="Arial" pitchFamily="34" charset="0"/>
              </a:rPr>
              <a:t>OSCC: </a:t>
            </a:r>
            <a:r>
              <a:rPr lang="en-US" sz="2800" dirty="0" smtClean="0">
                <a:solidFill>
                  <a:srgbClr val="091625"/>
                </a:solidFill>
                <a:latin typeface="Arial" pitchFamily="34" charset="0"/>
                <a:cs typeface="Arial" pitchFamily="34" charset="0"/>
              </a:rPr>
              <a:t>p </a:t>
            </a:r>
            <a:r>
              <a:rPr lang="en-US" sz="2800" dirty="0">
                <a:solidFill>
                  <a:srgbClr val="091625"/>
                </a:solidFill>
                <a:latin typeface="Arial" pitchFamily="34" charset="0"/>
                <a:cs typeface="Arial" pitchFamily="34" charset="0"/>
              </a:rPr>
              <a:t>= 37</a:t>
            </a:r>
            <a:r>
              <a:rPr lang="en-US" sz="2800" dirty="0" smtClean="0">
                <a:solidFill>
                  <a:srgbClr val="091625"/>
                </a:solidFill>
                <a:latin typeface="Arial" pitchFamily="34" charset="0"/>
                <a:cs typeface="Arial" pitchFamily="34" charset="0"/>
              </a:rPr>
              <a:t>% </a:t>
            </a:r>
            <a:r>
              <a:rPr lang="en-US" sz="2000" i="1" dirty="0" smtClean="0">
                <a:latin typeface="Arial" pitchFamily="34" charset="0"/>
                <a:cs typeface="Arial" pitchFamily="34" charset="0"/>
              </a:rPr>
              <a:t>(Cuc Tran, 2012)</a:t>
            </a:r>
            <a:endParaRPr lang="en-US" sz="2000" i="1" dirty="0">
              <a:latin typeface="Arial" pitchFamily="34" charset="0"/>
              <a:cs typeface="Arial" pitchFamily="34" charset="0"/>
            </a:endParaRPr>
          </a:p>
          <a:p>
            <a:pPr marL="0" indent="0" algn="just" eaLnBrk="1" hangingPunct="1">
              <a:spcBef>
                <a:spcPts val="0"/>
              </a:spcBef>
              <a:buNone/>
            </a:pPr>
            <a:r>
              <a:rPr lang="en-US" sz="2800" b="1" dirty="0" smtClean="0">
                <a:solidFill>
                  <a:srgbClr val="091625"/>
                </a:solidFill>
                <a:latin typeface="Arial" pitchFamily="34" charset="0"/>
                <a:cs typeface="Arial" pitchFamily="34" charset="0"/>
              </a:rPr>
              <a:t>NOM: </a:t>
            </a:r>
            <a:r>
              <a:rPr lang="en-US" sz="2800" dirty="0" smtClean="0">
                <a:solidFill>
                  <a:srgbClr val="091625"/>
                </a:solidFill>
                <a:latin typeface="Arial" pitchFamily="34" charset="0"/>
                <a:cs typeface="Arial" pitchFamily="34" charset="0"/>
              </a:rPr>
              <a:t>p </a:t>
            </a:r>
            <a:r>
              <a:rPr lang="en-US" sz="2800" dirty="0">
                <a:solidFill>
                  <a:srgbClr val="091625"/>
                </a:solidFill>
                <a:latin typeface="Arial" pitchFamily="34" charset="0"/>
                <a:cs typeface="Arial" pitchFamily="34" charset="0"/>
              </a:rPr>
              <a:t>= </a:t>
            </a:r>
            <a:r>
              <a:rPr lang="en-US" sz="2800" dirty="0" smtClean="0">
                <a:solidFill>
                  <a:srgbClr val="091625"/>
                </a:solidFill>
                <a:latin typeface="Arial" pitchFamily="34" charset="0"/>
                <a:cs typeface="Arial" pitchFamily="34" charset="0"/>
              </a:rPr>
              <a:t>  6,1% </a:t>
            </a:r>
            <a:r>
              <a:rPr lang="en-US" sz="2000" i="1" dirty="0" smtClean="0">
                <a:latin typeface="Arial" pitchFamily="34" charset="0"/>
                <a:cs typeface="Arial" pitchFamily="34" charset="0"/>
              </a:rPr>
              <a:t>(</a:t>
            </a:r>
            <a:r>
              <a:rPr lang="en-US" sz="2000" i="1" dirty="0" err="1" smtClean="0">
                <a:latin typeface="Arial" pitchFamily="34" charset="0"/>
                <a:cs typeface="Arial" pitchFamily="34" charset="0"/>
              </a:rPr>
              <a:t>Seifi</a:t>
            </a:r>
            <a:r>
              <a:rPr lang="en-US" sz="2000" i="1" dirty="0" smtClean="0">
                <a:latin typeface="Arial" pitchFamily="34" charset="0"/>
                <a:cs typeface="Arial" pitchFamily="34" charset="0"/>
              </a:rPr>
              <a:t>, Iran 2013) </a:t>
            </a:r>
            <a:endParaRPr lang="en-US" sz="2000" b="1" i="1" dirty="0" smtClean="0"/>
          </a:p>
        </p:txBody>
      </p:sp>
      <p:sp>
        <p:nvSpPr>
          <p:cNvPr id="7" name="Content Placeholder 2"/>
          <p:cNvSpPr txBox="1">
            <a:spLocks/>
          </p:cNvSpPr>
          <p:nvPr/>
        </p:nvSpPr>
        <p:spPr bwMode="auto">
          <a:xfrm>
            <a:off x="457200" y="13716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Study design : A case-control study </a:t>
            </a:r>
            <a:endParaRPr lang="en-US" sz="2800" dirty="0" smtClean="0">
              <a:solidFill>
                <a:srgbClr val="00B050"/>
              </a:solidFill>
            </a:endParaRPr>
          </a:p>
        </p:txBody>
      </p:sp>
      <p:sp>
        <p:nvSpPr>
          <p:cNvPr id="8" name="Subtitle 2"/>
          <p:cNvSpPr txBox="1">
            <a:spLocks/>
          </p:cNvSpPr>
          <p:nvPr/>
        </p:nvSpPr>
        <p:spPr bwMode="auto">
          <a:xfrm>
            <a:off x="304800" y="3048000"/>
            <a:ext cx="831613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800" b="1" dirty="0" smtClean="0">
                <a:solidFill>
                  <a:srgbClr val="C00000"/>
                </a:solidFill>
                <a:latin typeface="Arial" pitchFamily="34" charset="0"/>
                <a:cs typeface="Arial" pitchFamily="34" charset="0"/>
              </a:rPr>
              <a:t>OSCC: </a:t>
            </a:r>
            <a:r>
              <a:rPr lang="en-US" sz="2800" b="1" dirty="0" smtClean="0">
                <a:solidFill>
                  <a:srgbClr val="0070C0"/>
                </a:solidFill>
                <a:latin typeface="Arial" pitchFamily="34" charset="0"/>
                <a:cs typeface="Arial" pitchFamily="34" charset="0"/>
              </a:rPr>
              <a:t>122 cases</a:t>
            </a:r>
            <a:endParaRPr lang="en-US" sz="2800" dirty="0" smtClean="0"/>
          </a:p>
          <a:p>
            <a:pPr algn="just" eaLnBrk="1" fontAlgn="auto" hangingPunct="1">
              <a:spcAft>
                <a:spcPts val="0"/>
              </a:spcAft>
              <a:defRPr/>
            </a:pPr>
            <a:r>
              <a:rPr lang="en-US" sz="2800" dirty="0" smtClean="0"/>
              <a:t>Diagnosis of squamous cell carcinoma</a:t>
            </a:r>
          </a:p>
          <a:p>
            <a:pPr algn="just" eaLnBrk="1" fontAlgn="auto" hangingPunct="1">
              <a:spcAft>
                <a:spcPts val="0"/>
              </a:spcAft>
              <a:defRPr/>
            </a:pPr>
            <a:r>
              <a:rPr lang="en-US" sz="2800" dirty="0" smtClean="0"/>
              <a:t>No specific therapy treatment</a:t>
            </a:r>
            <a:endParaRPr lang="en-US" sz="2800" dirty="0" smtClean="0">
              <a:cs typeface="Arial" pitchFamily="34" charset="0"/>
            </a:endParaRPr>
          </a:p>
        </p:txBody>
      </p:sp>
      <p:sp>
        <p:nvSpPr>
          <p:cNvPr id="9" name="Subtitle 2"/>
          <p:cNvSpPr txBox="1">
            <a:spLocks/>
          </p:cNvSpPr>
          <p:nvPr/>
        </p:nvSpPr>
        <p:spPr bwMode="auto">
          <a:xfrm>
            <a:off x="307975" y="4618879"/>
            <a:ext cx="8763000" cy="262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lnSpc>
                <a:spcPct val="110000"/>
              </a:lnSpc>
              <a:spcAft>
                <a:spcPts val="0"/>
              </a:spcAft>
              <a:buNone/>
              <a:defRPr/>
            </a:pPr>
            <a:r>
              <a:rPr lang="en-US" sz="2800" b="1" dirty="0" smtClean="0">
                <a:solidFill>
                  <a:srgbClr val="C00000"/>
                </a:solidFill>
                <a:latin typeface="Arial" pitchFamily="34" charset="0"/>
                <a:cs typeface="Arial" pitchFamily="34" charset="0"/>
              </a:rPr>
              <a:t>Normal oral mucosa (NOM): </a:t>
            </a:r>
            <a:r>
              <a:rPr lang="en-US" sz="2800" b="1" dirty="0" smtClean="0">
                <a:solidFill>
                  <a:srgbClr val="0070C0"/>
                </a:solidFill>
                <a:latin typeface="Arial" pitchFamily="34" charset="0"/>
                <a:cs typeface="Arial" pitchFamily="34" charset="0"/>
              </a:rPr>
              <a:t>63 cases</a:t>
            </a:r>
            <a:endParaRPr lang="en-US" sz="2800" dirty="0" smtClean="0"/>
          </a:p>
          <a:p>
            <a:pPr algn="just" eaLnBrk="1" fontAlgn="auto" hangingPunct="1">
              <a:lnSpc>
                <a:spcPct val="110000"/>
              </a:lnSpc>
              <a:spcAft>
                <a:spcPts val="0"/>
              </a:spcAft>
              <a:defRPr/>
            </a:pPr>
            <a:r>
              <a:rPr lang="en-US" sz="2800" dirty="0" smtClean="0"/>
              <a:t>Volunteer </a:t>
            </a:r>
          </a:p>
          <a:p>
            <a:pPr algn="just" eaLnBrk="1" fontAlgn="auto" hangingPunct="1">
              <a:lnSpc>
                <a:spcPct val="110000"/>
              </a:lnSpc>
              <a:spcAft>
                <a:spcPts val="0"/>
              </a:spcAft>
              <a:defRPr/>
            </a:pPr>
            <a:r>
              <a:rPr lang="en-US" sz="2800" dirty="0" err="1" smtClean="0"/>
              <a:t>Maching</a:t>
            </a:r>
            <a:r>
              <a:rPr lang="en-US" sz="2800" dirty="0" smtClean="0"/>
              <a:t> age (10 years)- sex</a:t>
            </a:r>
          </a:p>
          <a:p>
            <a:pPr algn="just" eaLnBrk="1" fontAlgn="auto" hangingPunct="1">
              <a:lnSpc>
                <a:spcPct val="110000"/>
              </a:lnSpc>
              <a:spcAft>
                <a:spcPts val="0"/>
              </a:spcAft>
              <a:defRPr/>
            </a:pPr>
            <a:r>
              <a:rPr lang="en-US" sz="2800" dirty="0" smtClean="0"/>
              <a:t>Normal mucosa, no antecedence of cancer</a:t>
            </a:r>
            <a:endParaRPr lang="en-US" sz="2800" dirty="0" smtClean="0">
              <a:latin typeface="Arial" pitchFamily="34" charset="0"/>
              <a:cs typeface="Arial" pitchFamily="34" charset="0"/>
            </a:endParaRPr>
          </a:p>
          <a:p>
            <a:pPr eaLnBrk="1" fontAlgn="auto" hangingPunct="1">
              <a:lnSpc>
                <a:spcPct val="150000"/>
              </a:lnSpc>
              <a:spcAft>
                <a:spcPts val="0"/>
              </a:spcAft>
              <a:defRPr/>
            </a:pPr>
            <a:endParaRPr lang="en-US" sz="2800" b="1" dirty="0"/>
          </a:p>
        </p:txBody>
      </p:sp>
      <p:sp>
        <p:nvSpPr>
          <p:cNvPr id="10" name="Rectangle 9"/>
          <p:cNvSpPr/>
          <p:nvPr/>
        </p:nvSpPr>
        <p:spPr>
          <a:xfrm>
            <a:off x="594846" y="152400"/>
            <a:ext cx="7772400" cy="76200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MATERIALS </a:t>
            </a: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&amp; METHODS </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Tree>
    <p:extLst>
      <p:ext uri="{BB962C8B-B14F-4D97-AF65-F5344CB8AC3E}">
        <p14:creationId xmlns:p14="http://schemas.microsoft.com/office/powerpoint/2010/main" val="1413402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3"/>
          <p:cNvSpPr>
            <a:spLocks noChangeArrowheads="1"/>
          </p:cNvSpPr>
          <p:nvPr/>
        </p:nvSpPr>
        <p:spPr bwMode="auto">
          <a:xfrm>
            <a:off x="0" y="185744"/>
            <a:ext cx="9144000" cy="609600"/>
          </a:xfrm>
          <a:prstGeom prst="rect">
            <a:avLst/>
          </a:prstGeom>
          <a:noFill/>
          <a:ln w="3175" cap="rnd">
            <a:solidFill>
              <a:srgbClr val="000000"/>
            </a:solidFill>
            <a:prstDash val="sysDot"/>
            <a:miter lim="800000"/>
            <a:headEnd/>
            <a:tailEnd/>
          </a:ln>
          <a:effectLst/>
        </p:spPr>
        <p:txBody>
          <a:bodyPr anchor="ctr"/>
          <a:lstStyle/>
          <a:p>
            <a:pPr algn="ctr" fontAlgn="auto">
              <a:spcAft>
                <a:spcPts val="0"/>
              </a:spcAft>
              <a:buFont typeface="Arial" pitchFamily="34" charset="0"/>
              <a:buNone/>
              <a:defRPr/>
            </a:pP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procedure</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endParaRPr>
          </a:p>
        </p:txBody>
      </p:sp>
      <p:grpSp>
        <p:nvGrpSpPr>
          <p:cNvPr id="19459" name="Group 1"/>
          <p:cNvGrpSpPr>
            <a:grpSpLocks/>
          </p:cNvGrpSpPr>
          <p:nvPr/>
        </p:nvGrpSpPr>
        <p:grpSpPr bwMode="auto">
          <a:xfrm>
            <a:off x="76200" y="838200"/>
            <a:ext cx="2434644" cy="2878226"/>
            <a:chOff x="76200" y="1379851"/>
            <a:chExt cx="2976560" cy="4125599"/>
          </a:xfrm>
        </p:grpSpPr>
        <p:sp>
          <p:nvSpPr>
            <p:cNvPr id="21524" name="AutoShape 41"/>
            <p:cNvSpPr>
              <a:spLocks noChangeArrowheads="1"/>
            </p:cNvSpPr>
            <p:nvPr/>
          </p:nvSpPr>
          <p:spPr bwMode="gray">
            <a:xfrm>
              <a:off x="76200" y="1795463"/>
              <a:ext cx="2867025" cy="2844800"/>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25" name="AutoShape 42"/>
            <p:cNvSpPr>
              <a:spLocks noChangeArrowheads="1"/>
            </p:cNvSpPr>
            <p:nvPr/>
          </p:nvSpPr>
          <p:spPr bwMode="gray">
            <a:xfrm>
              <a:off x="120650" y="1803400"/>
              <a:ext cx="2819400" cy="2790825"/>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26" name="AutoShape 43"/>
            <p:cNvSpPr>
              <a:spLocks noChangeArrowheads="1"/>
            </p:cNvSpPr>
            <p:nvPr/>
          </p:nvSpPr>
          <p:spPr bwMode="gray">
            <a:xfrm>
              <a:off x="142875" y="3857625"/>
              <a:ext cx="2744788" cy="706438"/>
            </a:xfrm>
            <a:prstGeom prst="roundRect">
              <a:avLst>
                <a:gd name="adj" fmla="val 50000"/>
              </a:avLst>
            </a:prstGeom>
            <a:gradFill rotWithShape="1">
              <a:gsLst>
                <a:gs pos="0">
                  <a:srgbClr val="73E77E"/>
                </a:gs>
                <a:gs pos="100000">
                  <a:srgbClr val="B3F2B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27" name="AutoShape 44"/>
            <p:cNvSpPr>
              <a:spLocks noChangeArrowheads="1"/>
            </p:cNvSpPr>
            <p:nvPr/>
          </p:nvSpPr>
          <p:spPr bwMode="gray">
            <a:xfrm>
              <a:off x="142875" y="1825625"/>
              <a:ext cx="2744788" cy="704850"/>
            </a:xfrm>
            <a:prstGeom prst="roundRect">
              <a:avLst>
                <a:gd name="adj" fmla="val 50000"/>
              </a:avLst>
            </a:prstGeom>
            <a:gradFill rotWithShape="1">
              <a:gsLst>
                <a:gs pos="0">
                  <a:srgbClr val="D0F7D4"/>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28" name="Oval 45"/>
            <p:cNvSpPr>
              <a:spLocks noChangeArrowheads="1"/>
            </p:cNvSpPr>
            <p:nvPr/>
          </p:nvSpPr>
          <p:spPr bwMode="gray">
            <a:xfrm>
              <a:off x="1063625" y="1489075"/>
              <a:ext cx="850900" cy="639763"/>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21529" name="Oval 46"/>
            <p:cNvSpPr>
              <a:spLocks noChangeArrowheads="1"/>
            </p:cNvSpPr>
            <p:nvPr/>
          </p:nvSpPr>
          <p:spPr bwMode="gray">
            <a:xfrm>
              <a:off x="1071563" y="1493838"/>
              <a:ext cx="823912" cy="619125"/>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p>
          </p:txBody>
        </p:sp>
        <p:sp>
          <p:nvSpPr>
            <p:cNvPr id="21530" name="Oval 47"/>
            <p:cNvSpPr>
              <a:spLocks noChangeArrowheads="1"/>
            </p:cNvSpPr>
            <p:nvPr/>
          </p:nvSpPr>
          <p:spPr bwMode="gray">
            <a:xfrm>
              <a:off x="1081088" y="1497013"/>
              <a:ext cx="806450" cy="604837"/>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p>
          </p:txBody>
        </p:sp>
        <p:sp>
          <p:nvSpPr>
            <p:cNvPr id="21531" name="Oval 48"/>
            <p:cNvSpPr>
              <a:spLocks noChangeArrowheads="1"/>
            </p:cNvSpPr>
            <p:nvPr/>
          </p:nvSpPr>
          <p:spPr bwMode="gray">
            <a:xfrm>
              <a:off x="1090613" y="1503363"/>
              <a:ext cx="765175" cy="56356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p>
          </p:txBody>
        </p:sp>
        <p:sp>
          <p:nvSpPr>
            <p:cNvPr id="21532" name="Oval 49"/>
            <p:cNvSpPr>
              <a:spLocks noChangeArrowheads="1"/>
            </p:cNvSpPr>
            <p:nvPr/>
          </p:nvSpPr>
          <p:spPr bwMode="gray">
            <a:xfrm>
              <a:off x="1136650" y="1519238"/>
              <a:ext cx="679450" cy="458787"/>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p>
          </p:txBody>
        </p:sp>
        <p:sp>
          <p:nvSpPr>
            <p:cNvPr id="21533" name="Text Box 50"/>
            <p:cNvSpPr txBox="1">
              <a:spLocks noChangeArrowheads="1"/>
            </p:cNvSpPr>
            <p:nvPr/>
          </p:nvSpPr>
          <p:spPr bwMode="gray">
            <a:xfrm>
              <a:off x="1258131" y="1379851"/>
              <a:ext cx="449189" cy="74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dirty="0">
                  <a:solidFill>
                    <a:srgbClr val="007A37"/>
                  </a:solidFill>
                </a:rPr>
                <a:t>1</a:t>
              </a:r>
            </a:p>
          </p:txBody>
        </p:sp>
        <p:sp>
          <p:nvSpPr>
            <p:cNvPr id="17453" name="Text Box 51"/>
            <p:cNvSpPr txBox="1">
              <a:spLocks noChangeArrowheads="1"/>
            </p:cNvSpPr>
            <p:nvPr/>
          </p:nvSpPr>
          <p:spPr bwMode="gray">
            <a:xfrm>
              <a:off x="106360" y="2248269"/>
              <a:ext cx="2946400" cy="224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sz="2400" b="1" dirty="0" smtClean="0">
                  <a:solidFill>
                    <a:srgbClr val="C00000"/>
                  </a:solidFill>
                  <a:latin typeface="Arial" pitchFamily="34" charset="0"/>
                </a:rPr>
                <a:t>- Informed consent</a:t>
              </a:r>
            </a:p>
            <a:p>
              <a:pPr eaLnBrk="1" hangingPunct="1">
                <a:defRPr/>
              </a:pPr>
              <a:r>
                <a:rPr lang="en-US" sz="2400" b="1" dirty="0" smtClean="0">
                  <a:solidFill>
                    <a:srgbClr val="C00000"/>
                  </a:solidFill>
                  <a:latin typeface="Arial" pitchFamily="34" charset="0"/>
                </a:rPr>
                <a:t>- Clinical  examination</a:t>
              </a:r>
              <a:endParaRPr lang="en-US" sz="2400" dirty="0" smtClean="0">
                <a:latin typeface="Arial" pitchFamily="34" charset="0"/>
              </a:endParaRPr>
            </a:p>
          </p:txBody>
        </p:sp>
        <p:sp>
          <p:nvSpPr>
            <p:cNvPr id="21535" name="AutoShape 52"/>
            <p:cNvSpPr>
              <a:spLocks noChangeArrowheads="1"/>
            </p:cNvSpPr>
            <p:nvPr/>
          </p:nvSpPr>
          <p:spPr bwMode="gray">
            <a:xfrm>
              <a:off x="80963" y="4640263"/>
              <a:ext cx="2867025" cy="865187"/>
            </a:xfrm>
            <a:prstGeom prst="roundRect">
              <a:avLst>
                <a:gd name="adj" fmla="val 40389"/>
              </a:avLst>
            </a:prstGeom>
            <a:gradFill rotWithShape="1">
              <a:gsLst>
                <a:gs pos="0">
                  <a:srgbClr val="58A4AE"/>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36" name="AutoShape 53"/>
            <p:cNvSpPr>
              <a:spLocks noChangeArrowheads="1"/>
            </p:cNvSpPr>
            <p:nvPr/>
          </p:nvSpPr>
          <p:spPr bwMode="gray">
            <a:xfrm>
              <a:off x="139700" y="4664075"/>
              <a:ext cx="2743200" cy="768350"/>
            </a:xfrm>
            <a:prstGeom prst="roundRect">
              <a:avLst>
                <a:gd name="adj" fmla="val 50000"/>
              </a:avLst>
            </a:prstGeom>
            <a:gradFill rotWithShape="1">
              <a:gsLst>
                <a:gs pos="0">
                  <a:srgbClr val="72B2BB"/>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15364" name="Group 54"/>
          <p:cNvGrpSpPr>
            <a:grpSpLocks/>
          </p:cNvGrpSpPr>
          <p:nvPr/>
        </p:nvGrpSpPr>
        <p:grpSpPr bwMode="auto">
          <a:xfrm>
            <a:off x="2568140" y="826371"/>
            <a:ext cx="2406648" cy="2885494"/>
            <a:chOff x="3692" y="1234"/>
            <a:chExt cx="1424" cy="2604"/>
          </a:xfrm>
        </p:grpSpPr>
        <p:sp>
          <p:nvSpPr>
            <p:cNvPr id="21510" name="AutoShape 55"/>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11" name="AutoShape 56"/>
            <p:cNvSpPr>
              <a:spLocks noChangeArrowheads="1"/>
            </p:cNvSpPr>
            <p:nvPr/>
          </p:nvSpPr>
          <p:spPr bwMode="gray">
            <a:xfrm>
              <a:off x="3717" y="1495"/>
              <a:ext cx="1322" cy="1766"/>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12" name="AutoShape 57"/>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13" name="AutoShape 58"/>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21514" name="Group 59"/>
            <p:cNvGrpSpPr>
              <a:grpSpLocks/>
            </p:cNvGrpSpPr>
            <p:nvPr/>
          </p:nvGrpSpPr>
          <p:grpSpPr bwMode="auto">
            <a:xfrm>
              <a:off x="4165" y="1296"/>
              <a:ext cx="405" cy="405"/>
              <a:chOff x="1289" y="582"/>
              <a:chExt cx="668" cy="668"/>
            </a:xfrm>
          </p:grpSpPr>
          <p:sp>
            <p:nvSpPr>
              <p:cNvPr id="21519" name="Oval 60"/>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21520" name="Oval 6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p>
            </p:txBody>
          </p:sp>
          <p:sp>
            <p:nvSpPr>
              <p:cNvPr id="21521" name="Oval 6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p>
            </p:txBody>
          </p:sp>
          <p:sp>
            <p:nvSpPr>
              <p:cNvPr id="21522" name="Oval 6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p>
            </p:txBody>
          </p:sp>
          <p:sp>
            <p:nvSpPr>
              <p:cNvPr id="21523" name="Oval 6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p>
            </p:txBody>
          </p:sp>
        </p:grpSp>
        <p:sp>
          <p:nvSpPr>
            <p:cNvPr id="21515" name="Text Box 65"/>
            <p:cNvSpPr txBox="1">
              <a:spLocks noChangeArrowheads="1"/>
            </p:cNvSpPr>
            <p:nvPr/>
          </p:nvSpPr>
          <p:spPr bwMode="gray">
            <a:xfrm>
              <a:off x="4251" y="1234"/>
              <a:ext cx="217" cy="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dirty="0">
                  <a:solidFill>
                    <a:srgbClr val="007A37"/>
                  </a:solidFill>
                </a:rPr>
                <a:t>2</a:t>
              </a:r>
            </a:p>
          </p:txBody>
        </p:sp>
        <p:sp>
          <p:nvSpPr>
            <p:cNvPr id="21516" name="Text Box 66"/>
            <p:cNvSpPr txBox="1">
              <a:spLocks noChangeArrowheads="1"/>
            </p:cNvSpPr>
            <p:nvPr/>
          </p:nvSpPr>
          <p:spPr bwMode="gray">
            <a:xfrm>
              <a:off x="3820" y="1916"/>
              <a:ext cx="1296" cy="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n-US" sz="2800" b="1" dirty="0" smtClean="0">
                  <a:solidFill>
                    <a:srgbClr val="C00000"/>
                  </a:solidFill>
                  <a:latin typeface="Arial" pitchFamily="34" charset="0"/>
                </a:rPr>
                <a:t>Cytology</a:t>
              </a:r>
              <a:endParaRPr lang="en-US" sz="2800" b="1" dirty="0">
                <a:solidFill>
                  <a:srgbClr val="C00000"/>
                </a:solidFill>
                <a:latin typeface="Arial" pitchFamily="34" charset="0"/>
              </a:endParaRPr>
            </a:p>
            <a:p>
              <a:pPr algn="just" eaLnBrk="1" hangingPunct="1"/>
              <a:endParaRPr lang="en-US" sz="2000" b="1" dirty="0"/>
            </a:p>
          </p:txBody>
        </p:sp>
        <p:sp>
          <p:nvSpPr>
            <p:cNvPr id="21517" name="AutoShape 67"/>
            <p:cNvSpPr>
              <a:spLocks noChangeArrowheads="1"/>
            </p:cNvSpPr>
            <p:nvPr/>
          </p:nvSpPr>
          <p:spPr bwMode="gray">
            <a:xfrm>
              <a:off x="3692" y="3290"/>
              <a:ext cx="1363" cy="548"/>
            </a:xfrm>
            <a:prstGeom prst="roundRect">
              <a:avLst>
                <a:gd name="adj" fmla="val 40389"/>
              </a:avLst>
            </a:prstGeom>
            <a:gradFill rotWithShape="1">
              <a:gsLst>
                <a:gs pos="0">
                  <a:srgbClr val="99BACC"/>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18" name="AutoShape 68"/>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FFFF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3" name="Slide Number Placeholder 2"/>
          <p:cNvSpPr>
            <a:spLocks noGrp="1"/>
          </p:cNvSpPr>
          <p:nvPr>
            <p:ph type="sldNum" sz="quarter" idx="12"/>
          </p:nvPr>
        </p:nvSpPr>
        <p:spPr/>
        <p:txBody>
          <a:bodyPr/>
          <a:lstStyle/>
          <a:p>
            <a:pPr>
              <a:defRPr/>
            </a:pPr>
            <a:fld id="{2B1A0CB2-8F64-48ED-AF97-F8E4C0912367}" type="slidenum">
              <a:rPr lang="en-US" smtClean="0"/>
              <a:pPr>
                <a:defRPr/>
              </a:pPr>
              <a:t>9</a:t>
            </a:fld>
            <a:endParaRPr lang="en-US" dirty="0"/>
          </a:p>
        </p:txBody>
      </p:sp>
      <p:grpSp>
        <p:nvGrpSpPr>
          <p:cNvPr id="33" name="Group 32"/>
          <p:cNvGrpSpPr/>
          <p:nvPr/>
        </p:nvGrpSpPr>
        <p:grpSpPr>
          <a:xfrm>
            <a:off x="5289922" y="4383430"/>
            <a:ext cx="4114800" cy="2316469"/>
            <a:chOff x="4572000" y="862551"/>
            <a:chExt cx="4572000" cy="2418514"/>
          </a:xfrm>
        </p:grpSpPr>
        <p:pic>
          <p:nvPicPr>
            <p:cNvPr id="34" name="Picture 1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10800000">
              <a:off x="5098472" y="862551"/>
              <a:ext cx="2673928" cy="18634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pic>
        <p:sp>
          <p:nvSpPr>
            <p:cNvPr id="35" name="Rectangle 34"/>
            <p:cNvSpPr/>
            <p:nvPr/>
          </p:nvSpPr>
          <p:spPr>
            <a:xfrm>
              <a:off x="4572000" y="2819400"/>
              <a:ext cx="4572000" cy="461665"/>
            </a:xfrm>
            <a:prstGeom prst="rect">
              <a:avLst/>
            </a:prstGeom>
          </p:spPr>
          <p:txBody>
            <a:bodyPr>
              <a:spAutoFit/>
            </a:bodyPr>
            <a:lstStyle/>
            <a:p>
              <a:pPr eaLnBrk="1" hangingPunct="1"/>
              <a:r>
                <a:rPr lang="en-US" sz="2400" dirty="0" smtClean="0">
                  <a:latin typeface="Arial" pitchFamily="34" charset="0"/>
                </a:rPr>
                <a:t>Brush 10 -20 times</a:t>
              </a:r>
            </a:p>
          </p:txBody>
        </p:sp>
      </p:grpSp>
      <p:grpSp>
        <p:nvGrpSpPr>
          <p:cNvPr id="36" name="Group 35"/>
          <p:cNvGrpSpPr/>
          <p:nvPr/>
        </p:nvGrpSpPr>
        <p:grpSpPr>
          <a:xfrm>
            <a:off x="5557860" y="1124901"/>
            <a:ext cx="3578925" cy="3258529"/>
            <a:chOff x="381000" y="457200"/>
            <a:chExt cx="4191000" cy="3886828"/>
          </a:xfrm>
        </p:grpSpPr>
        <p:pic>
          <p:nvPicPr>
            <p:cNvPr id="37"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400" y="457200"/>
              <a:ext cx="3775239" cy="272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p:cNvSpPr/>
            <p:nvPr/>
          </p:nvSpPr>
          <p:spPr>
            <a:xfrm>
              <a:off x="381000" y="3352801"/>
              <a:ext cx="4191000" cy="991227"/>
            </a:xfrm>
            <a:prstGeom prst="rect">
              <a:avLst/>
            </a:prstGeom>
          </p:spPr>
          <p:txBody>
            <a:bodyPr wrap="square">
              <a:spAutoFit/>
            </a:bodyPr>
            <a:lstStyle/>
            <a:p>
              <a:pPr algn="ctr" eaLnBrk="1" hangingPunct="1"/>
              <a:r>
                <a:rPr lang="en-US" sz="2400" dirty="0" smtClean="0">
                  <a:latin typeface="Arial" pitchFamily="34" charset="0"/>
                </a:rPr>
                <a:t>Interdental toothbrush</a:t>
              </a:r>
            </a:p>
            <a:p>
              <a:pPr algn="just" eaLnBrk="1" hangingPunct="1"/>
              <a:endParaRPr lang="en-US" sz="2400" b="1" dirty="0">
                <a:latin typeface="Arial" pitchFamily="34" charset="0"/>
              </a:endParaRPr>
            </a:p>
          </p:txBody>
        </p:sp>
      </p:grpSp>
      <p:grpSp>
        <p:nvGrpSpPr>
          <p:cNvPr id="39" name="Group 38"/>
          <p:cNvGrpSpPr/>
          <p:nvPr/>
        </p:nvGrpSpPr>
        <p:grpSpPr>
          <a:xfrm>
            <a:off x="471939" y="4292304"/>
            <a:ext cx="5791200" cy="2579105"/>
            <a:chOff x="1219200" y="3962400"/>
            <a:chExt cx="7086600" cy="3318503"/>
          </a:xfrm>
        </p:grpSpPr>
        <p:pic>
          <p:nvPicPr>
            <p:cNvPr id="40" name="Picture 5"/>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959925" y="3962400"/>
              <a:ext cx="1393131" cy="2296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a:xfrm>
              <a:off x="1219200" y="6211669"/>
              <a:ext cx="7086600" cy="1069234"/>
            </a:xfrm>
            <a:prstGeom prst="rect">
              <a:avLst/>
            </a:prstGeom>
          </p:spPr>
          <p:txBody>
            <a:bodyPr wrap="square">
              <a:spAutoFit/>
            </a:bodyPr>
            <a:lstStyle/>
            <a:p>
              <a:pPr algn="ctr" eaLnBrk="1" hangingPunct="1"/>
              <a:r>
                <a:rPr lang="en-US" sz="2400" dirty="0" smtClean="0">
                  <a:latin typeface="Arial" pitchFamily="34" charset="0"/>
                </a:rPr>
                <a:t>Storage at - </a:t>
              </a:r>
              <a:r>
                <a:rPr lang="en-US" sz="2400" dirty="0">
                  <a:latin typeface="Arial" pitchFamily="34" charset="0"/>
                </a:rPr>
                <a:t>80</a:t>
              </a:r>
              <a:r>
                <a:rPr lang="en-US" sz="2400" baseline="30000" dirty="0">
                  <a:latin typeface="Arial" pitchFamily="34" charset="0"/>
                </a:rPr>
                <a:t>0</a:t>
              </a:r>
              <a:r>
                <a:rPr lang="en-US" sz="2400" dirty="0">
                  <a:latin typeface="Arial" pitchFamily="34" charset="0"/>
                </a:rPr>
                <a:t>C</a:t>
              </a:r>
              <a:endParaRPr lang="en-US" sz="2400" dirty="0" smtClean="0">
                <a:latin typeface="Arial" pitchFamily="34" charset="0"/>
              </a:endParaRPr>
            </a:p>
            <a:p>
              <a:pPr algn="just" eaLnBrk="1" hangingPunct="1"/>
              <a:endParaRPr lang="en-US" sz="2400" b="1" dirty="0"/>
            </a:p>
          </p:txBody>
        </p:sp>
      </p:grpSp>
      <p:pic>
        <p:nvPicPr>
          <p:cNvPr id="42"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560000">
            <a:off x="6122300" y="4670965"/>
            <a:ext cx="249238"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500"/>
                                        <p:tgtEl>
                                          <p:spTgt spid="19459"/>
                                        </p:tgtEl>
                                      </p:cBhvr>
                                    </p:animEffect>
                                  </p:childTnLst>
                                </p:cTn>
                              </p:par>
                            </p:childTnLst>
                          </p:cTn>
                        </p:par>
                        <p:par>
                          <p:cTn id="8" fill="hold" nodeType="withGroup">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15364"/>
                                        </p:tgtEl>
                                        <p:attrNameLst>
                                          <p:attrName>style.visibility</p:attrName>
                                        </p:attrNameLst>
                                      </p:cBhvr>
                                      <p:to>
                                        <p:strVal val="visible"/>
                                      </p:to>
                                    </p:set>
                                    <p:animEffect transition="in" filter="fade">
                                      <p:cBhvr>
                                        <p:cTn id="11" dur="500"/>
                                        <p:tgtEl>
                                          <p:spTgt spid="15364"/>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6000"/>
                            </p:stCondLst>
                            <p:childTnLst>
                              <p:par>
                                <p:cTn id="17" presetID="10" presetClass="entr" presetSubtype="0" fill="hold" nodeType="afterEffect">
                                  <p:stCondLst>
                                    <p:cond delay="10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75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childTnLst>
                                </p:cTn>
                              </p:par>
                            </p:childTnLst>
                          </p:cTn>
                        </p:par>
                        <p:par>
                          <p:cTn id="24" fill="hold">
                            <p:stCondLst>
                              <p:cond delay="8500"/>
                            </p:stCondLst>
                            <p:childTnLst>
                              <p:par>
                                <p:cTn id="25" presetID="10" presetClass="entr" presetSubtype="0" fill="hold" nodeType="afterEffect">
                                  <p:stCondLst>
                                    <p:cond delay="100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13068</TotalTime>
  <Words>2308</Words>
  <Application>Microsoft Macintosh PowerPoint</Application>
  <PresentationFormat>On-screen Show (4:3)</PresentationFormat>
  <Paragraphs>448</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 Rounded MT Bold</vt:lpstr>
      <vt:lpstr>Calibri</vt:lpstr>
      <vt:lpstr>Times New Roman</vt:lpstr>
      <vt:lpstr>Wingdings</vt:lpstr>
      <vt:lpstr>Arial</vt:lpstr>
      <vt:lpstr>Office Theme</vt:lpstr>
      <vt:lpstr>DETERMINATION OF HPV DNA IN ORAL SQUAMOUS CELL CARCINOMA WITH BRUSH CYTOLOGY AND REVERSE BLOTTING HYBRIDIZATION </vt:lpstr>
      <vt:lpstr>PowerPoint Presentation</vt:lpstr>
      <vt:lpstr>PowerPoint Presentation</vt:lpstr>
      <vt:lpstr>PowerPoint Presentation</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HPV trong chải tế bào tổn thương ung thư niêm mạc miệng</dc:title>
  <dc:creator>2420</dc:creator>
  <cp:lastModifiedBy>ThS. Nguyen Duc Tuan</cp:lastModifiedBy>
  <cp:revision>877</cp:revision>
  <dcterms:created xsi:type="dcterms:W3CDTF">2013-03-03T15:50:52Z</dcterms:created>
  <dcterms:modified xsi:type="dcterms:W3CDTF">2017-11-07T08:36:04Z</dcterms:modified>
</cp:coreProperties>
</file>