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64" r:id="rId6"/>
    <p:sldId id="265" r:id="rId7"/>
    <p:sldId id="269" r:id="rId8"/>
    <p:sldId id="270" r:id="rId9"/>
    <p:sldId id="261" r:id="rId10"/>
    <p:sldId id="273" r:id="rId11"/>
    <p:sldId id="262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1C392-7209-467A-AB54-0EC8ECF76E4B}" type="doc">
      <dgm:prSet loTypeId="urn:microsoft.com/office/officeart/2005/8/layout/hList3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7F61488-328E-40F7-B792-D36B03863C84}">
      <dgm:prSet phldrT="[Text]" custT="1"/>
      <dgm:spPr/>
      <dgm:t>
        <a:bodyPr/>
        <a:lstStyle/>
        <a:p>
          <a:r>
            <a:rPr lang="en-US" sz="3200" b="1" i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Sample collection</a:t>
          </a:r>
          <a:endParaRPr lang="en-US" sz="3200" b="1" i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21F2E14-619C-4458-A0D7-9B753864D631}" type="parTrans" cxnId="{6A4CCDD8-3CCF-4946-8600-2280B452EFA4}">
      <dgm:prSet/>
      <dgm:spPr/>
      <dgm:t>
        <a:bodyPr/>
        <a:lstStyle/>
        <a:p>
          <a:endParaRPr lang="en-US"/>
        </a:p>
      </dgm:t>
    </dgm:pt>
    <dgm:pt modelId="{AC9B2239-3A6D-40C1-B47D-AC2D9E90C79C}" type="sibTrans" cxnId="{6A4CCDD8-3CCF-4946-8600-2280B452EFA4}">
      <dgm:prSet/>
      <dgm:spPr/>
      <dgm:t>
        <a:bodyPr/>
        <a:lstStyle/>
        <a:p>
          <a:endParaRPr lang="en-US"/>
        </a:p>
      </dgm:t>
    </dgm:pt>
    <dgm:pt modelId="{6FC11984-6912-4674-9A0F-CAF863ABCB0E}">
      <dgm:prSet phldrT="[Text]" custT="1"/>
      <dgm:spPr/>
      <dgm:t>
        <a:bodyPr/>
        <a:lstStyle/>
        <a:p>
          <a:r>
            <a:rPr lang="en-US" sz="23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Cell culture</a:t>
          </a:r>
          <a:endParaRPr lang="en-US" sz="23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AF58829-AD4B-4797-B1DA-DE213FE891BF}" type="parTrans" cxnId="{648F29A7-0ACF-4CBB-A011-FE815C9442D6}">
      <dgm:prSet/>
      <dgm:spPr/>
      <dgm:t>
        <a:bodyPr/>
        <a:lstStyle/>
        <a:p>
          <a:endParaRPr lang="en-US"/>
        </a:p>
      </dgm:t>
    </dgm:pt>
    <dgm:pt modelId="{D3443D50-99AC-46B2-88B4-BD860F001C09}" type="sibTrans" cxnId="{648F29A7-0ACF-4CBB-A011-FE815C9442D6}">
      <dgm:prSet/>
      <dgm:spPr/>
      <dgm:t>
        <a:bodyPr/>
        <a:lstStyle/>
        <a:p>
          <a:endParaRPr lang="en-US"/>
        </a:p>
      </dgm:t>
    </dgm:pt>
    <dgm:pt modelId="{6192CF6C-A33F-465F-A280-54FE894C14D7}">
      <dgm:prSet phldrT="[Text]" custT="1"/>
      <dgm:spPr/>
      <dgm:t>
        <a:bodyPr/>
        <a:lstStyle/>
        <a:p>
          <a:r>
            <a:rPr lang="en-US" sz="2300" smtClean="0">
              <a:latin typeface="Arial" pitchFamily="34" charset="0"/>
              <a:cs typeface="Arial" pitchFamily="34" charset="0"/>
            </a:rPr>
            <a:t>DNA extraction</a:t>
          </a:r>
          <a:r>
            <a:rPr lang="en-US" sz="2300" smtClean="0">
              <a:latin typeface="Arial" pitchFamily="34" charset="0"/>
              <a:cs typeface="Arial" pitchFamily="34" charset="0"/>
              <a:sym typeface="Wingdings" pitchFamily="2" charset="2"/>
            </a:rPr>
            <a:t>qPCR</a:t>
          </a:r>
          <a:endParaRPr lang="en-US" sz="2300">
            <a:latin typeface="Arial" pitchFamily="34" charset="0"/>
            <a:cs typeface="Arial" pitchFamily="34" charset="0"/>
          </a:endParaRPr>
        </a:p>
      </dgm:t>
    </dgm:pt>
    <dgm:pt modelId="{D128B634-EC19-4761-8A21-0390CABA9E6E}" type="parTrans" cxnId="{EE760824-403F-48C1-AD0C-3CC6E7B4F4F4}">
      <dgm:prSet/>
      <dgm:spPr/>
      <dgm:t>
        <a:bodyPr/>
        <a:lstStyle/>
        <a:p>
          <a:endParaRPr lang="en-US"/>
        </a:p>
      </dgm:t>
    </dgm:pt>
    <dgm:pt modelId="{167CA1C5-FF2D-44E8-82F7-9B13447FCDE7}" type="sibTrans" cxnId="{EE760824-403F-48C1-AD0C-3CC6E7B4F4F4}">
      <dgm:prSet/>
      <dgm:spPr/>
      <dgm:t>
        <a:bodyPr/>
        <a:lstStyle/>
        <a:p>
          <a:endParaRPr lang="en-US"/>
        </a:p>
      </dgm:t>
    </dgm:pt>
    <dgm:pt modelId="{7B41886A-AD87-4510-BC41-43368E428184}">
      <dgm:prSet phldrT="[Text]" custT="1"/>
      <dgm:spPr/>
      <dgm:t>
        <a:bodyPr/>
        <a:lstStyle/>
        <a:p>
          <a:r>
            <a:rPr lang="en-US" sz="2300" smtClean="0">
              <a:latin typeface="Arial" pitchFamily="34" charset="0"/>
              <a:cs typeface="Arial" pitchFamily="34" charset="0"/>
            </a:rPr>
            <a:t>H&amp;E staining</a:t>
          </a:r>
          <a:endParaRPr lang="en-US" sz="2300">
            <a:latin typeface="Arial" pitchFamily="34" charset="0"/>
            <a:cs typeface="Arial" pitchFamily="34" charset="0"/>
          </a:endParaRPr>
        </a:p>
      </dgm:t>
    </dgm:pt>
    <dgm:pt modelId="{B3004CB8-9CDB-428A-9A75-51D5F7051ADC}" type="parTrans" cxnId="{C8176DCD-07FB-4477-88C0-5B2000E6B350}">
      <dgm:prSet/>
      <dgm:spPr/>
      <dgm:t>
        <a:bodyPr/>
        <a:lstStyle/>
        <a:p>
          <a:endParaRPr lang="en-US"/>
        </a:p>
      </dgm:t>
    </dgm:pt>
    <dgm:pt modelId="{8941BD63-83F7-4E1F-B886-856A886DD58B}" type="sibTrans" cxnId="{C8176DCD-07FB-4477-88C0-5B2000E6B350}">
      <dgm:prSet/>
      <dgm:spPr/>
      <dgm:t>
        <a:bodyPr/>
        <a:lstStyle/>
        <a:p>
          <a:endParaRPr lang="en-US"/>
        </a:p>
      </dgm:t>
    </dgm:pt>
    <dgm:pt modelId="{68586ABB-7DB5-489B-B395-C39A7CC31D3B}">
      <dgm:prSet phldrT="[Text]" custT="1"/>
      <dgm:spPr/>
      <dgm:t>
        <a:bodyPr/>
        <a:lstStyle/>
        <a:p>
          <a:r>
            <a:rPr lang="en-US" sz="2300" smtClean="0">
              <a:latin typeface="Arial" pitchFamily="34" charset="0"/>
              <a:cs typeface="Arial" pitchFamily="34" charset="0"/>
            </a:rPr>
            <a:t>FISH</a:t>
          </a:r>
          <a:endParaRPr lang="en-US" sz="2300">
            <a:latin typeface="Arial" pitchFamily="34" charset="0"/>
            <a:cs typeface="Arial" pitchFamily="34" charset="0"/>
          </a:endParaRPr>
        </a:p>
      </dgm:t>
    </dgm:pt>
    <dgm:pt modelId="{AB49B4FD-26D6-4677-9C7E-39B44886F693}" type="parTrans" cxnId="{D4C8BF32-9CAC-43D4-B6FA-C88095A6C86E}">
      <dgm:prSet/>
      <dgm:spPr/>
      <dgm:t>
        <a:bodyPr/>
        <a:lstStyle/>
        <a:p>
          <a:endParaRPr lang="en-US"/>
        </a:p>
      </dgm:t>
    </dgm:pt>
    <dgm:pt modelId="{B7FE7C6F-6106-4E43-9D17-CC2236ECD23E}" type="sibTrans" cxnId="{D4C8BF32-9CAC-43D4-B6FA-C88095A6C86E}">
      <dgm:prSet/>
      <dgm:spPr/>
      <dgm:t>
        <a:bodyPr/>
        <a:lstStyle/>
        <a:p>
          <a:endParaRPr lang="en-US"/>
        </a:p>
      </dgm:t>
    </dgm:pt>
    <dgm:pt modelId="{4292EE8E-1918-4DB3-8DF7-EE925F74B385}" type="pres">
      <dgm:prSet presAssocID="{0E51C392-7209-467A-AB54-0EC8ECF76E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63A062-6E28-4515-B114-EEB98F8ACC76}" type="pres">
      <dgm:prSet presAssocID="{27F61488-328E-40F7-B792-D36B03863C84}" presName="roof" presStyleLbl="dkBgShp" presStyleIdx="0" presStyleCnt="2" custScaleY="63492" custLinFactNeighborY="10950"/>
      <dgm:spPr/>
      <dgm:t>
        <a:bodyPr/>
        <a:lstStyle/>
        <a:p>
          <a:endParaRPr lang="en-US"/>
        </a:p>
      </dgm:t>
    </dgm:pt>
    <dgm:pt modelId="{DF92C273-04F8-476A-B531-99487C34030B}" type="pres">
      <dgm:prSet presAssocID="{27F61488-328E-40F7-B792-D36B03863C84}" presName="pillars" presStyleCnt="0"/>
      <dgm:spPr/>
    </dgm:pt>
    <dgm:pt modelId="{B6526986-3F9D-4F82-BA23-682A5B9C21D5}" type="pres">
      <dgm:prSet presAssocID="{27F61488-328E-40F7-B792-D36B03863C84}" presName="pillar1" presStyleLbl="node1" presStyleIdx="0" presStyleCnt="4" custScaleX="57101" custScaleY="60469" custLinFactNeighborY="-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3B738-1E2E-44B4-BD9F-CB9B1620AC14}" type="pres">
      <dgm:prSet presAssocID="{6192CF6C-A33F-465F-A280-54FE894C14D7}" presName="pillarX" presStyleLbl="node1" presStyleIdx="1" presStyleCnt="4" custScaleX="129798" custScaleY="60469" custLinFactNeighborY="-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F9086-D628-4052-BA75-C1248509CD13}" type="pres">
      <dgm:prSet presAssocID="{7B41886A-AD87-4510-BC41-43368E428184}" presName="pillarX" presStyleLbl="node1" presStyleIdx="2" presStyleCnt="4" custScaleX="69151" custScaleY="60469" custLinFactNeighborY="-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0335C-8277-4715-8828-560A830321D0}" type="pres">
      <dgm:prSet presAssocID="{68586ABB-7DB5-489B-B395-C39A7CC31D3B}" presName="pillarX" presStyleLbl="node1" presStyleIdx="3" presStyleCnt="4" custScaleX="58279" custScaleY="60469" custLinFactNeighborY="-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19F62-298F-494C-AA57-066089D02CE2}" type="pres">
      <dgm:prSet presAssocID="{27F61488-328E-40F7-B792-D36B03863C84}" presName="base" presStyleLbl="dkBgShp" presStyleIdx="1" presStyleCnt="2" custScaleY="272109" custLinFactNeighborY="18765"/>
      <dgm:spPr/>
    </dgm:pt>
  </dgm:ptLst>
  <dgm:cxnLst>
    <dgm:cxn modelId="{3D6D8E4F-681B-4951-89F1-3E119797564D}" type="presOf" srcId="{7B41886A-AD87-4510-BC41-43368E428184}" destId="{9A7F9086-D628-4052-BA75-C1248509CD13}" srcOrd="0" destOrd="0" presId="urn:microsoft.com/office/officeart/2005/8/layout/hList3"/>
    <dgm:cxn modelId="{3BF9CEBF-A7C3-4272-A5B3-638ABF7FA8BD}" type="presOf" srcId="{6192CF6C-A33F-465F-A280-54FE894C14D7}" destId="{BE33B738-1E2E-44B4-BD9F-CB9B1620AC14}" srcOrd="0" destOrd="0" presId="urn:microsoft.com/office/officeart/2005/8/layout/hList3"/>
    <dgm:cxn modelId="{EE760824-403F-48C1-AD0C-3CC6E7B4F4F4}" srcId="{27F61488-328E-40F7-B792-D36B03863C84}" destId="{6192CF6C-A33F-465F-A280-54FE894C14D7}" srcOrd="1" destOrd="0" parTransId="{D128B634-EC19-4761-8A21-0390CABA9E6E}" sibTransId="{167CA1C5-FF2D-44E8-82F7-9B13447FCDE7}"/>
    <dgm:cxn modelId="{8432E683-9818-4C2A-9C02-BA353A4F0E8E}" type="presOf" srcId="{0E51C392-7209-467A-AB54-0EC8ECF76E4B}" destId="{4292EE8E-1918-4DB3-8DF7-EE925F74B385}" srcOrd="0" destOrd="0" presId="urn:microsoft.com/office/officeart/2005/8/layout/hList3"/>
    <dgm:cxn modelId="{D4C8BF32-9CAC-43D4-B6FA-C88095A6C86E}" srcId="{27F61488-328E-40F7-B792-D36B03863C84}" destId="{68586ABB-7DB5-489B-B395-C39A7CC31D3B}" srcOrd="3" destOrd="0" parTransId="{AB49B4FD-26D6-4677-9C7E-39B44886F693}" sibTransId="{B7FE7C6F-6106-4E43-9D17-CC2236ECD23E}"/>
    <dgm:cxn modelId="{EE009E05-DA68-47A3-8A87-3C095A568C77}" type="presOf" srcId="{27F61488-328E-40F7-B792-D36B03863C84}" destId="{3F63A062-6E28-4515-B114-EEB98F8ACC76}" srcOrd="0" destOrd="0" presId="urn:microsoft.com/office/officeart/2005/8/layout/hList3"/>
    <dgm:cxn modelId="{1E301F02-A463-4A11-AB93-C28262763C0F}" type="presOf" srcId="{6FC11984-6912-4674-9A0F-CAF863ABCB0E}" destId="{B6526986-3F9D-4F82-BA23-682A5B9C21D5}" srcOrd="0" destOrd="0" presId="urn:microsoft.com/office/officeart/2005/8/layout/hList3"/>
    <dgm:cxn modelId="{C4EA7B56-0266-47B4-8912-C9FA87542E09}" type="presOf" srcId="{68586ABB-7DB5-489B-B395-C39A7CC31D3B}" destId="{ADC0335C-8277-4715-8828-560A830321D0}" srcOrd="0" destOrd="0" presId="urn:microsoft.com/office/officeart/2005/8/layout/hList3"/>
    <dgm:cxn modelId="{C8176DCD-07FB-4477-88C0-5B2000E6B350}" srcId="{27F61488-328E-40F7-B792-D36B03863C84}" destId="{7B41886A-AD87-4510-BC41-43368E428184}" srcOrd="2" destOrd="0" parTransId="{B3004CB8-9CDB-428A-9A75-51D5F7051ADC}" sibTransId="{8941BD63-83F7-4E1F-B886-856A886DD58B}"/>
    <dgm:cxn modelId="{648F29A7-0ACF-4CBB-A011-FE815C9442D6}" srcId="{27F61488-328E-40F7-B792-D36B03863C84}" destId="{6FC11984-6912-4674-9A0F-CAF863ABCB0E}" srcOrd="0" destOrd="0" parTransId="{DAF58829-AD4B-4797-B1DA-DE213FE891BF}" sibTransId="{D3443D50-99AC-46B2-88B4-BD860F001C09}"/>
    <dgm:cxn modelId="{6A4CCDD8-3CCF-4946-8600-2280B452EFA4}" srcId="{0E51C392-7209-467A-AB54-0EC8ECF76E4B}" destId="{27F61488-328E-40F7-B792-D36B03863C84}" srcOrd="0" destOrd="0" parTransId="{A21F2E14-619C-4458-A0D7-9B753864D631}" sibTransId="{AC9B2239-3A6D-40C1-B47D-AC2D9E90C79C}"/>
    <dgm:cxn modelId="{A0E76BE2-2124-48DF-BEFB-C9A231D549B6}" type="presParOf" srcId="{4292EE8E-1918-4DB3-8DF7-EE925F74B385}" destId="{3F63A062-6E28-4515-B114-EEB98F8ACC76}" srcOrd="0" destOrd="0" presId="urn:microsoft.com/office/officeart/2005/8/layout/hList3"/>
    <dgm:cxn modelId="{912800DF-F5E6-46B5-9DE6-8D531233E2E1}" type="presParOf" srcId="{4292EE8E-1918-4DB3-8DF7-EE925F74B385}" destId="{DF92C273-04F8-476A-B531-99487C34030B}" srcOrd="1" destOrd="0" presId="urn:microsoft.com/office/officeart/2005/8/layout/hList3"/>
    <dgm:cxn modelId="{AAB2417A-DB4A-4679-BD79-2F5AC94922C5}" type="presParOf" srcId="{DF92C273-04F8-476A-B531-99487C34030B}" destId="{B6526986-3F9D-4F82-BA23-682A5B9C21D5}" srcOrd="0" destOrd="0" presId="urn:microsoft.com/office/officeart/2005/8/layout/hList3"/>
    <dgm:cxn modelId="{944BC5F4-81EB-410E-AF98-C35F0AB83E95}" type="presParOf" srcId="{DF92C273-04F8-476A-B531-99487C34030B}" destId="{BE33B738-1E2E-44B4-BD9F-CB9B1620AC14}" srcOrd="1" destOrd="0" presId="urn:microsoft.com/office/officeart/2005/8/layout/hList3"/>
    <dgm:cxn modelId="{3CC48FB5-84CA-461F-AB69-E1A1C40C1C20}" type="presParOf" srcId="{DF92C273-04F8-476A-B531-99487C34030B}" destId="{9A7F9086-D628-4052-BA75-C1248509CD13}" srcOrd="2" destOrd="0" presId="urn:microsoft.com/office/officeart/2005/8/layout/hList3"/>
    <dgm:cxn modelId="{8AF72B02-AFE2-4BE5-B00B-E7B1F55E5FE7}" type="presParOf" srcId="{DF92C273-04F8-476A-B531-99487C34030B}" destId="{ADC0335C-8277-4715-8828-560A830321D0}" srcOrd="3" destOrd="0" presId="urn:microsoft.com/office/officeart/2005/8/layout/hList3"/>
    <dgm:cxn modelId="{18C335CB-14FB-458A-9B4A-3ED70BD7D066}" type="presParOf" srcId="{4292EE8E-1918-4DB3-8DF7-EE925F74B385}" destId="{B1219F62-298F-494C-AA57-066089D02CE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3A062-6E28-4515-B114-EEB98F8ACC76}">
      <dsp:nvSpPr>
        <dsp:cNvPr id="0" name=""/>
        <dsp:cNvSpPr/>
      </dsp:nvSpPr>
      <dsp:spPr>
        <a:xfrm>
          <a:off x="0" y="137671"/>
          <a:ext cx="6126480" cy="870856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Sample collection</a:t>
          </a:r>
          <a:endParaRPr lang="en-US" sz="3200" b="1" i="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37671"/>
        <a:ext cx="6126480" cy="870856"/>
      </dsp:txXfrm>
    </dsp:sp>
    <dsp:sp modelId="{B6526986-3F9D-4F82-BA23-682A5B9C21D5}">
      <dsp:nvSpPr>
        <dsp:cNvPr id="0" name=""/>
        <dsp:cNvSpPr/>
      </dsp:nvSpPr>
      <dsp:spPr>
        <a:xfrm>
          <a:off x="2569" y="1479167"/>
          <a:ext cx="1112002" cy="17417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Cell culture</a:t>
          </a:r>
          <a:endParaRPr lang="en-US" sz="23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69" y="1479167"/>
        <a:ext cx="1112002" cy="1741724"/>
      </dsp:txXfrm>
    </dsp:sp>
    <dsp:sp modelId="{BE33B738-1E2E-44B4-BD9F-CB9B1620AC14}">
      <dsp:nvSpPr>
        <dsp:cNvPr id="0" name=""/>
        <dsp:cNvSpPr/>
      </dsp:nvSpPr>
      <dsp:spPr>
        <a:xfrm>
          <a:off x="1114572" y="1479167"/>
          <a:ext cx="2527726" cy="17417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13333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alpha val="90000"/>
              <a:hueOff val="0"/>
              <a:satOff val="0"/>
              <a:lumOff val="0"/>
              <a:alphaOff val="-13333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Arial" pitchFamily="34" charset="0"/>
              <a:cs typeface="Arial" pitchFamily="34" charset="0"/>
            </a:rPr>
            <a:t>DNA extraction</a:t>
          </a:r>
          <a:r>
            <a:rPr lang="en-US" sz="2300" kern="1200" smtClean="0">
              <a:latin typeface="Arial" pitchFamily="34" charset="0"/>
              <a:cs typeface="Arial" pitchFamily="34" charset="0"/>
              <a:sym typeface="Wingdings" pitchFamily="2" charset="2"/>
            </a:rPr>
            <a:t>qPCR</a:t>
          </a:r>
          <a:endParaRPr lang="en-US" sz="2300" kern="1200">
            <a:latin typeface="Arial" pitchFamily="34" charset="0"/>
            <a:cs typeface="Arial" pitchFamily="34" charset="0"/>
          </a:endParaRPr>
        </a:p>
      </dsp:txBody>
      <dsp:txXfrm>
        <a:off x="1114572" y="1479167"/>
        <a:ext cx="2527726" cy="1741724"/>
      </dsp:txXfrm>
    </dsp:sp>
    <dsp:sp modelId="{9A7F9086-D628-4052-BA75-C1248509CD13}">
      <dsp:nvSpPr>
        <dsp:cNvPr id="0" name=""/>
        <dsp:cNvSpPr/>
      </dsp:nvSpPr>
      <dsp:spPr>
        <a:xfrm>
          <a:off x="3642298" y="1479167"/>
          <a:ext cx="1346667" cy="17417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26667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alpha val="90000"/>
              <a:hueOff val="0"/>
              <a:satOff val="0"/>
              <a:lumOff val="0"/>
              <a:alphaOff val="-26667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Arial" pitchFamily="34" charset="0"/>
              <a:cs typeface="Arial" pitchFamily="34" charset="0"/>
            </a:rPr>
            <a:t>H&amp;E staining</a:t>
          </a:r>
          <a:endParaRPr lang="en-US" sz="2300" kern="1200">
            <a:latin typeface="Arial" pitchFamily="34" charset="0"/>
            <a:cs typeface="Arial" pitchFamily="34" charset="0"/>
          </a:endParaRPr>
        </a:p>
      </dsp:txBody>
      <dsp:txXfrm>
        <a:off x="3642298" y="1479167"/>
        <a:ext cx="1346667" cy="1741724"/>
      </dsp:txXfrm>
    </dsp:sp>
    <dsp:sp modelId="{ADC0335C-8277-4715-8828-560A830321D0}">
      <dsp:nvSpPr>
        <dsp:cNvPr id="0" name=""/>
        <dsp:cNvSpPr/>
      </dsp:nvSpPr>
      <dsp:spPr>
        <a:xfrm>
          <a:off x="4988966" y="1479167"/>
          <a:ext cx="1134943" cy="174172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gs>
            <a:gs pos="9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alpha val="90000"/>
              <a:hueOff val="0"/>
              <a:satOff val="0"/>
              <a:lumOff val="0"/>
              <a:alphaOff val="-4000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latin typeface="Arial" pitchFamily="34" charset="0"/>
              <a:cs typeface="Arial" pitchFamily="34" charset="0"/>
            </a:rPr>
            <a:t>FISH</a:t>
          </a:r>
          <a:endParaRPr lang="en-US" sz="2300" kern="1200">
            <a:latin typeface="Arial" pitchFamily="34" charset="0"/>
            <a:cs typeface="Arial" pitchFamily="34" charset="0"/>
          </a:endParaRPr>
        </a:p>
      </dsp:txBody>
      <dsp:txXfrm>
        <a:off x="4988966" y="1479167"/>
        <a:ext cx="1134943" cy="1741724"/>
      </dsp:txXfrm>
    </dsp:sp>
    <dsp:sp modelId="{B1219F62-298F-494C-AA57-066089D02CE2}">
      <dsp:nvSpPr>
        <dsp:cNvPr id="0" name=""/>
        <dsp:cNvSpPr/>
      </dsp:nvSpPr>
      <dsp:spPr>
        <a:xfrm>
          <a:off x="0" y="3713660"/>
          <a:ext cx="6126480" cy="87085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shade val="9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4ABE2-AF0F-46E9-83FC-08192C2BB4C5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BE9F5-3775-4DB6-B8C2-CCF573D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BE9F5-3775-4DB6-B8C2-CCF573D96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153400" cy="3048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Trương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Đinh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Kiều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Diễm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Quỳnh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Võ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Niệm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Giang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,Bùi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Huyền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Thùy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Nhi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Vũ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Nhân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Văn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,Hồ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Bản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,Trương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Khải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Carol J.Thiele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Bảo</a:t>
            </a:r>
            <a:r>
              <a:rPr lang="en-US" sz="19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sz="1200" b="1" baseline="30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sz="1200" b="1" baseline="30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1200" b="1" baseline="30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niversity 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Medicine and Pharmacy at HCM city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b="1" baseline="30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 of Science HCM city,</a:t>
            </a:r>
            <a:r>
              <a:rPr lang="en-US" sz="1200" b="1" baseline="30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Children Hospital 2, </a:t>
            </a:r>
            <a:r>
              <a:rPr lang="en-US" sz="1200" b="1" baseline="30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Pediatric Surgery - </a:t>
            </a:r>
            <a:r>
              <a:rPr lang="en-US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Medicine and Pharmacy at HCM city, </a:t>
            </a:r>
            <a:r>
              <a:rPr lang="en-US" sz="12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Pediatric Oncology Branch, Center for Cancer Research, NCI, CRC-1W-3940, 10 Center Dr. MSC-1105, Bethesda, 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 </a:t>
            </a:r>
            <a:r>
              <a:rPr lang="en-US" sz="1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20892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USA. 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6629400" cy="1676400"/>
          </a:xfrm>
        </p:spPr>
        <p:txBody>
          <a:bodyPr>
            <a:no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MYCN STRATIFICATION OF RISK IN NEUROBLASTOMA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Q-PCR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3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572000"/>
          </a:xfrm>
        </p:spPr>
        <p:txBody>
          <a:bodyPr>
            <a:noAutofit/>
          </a:bodyPr>
          <a:lstStyle/>
          <a:p>
            <a:pPr algn="just"/>
            <a:r>
              <a:rPr lang="en-US"/>
              <a:t>There were </a:t>
            </a:r>
            <a:r>
              <a:rPr lang="en-US"/>
              <a:t>only </a:t>
            </a:r>
            <a:r>
              <a:rPr lang="en-US" smtClean="0"/>
              <a:t>4 </a:t>
            </a:r>
            <a:r>
              <a:rPr lang="en-US"/>
              <a:t>cases </a:t>
            </a:r>
            <a:r>
              <a:rPr lang="en-US" smtClean="0"/>
              <a:t>(40</a:t>
            </a:r>
            <a:r>
              <a:rPr lang="en-US"/>
              <a:t>%) </a:t>
            </a:r>
            <a:r>
              <a:rPr lang="en-US" i="1"/>
              <a:t>MYCN</a:t>
            </a:r>
            <a:r>
              <a:rPr lang="en-US"/>
              <a:t> amplification </a:t>
            </a:r>
            <a:r>
              <a:rPr lang="en-US"/>
              <a:t>and </a:t>
            </a:r>
            <a:r>
              <a:rPr lang="en-US" smtClean="0"/>
              <a:t>6 </a:t>
            </a:r>
            <a:r>
              <a:rPr lang="en-US"/>
              <a:t>cases </a:t>
            </a:r>
            <a:r>
              <a:rPr lang="en-US" smtClean="0"/>
              <a:t>(60</a:t>
            </a:r>
            <a:r>
              <a:rPr lang="en-US"/>
              <a:t>%) </a:t>
            </a:r>
            <a:r>
              <a:rPr lang="en-US" smtClean="0"/>
              <a:t>remaining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it means the ratio of MYCN amplication about 40 % in total patient’s. This ratio similar to other article [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10]. 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Some case diagnosis stage 4 but it did not had MYCN amplification due to: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2000" smtClean="0">
                <a:latin typeface="Arial" pitchFamily="34" charset="0"/>
                <a:cs typeface="Arial" pitchFamily="34" charset="0"/>
              </a:rPr>
              <a:t>The ratio MYCN amplificatin at stage 3 and 4 made up 30 – 40% compared with different stages</a:t>
            </a:r>
          </a:p>
          <a:p>
            <a:pPr lvl="1" algn="just"/>
            <a:r>
              <a:rPr lang="en-US" sz="2000" smtClean="0">
                <a:latin typeface="Arial" pitchFamily="34" charset="0"/>
                <a:cs typeface="Arial" pitchFamily="34" charset="0"/>
              </a:rPr>
              <a:t>Stage of NB and MYCN amplification did not correlate, it means the stage uneffected MYCN amplification or not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DISCUSSION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8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Building successful process of quantitative MYCN amplification by qPCR method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Contributing to support </a:t>
            </a:r>
            <a:r>
              <a:rPr lang="en-US" sz="280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prognosis treatment NB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b="1" i="1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b="1" i="1" smtClean="0">
                <a:latin typeface="Arial" pitchFamily="34" charset="0"/>
                <a:cs typeface="Arial" pitchFamily="34" charset="0"/>
              </a:rPr>
              <a:t>Funding was sponsored by Nafosted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code 106-YS.06-2014.48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CONCLUSION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1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3886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1.Maris, J.M., </a:t>
            </a:r>
            <a:r>
              <a:rPr lang="en-US" sz="1200" i="1" smtClean="0">
                <a:latin typeface="Arial" pitchFamily="34" charset="0"/>
                <a:cs typeface="Arial" pitchFamily="34" charset="0"/>
              </a:rPr>
              <a:t>Recent advances in neuroblastoma.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 N Engl J Med, 2010. </a:t>
            </a:r>
            <a:r>
              <a:rPr lang="en-US" sz="1200" b="1" smtClean="0">
                <a:latin typeface="Arial" pitchFamily="34" charset="0"/>
                <a:cs typeface="Arial" pitchFamily="34" charset="0"/>
              </a:rPr>
              <a:t>362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(23): p. 2202-11.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2.Matthay, K.K., et al., </a:t>
            </a:r>
            <a:r>
              <a:rPr lang="en-US" sz="1200" i="1" smtClean="0">
                <a:latin typeface="Arial" pitchFamily="34" charset="0"/>
                <a:cs typeface="Arial" pitchFamily="34" charset="0"/>
              </a:rPr>
              <a:t>Long-term results for children with high-risk neuroblastoma treated on a randomized trial of myeloablative therapy followed by 13-cis-retinoic acid: A children's oncology group study.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 Journal of Clinical Oncology, 2009. </a:t>
            </a:r>
            <a:r>
              <a:rPr lang="en-US" sz="1200" b="1" smtClean="0">
                <a:latin typeface="Arial" pitchFamily="34" charset="0"/>
                <a:cs typeface="Arial" pitchFamily="34" charset="0"/>
              </a:rPr>
              <a:t>27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(7): p. 1007-1013.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3.Mosse, Y.P., et al., </a:t>
            </a:r>
            <a:r>
              <a:rPr lang="en-US" sz="1200" i="1" smtClean="0">
                <a:latin typeface="Arial" pitchFamily="34" charset="0"/>
                <a:cs typeface="Arial" pitchFamily="34" charset="0"/>
              </a:rPr>
              <a:t>Identification of ALK as a major familial neuroblastoma predisposition gene.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 Nature, 2008. </a:t>
            </a:r>
            <a:r>
              <a:rPr lang="en-US" sz="1200" b="1" smtClean="0">
                <a:latin typeface="Arial" pitchFamily="34" charset="0"/>
                <a:cs typeface="Arial" pitchFamily="34" charset="0"/>
              </a:rPr>
              <a:t>455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(7215): p. 930-5.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4.Ora, I. and A. Eggert, </a:t>
            </a:r>
            <a:r>
              <a:rPr lang="en-US" sz="1200" i="1" smtClean="0">
                <a:latin typeface="Arial" pitchFamily="34" charset="0"/>
                <a:cs typeface="Arial" pitchFamily="34" charset="0"/>
              </a:rPr>
              <a:t>Progress in treatment and risk stratification of neuroblastoma: impact on future clinical and basic research.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 Semin Cancer Biol, 2011. </a:t>
            </a:r>
            <a:r>
              <a:rPr lang="en-US" sz="1200" b="1" smtClean="0">
                <a:latin typeface="Arial" pitchFamily="34" charset="0"/>
                <a:cs typeface="Arial" pitchFamily="34" charset="0"/>
              </a:rPr>
              <a:t>21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(4): p. 217-28.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5.Tomioka, N., et al., </a:t>
            </a:r>
            <a:r>
              <a:rPr lang="en-US" sz="1200" i="1" smtClean="0">
                <a:latin typeface="Arial" pitchFamily="34" charset="0"/>
                <a:cs typeface="Arial" pitchFamily="34" charset="0"/>
              </a:rPr>
              <a:t>Novel risk stratification of patients with neuroblastoma by genomic signature, which is independent of molecular signature.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 Oncogene, 2008. </a:t>
            </a:r>
            <a:r>
              <a:rPr lang="en-US" sz="1200" b="1" smtClean="0">
                <a:latin typeface="Arial" pitchFamily="34" charset="0"/>
                <a:cs typeface="Arial" pitchFamily="34" charset="0"/>
              </a:rPr>
              <a:t>27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(4): p. 441-9.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6.Kaneko, M., et al., </a:t>
            </a:r>
            <a:r>
              <a:rPr lang="en-US" sz="1200" i="1" smtClean="0">
                <a:latin typeface="Arial" pitchFamily="34" charset="0"/>
                <a:cs typeface="Arial" pitchFamily="34" charset="0"/>
              </a:rPr>
              <a:t>Intensified chemotherapy increases the survival rates in patients with stage 4 neuroblastoma with MYCN amplification.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 J Pediatr Hematol Oncol, 2002. </a:t>
            </a:r>
            <a:r>
              <a:rPr lang="en-US" sz="1200" b="1" smtClean="0">
                <a:latin typeface="Arial" pitchFamily="34" charset="0"/>
                <a:cs typeface="Arial" pitchFamily="34" charset="0"/>
              </a:rPr>
              <a:t>24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(8): p. 613-21.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7.Cohn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S.L., et al.,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The International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Neuroblastoma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Risk Group (INRG) classification system: an INRG Task Force report.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J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Clin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Oncol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2009.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27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(2): p. 289-97.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8.Ambros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P.F., et al.,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International consensus for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neuroblastoma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molecular diagnostics: report from the International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Neuroblastoma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Risk Group (INRG) Biology Committee.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Br J Cancer, 2009.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(9): p. 1471-82.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smtClean="0">
                <a:latin typeface="Arial" pitchFamily="34" charset="0"/>
                <a:cs typeface="Arial" pitchFamily="34" charset="0"/>
              </a:rPr>
              <a:t>9.Baker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D.L., et al.,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Outcome after reduced chemotherapy for intermediate-risk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neuroblastoma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New England Journal of Medicine, 2010.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363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(14): p. 1313-1323.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. Mestdagh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P., Van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Vlierberghe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P., De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Weer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A.,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Muth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D.,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Westermann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F.,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Speleman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F.,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Vandesompele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J.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A novel and universal method for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microRNA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RT-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qPCR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data normalization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(2009) Genome Biology, 10 (6), art. no. R64. 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REFERENCES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THANK YOU!</a:t>
            </a:r>
            <a:endParaRPr lang="en-US" sz="88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0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Introduction</a:t>
            </a:r>
          </a:p>
          <a:p>
            <a:r>
              <a:rPr lang="en-US" sz="3200" smtClean="0"/>
              <a:t>Material and methods </a:t>
            </a:r>
          </a:p>
          <a:p>
            <a:r>
              <a:rPr lang="en-US" sz="3200" smtClean="0"/>
              <a:t>Results</a:t>
            </a:r>
          </a:p>
          <a:p>
            <a:r>
              <a:rPr lang="en-US" sz="3200" smtClean="0"/>
              <a:t>Discussion </a:t>
            </a:r>
          </a:p>
          <a:p>
            <a:r>
              <a:rPr lang="en-US" sz="3200" smtClean="0"/>
              <a:t>Conclusion </a:t>
            </a:r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CONTENT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3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>
            <a:noAutofit/>
          </a:bodyPr>
          <a:lstStyle/>
          <a:p>
            <a:pPr algn="just"/>
            <a:r>
              <a:rPr lang="en-US" sz="2000" i="1" smtClean="0">
                <a:latin typeface="Arial" pitchFamily="34" charset="0"/>
                <a:cs typeface="Arial" pitchFamily="34" charset="0"/>
              </a:rPr>
              <a:t>Neuroblastoma (NB): </a:t>
            </a:r>
          </a:p>
          <a:p>
            <a:pPr marL="685800" lvl="1" algn="just">
              <a:buFontTx/>
              <a:buChar char="-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>
                <a:latin typeface="Arial" pitchFamily="34" charset="0"/>
                <a:cs typeface="Arial" pitchFamily="34" charset="0"/>
              </a:rPr>
              <a:t>polymorphic disease of the sympathetic nervous system</a:t>
            </a:r>
          </a:p>
          <a:p>
            <a:pPr marL="685800" lvl="1" algn="just">
              <a:buFontTx/>
              <a:buChar char="-"/>
            </a:pPr>
            <a:r>
              <a:rPr lang="en-US" sz="2000">
                <a:latin typeface="Arial" pitchFamily="34" charset="0"/>
                <a:cs typeface="Arial" pitchFamily="34" charset="0"/>
              </a:rPr>
              <a:t>the most common extracranial solid tumor in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childhood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genetic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defects:</a:t>
            </a:r>
          </a:p>
          <a:p>
            <a:pPr lvl="1" algn="just"/>
            <a:r>
              <a:rPr lang="en-US" sz="2000" smtClean="0">
                <a:latin typeface="Arial" pitchFamily="34" charset="0"/>
                <a:cs typeface="Arial" pitchFamily="34" charset="0"/>
              </a:rPr>
              <a:t>abnormalities </a:t>
            </a:r>
            <a:r>
              <a:rPr lang="en-US" sz="2000">
                <a:latin typeface="Arial" pitchFamily="34" charset="0"/>
                <a:cs typeface="Arial" pitchFamily="34" charset="0"/>
              </a:rPr>
              <a:t>in chromosomes: -1p , -11q, +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17q</a:t>
            </a:r>
          </a:p>
          <a:p>
            <a:pPr lvl="1" algn="just"/>
            <a:r>
              <a:rPr lang="en-US" sz="2000" smtClean="0">
                <a:latin typeface="Arial" pitchFamily="34" charset="0"/>
                <a:cs typeface="Arial" pitchFamily="34" charset="0"/>
              </a:rPr>
              <a:t>MYCN </a:t>
            </a:r>
            <a:r>
              <a:rPr lang="en-US" sz="2000">
                <a:latin typeface="Arial" pitchFamily="34" charset="0"/>
                <a:cs typeface="Arial" pitchFamily="34" charset="0"/>
              </a:rPr>
              <a:t>gene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amplification</a:t>
            </a:r>
          </a:p>
          <a:p>
            <a:pPr lvl="1" algn="just"/>
            <a:r>
              <a:rPr lang="en-US" sz="2000" smtClean="0">
                <a:latin typeface="Arial" pitchFamily="34" charset="0"/>
                <a:cs typeface="Arial" pitchFamily="34" charset="0"/>
              </a:rPr>
              <a:t>ALK </a:t>
            </a:r>
            <a:r>
              <a:rPr lang="en-US" sz="2000">
                <a:latin typeface="Arial" pitchFamily="34" charset="0"/>
                <a:cs typeface="Arial" pitchFamily="34" charset="0"/>
              </a:rPr>
              <a:t>gene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amplification</a:t>
            </a:r>
          </a:p>
          <a:p>
            <a:pPr lvl="1" algn="just"/>
            <a:r>
              <a:rPr lang="en-US" sz="2000" smtClean="0">
                <a:latin typeface="Arial" pitchFamily="34" charset="0"/>
                <a:cs typeface="Arial" pitchFamily="34" charset="0"/>
              </a:rPr>
              <a:t>ATRX mutations</a:t>
            </a:r>
          </a:p>
          <a:p>
            <a:pPr marL="0" indent="0" algn="just">
              <a:buNone/>
            </a:pPr>
            <a:r>
              <a:rPr lang="en-US" sz="200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lead </a:t>
            </a:r>
            <a:r>
              <a:rPr lang="en-US" sz="2000">
                <a:latin typeface="Arial" pitchFamily="34" charset="0"/>
                <a:cs typeface="Arial" pitchFamily="34" charset="0"/>
              </a:rPr>
              <a:t>to the lost of growth regulation, give rise to tumorigenesis. 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MYCN - </a:t>
            </a:r>
            <a:r>
              <a:rPr lang="en-US" sz="2000">
                <a:latin typeface="Arial" pitchFamily="34" charset="0"/>
                <a:cs typeface="Arial" pitchFamily="34" charset="0"/>
              </a:rPr>
              <a:t>A proto-oncogene, located on </a:t>
            </a:r>
            <a:r>
              <a:rPr lang="en-US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chromosome 2 at </a:t>
            </a:r>
            <a:r>
              <a:rPr lang="en-US" sz="2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2p24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MYCN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amplification at stage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III, IV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about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20-25%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>
                <a:latin typeface="Arial" pitchFamily="34" charset="0"/>
                <a:cs typeface="Arial" pitchFamily="34" charset="0"/>
              </a:rPr>
              <a:t>Objective</a:t>
            </a:r>
            <a:r>
              <a:rPr lang="en-US" sz="2000">
                <a:latin typeface="Arial" pitchFamily="34" charset="0"/>
                <a:cs typeface="Arial" pitchFamily="34" charset="0"/>
              </a:rPr>
              <a:t>: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MYCN </a:t>
            </a:r>
            <a:r>
              <a:rPr lang="en-US" sz="2000">
                <a:latin typeface="Arial" pitchFamily="34" charset="0"/>
                <a:cs typeface="Arial" pitchFamily="34" charset="0"/>
              </a:rPr>
              <a:t>amplification is closely associated to high-stage neuroblastomas and an inverse correlation with clinical neuroblastoma stages,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classified </a:t>
            </a:r>
            <a:r>
              <a:rPr lang="en-US" sz="2000">
                <a:latin typeface="Arial" pitchFamily="34" charset="0"/>
                <a:cs typeface="Arial" pitchFamily="34" charset="0"/>
              </a:rPr>
              <a:t>the risk groups by quantitative PCR. </a:t>
            </a:r>
          </a:p>
          <a:p>
            <a:pPr algn="just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0" y="2362200"/>
            <a:ext cx="6126480" cy="4572000"/>
            <a:chOff x="1524000" y="609600"/>
            <a:chExt cx="6096000" cy="518160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658754876"/>
                </p:ext>
              </p:extLst>
            </p:nvPr>
          </p:nvGraphicFramePr>
          <p:xfrm>
            <a:off x="1524000" y="609600"/>
            <a:ext cx="6096000" cy="5181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524000" y="5029200"/>
              <a:ext cx="6096000" cy="662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Analysis data</a:t>
              </a:r>
              <a:endParaRPr 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236796" y="1828800"/>
              <a:ext cx="640080" cy="45720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4236796" y="4317468"/>
              <a:ext cx="640080" cy="45720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066800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Material: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NB samples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the Vietnamese Children Hospital II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Methods: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Material and methods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3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/>
          <a:srcRect b="22068"/>
          <a:stretch/>
        </p:blipFill>
        <p:spPr bwMode="auto">
          <a:xfrm>
            <a:off x="518856" y="3657600"/>
            <a:ext cx="82613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92510" y="1828800"/>
            <a:ext cx="8686800" cy="1295400"/>
          </a:xfrm>
        </p:spPr>
        <p:txBody>
          <a:bodyPr>
            <a:normAutofit/>
          </a:bodyPr>
          <a:lstStyle/>
          <a:p>
            <a:pPr algn="just"/>
            <a:r>
              <a:rPr lang="en-US" sz="1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Isolation and culture of primary cancer cell: </a:t>
            </a:r>
            <a:r>
              <a: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extraction</a:t>
            </a:r>
            <a:r>
              <a:rPr lang="en-US" sz="1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single cell of NB 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tumor</a:t>
            </a:r>
            <a:r>
              <a: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by mechanical </a:t>
            </a:r>
            <a:r>
              <a: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method and 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culture </a:t>
            </a:r>
            <a:r>
              <a: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 DMEM 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medium supplemented with 10% FBS. Cell proliferation was recorded for 12 days (Fig. 1).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l"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110" y="561667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Figure 1.</a:t>
            </a:r>
            <a:r>
              <a:rPr lang="en-US" smtClean="0">
                <a:latin typeface="Arial" pitchFamily="34" charset="0"/>
                <a:cs typeface="Arial" pitchFamily="34" charset="0"/>
              </a:rPr>
              <a:t> Culture of primary single cell collected from NB tumor (x20)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Hematoxiline </a:t>
            </a:r>
            <a:r>
              <a:rPr lang="en-US" sz="2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Eosin staining and FISH</a:t>
            </a:r>
            <a:r>
              <a:rPr lang="en-US" sz="2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Tumor cell specific of NB clearly visible in HE staining: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stroma cells and </a:t>
            </a:r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vascular systems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ccurring</a:t>
            </a:r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(Figure 2</a:t>
            </a:r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FISH showed that some cancer cells extracted </a:t>
            </a:r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from paraffin block appeared MYCN 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(Figure 3).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3663067"/>
            <a:ext cx="4389120" cy="3118733"/>
            <a:chOff x="152400" y="3109871"/>
            <a:chExt cx="4389120" cy="31187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3109871"/>
              <a:ext cx="4389119" cy="23158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 Box 54"/>
            <p:cNvSpPr txBox="1"/>
            <p:nvPr/>
          </p:nvSpPr>
          <p:spPr>
            <a:xfrm>
              <a:off x="152400" y="5489940"/>
              <a:ext cx="4389119" cy="73866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n-US" sz="1200" b="1" smtClean="0"/>
                <a:t>Figure 2</a:t>
              </a:r>
              <a:r>
                <a:rPr lang="en-US" sz="1200" smtClean="0"/>
                <a:t>. Histopathology </a:t>
              </a:r>
              <a:r>
                <a:rPr lang="en-US" sz="1200"/>
                <a:t>of formalin-fixed paraffin-embedded tumor tumor sample </a:t>
              </a:r>
              <a:r>
                <a:rPr lang="en-US" sz="1200" smtClean="0"/>
                <a:t>with </a:t>
              </a:r>
              <a:r>
                <a:rPr lang="en-US" sz="1200"/>
                <a:t>Haemotoxylin and Eosin stain</a:t>
              </a:r>
              <a:r>
                <a:rPr lang="en-US" sz="1200" b="0" i="1" smtClean="0">
                  <a:solidFill>
                    <a:srgbClr val="000000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. </a:t>
              </a:r>
              <a:r>
                <a:rPr lang="en-US" sz="1200"/>
                <a:t>The invasive carcinoma with irregular infiltrating borders (arrow) and stroma (asterisk).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24399" y="3575138"/>
            <a:ext cx="4206239" cy="2891320"/>
            <a:chOff x="3886200" y="3205480"/>
            <a:chExt cx="3857624" cy="2642612"/>
          </a:xfrm>
        </p:grpSpPr>
        <p:grpSp>
          <p:nvGrpSpPr>
            <p:cNvPr id="13" name="Group 12"/>
            <p:cNvGrpSpPr/>
            <p:nvPr/>
          </p:nvGrpSpPr>
          <p:grpSpPr>
            <a:xfrm>
              <a:off x="3886200" y="3205480"/>
              <a:ext cx="3857624" cy="2247900"/>
              <a:chOff x="0" y="0"/>
              <a:chExt cx="3916045" cy="231584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525"/>
                <a:ext cx="1950085" cy="2306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2150" y="0"/>
                <a:ext cx="1953895" cy="2315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Text Box 59"/>
            <p:cNvSpPr txBox="1"/>
            <p:nvPr/>
          </p:nvSpPr>
          <p:spPr>
            <a:xfrm>
              <a:off x="3886200" y="5510530"/>
              <a:ext cx="3857624" cy="33756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smtClean="0"/>
                <a:t>Figure 3. </a:t>
              </a:r>
              <a:r>
                <a:rPr lang="en-US" sz="1200" smtClean="0"/>
                <a:t>MYCN </a:t>
              </a:r>
              <a:r>
                <a:rPr lang="en-US" sz="1200"/>
                <a:t>amplification by </a:t>
              </a:r>
              <a:r>
                <a:rPr lang="en-US" sz="1200" smtClean="0"/>
                <a:t>FISH. </a:t>
              </a:r>
              <a:r>
                <a:rPr lang="en-US" sz="1200" b="0" i="1" smtClean="0">
                  <a:solidFill>
                    <a:srgbClr val="000000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. </a:t>
              </a:r>
            </a:p>
            <a:p>
              <a:pPr algn="ctr"/>
              <a:r>
                <a:rPr lang="en-US" sz="1200" b="1" i="1" smtClean="0">
                  <a:solidFill>
                    <a:srgbClr val="000000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A</a:t>
              </a:r>
              <a:r>
                <a:rPr lang="en-US" sz="1200" i="1" smtClean="0">
                  <a:solidFill>
                    <a:srgbClr val="000000"/>
                  </a:solidFill>
                  <a:latin typeface="Arial" pitchFamily="34" charset="0"/>
                  <a:ea typeface="Calibri"/>
                  <a:cs typeface="Arial" pitchFamily="34" charset="0"/>
                </a:rPr>
                <a:t>. </a:t>
              </a:r>
              <a:r>
                <a:rPr lang="en-US" sz="1200" b="0" i="1" smtClean="0">
                  <a:solidFill>
                    <a:srgbClr val="000000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MYCN non-amplification , </a:t>
              </a:r>
              <a:r>
                <a:rPr lang="en-US" sz="1200" b="1" i="1">
                  <a:solidFill>
                    <a:srgbClr val="000000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B</a:t>
              </a:r>
              <a:r>
                <a:rPr lang="en-US" sz="1200" b="0" i="1">
                  <a:solidFill>
                    <a:srgbClr val="000000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: </a:t>
              </a:r>
              <a:r>
                <a:rPr lang="en-US" sz="1200" b="0" i="1" smtClean="0">
                  <a:solidFill>
                    <a:srgbClr val="000000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MYCN amplification.</a:t>
              </a:r>
              <a:endParaRPr lang="en-US" sz="1000" b="1">
                <a:solidFill>
                  <a:srgbClr val="4F81BD"/>
                </a:solidFill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381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1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9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i="1" smtClean="0">
                <a:latin typeface="Arial" pitchFamily="34" charset="0"/>
                <a:cs typeface="Arial" pitchFamily="34" charset="0"/>
              </a:rPr>
              <a:t>MYCN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(2p24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) amplification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MYCN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amplified </a:t>
            </a:r>
            <a:r>
              <a:rPr lang="en-US" sz="2400">
                <a:latin typeface="Arial" pitchFamily="34" charset="0"/>
                <a:cs typeface="Arial" pitchFamily="34" charset="0"/>
              </a:rPr>
              <a:t>when </a:t>
            </a:r>
            <a:r>
              <a:rPr lang="en-US" sz="2400" b="1" i="1" smtClean="0">
                <a:latin typeface="Arial" pitchFamily="34" charset="0"/>
                <a:cs typeface="Arial" pitchFamily="34" charset="0"/>
              </a:rPr>
              <a:t>MYCN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copy number</a:t>
            </a:r>
            <a:r>
              <a:rPr lang="en-US" sz="2400">
                <a:latin typeface="Arial" pitchFamily="34" charset="0"/>
                <a:cs typeface="Arial" pitchFamily="34" charset="0"/>
              </a:rPr>
              <a:t> was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equal or higher than 10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According to statistic result from table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3, </a:t>
            </a:r>
            <a:r>
              <a:rPr lang="en-US" sz="2400" i="1">
                <a:latin typeface="Arial" pitchFamily="34" charset="0"/>
                <a:cs typeface="Arial" pitchFamily="34" charset="0"/>
              </a:rPr>
              <a:t>MYCN</a:t>
            </a:r>
            <a:r>
              <a:rPr lang="en-US" sz="2400">
                <a:latin typeface="Arial" pitchFamily="34" charset="0"/>
                <a:cs typeface="Arial" pitchFamily="34" charset="0"/>
              </a:rPr>
              <a:t> amplified only 5 cases with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15, 344, 96 và 202 copy number (40%), </a:t>
            </a:r>
            <a:r>
              <a:rPr lang="en-US" sz="2400">
                <a:latin typeface="Arial" pitchFamily="34" charset="0"/>
                <a:cs typeface="Arial" pitchFamily="34" charset="0"/>
              </a:rPr>
              <a:t>and 6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cases remaining non-amplification </a:t>
            </a:r>
            <a:r>
              <a:rPr lang="en-US" sz="2400" i="1" smtClean="0">
                <a:latin typeface="Arial" pitchFamily="34" charset="0"/>
                <a:cs typeface="Arial" pitchFamily="34" charset="0"/>
              </a:rPr>
              <a:t>MYCN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(60%). </a:t>
            </a:r>
          </a:p>
          <a:p>
            <a:pPr algn="just"/>
            <a:r>
              <a:rPr lang="en-US" sz="2400" i="1" smtClean="0">
                <a:latin typeface="Arial" pitchFamily="34" charset="0"/>
                <a:cs typeface="Arial" pitchFamily="34" charset="0"/>
              </a:rPr>
              <a:t>MYCN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amplified at stage 4, those </a:t>
            </a:r>
            <a:r>
              <a:rPr lang="en-US" sz="2400">
                <a:latin typeface="Arial" pitchFamily="34" charset="0"/>
                <a:cs typeface="Arial" pitchFamily="34" charset="0"/>
              </a:rPr>
              <a:t>of cases remaining, the copy number had change but it had not enough to conclude that amplified </a:t>
            </a:r>
            <a:r>
              <a:rPr lang="en-US" sz="2400" i="1">
                <a:latin typeface="Arial" pitchFamily="34" charset="0"/>
                <a:cs typeface="Arial" pitchFamily="34" charset="0"/>
              </a:rPr>
              <a:t>MYCN</a:t>
            </a:r>
            <a:r>
              <a:rPr lang="en-US" sz="2400">
                <a:latin typeface="Arial" pitchFamily="34" charset="0"/>
                <a:cs typeface="Arial" pitchFamily="34" charset="0"/>
              </a:rPr>
              <a:t> gene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smtClean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  <a:r>
              <a:rPr lang="en-US" sz="2400">
                <a:latin typeface="Arial" pitchFamily="34" charset="0"/>
                <a:cs typeface="Arial" pitchFamily="34" charset="0"/>
              </a:rPr>
              <a:t>the value amplification of </a:t>
            </a:r>
            <a:r>
              <a:rPr lang="en-US" sz="2400" i="1">
                <a:latin typeface="Arial" pitchFamily="34" charset="0"/>
                <a:cs typeface="Arial" pitchFamily="34" charset="0"/>
              </a:rPr>
              <a:t>MYCN</a:t>
            </a:r>
            <a:r>
              <a:rPr lang="en-US" sz="2400">
                <a:latin typeface="Arial" pitchFamily="34" charset="0"/>
                <a:cs typeface="Arial" pitchFamily="34" charset="0"/>
              </a:rPr>
              <a:t> gene depends on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age, stage and </a:t>
            </a:r>
            <a:r>
              <a:rPr lang="en-US" sz="2400">
                <a:latin typeface="Arial" pitchFamily="34" charset="0"/>
                <a:cs typeface="Arial" pitchFamily="34" charset="0"/>
              </a:rPr>
              <a:t>clinical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>
                <a:latin typeface="Arial" pitchFamily="34" charset="0"/>
                <a:cs typeface="Arial" pitchFamily="34" charset="0"/>
              </a:rPr>
              <a:t>NB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3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52400" y="16002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en-US" sz="1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Table 3: </a:t>
            </a:r>
            <a:r>
              <a: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 patient’s information, clinical diagnosis and results for MYCN gene copy number of samples in Neuroblastoma</a:t>
            </a:r>
          </a:p>
          <a:p>
            <a:pPr algn="ctr"/>
            <a:r>
              <a:rPr lang="en-US" sz="1800" b="1" i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sz="1800" i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X: amplified, O: non-amplified</a:t>
            </a:r>
            <a:endParaRPr lang="en-US" sz="180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572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2667000"/>
            <a:ext cx="860916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93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Objective and evaluation MYCN amplification by qPCR method: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Discovering high risk NB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</a:rPr>
              <a:t>Expanding and developing diagnosis methods of NB </a:t>
            </a:r>
            <a:r>
              <a:rPr lang="en-US" sz="240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predict high or low cancer risk in Viet Nam</a:t>
            </a:r>
          </a:p>
          <a:p>
            <a:r>
              <a:rPr lang="en-US" sz="2400" smtClean="0">
                <a:latin typeface="Arial" pitchFamily="34" charset="0"/>
                <a:cs typeface="Arial" pitchFamily="34" charset="0"/>
                <a:sym typeface="Wingdings" pitchFamily="2" charset="2"/>
              </a:rPr>
              <a:t>A factor of clinical because of stratification risk group and treatment decision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smtClean="0">
                <a:latin typeface="Arial" pitchFamily="34" charset="0"/>
                <a:cs typeface="Arial" pitchFamily="34" charset="0"/>
              </a:rPr>
              <a:t>DISCUSSION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03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821</TotalTime>
  <Words>1068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MYCN STRATIFICATION OF RISK IN NEUROBLASTOMA BY Q-PCR </vt:lpstr>
      <vt:lpstr>CONTENT</vt:lpstr>
      <vt:lpstr>INTRODUCTION</vt:lpstr>
      <vt:lpstr>Material and methods</vt:lpstr>
      <vt:lpstr>RESULTS</vt:lpstr>
      <vt:lpstr>PowerPoint Presentation</vt:lpstr>
      <vt:lpstr>PowerPoint Presentation</vt:lpstr>
      <vt:lpstr>PowerPoint Presentation</vt:lpstr>
      <vt:lpstr>DISCUSSION</vt:lpstr>
      <vt:lpstr>DISCUSSION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XÂY DỰNG QUY TRÌNH PHÂN LOẠI NHÓM NGUY CƠ CỦA U NGUYÊN BÀO THẦN KINH KHUẾCH ĐẠI MYCN</dc:title>
  <dc:creator>Administrator</dc:creator>
  <cp:lastModifiedBy>Administrator</cp:lastModifiedBy>
  <cp:revision>79</cp:revision>
  <dcterms:created xsi:type="dcterms:W3CDTF">2006-08-16T00:00:00Z</dcterms:created>
  <dcterms:modified xsi:type="dcterms:W3CDTF">2017-10-26T17:27:06Z</dcterms:modified>
</cp:coreProperties>
</file>