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78" r:id="rId3"/>
    <p:sldId id="262" r:id="rId4"/>
    <p:sldId id="324" r:id="rId5"/>
    <p:sldId id="328" r:id="rId6"/>
    <p:sldId id="299" r:id="rId7"/>
    <p:sldId id="313" r:id="rId8"/>
    <p:sldId id="315" r:id="rId9"/>
    <p:sldId id="329" r:id="rId10"/>
    <p:sldId id="330" r:id="rId11"/>
    <p:sldId id="351" r:id="rId12"/>
    <p:sldId id="331" r:id="rId13"/>
    <p:sldId id="317" r:id="rId14"/>
    <p:sldId id="337" r:id="rId15"/>
    <p:sldId id="338" r:id="rId16"/>
    <p:sldId id="340" r:id="rId17"/>
    <p:sldId id="342" r:id="rId18"/>
    <p:sldId id="344" r:id="rId19"/>
    <p:sldId id="270" r:id="rId20"/>
    <p:sldId id="352" r:id="rId21"/>
    <p:sldId id="31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53" d="100"/>
          <a:sy n="53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E4658-0CA9-41AA-9837-1D969621A290}" type="datetimeFigureOut">
              <a:rPr lang="en-US" smtClean="0"/>
              <a:pPr/>
              <a:t>28-Oct-17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3B07E9-1163-4EF5-B29F-F65C8F8108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E4658-0CA9-41AA-9837-1D969621A290}" type="datetimeFigureOut">
              <a:rPr lang="en-US" smtClean="0"/>
              <a:pPr/>
              <a:t>28-Oct-17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3B07E9-1163-4EF5-B29F-F65C8F810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E4658-0CA9-41AA-9837-1D969621A290}" type="datetimeFigureOut">
              <a:rPr lang="en-US" smtClean="0"/>
              <a:pPr/>
              <a:t>28-Oct-17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3B07E9-1163-4EF5-B29F-F65C8F810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E4658-0CA9-41AA-9837-1D969621A290}" type="datetimeFigureOut">
              <a:rPr lang="en-US" smtClean="0"/>
              <a:pPr/>
              <a:t>28-Oct-17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3B07E9-1163-4EF5-B29F-F65C8F810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E4658-0CA9-41AA-9837-1D969621A290}" type="datetimeFigureOut">
              <a:rPr lang="en-US" smtClean="0"/>
              <a:pPr/>
              <a:t>28-Oct-17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3B07E9-1163-4EF5-B29F-F65C8F8108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E4658-0CA9-41AA-9837-1D969621A290}" type="datetimeFigureOut">
              <a:rPr lang="en-US" smtClean="0"/>
              <a:pPr/>
              <a:t>28-Oct-17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3B07E9-1163-4EF5-B29F-F65C8F810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E4658-0CA9-41AA-9837-1D969621A290}" type="datetimeFigureOut">
              <a:rPr lang="en-US" smtClean="0"/>
              <a:pPr/>
              <a:t>28-Oct-17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3B07E9-1163-4EF5-B29F-F65C8F810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E4658-0CA9-41AA-9837-1D969621A290}" type="datetimeFigureOut">
              <a:rPr lang="en-US" smtClean="0"/>
              <a:pPr/>
              <a:t>28-Oct-17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3B07E9-1163-4EF5-B29F-F65C8F810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E4658-0CA9-41AA-9837-1D969621A290}" type="datetimeFigureOut">
              <a:rPr lang="en-US" smtClean="0"/>
              <a:pPr/>
              <a:t>28-Oct-17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3B07E9-1163-4EF5-B29F-F65C8F8108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E4658-0CA9-41AA-9837-1D969621A290}" type="datetimeFigureOut">
              <a:rPr lang="en-US" smtClean="0"/>
              <a:pPr/>
              <a:t>28-Oct-17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3B07E9-1163-4EF5-B29F-F65C8F810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E4658-0CA9-41AA-9837-1D969621A290}" type="datetimeFigureOut">
              <a:rPr lang="en-US" smtClean="0"/>
              <a:pPr/>
              <a:t>28-Oct-17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3B07E9-1163-4EF5-B29F-F65C8F8108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16E4658-0CA9-41AA-9837-1D969621A290}" type="datetimeFigureOut">
              <a:rPr lang="en-US" smtClean="0"/>
              <a:pPr/>
              <a:t>28-Oct-17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E3B07E9-1163-4EF5-B29F-F65C8F8108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8305800" cy="2590800"/>
          </a:xfrm>
        </p:spPr>
        <p:txBody>
          <a:bodyPr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THE VALUE OF AUTOFLUORESCENCE BRONCHOSCOPY FOR THE DETECTION OF EARLY PREINVASIVE BRONCHIAL LESIONS</a:t>
            </a:r>
            <a:endParaRPr lang="en-US" sz="30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715000"/>
            <a:ext cx="8763000" cy="9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Diagnostic and Interventional Endoscopy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Department</a:t>
            </a:r>
          </a:p>
          <a:p>
            <a:pPr algn="ctr">
              <a:lnSpc>
                <a:spcPct val="125000"/>
              </a:lnSpc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National Lung Hospital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://vatld.org.vn/User_folder_upload/admin/files/LOGO%20BENH%20VIEN%20PHOI%20TRUNG%20U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t="8862" r="29811" b="20950"/>
          <a:stretch/>
        </p:blipFill>
        <p:spPr bwMode="auto">
          <a:xfrm>
            <a:off x="0" y="0"/>
            <a:ext cx="1219200" cy="11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0"/>
            <a:ext cx="128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876800" y="40386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Lăng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52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INTERNATIONAL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CONFERENCE SURGERY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ACCESS IN TROPICAL AREAS AND UPDATES IN ONCOLOGY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18182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MATERIAL AND METHOD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214021"/>
            <a:ext cx="7924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Methods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Research content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Visual identification of normal and abnormal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AFB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findings</a:t>
            </a:r>
          </a:p>
        </p:txBody>
      </p:sp>
      <p:pic>
        <p:nvPicPr>
          <p:cNvPr id="4" name="Picture 8" descr="http://vatld.org.vn/User_folder_upload/admin/files/LOGO%20BENH%20VIEN%20PHOI%20TRUNG%20U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t="8862" r="29811" b="20950"/>
          <a:stretch/>
        </p:blipFill>
        <p:spPr bwMode="auto">
          <a:xfrm>
            <a:off x="0" y="0"/>
            <a:ext cx="1219200" cy="11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0"/>
            <a:ext cx="128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603350"/>
              </p:ext>
            </p:extLst>
          </p:nvPr>
        </p:nvGraphicFramePr>
        <p:xfrm>
          <a:off x="1295400" y="3962400"/>
          <a:ext cx="7315200" cy="2590800"/>
        </p:xfrm>
        <a:graphic>
          <a:graphicData uri="http://schemas.openxmlformats.org/drawingml/2006/table">
            <a:tbl>
              <a:tblPr/>
              <a:tblGrid>
                <a:gridCol w="2437822"/>
                <a:gridCol w="2438689"/>
                <a:gridCol w="2438689"/>
              </a:tblGrid>
              <a:tr h="86360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AFB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Findings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86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Green 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negative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86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Brownish-red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Positive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18182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MATERIAL AND METHOD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214021"/>
            <a:ext cx="7924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Methods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Research content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Visual identification of normal and abnormal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bronchoscopic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findings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vatld.org.vn/User_folder_upload/admin/files/LOGO%20BENH%20VIEN%20PHOI%20TRUNG%20U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t="8862" r="29811" b="20950"/>
          <a:stretch/>
        </p:blipFill>
        <p:spPr bwMode="auto">
          <a:xfrm>
            <a:off x="0" y="0"/>
            <a:ext cx="1219200" cy="11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0"/>
            <a:ext cx="128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944370"/>
              </p:ext>
            </p:extLst>
          </p:nvPr>
        </p:nvGraphicFramePr>
        <p:xfrm>
          <a:off x="1066800" y="3429000"/>
          <a:ext cx="7772399" cy="3165158"/>
        </p:xfrm>
        <a:graphic>
          <a:graphicData uri="http://schemas.openxmlformats.org/drawingml/2006/table">
            <a:tbl>
              <a:tblPr/>
              <a:tblGrid>
                <a:gridCol w="1447800"/>
                <a:gridCol w="4572000"/>
                <a:gridCol w="1752599"/>
              </a:tblGrid>
              <a:tr h="60960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WB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1" marR="6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1" marR="68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Findings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1" marR="68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52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Erythema, swelling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or thickening of the mucosa, anatomic anomalies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1" marR="68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Negative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1" marR="68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01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Infiltrated mucosa, nodular/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polypoid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lesions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1" marR="68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Positive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1" marR="68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18182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MATERIAL AND METHOD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214021"/>
            <a:ext cx="7924800" cy="2212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Methods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Research content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Pathological characteristics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vatld.org.vn/User_folder_upload/admin/files/LOGO%20BENH%20VIEN%20PHOI%20TRUNG%20U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t="8862" r="29811" b="20950"/>
          <a:stretch/>
        </p:blipFill>
        <p:spPr bwMode="auto">
          <a:xfrm>
            <a:off x="0" y="0"/>
            <a:ext cx="1219200" cy="11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0"/>
            <a:ext cx="128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628750"/>
              </p:ext>
            </p:extLst>
          </p:nvPr>
        </p:nvGraphicFramePr>
        <p:xfrm>
          <a:off x="1638300" y="2971482"/>
          <a:ext cx="6862762" cy="3407610"/>
        </p:xfrm>
        <a:graphic>
          <a:graphicData uri="http://schemas.openxmlformats.org/drawingml/2006/table">
            <a:tbl>
              <a:tblPr/>
              <a:tblGrid>
                <a:gridCol w="3351581"/>
                <a:gridCol w="3511181"/>
              </a:tblGrid>
              <a:tr h="5717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Negative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Positive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717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Normal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Moderate/Severe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Dysplasia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17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Bronchitis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Carcinoma in situ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17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Hyperplasia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Invasive Cancer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17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Mild dysplasia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41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Others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18182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RESULT AND DISCUSSION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vatld.org.vn/User_folder_upload/admin/files/LOGO%20BENH%20VIEN%20PHOI%20TRUNG%20U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t="8862" r="29811" b="20950"/>
          <a:stretch/>
        </p:blipFill>
        <p:spPr bwMode="auto">
          <a:xfrm>
            <a:off x="0" y="0"/>
            <a:ext cx="1219200" cy="11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57993"/>
            <a:ext cx="79248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Common characteristics of patients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0"/>
            <a:ext cx="128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905774" y="1358660"/>
            <a:ext cx="8238226" cy="5427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5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Age: the average age: 55,4 years(range, 40 to 87 years).</a:t>
            </a:r>
          </a:p>
          <a:p>
            <a:pPr marL="457200" indent="-457200">
              <a:lnSpc>
                <a:spcPct val="125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Sexual ratios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453 (74,5%)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male,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155 (25,5%)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female.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5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Family history: There were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197 (32,4%)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patients with known family history of cancer and commonly lung cancer (111/608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>
              <a:lnSpc>
                <a:spcPct val="125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Smocking history: There were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448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participants with smocking history. The mean pack-years 27,59±7,89(range, 07 to 50 pack-years).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RESULT AND DISCUSSION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vatld.org.vn/User_folder_upload/admin/files/LOGO%20BENH%20VIEN%20PHOI%20TRUNG%20U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t="8862" r="29811" b="20950"/>
          <a:stretch/>
        </p:blipFill>
        <p:spPr bwMode="auto">
          <a:xfrm>
            <a:off x="0" y="0"/>
            <a:ext cx="1219200" cy="11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457200"/>
            <a:ext cx="792480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Characteristic lesions of chest X-ray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0"/>
            <a:ext cx="128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884022"/>
              </p:ext>
            </p:extLst>
          </p:nvPr>
        </p:nvGraphicFramePr>
        <p:xfrm>
          <a:off x="457200" y="1066800"/>
          <a:ext cx="8382000" cy="573413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962400"/>
                <a:gridCol w="2438400"/>
                <a:gridCol w="1981200"/>
              </a:tblGrid>
              <a:tr h="5396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Chest X-ray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n=608)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0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Normal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440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Abnormal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439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Characteristic lesions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n=34)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440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Tumor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0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Nodule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0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Pleural effusion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0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Mediastinal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lymph nodes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0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infiltration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0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consolidation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0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lines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0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others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RESULT AND DISCUSSION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vatld.org.vn/User_folder_upload/admin/files/LOGO%20BENH%20VIEN%20PHOI%20TRUNG%20U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t="8862" r="29811" b="20950"/>
          <a:stretch/>
        </p:blipFill>
        <p:spPr bwMode="auto">
          <a:xfrm>
            <a:off x="0" y="0"/>
            <a:ext cx="1219200" cy="11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57993"/>
            <a:ext cx="792480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pathological characteristics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0"/>
            <a:ext cx="128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25274"/>
              </p:ext>
            </p:extLst>
          </p:nvPr>
        </p:nvGraphicFramePr>
        <p:xfrm>
          <a:off x="609600" y="1204324"/>
          <a:ext cx="7888857" cy="5425074"/>
        </p:xfrm>
        <a:graphic>
          <a:graphicData uri="http://schemas.openxmlformats.org/drawingml/2006/table">
            <a:tbl>
              <a:tblPr firstCol="1" lastRow="1">
                <a:tableStyleId>{5C22544A-7EE6-4342-B048-85BDC9FD1C3A}</a:tableStyleId>
              </a:tblPr>
              <a:tblGrid>
                <a:gridCol w="2783458"/>
                <a:gridCol w="2915813"/>
                <a:gridCol w="2189586"/>
              </a:tblGrid>
              <a:tr h="80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Characteristics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n=608)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78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Normal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78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Hyperplasia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78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Metaplasia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78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Dysplasia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78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Cancer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78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Bronchitis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48,1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78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Others 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78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608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QUẢ VÀ BÀN LUẬN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vatld.org.vn/User_folder_upload/admin/files/LOGO%20BENH%20VIEN%20PHOI%20TRUNG%20U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t="8862" r="29811" b="20950"/>
          <a:stretch/>
        </p:blipFill>
        <p:spPr bwMode="auto">
          <a:xfrm>
            <a:off x="0" y="0"/>
            <a:ext cx="1219200" cy="11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57993"/>
            <a:ext cx="792480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yield of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autofluorescence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bronchoscopy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0"/>
            <a:ext cx="128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482014"/>
              </p:ext>
            </p:extLst>
          </p:nvPr>
        </p:nvGraphicFramePr>
        <p:xfrm>
          <a:off x="1" y="1752600"/>
          <a:ext cx="9144000" cy="3795464"/>
        </p:xfrm>
        <a:graphic>
          <a:graphicData uri="http://schemas.openxmlformats.org/drawingml/2006/table">
            <a:tbl>
              <a:tblPr firstRow="1" firstCol="1" lastRow="1">
                <a:tableStyleId>{5C22544A-7EE6-4342-B048-85BDC9FD1C3A}</a:tableStyleId>
              </a:tblPr>
              <a:tblGrid>
                <a:gridCol w="1528171"/>
                <a:gridCol w="900816"/>
                <a:gridCol w="633610"/>
                <a:gridCol w="633610"/>
                <a:gridCol w="633610"/>
                <a:gridCol w="760511"/>
                <a:gridCol w="760511"/>
                <a:gridCol w="759616"/>
                <a:gridCol w="760511"/>
                <a:gridCol w="886517"/>
                <a:gridCol w="886517"/>
              </a:tblGrid>
              <a:tr h="42105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AFB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Pathologycal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finding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NM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HP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MP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Dysplasia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Bronc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others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872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MiD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40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551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40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Abnormal 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46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608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RESULT AND DISCUSSION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vatld.org.vn/User_folder_upload/admin/files/LOGO%20BENH%20VIEN%20PHOI%20TRUNG%20U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t="8862" r="29811" b="20950"/>
          <a:stretch/>
        </p:blipFill>
        <p:spPr bwMode="auto">
          <a:xfrm>
            <a:off x="0" y="0"/>
            <a:ext cx="1219200" cy="11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57993"/>
            <a:ext cx="792480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Sensitivity, specificity of AFB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0"/>
            <a:ext cx="128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45720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Lam B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et al (2006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): AFB (91%, 26%), WB (58%, 50%)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Venman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et al (1998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): AFB (98%, 78%), WB (61%, 88%)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4864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Lam B, Wong MP, Fung SL, et al.</a:t>
            </a:r>
            <a:r>
              <a:rPr lang="en-US" sz="1600" b="1" dirty="0">
                <a:solidFill>
                  <a:srgbClr val="002060"/>
                </a:solidFill>
              </a:rPr>
              <a:t> (</a:t>
            </a:r>
            <a:r>
              <a:rPr lang="en-US" sz="1600" dirty="0">
                <a:solidFill>
                  <a:srgbClr val="002060"/>
                </a:solidFill>
              </a:rPr>
              <a:t>2006). The clinical value of </a:t>
            </a:r>
            <a:r>
              <a:rPr lang="en-US" sz="1600" dirty="0" err="1">
                <a:solidFill>
                  <a:srgbClr val="002060"/>
                </a:solidFill>
              </a:rPr>
              <a:t>autofluorescence</a:t>
            </a:r>
            <a:r>
              <a:rPr lang="en-US" sz="1600" dirty="0">
                <a:solidFill>
                  <a:srgbClr val="002060"/>
                </a:solidFill>
              </a:rPr>
              <a:t> bronchoscopy for the diagnosis of lung cancer. </a:t>
            </a:r>
            <a:r>
              <a:rPr lang="en-US" sz="1600" i="1" dirty="0" err="1">
                <a:solidFill>
                  <a:srgbClr val="002060"/>
                </a:solidFill>
              </a:rPr>
              <a:t>Eur</a:t>
            </a:r>
            <a:r>
              <a:rPr lang="en-US" sz="1600" i="1" dirty="0">
                <a:solidFill>
                  <a:srgbClr val="002060"/>
                </a:solidFill>
              </a:rPr>
              <a:t> </a:t>
            </a:r>
            <a:r>
              <a:rPr lang="en-US" sz="1600" i="1" dirty="0" err="1">
                <a:solidFill>
                  <a:srgbClr val="002060"/>
                </a:solidFill>
              </a:rPr>
              <a:t>Respir</a:t>
            </a:r>
            <a:r>
              <a:rPr lang="en-US" sz="1600" i="1" dirty="0">
                <a:solidFill>
                  <a:srgbClr val="002060"/>
                </a:solidFill>
              </a:rPr>
              <a:t> J, </a:t>
            </a:r>
            <a:r>
              <a:rPr lang="en-US" sz="1600" dirty="0">
                <a:solidFill>
                  <a:srgbClr val="002060"/>
                </a:solidFill>
              </a:rPr>
              <a:t>Nov;28(5), 915-919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rgbClr val="002060"/>
                </a:solidFill>
              </a:rPr>
              <a:t>Venman</a:t>
            </a:r>
            <a:r>
              <a:rPr lang="en-US" sz="1600" dirty="0">
                <a:solidFill>
                  <a:srgbClr val="002060"/>
                </a:solidFill>
              </a:rPr>
              <a:t> BJ, Vander Linder JC et al</a:t>
            </a:r>
            <a:r>
              <a:rPr lang="en-US" sz="1600" b="1" dirty="0">
                <a:solidFill>
                  <a:srgbClr val="002060"/>
                </a:solidFill>
              </a:rPr>
              <a:t> (</a:t>
            </a:r>
            <a:r>
              <a:rPr lang="en-US" sz="1600" dirty="0">
                <a:solidFill>
                  <a:srgbClr val="002060"/>
                </a:solidFill>
              </a:rPr>
              <a:t>1998). Early detection of </a:t>
            </a:r>
            <a:r>
              <a:rPr lang="en-US" sz="1600" dirty="0" err="1">
                <a:solidFill>
                  <a:srgbClr val="002060"/>
                </a:solidFill>
              </a:rPr>
              <a:t>preinvasive</a:t>
            </a:r>
            <a:r>
              <a:rPr lang="en-US" sz="1600" dirty="0">
                <a:solidFill>
                  <a:srgbClr val="002060"/>
                </a:solidFill>
              </a:rPr>
              <a:t> lesions in high risk patients. A </a:t>
            </a:r>
            <a:r>
              <a:rPr lang="en-US" sz="1600" dirty="0" err="1">
                <a:solidFill>
                  <a:srgbClr val="002060"/>
                </a:solidFill>
              </a:rPr>
              <a:t>comparision</a:t>
            </a:r>
            <a:r>
              <a:rPr lang="en-US" sz="1600" dirty="0">
                <a:solidFill>
                  <a:srgbClr val="002060"/>
                </a:solidFill>
              </a:rPr>
              <a:t> of </a:t>
            </a:r>
            <a:r>
              <a:rPr lang="en-US" sz="1600" dirty="0" err="1">
                <a:solidFill>
                  <a:srgbClr val="002060"/>
                </a:solidFill>
              </a:rPr>
              <a:t>conventiona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fiberoptic</a:t>
            </a:r>
            <a:r>
              <a:rPr lang="en-US" sz="1600" dirty="0">
                <a:solidFill>
                  <a:srgbClr val="002060"/>
                </a:solidFill>
              </a:rPr>
              <a:t> and fluorescence </a:t>
            </a:r>
            <a:r>
              <a:rPr lang="en-US" sz="1600" dirty="0" err="1">
                <a:solidFill>
                  <a:srgbClr val="002060"/>
                </a:solidFill>
              </a:rPr>
              <a:t>brochoscopy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i="1" dirty="0">
                <a:solidFill>
                  <a:srgbClr val="002060"/>
                </a:solidFill>
              </a:rPr>
              <a:t>J. </a:t>
            </a:r>
            <a:r>
              <a:rPr lang="en-US" sz="1600" i="1" dirty="0" err="1">
                <a:solidFill>
                  <a:srgbClr val="002060"/>
                </a:solidFill>
              </a:rPr>
              <a:t>Bronchol</a:t>
            </a:r>
            <a:r>
              <a:rPr lang="en-US" sz="1600" i="1" dirty="0">
                <a:solidFill>
                  <a:srgbClr val="002060"/>
                </a:solidFill>
              </a:rPr>
              <a:t>, </a:t>
            </a:r>
            <a:r>
              <a:rPr lang="en-US" sz="1600" dirty="0">
                <a:solidFill>
                  <a:srgbClr val="002060"/>
                </a:solidFill>
              </a:rPr>
              <a:t>5, 280-283.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751132"/>
              </p:ext>
            </p:extLst>
          </p:nvPr>
        </p:nvGraphicFramePr>
        <p:xfrm>
          <a:off x="1295400" y="1752600"/>
          <a:ext cx="6562725" cy="2819400"/>
        </p:xfrm>
        <a:graphic>
          <a:graphicData uri="http://schemas.openxmlformats.org/drawingml/2006/table">
            <a:tbl>
              <a:tblPr/>
              <a:tblGrid>
                <a:gridCol w="4633397"/>
                <a:gridCol w="1929328"/>
              </a:tblGrid>
              <a:tr h="563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yield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AFB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Sensitivity (%)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73,3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Specificity</a:t>
                      </a:r>
                      <a:r>
                        <a:rPr lang="fr-FR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(%)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92,2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Positive predictive value (%)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19,3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Negative predictive value (%)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99,3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vatld.org.vn/User_folder_upload/admin/files/LOGO%20BENH%20VIEN%20PHOI%20TRUNG%20U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t="8862" r="29811" b="20950"/>
          <a:stretch/>
        </p:blipFill>
        <p:spPr bwMode="auto">
          <a:xfrm>
            <a:off x="0" y="0"/>
            <a:ext cx="1219200" cy="11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066800"/>
            <a:ext cx="883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mean age of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55,4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(range, 40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87 years).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were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453/608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(74,5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%) men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155/608 (25,5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%) female.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Chest x ray: 34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(5,6%)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abnormal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Pathology: bronchitis: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292 (48,1%);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hyperplasia 88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(14,5%)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dysplasia 36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(5,9%)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(severe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dyplasia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4, moderate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dyplasia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11, mild dysplasia: 21). Cancer:0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35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yield of AFB: the sensitivity, specificity, positive predictive value and negative predictive value was 73,3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%, 92,2%, 19,3%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99,3%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respectively, compared with WB (no detect premalignant lesions).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0"/>
            <a:ext cx="128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8915400" cy="579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8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WHITE LIGHT AND AUTOFLUORESCENE BRONCHOSCOPY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5333999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Show normal appearance with WB and AFB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3657600" cy="2953463"/>
          </a:xfrm>
          <a:prstGeom prst="rect">
            <a:avLst/>
          </a:prstGeom>
          <a:noFill/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752600"/>
            <a:ext cx="3748217" cy="30480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8" descr="http://vatld.org.vn/User_folder_upload/admin/files/LOGO%20BENH%20VIEN%20PHOI%20TRUNG%20UO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t="8862" r="29811" b="20950"/>
          <a:stretch/>
        </p:blipFill>
        <p:spPr bwMode="auto">
          <a:xfrm>
            <a:off x="0" y="0"/>
            <a:ext cx="1219200" cy="11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25" y="0"/>
            <a:ext cx="128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vatld.org.vn/User_folder_upload/admin/files/LOGO%20BENH%20VIEN%20PHOI%20TRUNG%20U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t="8862" r="29811" b="20950"/>
          <a:stretch/>
        </p:blipFill>
        <p:spPr bwMode="auto">
          <a:xfrm>
            <a:off x="-1" y="0"/>
            <a:ext cx="1225953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0"/>
            <a:ext cx="79248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Lung cancer: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quikly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progresion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poor prognosis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At early stages: symptoms are not specific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prognosis of lung cancer patients correlates with the stage of the disease, the importance of early detection followed by early treatment might improve the prognosis.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detection and treatment at earlier stages is essential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AFB: is a novel modality for the early detection of bronchial premalignant and malignant lesions.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0"/>
            <a:ext cx="128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8915400" cy="579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8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WHITE LIGHT AND AUTOFLUORESCENE BRONCHOSCOPY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5333999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Show abnormal appearance with WB and AFB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8" descr="http://vatld.org.vn/User_folder_upload/admin/files/LOGO%20BENH%20VIEN%20PHOI%20TRUNG%20U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t="8862" r="29811" b="20950"/>
          <a:stretch/>
        </p:blipFill>
        <p:spPr bwMode="auto">
          <a:xfrm>
            <a:off x="0" y="0"/>
            <a:ext cx="1219200" cy="11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0"/>
            <a:ext cx="128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706" y="1727666"/>
            <a:ext cx="3832412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727665"/>
            <a:ext cx="3624262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vatld.org.vn/User_folder_upload/admin/files/LOGO%20BENH%20VIEN%20PHOI%20TRUNG%20U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t="8862" r="29811" b="20950"/>
          <a:stretch/>
        </p:blipFill>
        <p:spPr bwMode="auto">
          <a:xfrm>
            <a:off x="0" y="0"/>
            <a:ext cx="1219200" cy="11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0"/>
            <a:ext cx="128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Vforum.Vn___HinhNenThienNhienHD\DIENDANBACLIEUNET___HinhNenThienNhienHD\vforum (10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88071" name="WordArt 7"/>
          <p:cNvSpPr>
            <a:spLocks noChangeArrowheads="1" noChangeShapeType="1" noTextEdit="1"/>
          </p:cNvSpPr>
          <p:nvPr/>
        </p:nvSpPr>
        <p:spPr bwMode="gray">
          <a:xfrm>
            <a:off x="0" y="2590800"/>
            <a:ext cx="9144000" cy="1447800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kern="1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SO MUCH!</a:t>
            </a:r>
            <a:endParaRPr lang="en-US" sz="4800" b="1" kern="1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52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INTERNATIONAL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CONFERENCE SURGERY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ACCESS IN TROPICAL AREAS AND UPDATES IN ONCOLOGY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28600"/>
            <a:ext cx="73914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29540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study was undertaken to asses the diagnostic yield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autofluorescence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bronchoscopy in the early detection of bronchial premalignant of individuals at a high risk of  developing lung cancer.</a:t>
            </a:r>
            <a:endParaRPr lang="en-US" sz="2800" dirty="0"/>
          </a:p>
        </p:txBody>
      </p:sp>
      <p:pic>
        <p:nvPicPr>
          <p:cNvPr id="4" name="Picture 8" descr="http://vatld.org.vn/User_folder_upload/admin/files/LOGO%20BENH%20VIEN%20PHOI%20TRUNG%20U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t="8862" r="29811" b="20950"/>
          <a:stretch/>
        </p:blipFill>
        <p:spPr bwMode="auto">
          <a:xfrm>
            <a:off x="0" y="0"/>
            <a:ext cx="1219200" cy="11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0"/>
            <a:ext cx="128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28600"/>
            <a:ext cx="73914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971111"/>
            <a:ext cx="8229600" cy="5457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14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are many screening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studys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early detection of lung cancer: sputum cytology, screening by chest radiography and CT, serum biomarkers.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14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Bronchoscopy: investigation of bronchial lesions and biopsy for histological.</a:t>
            </a:r>
          </a:p>
          <a:p>
            <a:pPr marL="514350" indent="-514350">
              <a:lnSpc>
                <a:spcPct val="114000"/>
              </a:lnSpc>
              <a:buFont typeface="Wingdings" pitchFamily="2" charset="2"/>
              <a:buChar char="v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Autofuorescence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bronchoscopy: detection of premalignant lesions.</a:t>
            </a:r>
          </a:p>
          <a:p>
            <a:pPr marL="514350" indent="-514350">
              <a:lnSpc>
                <a:spcPct val="114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Principle: normal bronchial tissues fluoresce strongly in the green, whereas premalignant and malignant tissues have significantly lower green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autofluorescence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vatld.org.vn/User_folder_upload/admin/files/LOGO%20BENH%20VIEN%20PHOI%20TRUNG%20U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t="8862" r="29811" b="20950"/>
          <a:stretch/>
        </p:blipFill>
        <p:spPr bwMode="auto">
          <a:xfrm>
            <a:off x="0" y="0"/>
            <a:ext cx="1219200" cy="11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0"/>
            <a:ext cx="128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28600"/>
            <a:ext cx="73914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9906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et 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(1998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 LIFE system in multicenter study: 173 patients, AFB more than WB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Venman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et al (1998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 AFB  (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98%, 78%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compared with WB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61% và 88%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Ikeda 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et al (2006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 AFB (90%)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compared with WB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(65%)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vatld.org.vn/User_folder_upload/admin/files/LOGO%20BENH%20VIEN%20PHOI%20TRUNG%20U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t="8862" r="29811" b="20950"/>
          <a:stretch/>
        </p:blipFill>
        <p:spPr bwMode="auto">
          <a:xfrm>
            <a:off x="0" y="0"/>
            <a:ext cx="1219200" cy="11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0"/>
            <a:ext cx="128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5435" y="234716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METERIAL AND METHOD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219200"/>
            <a:ext cx="7924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Subjects of study: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608 patients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1.1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Criteria for selecting patient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Patients: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age 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40, high risk of lung cancer: smocking history with pack-years &gt; 20, treated radiotherapy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faminy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history have lung cancer.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Patients without symptoms underwent chest radiography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autofluorescence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bronchos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copy.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vatld.org.vn/User_folder_upload/admin/files/LOGO%20BENH%20VIEN%20PHOI%20TRUNG%20U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t="8862" r="29811" b="20950"/>
          <a:stretch/>
        </p:blipFill>
        <p:spPr bwMode="auto">
          <a:xfrm>
            <a:off x="0" y="0"/>
            <a:ext cx="1219200" cy="11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0"/>
            <a:ext cx="128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18182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METERIAL AND METHOD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214021"/>
            <a:ext cx="8153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Subjects of study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1.2 Exclusion criteria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Patients with hypertension, unstable angina, known or suspected pneumonia, acute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brochitis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Patients with bleeding disorders, reactions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lidocine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Patients with chemotherapy and radiotherapy prior to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bronchoscopic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procedure.</a:t>
            </a:r>
            <a:endParaRPr lang="en-US" sz="2800" dirty="0"/>
          </a:p>
        </p:txBody>
      </p:sp>
      <p:pic>
        <p:nvPicPr>
          <p:cNvPr id="4" name="Picture 8" descr="http://vatld.org.vn/User_folder_upload/admin/files/LOGO%20BENH%20VIEN%20PHOI%20TRUNG%20U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t="8862" r="29811" b="20950"/>
          <a:stretch/>
        </p:blipFill>
        <p:spPr bwMode="auto">
          <a:xfrm>
            <a:off x="0" y="0"/>
            <a:ext cx="1219200" cy="11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0"/>
            <a:ext cx="128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18182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MATERIAL AND METHOD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214021"/>
            <a:ext cx="7924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Methods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Design of the study: using a prospective descriptive study.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Approach: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Total 608 patients in the study: the study of clinical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-clinical characteristics.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Bronchoscopy was performed with AFB (Karl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Storz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vatld.org.vn/User_folder_upload/admin/files/LOGO%20BENH%20VIEN%20PHOI%20TRUNG%20U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t="8862" r="29811" b="20950"/>
          <a:stretch/>
        </p:blipFill>
        <p:spPr bwMode="auto">
          <a:xfrm>
            <a:off x="0" y="0"/>
            <a:ext cx="1219200" cy="11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0"/>
            <a:ext cx="128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18182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MATERIAL AND METHOD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066800"/>
            <a:ext cx="7924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Methods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bronchoscopy procedure was performed in two stages: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First: to perform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autofluorescence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bronchoscopy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the second stage: white-light examination was carried out.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Final: biopsy specimens for pathologic examination were taken from all suspicious or abnormal areas discovered by WLB, AFB, or both</a:t>
            </a:r>
          </a:p>
        </p:txBody>
      </p:sp>
      <p:pic>
        <p:nvPicPr>
          <p:cNvPr id="4" name="Picture 8" descr="http://vatld.org.vn/User_folder_upload/admin/files/LOGO%20BENH%20VIEN%20PHOI%20TRUNG%20U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t="8862" r="29811" b="20950"/>
          <a:stretch/>
        </p:blipFill>
        <p:spPr bwMode="auto">
          <a:xfrm>
            <a:off x="0" y="0"/>
            <a:ext cx="1219200" cy="11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0"/>
            <a:ext cx="128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4190</TotalTime>
  <Words>1079</Words>
  <Application>Microsoft Office PowerPoint</Application>
  <PresentationFormat>On-screen Show (4:3)</PresentationFormat>
  <Paragraphs>234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Solstice</vt:lpstr>
      <vt:lpstr> THE VALUE OF AUTOFLUORESCENCE BRONCHOSCOPY FOR THE DETECTION OF EARLY PREINVASIVE BRONCHIAL LESIONS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</vt:lpstr>
      <vt:lpstr>        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MỘT SỐ PHƯƠNG PHÁP SÀNG LỌC CHẨN ĐOÁN SỚM UNG THƯ PHỔI</dc:title>
  <dc:creator>vudai</dc:creator>
  <cp:lastModifiedBy>vudai</cp:lastModifiedBy>
  <cp:revision>172</cp:revision>
  <dcterms:created xsi:type="dcterms:W3CDTF">2013-07-16T13:10:04Z</dcterms:created>
  <dcterms:modified xsi:type="dcterms:W3CDTF">2017-10-29T03:21:36Z</dcterms:modified>
</cp:coreProperties>
</file>