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945688"/>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54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6.1845855716633542E-2"/>
          <c:y val="0.1814102564102564"/>
          <c:w val="0.92257782029582747"/>
          <c:h val="0.68824870448886188"/>
        </c:manualLayout>
      </c:layout>
      <c:bar3DChart>
        <c:barDir val="col"/>
        <c:grouping val="clustered"/>
        <c:varyColors val="0"/>
        <c:ser>
          <c:idx val="0"/>
          <c:order val="0"/>
          <c:invertIfNegative val="0"/>
          <c:dPt>
            <c:idx val="0"/>
            <c:invertIfNegative val="0"/>
            <c:bubble3D val="0"/>
            <c:spPr>
              <a:solidFill>
                <a:srgbClr val="00B050"/>
              </a:solidFill>
            </c:spPr>
          </c:dPt>
          <c:dPt>
            <c:idx val="1"/>
            <c:invertIfNegative val="0"/>
            <c:bubble3D val="0"/>
            <c:spPr>
              <a:solidFill>
                <a:srgbClr val="00B0F0"/>
              </a:solidFill>
            </c:spPr>
          </c:dPt>
          <c:dPt>
            <c:idx val="2"/>
            <c:invertIfNegative val="0"/>
            <c:bubble3D val="0"/>
            <c:spPr>
              <a:solidFill>
                <a:srgbClr val="002060"/>
              </a:solidFill>
            </c:spPr>
          </c:dPt>
          <c:dPt>
            <c:idx val="3"/>
            <c:invertIfNegative val="0"/>
            <c:bubble3D val="0"/>
            <c:spPr>
              <a:solidFill>
                <a:srgbClr val="7030A0"/>
              </a:solidFill>
            </c:spPr>
          </c:dPt>
          <c:dPt>
            <c:idx val="4"/>
            <c:invertIfNegative val="0"/>
            <c:bubble3D val="0"/>
            <c:spPr>
              <a:solidFill>
                <a:schemeClr val="accent2"/>
              </a:solidFill>
            </c:spPr>
          </c:dPt>
          <c:dLbls>
            <c:dLbl>
              <c:idx val="0"/>
              <c:layout>
                <c:manualLayout>
                  <c:x val="2.1806853582554516E-2"/>
                  <c:y val="-2.350427350427350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0249221183800622E-2"/>
                  <c:y val="-2.777777777777777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0249221183800622E-2"/>
                  <c:y val="-3.205128205128204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133956386292833E-2"/>
                  <c:y val="-2.350427350427350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6479750778816199E-2"/>
                  <c:y val="-2.777777777777777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a:solidFill>
                      <a:srgbClr val="FF0000"/>
                    </a:solidFill>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Sheet1!$A$12:$A$16</c:f>
              <c:strCache>
                <c:ptCount val="5"/>
                <c:pt idx="0">
                  <c:v>Dưới 40</c:v>
                </c:pt>
                <c:pt idx="1">
                  <c:v>40 - 49</c:v>
                </c:pt>
                <c:pt idx="2">
                  <c:v>50 - 59</c:v>
                </c:pt>
                <c:pt idx="3">
                  <c:v>60 - 69</c:v>
                </c:pt>
                <c:pt idx="4">
                  <c:v>Trên 70</c:v>
                </c:pt>
              </c:strCache>
            </c:strRef>
          </c:cat>
          <c:val>
            <c:numRef>
              <c:f>Sheet1!$B$12:$B$16</c:f>
              <c:numCache>
                <c:formatCode>0%</c:formatCode>
                <c:ptCount val="5"/>
                <c:pt idx="0" formatCode="0.00%">
                  <c:v>2.5000000000000001E-2</c:v>
                </c:pt>
                <c:pt idx="1">
                  <c:v>0.15</c:v>
                </c:pt>
                <c:pt idx="2">
                  <c:v>0.5</c:v>
                </c:pt>
                <c:pt idx="3">
                  <c:v>0.25</c:v>
                </c:pt>
                <c:pt idx="4" formatCode="0.00%">
                  <c:v>7.4999999999999997E-2</c:v>
                </c:pt>
              </c:numCache>
            </c:numRef>
          </c:val>
        </c:ser>
        <c:dLbls>
          <c:showLegendKey val="0"/>
          <c:showVal val="1"/>
          <c:showCatName val="0"/>
          <c:showSerName val="0"/>
          <c:showPercent val="0"/>
          <c:showBubbleSize val="0"/>
        </c:dLbls>
        <c:gapWidth val="75"/>
        <c:shape val="box"/>
        <c:axId val="784763936"/>
        <c:axId val="538893408"/>
        <c:axId val="0"/>
      </c:bar3DChart>
      <c:catAx>
        <c:axId val="784763936"/>
        <c:scaling>
          <c:orientation val="minMax"/>
        </c:scaling>
        <c:delete val="1"/>
        <c:axPos val="b"/>
        <c:numFmt formatCode="General" sourceLinked="0"/>
        <c:majorTickMark val="none"/>
        <c:minorTickMark val="none"/>
        <c:tickLblPos val="nextTo"/>
        <c:crossAx val="538893408"/>
        <c:crossesAt val="0"/>
        <c:auto val="1"/>
        <c:lblAlgn val="ctr"/>
        <c:lblOffset val="100"/>
        <c:noMultiLvlLbl val="0"/>
      </c:catAx>
      <c:valAx>
        <c:axId val="538893408"/>
        <c:scaling>
          <c:orientation val="minMax"/>
          <c:max val="0.5"/>
          <c:min val="0"/>
        </c:scaling>
        <c:delete val="0"/>
        <c:axPos val="l"/>
        <c:numFmt formatCode="0%" sourceLinked="0"/>
        <c:majorTickMark val="none"/>
        <c:minorTickMark val="none"/>
        <c:tickLblPos val="nextTo"/>
        <c:txPr>
          <a:bodyPr/>
          <a:lstStyle/>
          <a:p>
            <a:pPr>
              <a:defRPr sz="1600">
                <a:solidFill>
                  <a:schemeClr val="accent3">
                    <a:lumMod val="50000"/>
                  </a:schemeClr>
                </a:solidFill>
                <a:latin typeface="Times New Roman" pitchFamily="18" charset="0"/>
                <a:cs typeface="Times New Roman" pitchFamily="18" charset="0"/>
              </a:defRPr>
            </a:pPr>
            <a:endParaRPr lang="en-US"/>
          </a:p>
        </c:txPr>
        <c:crossAx val="784763936"/>
        <c:crosses val="autoZero"/>
        <c:crossBetween val="between"/>
        <c:majorUnit val="0.05"/>
        <c:minorUnit val="1.0000000000000005E-2"/>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smtClean="0">
                <a:latin typeface="Times New Roman" pitchFamily="18" charset="0"/>
                <a:cs typeface="Times New Roman" pitchFamily="18" charset="0"/>
              </a:rPr>
              <a:t>Smoking duration</a:t>
            </a:r>
            <a:r>
              <a:rPr lang="en-US" sz="2400" baseline="0" dirty="0" smtClean="0">
                <a:latin typeface="Times New Roman" pitchFamily="18" charset="0"/>
                <a:cs typeface="Times New Roman" pitchFamily="18" charset="0"/>
              </a:rPr>
              <a:t> (years)</a:t>
            </a:r>
            <a:endParaRPr lang="en-US" sz="2400" dirty="0">
              <a:latin typeface="Times New Roman" pitchFamily="18" charset="0"/>
              <a:cs typeface="Times New Roman" pitchFamily="18" charset="0"/>
            </a:endParaRPr>
          </a:p>
        </c:rich>
      </c:tx>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2853018372703412"/>
          <c:y val="0.11665868972260822"/>
          <c:w val="0.84091426071741038"/>
          <c:h val="0.76649503370902161"/>
        </c:manualLayout>
      </c:layout>
      <c:bar3DChart>
        <c:barDir val="col"/>
        <c:grouping val="clustered"/>
        <c:varyColors val="0"/>
        <c:ser>
          <c:idx val="0"/>
          <c:order val="0"/>
          <c:tx>
            <c:strRef>
              <c:f>Sheet1!$B$25</c:f>
              <c:strCache>
                <c:ptCount val="1"/>
                <c:pt idx="0">
                  <c:v>Tỉ lệ</c:v>
                </c:pt>
              </c:strCache>
            </c:strRef>
          </c:tx>
          <c:spPr>
            <a:solidFill>
              <a:srgbClr val="00B050"/>
            </a:solidFill>
          </c:spPr>
          <c:invertIfNegative val="0"/>
          <c:dPt>
            <c:idx val="1"/>
            <c:invertIfNegative val="0"/>
            <c:bubble3D val="0"/>
            <c:spPr>
              <a:solidFill>
                <a:srgbClr val="FFFF00"/>
              </a:solidFill>
            </c:spPr>
          </c:dPt>
          <c:dPt>
            <c:idx val="2"/>
            <c:invertIfNegative val="0"/>
            <c:bubble3D val="0"/>
            <c:spPr>
              <a:solidFill>
                <a:srgbClr val="FF0000"/>
              </a:solidFill>
            </c:spPr>
          </c:dPt>
          <c:cat>
            <c:strRef>
              <c:f>Sheet1!$A$26:$A$28</c:f>
              <c:strCache>
                <c:ptCount val="3"/>
                <c:pt idx="0">
                  <c:v>Dưới 20 năm</c:v>
                </c:pt>
                <c:pt idx="1">
                  <c:v>20-30</c:v>
                </c:pt>
                <c:pt idx="2">
                  <c:v>Trên 30 năm</c:v>
                </c:pt>
              </c:strCache>
            </c:strRef>
          </c:cat>
          <c:val>
            <c:numRef>
              <c:f>Sheet1!$B$26:$B$28</c:f>
              <c:numCache>
                <c:formatCode>0%</c:formatCode>
                <c:ptCount val="3"/>
                <c:pt idx="0">
                  <c:v>0.05</c:v>
                </c:pt>
                <c:pt idx="1">
                  <c:v>0.3</c:v>
                </c:pt>
                <c:pt idx="2">
                  <c:v>0.45</c:v>
                </c:pt>
              </c:numCache>
            </c:numRef>
          </c:val>
        </c:ser>
        <c:dLbls>
          <c:showLegendKey val="0"/>
          <c:showVal val="0"/>
          <c:showCatName val="0"/>
          <c:showSerName val="0"/>
          <c:showPercent val="0"/>
          <c:showBubbleSize val="0"/>
        </c:dLbls>
        <c:gapWidth val="150"/>
        <c:shape val="box"/>
        <c:axId val="822841168"/>
        <c:axId val="822829744"/>
        <c:axId val="0"/>
      </c:bar3DChart>
      <c:catAx>
        <c:axId val="822841168"/>
        <c:scaling>
          <c:orientation val="minMax"/>
        </c:scaling>
        <c:delete val="0"/>
        <c:axPos val="b"/>
        <c:numFmt formatCode="General" sourceLinked="0"/>
        <c:majorTickMark val="none"/>
        <c:minorTickMark val="none"/>
        <c:tickLblPos val="nextTo"/>
        <c:txPr>
          <a:bodyPr/>
          <a:lstStyle/>
          <a:p>
            <a:pPr>
              <a:defRPr>
                <a:latin typeface="Times New Roman" pitchFamily="18" charset="0"/>
                <a:cs typeface="Times New Roman" pitchFamily="18" charset="0"/>
              </a:defRPr>
            </a:pPr>
            <a:endParaRPr lang="en-US"/>
          </a:p>
        </c:txPr>
        <c:crossAx val="822829744"/>
        <c:crosses val="autoZero"/>
        <c:auto val="1"/>
        <c:lblAlgn val="ctr"/>
        <c:lblOffset val="100"/>
        <c:noMultiLvlLbl val="0"/>
      </c:catAx>
      <c:valAx>
        <c:axId val="822829744"/>
        <c:scaling>
          <c:orientation val="minMax"/>
        </c:scaling>
        <c:delete val="0"/>
        <c:axPos val="l"/>
        <c:majorGridlines/>
        <c:numFmt formatCode="0%" sourceLinked="1"/>
        <c:majorTickMark val="none"/>
        <c:minorTickMark val="none"/>
        <c:tickLblPos val="nextTo"/>
        <c:crossAx val="822841168"/>
        <c:crosses val="autoZero"/>
        <c:crossBetween val="between"/>
      </c:valAx>
      <c:dTable>
        <c:showHorzBorder val="1"/>
        <c:showVertBorder val="1"/>
        <c:showOutline val="1"/>
        <c:showKeys val="1"/>
      </c:dTable>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smtClean="0">
                <a:latin typeface="Times New Roman" pitchFamily="18" charset="0"/>
                <a:cs typeface="Times New Roman" pitchFamily="18" charset="0"/>
              </a:rPr>
              <a:t>Smoking history</a:t>
            </a:r>
            <a:endParaRPr lang="en-US" sz="2400" dirty="0">
              <a:latin typeface="Times New Roman" pitchFamily="18" charset="0"/>
              <a:cs typeface="Times New Roman" pitchFamily="18" charset="0"/>
            </a:endParaRPr>
          </a:p>
        </c:rich>
      </c:tx>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
          <c:y val="0.25866943715368917"/>
          <c:w val="0.99444444444444469"/>
          <c:h val="0.68481007582385534"/>
        </c:manualLayout>
      </c:layout>
      <c:pie3DChart>
        <c:varyColors val="1"/>
        <c:ser>
          <c:idx val="0"/>
          <c:order val="0"/>
          <c:tx>
            <c:strRef>
              <c:f>Sheet1!$B$20</c:f>
              <c:strCache>
                <c:ptCount val="1"/>
                <c:pt idx="0">
                  <c:v>Tỉ lệ</c:v>
                </c:pt>
              </c:strCache>
            </c:strRef>
          </c:tx>
          <c:explosion val="25"/>
          <c:dLbls>
            <c:spPr>
              <a:noFill/>
              <a:ln>
                <a:noFill/>
              </a:ln>
              <a:effectLst/>
            </c:spPr>
            <c:txPr>
              <a:bodyPr/>
              <a:lstStyle/>
              <a:p>
                <a:pPr>
                  <a:defRPr sz="1400">
                    <a:solidFill>
                      <a:srgbClr val="FFFF00"/>
                    </a:solidFill>
                    <a:latin typeface="Times New Roman" pitchFamily="18" charset="0"/>
                    <a:cs typeface="Times New Roman" pitchFamily="18" charset="0"/>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Sheet1!$A$21:$A$22</c:f>
              <c:strCache>
                <c:ptCount val="2"/>
                <c:pt idx="0">
                  <c:v>Có hút thuốc</c:v>
                </c:pt>
                <c:pt idx="1">
                  <c:v>Không hút thuốc</c:v>
                </c:pt>
              </c:strCache>
            </c:strRef>
          </c:cat>
          <c:val>
            <c:numRef>
              <c:f>Sheet1!$B$21:$B$22</c:f>
              <c:numCache>
                <c:formatCode>0%</c:formatCode>
                <c:ptCount val="2"/>
                <c:pt idx="0">
                  <c:v>0.8</c:v>
                </c:pt>
                <c:pt idx="1">
                  <c:v>0.2</c:v>
                </c:pt>
              </c:numCache>
            </c:numRef>
          </c:val>
        </c:ser>
        <c:dLbls>
          <c:showLegendKey val="0"/>
          <c:showVal val="0"/>
          <c:showCatName val="0"/>
          <c:showSerName val="0"/>
          <c:showPercent val="1"/>
          <c:showBubbleSize val="0"/>
          <c:showLeaderLines val="1"/>
        </c:dLbls>
      </c:pie3DChart>
    </c:plotArea>
    <c:legend>
      <c:legendPos val="t"/>
      <c:overlay val="0"/>
      <c:txPr>
        <a:bodyPr/>
        <a:lstStyle/>
        <a:p>
          <a:pPr>
            <a:defRPr sz="16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Tỷ lệ (%)</c:v>
                </c:pt>
              </c:strCache>
            </c:strRef>
          </c:tx>
          <c:invertIfNegative val="0"/>
          <c:dPt>
            <c:idx val="0"/>
            <c:invertIfNegative val="0"/>
            <c:bubble3D val="0"/>
            <c:spPr>
              <a:solidFill>
                <a:schemeClr val="tx2">
                  <a:lumMod val="75000"/>
                </a:schemeClr>
              </a:solidFill>
            </c:spPr>
          </c:dPt>
          <c:dPt>
            <c:idx val="1"/>
            <c:invertIfNegative val="0"/>
            <c:bubble3D val="0"/>
            <c:spPr>
              <a:solidFill>
                <a:schemeClr val="accent2">
                  <a:lumMod val="75000"/>
                </a:schemeClr>
              </a:solidFill>
            </c:spPr>
          </c:dPt>
          <c:dPt>
            <c:idx val="2"/>
            <c:invertIfNegative val="0"/>
            <c:bubble3D val="0"/>
            <c:spPr>
              <a:solidFill>
                <a:srgbClr val="0070C0"/>
              </a:solidFill>
            </c:spPr>
          </c:dPt>
          <c:dPt>
            <c:idx val="3"/>
            <c:invertIfNegative val="0"/>
            <c:bubble3D val="0"/>
            <c:spPr>
              <a:solidFill>
                <a:srgbClr val="FFFF00"/>
              </a:solidFill>
            </c:spPr>
          </c:dPt>
          <c:dLbls>
            <c:dLbl>
              <c:idx val="0"/>
              <c:layout>
                <c:manualLayout>
                  <c:x val="2.4074074074074074E-2"/>
                  <c:y val="-5.979073243647234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629629629629631E-2"/>
                  <c:y val="-4.783258594917787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2222222222222289E-2"/>
                  <c:y val="-5.680119581464872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7777777777777776E-2"/>
                  <c:y val="-5.979073243647234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solidFill>
                      <a:schemeClr val="accent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Ung thư tế bào nhỏ</c:v>
                </c:pt>
                <c:pt idx="1">
                  <c:v>Ung thư tế bào tuyến</c:v>
                </c:pt>
                <c:pt idx="2">
                  <c:v>Ung thư tế bào vảy</c:v>
                </c:pt>
                <c:pt idx="3">
                  <c:v>Ung thư tế bào lớn</c:v>
                </c:pt>
              </c:strCache>
            </c:strRef>
          </c:cat>
          <c:val>
            <c:numRef>
              <c:f>Sheet1!$B$2:$B$5</c:f>
              <c:numCache>
                <c:formatCode>0%</c:formatCode>
                <c:ptCount val="4"/>
                <c:pt idx="0">
                  <c:v>0.15</c:v>
                </c:pt>
                <c:pt idx="1">
                  <c:v>0.5</c:v>
                </c:pt>
                <c:pt idx="2">
                  <c:v>0.2</c:v>
                </c:pt>
                <c:pt idx="3">
                  <c:v>0.15</c:v>
                </c:pt>
              </c:numCache>
            </c:numRef>
          </c:val>
        </c:ser>
        <c:dLbls>
          <c:showLegendKey val="0"/>
          <c:showVal val="1"/>
          <c:showCatName val="0"/>
          <c:showSerName val="0"/>
          <c:showPercent val="0"/>
          <c:showBubbleSize val="0"/>
        </c:dLbls>
        <c:gapWidth val="75"/>
        <c:shape val="box"/>
        <c:axId val="822836816"/>
        <c:axId val="822838448"/>
        <c:axId val="0"/>
      </c:bar3DChart>
      <c:catAx>
        <c:axId val="822836816"/>
        <c:scaling>
          <c:orientation val="minMax"/>
        </c:scaling>
        <c:delete val="1"/>
        <c:axPos val="b"/>
        <c:numFmt formatCode="General" sourceLinked="0"/>
        <c:majorTickMark val="none"/>
        <c:minorTickMark val="none"/>
        <c:tickLblPos val="none"/>
        <c:crossAx val="822838448"/>
        <c:crosses val="autoZero"/>
        <c:auto val="1"/>
        <c:lblAlgn val="ctr"/>
        <c:lblOffset val="100"/>
        <c:noMultiLvlLbl val="0"/>
      </c:catAx>
      <c:valAx>
        <c:axId val="822838448"/>
        <c:scaling>
          <c:orientation val="minMax"/>
        </c:scaling>
        <c:delete val="0"/>
        <c:axPos val="l"/>
        <c:numFmt formatCode="0%" sourceLinked="1"/>
        <c:majorTickMark val="none"/>
        <c:minorTickMark val="none"/>
        <c:tickLblPos val="nextTo"/>
        <c:txPr>
          <a:bodyPr/>
          <a:lstStyle/>
          <a:p>
            <a:pPr>
              <a:defRPr sz="1600">
                <a:latin typeface="Times New Roman" pitchFamily="18" charset="0"/>
                <a:cs typeface="Times New Roman" pitchFamily="18" charset="0"/>
              </a:defRPr>
            </a:pPr>
            <a:endParaRPr lang="en-US"/>
          </a:p>
        </c:txPr>
        <c:crossAx val="822836816"/>
        <c:crosses val="autoZero"/>
        <c:crossBetween val="between"/>
      </c:valAx>
    </c:plotArea>
    <c:legend>
      <c:legendPos val="b"/>
      <c:overlay val="0"/>
      <c:txPr>
        <a:bodyPr/>
        <a:lstStyle/>
        <a:p>
          <a:pPr>
            <a:defRPr sz="12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0.39252</cdr:x>
      <cdr:y>0.01282</cdr:y>
    </cdr:from>
    <cdr:to>
      <cdr:x>0.64486</cdr:x>
      <cdr:y>0.10256</cdr:y>
    </cdr:to>
    <cdr:sp macro="" textlink="">
      <cdr:nvSpPr>
        <cdr:cNvPr id="2" name="TextBox 1"/>
        <cdr:cNvSpPr txBox="1"/>
      </cdr:nvSpPr>
      <cdr:spPr>
        <a:xfrm xmlns:a="http://schemas.openxmlformats.org/drawingml/2006/main">
          <a:off x="3200400" y="76200"/>
          <a:ext cx="20574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dirty="0" smtClean="0">
              <a:solidFill>
                <a:srgbClr val="C00000"/>
              </a:solidFill>
              <a:latin typeface="Times New Roman" pitchFamily="18" charset="0"/>
              <a:cs typeface="Times New Roman" pitchFamily="18" charset="0"/>
            </a:rPr>
            <a:t>Age group</a:t>
          </a:r>
          <a:endParaRPr lang="en-US" sz="3200" dirty="0">
            <a:solidFill>
              <a:srgbClr val="C00000"/>
            </a:solidFill>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7C164C4D-5701-423A-83A9-33C246811627}" type="datetimeFigureOut">
              <a:rPr lang="en-US" smtClean="0"/>
              <a:pPr/>
              <a:t>26/10/2017</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966DD4D8-6D78-4D54-8109-BFA7BF80D7B3}" type="slidenum">
              <a:rPr lang="en-US" smtClean="0"/>
              <a:pPr/>
              <a:t>‹#›</a:t>
            </a:fld>
            <a:endParaRPr lang="en-US"/>
          </a:p>
        </p:txBody>
      </p:sp>
    </p:spTree>
    <p:extLst>
      <p:ext uri="{BB962C8B-B14F-4D97-AF65-F5344CB8AC3E}">
        <p14:creationId xmlns:p14="http://schemas.microsoft.com/office/powerpoint/2010/main" val="37319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Kính</a:t>
            </a:r>
            <a:r>
              <a:rPr lang="en-US" baseline="0" smtClean="0"/>
              <a:t> </a:t>
            </a:r>
            <a:r>
              <a:rPr lang="en-US" baseline="0" err="1" smtClean="0"/>
              <a:t>thưa</a:t>
            </a:r>
            <a:r>
              <a:rPr lang="en-US" baseline="0" smtClean="0"/>
              <a:t> PGS TS </a:t>
            </a:r>
            <a:r>
              <a:rPr lang="en-US" baseline="0" err="1" smtClean="0"/>
              <a:t>Nguyễn</a:t>
            </a:r>
            <a:r>
              <a:rPr lang="en-US" baseline="0" smtClean="0"/>
              <a:t> </a:t>
            </a:r>
            <a:r>
              <a:rPr lang="en-US" baseline="0" err="1" smtClean="0"/>
              <a:t>Văn</a:t>
            </a:r>
            <a:r>
              <a:rPr lang="en-US" baseline="0" smtClean="0"/>
              <a:t> </a:t>
            </a:r>
            <a:r>
              <a:rPr lang="en-US" baseline="0" err="1" smtClean="0"/>
              <a:t>Hiếu</a:t>
            </a:r>
            <a:r>
              <a:rPr lang="en-US" baseline="0" smtClean="0"/>
              <a:t> </a:t>
            </a:r>
            <a:r>
              <a:rPr lang="en-US" baseline="0" err="1" smtClean="0"/>
              <a:t>chủ</a:t>
            </a:r>
            <a:r>
              <a:rPr lang="en-US" baseline="0" smtClean="0"/>
              <a:t> </a:t>
            </a:r>
            <a:r>
              <a:rPr lang="en-US" baseline="0" err="1" smtClean="0"/>
              <a:t>tịch</a:t>
            </a:r>
            <a:r>
              <a:rPr lang="en-US" baseline="0" smtClean="0"/>
              <a:t> </a:t>
            </a:r>
            <a:r>
              <a:rPr lang="en-US" baseline="0" err="1" smtClean="0"/>
              <a:t>hội</a:t>
            </a:r>
            <a:r>
              <a:rPr lang="en-US" baseline="0" smtClean="0"/>
              <a:t> </a:t>
            </a:r>
            <a:r>
              <a:rPr lang="en-US" baseline="0" err="1" smtClean="0"/>
              <a:t>đồng</a:t>
            </a:r>
            <a:r>
              <a:rPr lang="en-US" baseline="0" smtClean="0"/>
              <a:t>, </a:t>
            </a:r>
            <a:r>
              <a:rPr lang="en-US" baseline="0" err="1" smtClean="0"/>
              <a:t>kính</a:t>
            </a:r>
            <a:r>
              <a:rPr lang="en-US" baseline="0" smtClean="0"/>
              <a:t> </a:t>
            </a:r>
            <a:r>
              <a:rPr lang="en-US" baseline="0" err="1" smtClean="0"/>
              <a:t>thưa</a:t>
            </a:r>
            <a:r>
              <a:rPr lang="en-US" baseline="0" smtClean="0"/>
              <a:t> </a:t>
            </a:r>
            <a:r>
              <a:rPr lang="en-US" baseline="0" err="1" smtClean="0"/>
              <a:t>các</a:t>
            </a:r>
            <a:r>
              <a:rPr lang="en-US" baseline="0" smtClean="0"/>
              <a:t> </a:t>
            </a:r>
            <a:r>
              <a:rPr lang="en-US" baseline="0" err="1" smtClean="0"/>
              <a:t>thầy</a:t>
            </a:r>
            <a:r>
              <a:rPr lang="en-US" baseline="0" smtClean="0"/>
              <a:t> </a:t>
            </a:r>
            <a:r>
              <a:rPr lang="en-US" baseline="0" err="1" smtClean="0"/>
              <a:t>trong</a:t>
            </a:r>
            <a:r>
              <a:rPr lang="en-US" baseline="0" smtClean="0"/>
              <a:t> </a:t>
            </a:r>
            <a:r>
              <a:rPr lang="en-US" baseline="0" err="1" smtClean="0"/>
              <a:t>hội</a:t>
            </a:r>
            <a:r>
              <a:rPr lang="en-US" baseline="0" smtClean="0"/>
              <a:t> </a:t>
            </a:r>
            <a:r>
              <a:rPr lang="en-US" baseline="0" err="1" smtClean="0"/>
              <a:t>đồng</a:t>
            </a:r>
            <a:r>
              <a:rPr lang="en-US" baseline="0" smtClean="0"/>
              <a:t>, </a:t>
            </a:r>
            <a:r>
              <a:rPr lang="en-US" baseline="0" err="1" smtClean="0"/>
              <a:t>kính</a:t>
            </a:r>
            <a:r>
              <a:rPr lang="en-US" baseline="0" smtClean="0"/>
              <a:t> </a:t>
            </a:r>
            <a:r>
              <a:rPr lang="en-US" baseline="0" err="1" smtClean="0"/>
              <a:t>thưa</a:t>
            </a:r>
            <a:r>
              <a:rPr lang="en-US" baseline="0" smtClean="0"/>
              <a:t>  </a:t>
            </a:r>
            <a:r>
              <a:rPr lang="en-US" baseline="0" err="1" smtClean="0"/>
              <a:t>thầy</a:t>
            </a:r>
            <a:r>
              <a:rPr lang="en-US" baseline="0" smtClean="0"/>
              <a:t> </a:t>
            </a:r>
            <a:r>
              <a:rPr lang="en-US" baseline="0" err="1" smtClean="0"/>
              <a:t>hướng</a:t>
            </a:r>
            <a:r>
              <a:rPr lang="en-US" baseline="0" smtClean="0"/>
              <a:t> </a:t>
            </a:r>
            <a:r>
              <a:rPr lang="en-US" baseline="0" err="1" smtClean="0"/>
              <a:t>dẫn</a:t>
            </a:r>
            <a:r>
              <a:rPr lang="en-US" baseline="0" smtClean="0"/>
              <a:t>, </a:t>
            </a:r>
            <a:r>
              <a:rPr lang="en-US" baseline="0" err="1" smtClean="0"/>
              <a:t>sau</a:t>
            </a:r>
            <a:r>
              <a:rPr lang="en-US" baseline="0" smtClean="0"/>
              <a:t> </a:t>
            </a:r>
            <a:r>
              <a:rPr lang="en-US" baseline="0" err="1" smtClean="0"/>
              <a:t>đây</a:t>
            </a:r>
            <a:r>
              <a:rPr lang="en-US" baseline="0" smtClean="0"/>
              <a:t> e </a:t>
            </a:r>
            <a:r>
              <a:rPr lang="en-US" baseline="0" err="1" smtClean="0"/>
              <a:t>xin</a:t>
            </a:r>
            <a:r>
              <a:rPr lang="en-US" baseline="0" smtClean="0"/>
              <a:t> </a:t>
            </a:r>
            <a:r>
              <a:rPr lang="en-US" baseline="0" err="1" smtClean="0"/>
              <a:t>trình</a:t>
            </a:r>
            <a:r>
              <a:rPr lang="en-US" baseline="0" smtClean="0"/>
              <a:t> </a:t>
            </a:r>
            <a:r>
              <a:rPr lang="en-US" baseline="0" err="1" smtClean="0"/>
              <a:t>bày</a:t>
            </a:r>
            <a:r>
              <a:rPr lang="en-US" baseline="0" smtClean="0"/>
              <a:t> </a:t>
            </a:r>
            <a:r>
              <a:rPr lang="en-US" baseline="0" err="1" smtClean="0"/>
              <a:t>báo</a:t>
            </a:r>
            <a:r>
              <a:rPr lang="en-US" baseline="0" smtClean="0"/>
              <a:t> </a:t>
            </a:r>
            <a:r>
              <a:rPr lang="en-US" baseline="0" err="1" smtClean="0"/>
              <a:t>cáo</a:t>
            </a:r>
            <a:r>
              <a:rPr lang="en-US" baseline="0" smtClean="0"/>
              <a:t> </a:t>
            </a:r>
            <a:r>
              <a:rPr lang="en-US" baseline="0" err="1" smtClean="0"/>
              <a:t>luận</a:t>
            </a:r>
            <a:r>
              <a:rPr lang="en-US" baseline="0" smtClean="0"/>
              <a:t> </a:t>
            </a:r>
            <a:r>
              <a:rPr lang="en-US" baseline="0" err="1" smtClean="0"/>
              <a:t>văn</a:t>
            </a:r>
            <a:r>
              <a:rPr lang="en-US" baseline="0" smtClean="0"/>
              <a:t> </a:t>
            </a:r>
            <a:r>
              <a:rPr lang="en-US" baseline="0" err="1" smtClean="0"/>
              <a:t>của</a:t>
            </a:r>
            <a:r>
              <a:rPr lang="en-US" baseline="0" smtClean="0"/>
              <a:t> e </a:t>
            </a:r>
            <a:r>
              <a:rPr lang="en-US" baseline="0" err="1" smtClean="0"/>
              <a:t>với</a:t>
            </a:r>
            <a:r>
              <a:rPr lang="en-US" baseline="0" smtClean="0"/>
              <a:t> </a:t>
            </a:r>
            <a:r>
              <a:rPr lang="en-US" baseline="0" err="1" smtClean="0"/>
              <a:t>tên</a:t>
            </a:r>
            <a:r>
              <a:rPr lang="en-US" baseline="0" smtClean="0"/>
              <a:t> </a:t>
            </a:r>
            <a:r>
              <a:rPr lang="en-US" baseline="0" err="1" smtClean="0"/>
              <a:t>đề</a:t>
            </a:r>
            <a:r>
              <a:rPr lang="en-US" baseline="0" smtClean="0"/>
              <a:t> </a:t>
            </a:r>
            <a:r>
              <a:rPr lang="en-US" baseline="0" err="1" smtClean="0"/>
              <a:t>tài</a:t>
            </a:r>
            <a:r>
              <a:rPr lang="en-US" baseline="0" smtClean="0"/>
              <a:t>……</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1</a:t>
            </a:fld>
            <a:endParaRPr lang="en-US"/>
          </a:p>
        </p:txBody>
      </p:sp>
    </p:spTree>
    <p:extLst>
      <p:ext uri="{BB962C8B-B14F-4D97-AF65-F5344CB8AC3E}">
        <p14:creationId xmlns:p14="http://schemas.microsoft.com/office/powerpoint/2010/main" val="798058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Còn</a:t>
            </a:r>
            <a:r>
              <a:rPr lang="en-US" baseline="0" dirty="0" smtClean="0"/>
              <a:t> </a:t>
            </a:r>
            <a:r>
              <a:rPr lang="en-US" baseline="0" dirty="0" err="1" smtClean="0"/>
              <a:t>các</a:t>
            </a:r>
            <a:r>
              <a:rPr lang="en-US" baseline="0" dirty="0" smtClean="0"/>
              <a:t> </a:t>
            </a:r>
            <a:r>
              <a:rPr lang="en-US" baseline="0" dirty="0" err="1" smtClean="0"/>
              <a:t>nhà</a:t>
            </a:r>
            <a:r>
              <a:rPr lang="en-US" baseline="0" dirty="0" smtClean="0"/>
              <a:t> </a:t>
            </a:r>
            <a:r>
              <a:rPr lang="en-US" baseline="0" dirty="0" err="1" smtClean="0"/>
              <a:t>lâm</a:t>
            </a:r>
            <a:r>
              <a:rPr lang="en-US" baseline="0" dirty="0" smtClean="0"/>
              <a:t> </a:t>
            </a:r>
            <a:r>
              <a:rPr lang="en-US" baseline="0" dirty="0" err="1" smtClean="0"/>
              <a:t>sàng</a:t>
            </a:r>
            <a:r>
              <a:rPr lang="en-US" baseline="0" dirty="0" smtClean="0"/>
              <a:t> </a:t>
            </a:r>
            <a:r>
              <a:rPr lang="en-US" baseline="0" dirty="0" err="1" smtClean="0"/>
              <a:t>phân</a:t>
            </a:r>
            <a:r>
              <a:rPr lang="en-US" baseline="0" dirty="0" smtClean="0"/>
              <a:t> </a:t>
            </a:r>
            <a:r>
              <a:rPr lang="en-US" baseline="0" dirty="0" err="1" smtClean="0"/>
              <a:t>loại</a:t>
            </a:r>
            <a:r>
              <a:rPr lang="en-US" baseline="0" dirty="0" smtClean="0"/>
              <a:t> </a:t>
            </a:r>
            <a:r>
              <a:rPr lang="en-US" baseline="0" dirty="0" err="1" smtClean="0"/>
              <a:t>ung</a:t>
            </a:r>
            <a:r>
              <a:rPr lang="en-US" baseline="0" dirty="0" smtClean="0"/>
              <a:t> </a:t>
            </a:r>
            <a:r>
              <a:rPr lang="en-US" baseline="0" dirty="0" err="1" smtClean="0"/>
              <a:t>thư</a:t>
            </a:r>
            <a:r>
              <a:rPr lang="en-US" baseline="0" dirty="0" smtClean="0"/>
              <a:t> </a:t>
            </a:r>
            <a:r>
              <a:rPr lang="en-US" baseline="0" dirty="0" err="1" smtClean="0"/>
              <a:t>phổi</a:t>
            </a:r>
            <a:r>
              <a:rPr lang="en-US" baseline="0" dirty="0" smtClean="0"/>
              <a:t> </a:t>
            </a:r>
            <a:r>
              <a:rPr lang="en-US" baseline="0" dirty="0" err="1" smtClean="0"/>
              <a:t>gồm</a:t>
            </a:r>
            <a:r>
              <a:rPr lang="en-US" baseline="0" dirty="0" smtClean="0"/>
              <a:t> 2 </a:t>
            </a:r>
            <a:r>
              <a:rPr lang="en-US" baseline="0" dirty="0" err="1" smtClean="0"/>
              <a:t>nhóm</a:t>
            </a:r>
            <a:r>
              <a:rPr lang="en-US" baseline="0" dirty="0" smtClean="0"/>
              <a:t> </a:t>
            </a:r>
            <a:r>
              <a:rPr lang="en-US" baseline="0" dirty="0" err="1" smtClean="0"/>
              <a:t>chính</a:t>
            </a:r>
            <a:r>
              <a:rPr lang="en-US" baseline="0" dirty="0" smtClean="0"/>
              <a:t> </a:t>
            </a:r>
            <a:r>
              <a:rPr lang="en-US" baseline="0" dirty="0" err="1" smtClean="0"/>
              <a:t>là</a:t>
            </a:r>
            <a:r>
              <a:rPr lang="en-US" baseline="0" dirty="0" smtClean="0"/>
              <a:t> </a:t>
            </a:r>
            <a:r>
              <a:rPr lang="en-US" baseline="0" dirty="0" err="1" smtClean="0"/>
              <a:t>ung</a:t>
            </a:r>
            <a:r>
              <a:rPr lang="en-US" baseline="0" dirty="0" smtClean="0"/>
              <a:t> </a:t>
            </a:r>
            <a:r>
              <a:rPr lang="en-US" baseline="0" dirty="0" err="1" smtClean="0"/>
              <a:t>thư</a:t>
            </a:r>
            <a:r>
              <a:rPr lang="en-US" baseline="0" dirty="0" smtClean="0"/>
              <a:t> </a:t>
            </a:r>
            <a:r>
              <a:rPr lang="en-US" baseline="0" dirty="0" err="1" smtClean="0"/>
              <a:t>phổi</a:t>
            </a:r>
            <a:r>
              <a:rPr lang="en-US" baseline="0" dirty="0" smtClean="0"/>
              <a:t> </a:t>
            </a:r>
            <a:r>
              <a:rPr lang="en-US" baseline="0" dirty="0" err="1" smtClean="0"/>
              <a:t>tế</a:t>
            </a:r>
            <a:r>
              <a:rPr lang="en-US" baseline="0" dirty="0" smtClean="0"/>
              <a:t> </a:t>
            </a:r>
            <a:r>
              <a:rPr lang="en-US" baseline="0" dirty="0" err="1" smtClean="0"/>
              <a:t>bào</a:t>
            </a:r>
            <a:r>
              <a:rPr lang="en-US" baseline="0" dirty="0" smtClean="0"/>
              <a:t> </a:t>
            </a:r>
            <a:r>
              <a:rPr lang="en-US" baseline="0" dirty="0" err="1" smtClean="0"/>
              <a:t>nhỏ</a:t>
            </a:r>
            <a:r>
              <a:rPr lang="en-US" baseline="0" dirty="0" smtClean="0"/>
              <a:t> </a:t>
            </a:r>
            <a:r>
              <a:rPr lang="en-US" baseline="0" dirty="0" err="1" smtClean="0"/>
              <a:t>và</a:t>
            </a:r>
            <a:r>
              <a:rPr lang="en-US" baseline="0" dirty="0" smtClean="0"/>
              <a:t> </a:t>
            </a:r>
            <a:r>
              <a:rPr lang="en-US" baseline="0" dirty="0" err="1" smtClean="0"/>
              <a:t>ung</a:t>
            </a:r>
            <a:r>
              <a:rPr lang="en-US" baseline="0" dirty="0" smtClean="0"/>
              <a:t> </a:t>
            </a:r>
            <a:r>
              <a:rPr lang="en-US" baseline="0" dirty="0" err="1" smtClean="0"/>
              <a:t>thư</a:t>
            </a:r>
            <a:r>
              <a:rPr lang="en-US" baseline="0" dirty="0" smtClean="0"/>
              <a:t> </a:t>
            </a:r>
            <a:r>
              <a:rPr lang="en-US" baseline="0" dirty="0" err="1" smtClean="0"/>
              <a:t>phổi</a:t>
            </a:r>
            <a:r>
              <a:rPr lang="en-US" baseline="0" dirty="0" smtClean="0"/>
              <a:t> </a:t>
            </a:r>
            <a:r>
              <a:rPr lang="en-US" baseline="0" dirty="0" err="1" smtClean="0"/>
              <a:t>không</a:t>
            </a:r>
            <a:r>
              <a:rPr lang="en-US" baseline="0" dirty="0" smtClean="0"/>
              <a:t> </a:t>
            </a:r>
            <a:r>
              <a:rPr lang="en-US" baseline="0" dirty="0" err="1" smtClean="0"/>
              <a:t>tế</a:t>
            </a:r>
            <a:r>
              <a:rPr lang="en-US" baseline="0" dirty="0" smtClean="0"/>
              <a:t> </a:t>
            </a:r>
            <a:r>
              <a:rPr lang="en-US" baseline="0" dirty="0" err="1" smtClean="0"/>
              <a:t>bào</a:t>
            </a:r>
            <a:r>
              <a:rPr lang="en-US" baseline="0" dirty="0" smtClean="0"/>
              <a:t> </a:t>
            </a:r>
            <a:r>
              <a:rPr lang="en-US" baseline="0" dirty="0" err="1" smtClean="0"/>
              <a:t>nhỏ</a:t>
            </a:r>
            <a:r>
              <a:rPr lang="en-US" baseline="0" dirty="0" smtClean="0"/>
              <a:t> </a:t>
            </a:r>
            <a:r>
              <a:rPr lang="en-US" baseline="0" dirty="0" err="1" smtClean="0"/>
              <a:t>với</a:t>
            </a:r>
            <a:r>
              <a:rPr lang="en-US" baseline="0" dirty="0" smtClean="0"/>
              <a:t> </a:t>
            </a:r>
            <a:r>
              <a:rPr lang="en-US" baseline="0" dirty="0" err="1" smtClean="0"/>
              <a:t>phương</a:t>
            </a:r>
            <a:r>
              <a:rPr lang="en-US" baseline="0" dirty="0" smtClean="0"/>
              <a:t> </a:t>
            </a:r>
            <a:r>
              <a:rPr lang="en-US" baseline="0" dirty="0" err="1" smtClean="0"/>
              <a:t>thức</a:t>
            </a:r>
            <a:r>
              <a:rPr lang="en-US" baseline="0" dirty="0" smtClean="0"/>
              <a:t> </a:t>
            </a:r>
            <a:r>
              <a:rPr lang="en-US" baseline="0" dirty="0" err="1" smtClean="0"/>
              <a:t>điều</a:t>
            </a:r>
            <a:r>
              <a:rPr lang="en-US" baseline="0" dirty="0" smtClean="0"/>
              <a:t> </a:t>
            </a:r>
            <a:r>
              <a:rPr lang="en-US" baseline="0" dirty="0" err="1" smtClean="0"/>
              <a:t>trị</a:t>
            </a:r>
            <a:r>
              <a:rPr lang="en-US" baseline="0" dirty="0" smtClean="0"/>
              <a:t>  </a:t>
            </a:r>
            <a:r>
              <a:rPr lang="en-US" baseline="0" dirty="0" err="1" smtClean="0"/>
              <a:t>và</a:t>
            </a:r>
            <a:r>
              <a:rPr lang="en-US" baseline="0" dirty="0" smtClean="0"/>
              <a:t> </a:t>
            </a:r>
            <a:r>
              <a:rPr lang="en-US" baseline="0" dirty="0" err="1" smtClean="0"/>
              <a:t>tiên</a:t>
            </a:r>
            <a:r>
              <a:rPr lang="en-US" baseline="0" dirty="0" smtClean="0"/>
              <a:t> </a:t>
            </a:r>
            <a:r>
              <a:rPr lang="en-US" baseline="0" dirty="0" err="1" smtClean="0"/>
              <a:t>lượng</a:t>
            </a:r>
            <a:r>
              <a:rPr lang="en-US" baseline="0" dirty="0" smtClean="0"/>
              <a:t>  </a:t>
            </a:r>
            <a:r>
              <a:rPr lang="en-US" baseline="0" dirty="0" err="1" smtClean="0"/>
              <a:t>khác</a:t>
            </a:r>
            <a:r>
              <a:rPr lang="en-US" baseline="0" dirty="0" smtClean="0"/>
              <a:t> </a:t>
            </a:r>
            <a:r>
              <a:rPr lang="en-US" baseline="0" dirty="0" err="1" smtClean="0"/>
              <a:t>nhau</a:t>
            </a:r>
            <a:r>
              <a:rPr lang="en-US" baseline="0" dirty="0" smtClean="0"/>
              <a:t>, </a:t>
            </a:r>
            <a:r>
              <a:rPr lang="en-US" baseline="0" dirty="0" err="1" smtClean="0"/>
              <a:t>trong</a:t>
            </a:r>
            <a:r>
              <a:rPr lang="en-US" baseline="0" dirty="0" smtClean="0"/>
              <a:t> </a:t>
            </a:r>
            <a:r>
              <a:rPr lang="en-US" baseline="0" dirty="0" err="1" smtClean="0"/>
              <a:t>đó</a:t>
            </a:r>
            <a:r>
              <a:rPr lang="en-US" baseline="0" dirty="0" smtClean="0"/>
              <a:t> </a:t>
            </a:r>
            <a:r>
              <a:rPr lang="en-US" baseline="0" dirty="0" err="1" smtClean="0"/>
              <a:t>ung</a:t>
            </a:r>
            <a:r>
              <a:rPr lang="en-US" baseline="0" dirty="0" smtClean="0"/>
              <a:t> </a:t>
            </a:r>
            <a:r>
              <a:rPr lang="en-US" baseline="0" dirty="0" err="1" smtClean="0"/>
              <a:t>thư</a:t>
            </a:r>
            <a:r>
              <a:rPr lang="en-US" baseline="0" dirty="0" smtClean="0"/>
              <a:t> </a:t>
            </a:r>
            <a:r>
              <a:rPr lang="en-US" baseline="0" dirty="0" err="1" smtClean="0"/>
              <a:t>phổi</a:t>
            </a:r>
            <a:r>
              <a:rPr lang="en-US" baseline="0" dirty="0" smtClean="0"/>
              <a:t> </a:t>
            </a:r>
            <a:r>
              <a:rPr lang="en-US" baseline="0" dirty="0" err="1" smtClean="0"/>
              <a:t>không</a:t>
            </a:r>
            <a:r>
              <a:rPr lang="en-US" baseline="0" dirty="0" smtClean="0"/>
              <a:t> </a:t>
            </a:r>
            <a:r>
              <a:rPr lang="en-US" baseline="0" dirty="0" err="1" smtClean="0"/>
              <a:t>tế</a:t>
            </a:r>
            <a:r>
              <a:rPr lang="en-US" baseline="0" dirty="0" smtClean="0"/>
              <a:t> </a:t>
            </a:r>
            <a:r>
              <a:rPr lang="en-US" baseline="0" dirty="0" err="1" smtClean="0"/>
              <a:t>bào</a:t>
            </a:r>
            <a:r>
              <a:rPr lang="en-US" baseline="0" dirty="0" smtClean="0"/>
              <a:t> </a:t>
            </a:r>
            <a:r>
              <a:rPr lang="en-US" baseline="0" dirty="0" err="1" smtClean="0"/>
              <a:t>nhỏ</a:t>
            </a:r>
            <a:r>
              <a:rPr lang="en-US" baseline="0" dirty="0" smtClean="0"/>
              <a:t> </a:t>
            </a:r>
            <a:r>
              <a:rPr lang="en-US" baseline="0" dirty="0" err="1" smtClean="0"/>
              <a:t>chiếm</a:t>
            </a:r>
            <a:r>
              <a:rPr lang="en-US" baseline="0" dirty="0" smtClean="0"/>
              <a:t> </a:t>
            </a:r>
            <a:r>
              <a:rPr lang="en-US" baseline="0" dirty="0" err="1" smtClean="0"/>
              <a:t>chỉ</a:t>
            </a:r>
            <a:r>
              <a:rPr lang="en-US" baseline="0" dirty="0" smtClean="0"/>
              <a:t> </a:t>
            </a:r>
            <a:r>
              <a:rPr lang="en-US" baseline="0" dirty="0" err="1" smtClean="0"/>
              <a:t>tỉ</a:t>
            </a:r>
            <a:r>
              <a:rPr lang="en-US" baseline="0" dirty="0" smtClean="0"/>
              <a:t> </a:t>
            </a:r>
            <a:r>
              <a:rPr lang="en-US" baseline="0" dirty="0" err="1" smtClean="0"/>
              <a:t>lệ</a:t>
            </a:r>
            <a:r>
              <a:rPr lang="en-US" baseline="0" dirty="0" smtClean="0"/>
              <a:t> </a:t>
            </a:r>
            <a:r>
              <a:rPr lang="en-US" baseline="0" dirty="0" err="1" smtClean="0"/>
              <a:t>chủ</a:t>
            </a:r>
            <a:r>
              <a:rPr lang="en-US" baseline="0" dirty="0" smtClean="0"/>
              <a:t> </a:t>
            </a:r>
            <a:r>
              <a:rPr lang="en-US" baseline="0" dirty="0" err="1" smtClean="0"/>
              <a:t>yếu</a:t>
            </a:r>
            <a:r>
              <a:rPr lang="en-US" baseline="0" dirty="0" smtClean="0"/>
              <a:t> 80%.</a:t>
            </a:r>
            <a:endParaRPr lang="en-US" dirty="0"/>
          </a:p>
        </p:txBody>
      </p:sp>
      <p:sp>
        <p:nvSpPr>
          <p:cNvPr id="4" name="Slide Number Placeholder 3"/>
          <p:cNvSpPr>
            <a:spLocks noGrp="1"/>
          </p:cNvSpPr>
          <p:nvPr>
            <p:ph type="sldNum" sz="quarter" idx="10"/>
          </p:nvPr>
        </p:nvSpPr>
        <p:spPr/>
        <p:txBody>
          <a:bodyPr/>
          <a:lstStyle/>
          <a:p>
            <a:fld id="{966DD4D8-6D78-4D54-8109-BFA7BF80D7B3}" type="slidenum">
              <a:rPr lang="en-US" smtClean="0"/>
              <a:pPr/>
              <a:t>10</a:t>
            </a:fld>
            <a:endParaRPr lang="en-US"/>
          </a:p>
        </p:txBody>
      </p:sp>
    </p:spTree>
    <p:extLst>
      <p:ext uri="{BB962C8B-B14F-4D97-AF65-F5344CB8AC3E}">
        <p14:creationId xmlns:p14="http://schemas.microsoft.com/office/powerpoint/2010/main" val="3193287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Và</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nội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soi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phế</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quản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huỳnh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quang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là</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1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phương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pháp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nội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soi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mới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với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tính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năng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kĩ</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thuật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của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hình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ảnh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máy</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nội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soi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phế</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quản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huỳnh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quang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thì</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có</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thể</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phát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hiện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được</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vị</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trí</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tổn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thương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niêm</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mạc</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ở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thành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khí</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phế</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quản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chỉ</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dày</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0,2mm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và</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đường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kính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bề</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mặt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chỉ</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vài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mm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trong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khi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đó</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nội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soi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phế</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quản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ánh</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sáng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trắng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thường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khó</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phát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hiện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thậm</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trí</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không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phát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hiện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được</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tổn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thương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r>
              <a:rPr lang="en-US" dirty="0" err="1" smtClean="0"/>
              <a:t>Đây</a:t>
            </a:r>
            <a:r>
              <a:rPr lang="en-US" baseline="0" dirty="0" smtClean="0"/>
              <a:t> </a:t>
            </a:r>
            <a:r>
              <a:rPr lang="en-US" baseline="0" dirty="0" err="1" smtClean="0"/>
              <a:t>là</a:t>
            </a:r>
            <a:r>
              <a:rPr lang="en-US" baseline="0" dirty="0" smtClean="0"/>
              <a:t> </a:t>
            </a:r>
            <a:r>
              <a:rPr lang="en-US" baseline="0" dirty="0" err="1" smtClean="0"/>
              <a:t>hình</a:t>
            </a:r>
            <a:r>
              <a:rPr lang="en-US" baseline="0" dirty="0" smtClean="0"/>
              <a:t> </a:t>
            </a:r>
            <a:r>
              <a:rPr lang="en-US" baseline="0" dirty="0" err="1" smtClean="0"/>
              <a:t>ảnh</a:t>
            </a:r>
            <a:r>
              <a:rPr lang="en-US" baseline="0" dirty="0" smtClean="0"/>
              <a:t> </a:t>
            </a:r>
            <a:r>
              <a:rPr lang="en-US" baseline="0" dirty="0" err="1" smtClean="0"/>
              <a:t>tổn</a:t>
            </a:r>
            <a:r>
              <a:rPr lang="en-US" baseline="0" dirty="0" smtClean="0"/>
              <a:t> </a:t>
            </a:r>
            <a:r>
              <a:rPr lang="en-US" baseline="0" dirty="0" err="1" smtClean="0"/>
              <a:t>thương</a:t>
            </a:r>
            <a:r>
              <a:rPr lang="en-US" baseline="0" dirty="0" smtClean="0"/>
              <a:t> u </a:t>
            </a:r>
            <a:r>
              <a:rPr lang="en-US" baseline="0" dirty="0" err="1" smtClean="0"/>
              <a:t>sùi</a:t>
            </a:r>
            <a:r>
              <a:rPr lang="en-US" baseline="0" dirty="0" smtClean="0"/>
              <a:t> </a:t>
            </a:r>
            <a:r>
              <a:rPr lang="en-US" baseline="0" dirty="0" err="1" smtClean="0"/>
              <a:t>trong</a:t>
            </a:r>
            <a:r>
              <a:rPr lang="en-US" baseline="0" dirty="0" smtClean="0"/>
              <a:t> </a:t>
            </a:r>
            <a:r>
              <a:rPr lang="en-US" baseline="0" dirty="0" err="1" smtClean="0"/>
              <a:t>lòng</a:t>
            </a:r>
            <a:r>
              <a:rPr lang="en-US" baseline="0" dirty="0" smtClean="0"/>
              <a:t> </a:t>
            </a:r>
            <a:r>
              <a:rPr lang="en-US" baseline="0" dirty="0" err="1" smtClean="0"/>
              <a:t>phế</a:t>
            </a:r>
            <a:r>
              <a:rPr lang="en-US" baseline="0" dirty="0" smtClean="0"/>
              <a:t> </a:t>
            </a:r>
            <a:r>
              <a:rPr lang="en-US" baseline="0" dirty="0" err="1" smtClean="0"/>
              <a:t>quản</a:t>
            </a:r>
            <a:r>
              <a:rPr lang="en-US" baseline="0" dirty="0" smtClean="0"/>
              <a:t> </a:t>
            </a:r>
            <a:r>
              <a:rPr lang="en-US" baseline="0" dirty="0" err="1" smtClean="0"/>
              <a:t>trung</a:t>
            </a:r>
            <a:r>
              <a:rPr lang="en-US" baseline="0" dirty="0" smtClean="0"/>
              <a:t> </a:t>
            </a:r>
            <a:r>
              <a:rPr lang="en-US" baseline="0" dirty="0" err="1" smtClean="0"/>
              <a:t>tâm</a:t>
            </a:r>
            <a:r>
              <a:rPr lang="en-US" baseline="0" dirty="0" smtClean="0"/>
              <a:t> </a:t>
            </a:r>
            <a:r>
              <a:rPr lang="en-US" baseline="0" dirty="0" err="1" smtClean="0"/>
              <a:t>và</a:t>
            </a:r>
            <a:r>
              <a:rPr lang="en-US" baseline="0" dirty="0" smtClean="0"/>
              <a:t> </a:t>
            </a:r>
            <a:r>
              <a:rPr lang="en-US" baseline="0" dirty="0" err="1" smtClean="0"/>
              <a:t>hình</a:t>
            </a:r>
            <a:r>
              <a:rPr lang="en-US" baseline="0" dirty="0" smtClean="0"/>
              <a:t> </a:t>
            </a:r>
            <a:r>
              <a:rPr lang="en-US" baseline="0" dirty="0" err="1" smtClean="0"/>
              <a:t>ảnh</a:t>
            </a:r>
            <a:r>
              <a:rPr lang="en-US" baseline="0" dirty="0" smtClean="0"/>
              <a:t> </a:t>
            </a:r>
            <a:r>
              <a:rPr lang="en-US" baseline="0" dirty="0" err="1" smtClean="0"/>
              <a:t>giảm</a:t>
            </a:r>
            <a:r>
              <a:rPr lang="en-US" baseline="0" dirty="0" smtClean="0"/>
              <a:t> </a:t>
            </a:r>
            <a:r>
              <a:rPr lang="en-US" baseline="0" dirty="0" err="1" smtClean="0"/>
              <a:t>tín</a:t>
            </a:r>
            <a:r>
              <a:rPr lang="en-US" baseline="0" dirty="0" smtClean="0"/>
              <a:t> </a:t>
            </a:r>
            <a:r>
              <a:rPr lang="en-US" baseline="0" dirty="0" err="1" smtClean="0"/>
              <a:t>hiệu</a:t>
            </a:r>
            <a:r>
              <a:rPr lang="en-US" baseline="0" dirty="0" smtClean="0"/>
              <a:t> </a:t>
            </a:r>
            <a:r>
              <a:rPr lang="en-US" baseline="0" dirty="0" err="1" smtClean="0"/>
              <a:t>huỳnh</a:t>
            </a:r>
            <a:r>
              <a:rPr lang="en-US" baseline="0" dirty="0" smtClean="0"/>
              <a:t> </a:t>
            </a:r>
            <a:r>
              <a:rPr lang="en-US" baseline="0" dirty="0" err="1" smtClean="0"/>
              <a:t>quang</a:t>
            </a:r>
            <a:r>
              <a:rPr lang="en-US" baseline="0" dirty="0" smtClean="0"/>
              <a:t> qua </a:t>
            </a:r>
            <a:r>
              <a:rPr lang="en-US" baseline="0" dirty="0" err="1" smtClean="0"/>
              <a:t>nội</a:t>
            </a:r>
            <a:r>
              <a:rPr lang="en-US" baseline="0" dirty="0" smtClean="0"/>
              <a:t> </a:t>
            </a:r>
            <a:r>
              <a:rPr lang="en-US" baseline="0" dirty="0" err="1" smtClean="0"/>
              <a:t>soi</a:t>
            </a:r>
            <a:r>
              <a:rPr lang="en-US" baseline="0" dirty="0" smtClean="0"/>
              <a:t> </a:t>
            </a:r>
            <a:r>
              <a:rPr lang="en-US" baseline="0" dirty="0" err="1" smtClean="0"/>
              <a:t>phế</a:t>
            </a:r>
            <a:r>
              <a:rPr lang="en-US" baseline="0" dirty="0" smtClean="0"/>
              <a:t> </a:t>
            </a:r>
            <a:r>
              <a:rPr lang="en-US" baseline="0" dirty="0" err="1" smtClean="0"/>
              <a:t>quản</a:t>
            </a:r>
            <a:r>
              <a:rPr lang="en-US" baseline="0" dirty="0" smtClean="0"/>
              <a:t> </a:t>
            </a:r>
            <a:r>
              <a:rPr lang="en-US" baseline="0" dirty="0" err="1" smtClean="0"/>
              <a:t>huỳnh</a:t>
            </a:r>
            <a:r>
              <a:rPr lang="en-US" baseline="0" dirty="0" smtClean="0"/>
              <a:t> </a:t>
            </a:r>
            <a:r>
              <a:rPr lang="en-US" baseline="0" dirty="0" err="1" smtClean="0"/>
              <a:t>quang</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66DD4D8-6D78-4D54-8109-BFA7BF80D7B3}" type="slidenum">
              <a:rPr lang="en-US" smtClean="0"/>
              <a:pPr/>
              <a:t>11</a:t>
            </a:fld>
            <a:endParaRPr lang="en-US"/>
          </a:p>
        </p:txBody>
      </p:sp>
    </p:spTree>
    <p:extLst>
      <p:ext uri="{BB962C8B-B14F-4D97-AF65-F5344CB8AC3E}">
        <p14:creationId xmlns:p14="http://schemas.microsoft.com/office/powerpoint/2010/main" val="3760998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Tỉ</a:t>
            </a:r>
            <a:r>
              <a:rPr lang="en-US" baseline="0" smtClean="0"/>
              <a:t> </a:t>
            </a:r>
            <a:r>
              <a:rPr lang="en-US" baseline="0" err="1" smtClean="0"/>
              <a:t>lệ</a:t>
            </a:r>
            <a:r>
              <a:rPr lang="en-US" baseline="0" smtClean="0"/>
              <a:t> </a:t>
            </a:r>
            <a:r>
              <a:rPr lang="en-US" baseline="0" err="1" smtClean="0"/>
              <a:t>nam</a:t>
            </a:r>
            <a:r>
              <a:rPr lang="en-US" baseline="0" smtClean="0"/>
              <a:t>/ </a:t>
            </a:r>
            <a:r>
              <a:rPr lang="en-US" baseline="0" err="1" smtClean="0"/>
              <a:t>nữ</a:t>
            </a:r>
            <a:r>
              <a:rPr lang="en-US" baseline="0" smtClean="0"/>
              <a:t> </a:t>
            </a:r>
            <a:r>
              <a:rPr lang="en-US" baseline="0" err="1" smtClean="0"/>
              <a:t>theo</a:t>
            </a:r>
            <a:r>
              <a:rPr lang="en-US" baseline="0" smtClean="0"/>
              <a:t> </a:t>
            </a:r>
            <a:r>
              <a:rPr lang="en-US" baseline="0" err="1" smtClean="0"/>
              <a:t>nghiên</a:t>
            </a:r>
            <a:r>
              <a:rPr lang="en-US" baseline="0" smtClean="0"/>
              <a:t> </a:t>
            </a:r>
            <a:r>
              <a:rPr lang="en-US" baseline="0" err="1" smtClean="0"/>
              <a:t>cứu</a:t>
            </a:r>
            <a:r>
              <a:rPr lang="en-US" baseline="0" smtClean="0"/>
              <a:t> </a:t>
            </a:r>
            <a:r>
              <a:rPr lang="en-US" baseline="0" err="1" smtClean="0"/>
              <a:t>của</a:t>
            </a:r>
            <a:r>
              <a:rPr lang="en-US" baseline="0" smtClean="0"/>
              <a:t> </a:t>
            </a:r>
            <a:r>
              <a:rPr lang="en-US" baseline="0" err="1" smtClean="0"/>
              <a:t>chúng</a:t>
            </a:r>
            <a:r>
              <a:rPr lang="en-US" baseline="0" smtClean="0"/>
              <a:t> </a:t>
            </a:r>
            <a:r>
              <a:rPr lang="en-US" baseline="0" err="1" smtClean="0"/>
              <a:t>tôi</a:t>
            </a:r>
            <a:r>
              <a:rPr lang="en-US" baseline="0" smtClean="0"/>
              <a:t> </a:t>
            </a:r>
            <a:r>
              <a:rPr lang="en-US" baseline="0" err="1" smtClean="0"/>
              <a:t>thì</a:t>
            </a:r>
            <a:r>
              <a:rPr lang="en-US" baseline="0" smtClean="0"/>
              <a:t> UTP </a:t>
            </a:r>
            <a:r>
              <a:rPr lang="en-US" baseline="0" err="1" smtClean="0"/>
              <a:t>trung</a:t>
            </a:r>
            <a:r>
              <a:rPr lang="en-US" baseline="0" smtClean="0"/>
              <a:t> </a:t>
            </a:r>
            <a:r>
              <a:rPr lang="en-US" baseline="0" err="1" smtClean="0"/>
              <a:t>tâm</a:t>
            </a:r>
            <a:r>
              <a:rPr lang="en-US" baseline="0" smtClean="0"/>
              <a:t> (</a:t>
            </a:r>
            <a:r>
              <a:rPr lang="en-US" baseline="0" err="1" smtClean="0"/>
              <a:t>nam</a:t>
            </a:r>
            <a:r>
              <a:rPr lang="en-US" baseline="0" smtClean="0"/>
              <a:t>/ </a:t>
            </a:r>
            <a:r>
              <a:rPr lang="en-US" baseline="0" err="1" smtClean="0"/>
              <a:t>nữ</a:t>
            </a:r>
            <a:r>
              <a:rPr lang="en-US" baseline="0" smtClean="0"/>
              <a:t> 3,1) </a:t>
            </a:r>
            <a:r>
              <a:rPr lang="en-US" baseline="0" err="1" smtClean="0"/>
              <a:t>và</a:t>
            </a:r>
            <a:r>
              <a:rPr lang="en-US" baseline="0" smtClean="0"/>
              <a:t> UTP </a:t>
            </a:r>
            <a:r>
              <a:rPr lang="en-US" baseline="0" err="1" smtClean="0"/>
              <a:t>ngoại</a:t>
            </a:r>
            <a:r>
              <a:rPr lang="en-US" baseline="0" smtClean="0"/>
              <a:t> vi (0.6) </a:t>
            </a:r>
            <a:r>
              <a:rPr lang="en-US" baseline="0" err="1" smtClean="0"/>
              <a:t>đều</a:t>
            </a:r>
            <a:r>
              <a:rPr lang="en-US" baseline="0" smtClean="0"/>
              <a:t> </a:t>
            </a:r>
            <a:r>
              <a:rPr lang="en-US" baseline="0" err="1" smtClean="0"/>
              <a:t>thấp</a:t>
            </a:r>
            <a:r>
              <a:rPr lang="en-US" baseline="0" smtClean="0"/>
              <a:t> </a:t>
            </a:r>
            <a:r>
              <a:rPr lang="en-US" baseline="0" err="1" smtClean="0"/>
              <a:t>hơn</a:t>
            </a:r>
            <a:r>
              <a:rPr lang="en-US" baseline="0" smtClean="0"/>
              <a:t> </a:t>
            </a:r>
            <a:r>
              <a:rPr lang="en-US" baseline="0" err="1" smtClean="0"/>
              <a:t>Hoàng</a:t>
            </a:r>
            <a:r>
              <a:rPr lang="en-US" baseline="0" smtClean="0"/>
              <a:t> </a:t>
            </a:r>
            <a:r>
              <a:rPr lang="en-US" baseline="0" err="1" smtClean="0"/>
              <a:t>Đình</a:t>
            </a:r>
            <a:r>
              <a:rPr lang="en-US" baseline="0" smtClean="0"/>
              <a:t> </a:t>
            </a:r>
            <a:r>
              <a:rPr lang="en-US" baseline="0" err="1" smtClean="0"/>
              <a:t>Chân</a:t>
            </a:r>
            <a:r>
              <a:rPr lang="en-US" baseline="0" smtClean="0"/>
              <a:t> </a:t>
            </a:r>
            <a:r>
              <a:rPr lang="en-US" baseline="0" err="1" smtClean="0"/>
              <a:t>và</a:t>
            </a:r>
            <a:r>
              <a:rPr lang="en-US" baseline="0" smtClean="0"/>
              <a:t> </a:t>
            </a:r>
            <a:r>
              <a:rPr lang="en-US" baseline="0" err="1" smtClean="0"/>
              <a:t>Lê</a:t>
            </a:r>
            <a:r>
              <a:rPr lang="en-US" baseline="0" smtClean="0"/>
              <a:t> Thu </a:t>
            </a:r>
            <a:r>
              <a:rPr lang="en-US" baseline="0" err="1" smtClean="0"/>
              <a:t>Hà</a:t>
            </a:r>
            <a:r>
              <a:rPr lang="en-US" baseline="0" smtClean="0"/>
              <a:t>, </a:t>
            </a:r>
            <a:r>
              <a:rPr lang="en-US" baseline="0" err="1" smtClean="0"/>
              <a:t>nhưng</a:t>
            </a:r>
            <a:r>
              <a:rPr lang="en-US" baseline="0" smtClean="0"/>
              <a:t> UTP </a:t>
            </a:r>
            <a:r>
              <a:rPr lang="en-US" baseline="0" err="1" smtClean="0"/>
              <a:t>thể</a:t>
            </a:r>
            <a:r>
              <a:rPr lang="en-US" baseline="0" smtClean="0"/>
              <a:t> </a:t>
            </a:r>
            <a:r>
              <a:rPr lang="en-US" baseline="0" err="1" smtClean="0"/>
              <a:t>trung</a:t>
            </a:r>
            <a:r>
              <a:rPr lang="en-US" baseline="0" smtClean="0"/>
              <a:t> </a:t>
            </a:r>
            <a:r>
              <a:rPr lang="en-US" baseline="0" err="1" smtClean="0"/>
              <a:t>tâm</a:t>
            </a:r>
            <a:r>
              <a:rPr lang="en-US" baseline="0" smtClean="0"/>
              <a:t> </a:t>
            </a:r>
            <a:r>
              <a:rPr lang="en-US" baseline="0" err="1" smtClean="0"/>
              <a:t>có</a:t>
            </a:r>
            <a:r>
              <a:rPr lang="en-US" baseline="0" smtClean="0"/>
              <a:t> </a:t>
            </a:r>
            <a:r>
              <a:rPr lang="en-US" baseline="0" err="1" smtClean="0"/>
              <a:t>tỉ</a:t>
            </a:r>
            <a:r>
              <a:rPr lang="en-US" baseline="0" smtClean="0"/>
              <a:t> </a:t>
            </a:r>
            <a:r>
              <a:rPr lang="en-US" baseline="0" err="1" smtClean="0"/>
              <a:t>lệ</a:t>
            </a:r>
            <a:r>
              <a:rPr lang="en-US" baseline="0" smtClean="0"/>
              <a:t> </a:t>
            </a:r>
            <a:r>
              <a:rPr lang="en-US" baseline="0" err="1" smtClean="0"/>
              <a:t>mắc</a:t>
            </a:r>
            <a:r>
              <a:rPr lang="en-US" baseline="0" smtClean="0"/>
              <a:t> ở </a:t>
            </a:r>
            <a:r>
              <a:rPr lang="en-US" baseline="0" err="1" smtClean="0"/>
              <a:t>nam</a:t>
            </a:r>
            <a:r>
              <a:rPr lang="en-US" baseline="0" smtClean="0"/>
              <a:t> </a:t>
            </a:r>
            <a:r>
              <a:rPr lang="en-US" baseline="0" err="1" smtClean="0"/>
              <a:t>cao</a:t>
            </a:r>
            <a:r>
              <a:rPr lang="en-US" baseline="0" smtClean="0"/>
              <a:t> </a:t>
            </a:r>
            <a:r>
              <a:rPr lang="en-US" baseline="0" err="1" smtClean="0"/>
              <a:t>hơn</a:t>
            </a:r>
            <a:r>
              <a:rPr lang="en-US" baseline="0" smtClean="0"/>
              <a:t> </a:t>
            </a:r>
            <a:r>
              <a:rPr lang="en-US" baseline="0" err="1" smtClean="0"/>
              <a:t>nữ</a:t>
            </a:r>
            <a:r>
              <a:rPr lang="en-US" baseline="0" smtClean="0"/>
              <a:t> </a:t>
            </a:r>
            <a:r>
              <a:rPr lang="en-US" baseline="0" err="1" smtClean="0"/>
              <a:t>và</a:t>
            </a:r>
            <a:r>
              <a:rPr lang="en-US" baseline="0" smtClean="0"/>
              <a:t> UTP </a:t>
            </a:r>
            <a:r>
              <a:rPr lang="en-US" baseline="0" err="1" smtClean="0"/>
              <a:t>ngoại</a:t>
            </a:r>
            <a:r>
              <a:rPr lang="en-US" baseline="0" smtClean="0"/>
              <a:t> vi </a:t>
            </a:r>
            <a:r>
              <a:rPr lang="en-US" baseline="0" err="1" smtClean="0"/>
              <a:t>thì</a:t>
            </a:r>
            <a:r>
              <a:rPr lang="en-US" baseline="0" smtClean="0"/>
              <a:t> UTP </a:t>
            </a:r>
            <a:r>
              <a:rPr lang="en-US" baseline="0" err="1" smtClean="0"/>
              <a:t>mắc</a:t>
            </a:r>
            <a:r>
              <a:rPr lang="en-US" baseline="0" smtClean="0"/>
              <a:t> ở </a:t>
            </a:r>
            <a:r>
              <a:rPr lang="en-US" baseline="0" err="1" smtClean="0"/>
              <a:t>nữ</a:t>
            </a:r>
            <a:r>
              <a:rPr lang="en-US" baseline="0" smtClean="0"/>
              <a:t> </a:t>
            </a:r>
            <a:r>
              <a:rPr lang="en-US" baseline="0" err="1" smtClean="0"/>
              <a:t>cao</a:t>
            </a:r>
            <a:r>
              <a:rPr lang="en-US" baseline="0" smtClean="0"/>
              <a:t> </a:t>
            </a:r>
            <a:r>
              <a:rPr lang="en-US" baseline="0" err="1" smtClean="0"/>
              <a:t>hơn</a:t>
            </a:r>
            <a:r>
              <a:rPr lang="en-US" baseline="0" smtClean="0"/>
              <a:t> ở </a:t>
            </a:r>
            <a:r>
              <a:rPr lang="en-US" baseline="0" err="1" smtClean="0"/>
              <a:t>nam</a:t>
            </a:r>
            <a:r>
              <a:rPr lang="en-US" baseline="0" smtClean="0"/>
              <a:t>, </a:t>
            </a:r>
            <a:r>
              <a:rPr lang="en-US" baseline="0" err="1" smtClean="0"/>
              <a:t>sự</a:t>
            </a:r>
            <a:r>
              <a:rPr lang="en-US" baseline="0" smtClean="0"/>
              <a:t> </a:t>
            </a:r>
            <a:r>
              <a:rPr lang="en-US" baseline="0" err="1" smtClean="0"/>
              <a:t>khác</a:t>
            </a:r>
            <a:r>
              <a:rPr lang="en-US" baseline="0" smtClean="0"/>
              <a:t> </a:t>
            </a:r>
            <a:r>
              <a:rPr lang="en-US" baseline="0" err="1" smtClean="0"/>
              <a:t>biệt</a:t>
            </a:r>
            <a:r>
              <a:rPr lang="en-US" baseline="0" smtClean="0"/>
              <a:t> </a:t>
            </a:r>
            <a:r>
              <a:rPr lang="en-US" baseline="0" err="1" smtClean="0"/>
              <a:t>này</a:t>
            </a:r>
            <a:r>
              <a:rPr lang="en-US" baseline="0" smtClean="0"/>
              <a:t> </a:t>
            </a:r>
            <a:r>
              <a:rPr lang="en-US" baseline="0" err="1" smtClean="0"/>
              <a:t>có</a:t>
            </a:r>
            <a:r>
              <a:rPr lang="en-US" baseline="0" smtClean="0"/>
              <a:t> ý </a:t>
            </a:r>
            <a:r>
              <a:rPr lang="en-US" baseline="0" err="1" smtClean="0"/>
              <a:t>nghĩa</a:t>
            </a:r>
            <a:r>
              <a:rPr lang="en-US" baseline="0" smtClean="0"/>
              <a:t> </a:t>
            </a:r>
            <a:r>
              <a:rPr lang="en-US" baseline="0" err="1" smtClean="0"/>
              <a:t>thống</a:t>
            </a:r>
            <a:r>
              <a:rPr lang="en-US" baseline="0" smtClean="0"/>
              <a:t> </a:t>
            </a:r>
            <a:r>
              <a:rPr lang="en-US" baseline="0" err="1" smtClean="0"/>
              <a:t>kê</a:t>
            </a:r>
            <a:r>
              <a:rPr lang="en-US" baseline="0" smtClean="0"/>
              <a:t> p= 0,0007.</a:t>
            </a:r>
          </a:p>
          <a:p>
            <a:r>
              <a:rPr lang="en-US" baseline="0" smtClean="0"/>
              <a:t>                     </a:t>
            </a:r>
          </a:p>
          <a:p>
            <a:r>
              <a:rPr lang="en-US" baseline="0" smtClean="0"/>
              <a:t>                        </a:t>
            </a:r>
            <a:endParaRPr lang="en-US" smtClean="0"/>
          </a:p>
          <a:p>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17</a:t>
            </a:fld>
            <a:endParaRPr lang="en-US"/>
          </a:p>
        </p:txBody>
      </p:sp>
    </p:spTree>
    <p:extLst>
      <p:ext uri="{BB962C8B-B14F-4D97-AF65-F5344CB8AC3E}">
        <p14:creationId xmlns:p14="http://schemas.microsoft.com/office/powerpoint/2010/main" val="1985390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0000"/>
              </a:lnSpc>
              <a:spcBef>
                <a:spcPts val="200"/>
              </a:spcBef>
              <a:spcAft>
                <a:spcPts val="0"/>
              </a:spcAft>
              <a:tabLst>
                <a:tab pos="540385" algn="l"/>
              </a:tabLst>
            </a:pPr>
            <a:r>
              <a:rPr lang="en-US" sz="1200" spc="-20" dirty="0" err="1" smtClean="0">
                <a:effectLst/>
                <a:latin typeface="Arial" pitchFamily="34" charset="0"/>
                <a:ea typeface="Calibri"/>
                <a:cs typeface="Arial" pitchFamily="34" charset="0"/>
              </a:rPr>
              <a:t>Vị</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trí</a:t>
            </a:r>
            <a:r>
              <a:rPr lang="en-US" sz="1200" spc="-20" dirty="0" smtClean="0">
                <a:effectLst/>
                <a:latin typeface="Arial" pitchFamily="34" charset="0"/>
                <a:ea typeface="Calibri"/>
                <a:cs typeface="Arial" pitchFamily="34" charset="0"/>
              </a:rPr>
              <a:t> u </a:t>
            </a:r>
            <a:r>
              <a:rPr lang="en-US" sz="1200" spc="-20" dirty="0" err="1" smtClean="0">
                <a:effectLst/>
                <a:latin typeface="Arial" pitchFamily="34" charset="0"/>
                <a:ea typeface="Calibri"/>
                <a:cs typeface="Arial" pitchFamily="34" charset="0"/>
              </a:rPr>
              <a:t>nguyên</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phát</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gặp</a:t>
            </a:r>
            <a:r>
              <a:rPr lang="en-US" sz="1200" spc="-20" dirty="0" smtClean="0">
                <a:effectLst/>
                <a:latin typeface="Arial" pitchFamily="34" charset="0"/>
                <a:ea typeface="Calibri"/>
                <a:cs typeface="Arial" pitchFamily="34" charset="0"/>
              </a:rPr>
              <a:t> ở </a:t>
            </a:r>
            <a:r>
              <a:rPr lang="en-US" sz="1200" spc="-20" dirty="0" err="1" smtClean="0">
                <a:effectLst/>
                <a:latin typeface="Arial" pitchFamily="34" charset="0"/>
                <a:ea typeface="Calibri"/>
                <a:cs typeface="Arial" pitchFamily="34" charset="0"/>
              </a:rPr>
              <a:t>phổi</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phải</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nhiều</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hơn</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phổi</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trái</a:t>
            </a:r>
            <a:r>
              <a:rPr lang="en-US" sz="1200" spc="-20" dirty="0" smtClean="0">
                <a:effectLst/>
                <a:latin typeface="Arial" pitchFamily="34" charset="0"/>
                <a:ea typeface="Calibri"/>
                <a:cs typeface="Arial" pitchFamily="34" charset="0"/>
              </a:rPr>
              <a:t> (55% so </a:t>
            </a:r>
            <a:r>
              <a:rPr lang="en-US" sz="1200" spc="-20" dirty="0" err="1" smtClean="0">
                <a:effectLst/>
                <a:latin typeface="Arial" pitchFamily="34" charset="0"/>
                <a:ea typeface="Calibri"/>
                <a:cs typeface="Arial" pitchFamily="34" charset="0"/>
              </a:rPr>
              <a:t>với</a:t>
            </a:r>
            <a:r>
              <a:rPr lang="en-US" sz="1200" spc="-20" dirty="0" smtClean="0">
                <a:effectLst/>
                <a:latin typeface="Arial" pitchFamily="34" charset="0"/>
                <a:ea typeface="Calibri"/>
                <a:cs typeface="Arial" pitchFamily="34" charset="0"/>
              </a:rPr>
              <a:t> 35% </a:t>
            </a:r>
            <a:r>
              <a:rPr lang="en-US" sz="1200" spc="-20" dirty="0" err="1" smtClean="0">
                <a:effectLst/>
                <a:latin typeface="Arial" pitchFamily="34" charset="0"/>
                <a:ea typeface="Calibri"/>
                <a:cs typeface="Arial" pitchFamily="34" charset="0"/>
              </a:rPr>
              <a:t>của</a:t>
            </a:r>
            <a:r>
              <a:rPr lang="en-US" sz="1200" spc="-20" dirty="0" smtClean="0">
                <a:effectLst/>
                <a:latin typeface="Arial" pitchFamily="34" charset="0"/>
                <a:ea typeface="Calibri"/>
                <a:cs typeface="Arial" pitchFamily="34" charset="0"/>
              </a:rPr>
              <a:t> UTPQ </a:t>
            </a:r>
            <a:r>
              <a:rPr lang="en-US" sz="1200" spc="-20" dirty="0" err="1" smtClean="0">
                <a:effectLst/>
                <a:latin typeface="Arial" pitchFamily="34" charset="0"/>
                <a:ea typeface="Calibri"/>
                <a:cs typeface="Arial" pitchFamily="34" charset="0"/>
              </a:rPr>
              <a:t>trung</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tâm</a:t>
            </a:r>
            <a:r>
              <a:rPr lang="en-US" sz="1200" spc="-20" dirty="0" smtClean="0">
                <a:effectLst/>
                <a:latin typeface="Arial" pitchFamily="34" charset="0"/>
                <a:ea typeface="Calibri"/>
                <a:cs typeface="Arial" pitchFamily="34" charset="0"/>
              </a:rPr>
              <a:t>, 60% so </a:t>
            </a:r>
            <a:r>
              <a:rPr lang="en-US" sz="1200" spc="-20" dirty="0" err="1" smtClean="0">
                <a:effectLst/>
                <a:latin typeface="Arial" pitchFamily="34" charset="0"/>
                <a:ea typeface="Calibri"/>
                <a:cs typeface="Arial" pitchFamily="34" charset="0"/>
              </a:rPr>
              <a:t>với</a:t>
            </a:r>
            <a:r>
              <a:rPr lang="en-US" sz="1200" spc="-20" dirty="0" smtClean="0">
                <a:effectLst/>
                <a:latin typeface="Arial" pitchFamily="34" charset="0"/>
                <a:ea typeface="Calibri"/>
                <a:cs typeface="Arial" pitchFamily="34" charset="0"/>
              </a:rPr>
              <a:t> 30% </a:t>
            </a:r>
            <a:r>
              <a:rPr lang="en-US" sz="1200" spc="-20" dirty="0" err="1" smtClean="0">
                <a:effectLst/>
                <a:latin typeface="Arial" pitchFamily="34" charset="0"/>
                <a:ea typeface="Calibri"/>
                <a:cs typeface="Arial" pitchFamily="34" charset="0"/>
              </a:rPr>
              <a:t>cuả</a:t>
            </a:r>
            <a:r>
              <a:rPr lang="en-US" sz="1200" spc="-20" dirty="0" smtClean="0">
                <a:effectLst/>
                <a:latin typeface="Arial" pitchFamily="34" charset="0"/>
                <a:ea typeface="Calibri"/>
                <a:cs typeface="Arial" pitchFamily="34" charset="0"/>
              </a:rPr>
              <a:t> UTPQ </a:t>
            </a:r>
            <a:r>
              <a:rPr lang="en-US" sz="1200" spc="-20" dirty="0" err="1" smtClean="0">
                <a:effectLst/>
                <a:latin typeface="Arial" pitchFamily="34" charset="0"/>
                <a:ea typeface="Calibri"/>
                <a:cs typeface="Arial" pitchFamily="34" charset="0"/>
              </a:rPr>
              <a:t>ngoại</a:t>
            </a:r>
            <a:r>
              <a:rPr lang="en-US" sz="1200" spc="-20" dirty="0" smtClean="0">
                <a:effectLst/>
                <a:latin typeface="Arial" pitchFamily="34" charset="0"/>
                <a:ea typeface="Calibri"/>
                <a:cs typeface="Arial" pitchFamily="34" charset="0"/>
              </a:rPr>
              <a:t> vi). U </a:t>
            </a:r>
            <a:r>
              <a:rPr lang="en-US" sz="1200" spc="-20" dirty="0" err="1" smtClean="0">
                <a:effectLst/>
                <a:latin typeface="Arial" pitchFamily="34" charset="0"/>
                <a:ea typeface="Calibri"/>
                <a:cs typeface="Arial" pitchFamily="34" charset="0"/>
              </a:rPr>
              <a:t>thùy</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trên</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chiếm</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tỷ</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lệ</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đa</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số</a:t>
            </a:r>
            <a:r>
              <a:rPr lang="en-US" sz="1200" spc="-20" dirty="0" smtClean="0">
                <a:effectLst/>
                <a:latin typeface="Arial" pitchFamily="34" charset="0"/>
                <a:ea typeface="Calibri"/>
                <a:cs typeface="Arial" pitchFamily="34" charset="0"/>
              </a:rPr>
              <a:t> ở </a:t>
            </a:r>
            <a:r>
              <a:rPr lang="en-US" sz="1200" spc="-20" dirty="0" err="1" smtClean="0">
                <a:effectLst/>
                <a:latin typeface="Arial" pitchFamily="34" charset="0"/>
                <a:ea typeface="Calibri"/>
                <a:cs typeface="Arial" pitchFamily="34" charset="0"/>
              </a:rPr>
              <a:t>cả</a:t>
            </a:r>
            <a:r>
              <a:rPr lang="en-US" sz="1200" spc="-20" dirty="0" smtClean="0">
                <a:effectLst/>
                <a:latin typeface="Arial" pitchFamily="34" charset="0"/>
                <a:ea typeface="Calibri"/>
                <a:cs typeface="Arial" pitchFamily="34" charset="0"/>
              </a:rPr>
              <a:t> UTPQ </a:t>
            </a:r>
            <a:r>
              <a:rPr lang="en-US" sz="1200" spc="-20" dirty="0" err="1" smtClean="0">
                <a:effectLst/>
                <a:latin typeface="Arial" pitchFamily="34" charset="0"/>
                <a:ea typeface="Calibri"/>
                <a:cs typeface="Arial" pitchFamily="34" charset="0"/>
              </a:rPr>
              <a:t>trung</a:t>
            </a:r>
            <a:r>
              <a:rPr lang="en-US" sz="1200" spc="-20" dirty="0" smtClean="0">
                <a:effectLst/>
                <a:latin typeface="Arial" pitchFamily="34" charset="0"/>
                <a:ea typeface="Calibri"/>
                <a:cs typeface="Arial" pitchFamily="34" charset="0"/>
              </a:rPr>
              <a:t> </a:t>
            </a:r>
            <a:r>
              <a:rPr lang="en-US" sz="1200" spc="-20" dirty="0" err="1" smtClean="0">
                <a:effectLst/>
                <a:latin typeface="Arial" pitchFamily="34" charset="0"/>
                <a:ea typeface="Calibri"/>
                <a:cs typeface="Arial" pitchFamily="34" charset="0"/>
              </a:rPr>
              <a:t>tâm</a:t>
            </a:r>
            <a:r>
              <a:rPr lang="en-US" sz="1200" spc="-20" dirty="0" smtClean="0">
                <a:effectLst/>
                <a:latin typeface="Arial" pitchFamily="34" charset="0"/>
                <a:ea typeface="Calibri"/>
                <a:cs typeface="Arial" pitchFamily="34" charset="0"/>
              </a:rPr>
              <a:t> (52,5%) </a:t>
            </a:r>
            <a:r>
              <a:rPr lang="en-US" sz="1200" spc="-20" dirty="0" err="1" smtClean="0">
                <a:effectLst/>
                <a:latin typeface="Arial" pitchFamily="34" charset="0"/>
                <a:ea typeface="Calibri"/>
                <a:cs typeface="Arial" pitchFamily="34" charset="0"/>
              </a:rPr>
              <a:t>và</a:t>
            </a:r>
            <a:r>
              <a:rPr lang="en-US" sz="1200" spc="-20" dirty="0" smtClean="0">
                <a:effectLst/>
                <a:latin typeface="Arial" pitchFamily="34" charset="0"/>
                <a:ea typeface="Calibri"/>
                <a:cs typeface="Arial" pitchFamily="34" charset="0"/>
              </a:rPr>
              <a:t> UTPQ </a:t>
            </a:r>
            <a:r>
              <a:rPr lang="en-US" sz="1200" spc="-20" dirty="0" err="1" smtClean="0">
                <a:effectLst/>
                <a:latin typeface="Arial" pitchFamily="34" charset="0"/>
                <a:ea typeface="Calibri"/>
                <a:cs typeface="Arial" pitchFamily="34" charset="0"/>
              </a:rPr>
              <a:t>ngoại</a:t>
            </a:r>
            <a:r>
              <a:rPr lang="en-US" sz="1200" spc="-20" dirty="0" smtClean="0">
                <a:effectLst/>
                <a:latin typeface="Arial" pitchFamily="34" charset="0"/>
                <a:ea typeface="Calibri"/>
                <a:cs typeface="Arial" pitchFamily="34" charset="0"/>
              </a:rPr>
              <a:t> vi (57,5%). </a:t>
            </a:r>
            <a:r>
              <a:rPr lang="en-US" sz="1200" spc="-20" dirty="0" err="1" smtClean="0">
                <a:effectLst/>
                <a:latin typeface="Arial" pitchFamily="34" charset="0"/>
                <a:ea typeface="Calibri"/>
                <a:cs typeface="Arial" pitchFamily="34" charset="0"/>
              </a:rPr>
              <a:t>Không</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có</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sự</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khác</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biệt</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giữa</a:t>
            </a:r>
            <a:r>
              <a:rPr lang="en-US" sz="1200" spc="-20" baseline="0" dirty="0" smtClean="0">
                <a:effectLst/>
                <a:latin typeface="Arial" pitchFamily="34" charset="0"/>
                <a:ea typeface="Calibri"/>
                <a:cs typeface="Arial" pitchFamily="34" charset="0"/>
              </a:rPr>
              <a:t> 2 </a:t>
            </a:r>
            <a:r>
              <a:rPr lang="en-US" sz="1200" spc="-20" baseline="0" dirty="0" err="1" smtClean="0">
                <a:effectLst/>
                <a:latin typeface="Arial" pitchFamily="34" charset="0"/>
                <a:ea typeface="Calibri"/>
                <a:cs typeface="Arial" pitchFamily="34" charset="0"/>
              </a:rPr>
              <a:t>nhóm</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với</a:t>
            </a:r>
            <a:r>
              <a:rPr lang="en-US" sz="1200" spc="-20" baseline="0" dirty="0" smtClean="0">
                <a:effectLst/>
                <a:latin typeface="Arial" pitchFamily="34" charset="0"/>
                <a:ea typeface="Calibri"/>
                <a:cs typeface="Arial" pitchFamily="34" charset="0"/>
              </a:rPr>
              <a:t> p&gt; 0,05 . </a:t>
            </a:r>
            <a:r>
              <a:rPr lang="en-US" sz="1200" spc="-20" baseline="0" dirty="0" err="1" smtClean="0">
                <a:effectLst/>
                <a:latin typeface="Arial" pitchFamily="34" charset="0"/>
                <a:ea typeface="Calibri"/>
                <a:cs typeface="Arial" pitchFamily="34" charset="0"/>
              </a:rPr>
              <a:t>Tương</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tự</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nghiên</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cứu</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Nguyễn</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Việt</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Cồ</a:t>
            </a:r>
            <a:r>
              <a:rPr lang="en-US" sz="1200" spc="-20" baseline="0" dirty="0" smtClean="0">
                <a:effectLst/>
                <a:latin typeface="Arial" pitchFamily="34" charset="0"/>
                <a:ea typeface="Calibri"/>
                <a:cs typeface="Arial" pitchFamily="34" charset="0"/>
              </a:rPr>
              <a:t> </a:t>
            </a:r>
            <a:r>
              <a:rPr lang="en-US" sz="1200" spc="-20" baseline="0" dirty="0" err="1" smtClean="0">
                <a:effectLst/>
                <a:latin typeface="Arial" pitchFamily="34" charset="0"/>
                <a:ea typeface="Calibri"/>
                <a:cs typeface="Arial" pitchFamily="34" charset="0"/>
              </a:rPr>
              <a:t>năm</a:t>
            </a:r>
            <a:r>
              <a:rPr lang="en-US" sz="1200" spc="-20" baseline="0" dirty="0" smtClean="0">
                <a:effectLst/>
                <a:latin typeface="Arial" pitchFamily="34" charset="0"/>
                <a:ea typeface="Calibri"/>
                <a:cs typeface="Arial" pitchFamily="34" charset="0"/>
              </a:rPr>
              <a:t> 1994</a:t>
            </a:r>
            <a:endParaRPr lang="en-US" sz="1200" dirty="0" smtClean="0">
              <a:effectLst/>
              <a:latin typeface="Arial" pitchFamily="34" charset="0"/>
              <a:ea typeface="Calibri"/>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966DD4D8-6D78-4D54-8109-BFA7BF80D7B3}" type="slidenum">
              <a:rPr lang="en-US" smtClean="0"/>
              <a:pPr/>
              <a:t>20</a:t>
            </a:fld>
            <a:endParaRPr lang="en-US"/>
          </a:p>
        </p:txBody>
      </p:sp>
    </p:spTree>
    <p:extLst>
      <p:ext uri="{BB962C8B-B14F-4D97-AF65-F5344CB8AC3E}">
        <p14:creationId xmlns:p14="http://schemas.microsoft.com/office/powerpoint/2010/main" val="3905374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360045" algn="just">
              <a:lnSpc>
                <a:spcPct val="150000"/>
              </a:lnSpc>
              <a:spcBef>
                <a:spcPts val="300"/>
              </a:spcBef>
              <a:spcAft>
                <a:spcPts val="0"/>
              </a:spcAft>
              <a:tabLst>
                <a:tab pos="450215" algn="l"/>
                <a:tab pos="1725295" algn="l"/>
              </a:tabLst>
            </a:pPr>
            <a:r>
              <a:rPr lang="en-US" sz="1200" b="0" i="0" smtClean="0">
                <a:effectLst/>
                <a:latin typeface="Times New Roman"/>
                <a:ea typeface="Calibri"/>
                <a:cs typeface="Times New Roman"/>
              </a:rPr>
              <a:t>Qua </a:t>
            </a:r>
            <a:r>
              <a:rPr lang="en-US" sz="1200" b="0" i="0" err="1" smtClean="0">
                <a:effectLst/>
                <a:latin typeface="Times New Roman"/>
                <a:ea typeface="Calibri"/>
                <a:cs typeface="Times New Roman"/>
              </a:rPr>
              <a:t>nghiên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cứu</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thì</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biểu</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mô</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tuyến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chiếm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tỉ</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lệ</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cao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nhất</a:t>
            </a:r>
            <a:r>
              <a:rPr lang="en-US" sz="1200" b="0" i="0" smtClean="0">
                <a:effectLst/>
                <a:latin typeface="Times New Roman"/>
                <a:ea typeface="Calibri"/>
                <a:cs typeface="Times New Roman"/>
              </a:rPr>
              <a:t> ở UTPQ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(50%) </a:t>
            </a:r>
            <a:r>
              <a:rPr lang="en-US" sz="1200" b="0" i="0" err="1" smtClean="0">
                <a:effectLst/>
                <a:latin typeface="Times New Roman"/>
                <a:ea typeface="Calibri"/>
                <a:cs typeface="Times New Roman"/>
              </a:rPr>
              <a:t>và</a:t>
            </a:r>
            <a:r>
              <a:rPr lang="en-US" sz="1200" b="0" i="0" smtClean="0">
                <a:effectLst/>
                <a:latin typeface="Times New Roman"/>
                <a:ea typeface="Calibri"/>
                <a:cs typeface="Times New Roman"/>
              </a:rPr>
              <a:t> UTPQ </a:t>
            </a:r>
            <a:r>
              <a:rPr lang="en-US" sz="1200" b="0" i="0" err="1" smtClean="0">
                <a:effectLst/>
                <a:latin typeface="Times New Roman"/>
                <a:ea typeface="Calibri"/>
                <a:cs typeface="Times New Roman"/>
              </a:rPr>
              <a:t>ngoại</a:t>
            </a:r>
            <a:r>
              <a:rPr lang="en-US" sz="1200" b="0" i="0" smtClean="0">
                <a:effectLst/>
                <a:latin typeface="Times New Roman"/>
                <a:ea typeface="Calibri"/>
                <a:cs typeface="Times New Roman"/>
              </a:rPr>
              <a:t> vi (70%) </a:t>
            </a:r>
            <a:r>
              <a:rPr lang="en-US" sz="1200" b="0" i="0" err="1" smtClean="0">
                <a:effectLst/>
                <a:latin typeface="Times New Roman"/>
                <a:ea typeface="Calibri"/>
                <a:cs typeface="Times New Roman"/>
              </a:rPr>
              <a:t>phù</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với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nghiên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cứu</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của</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Azorin</a:t>
            </a:r>
            <a:r>
              <a:rPr lang="en-US" sz="1200" b="0" i="0" smtClean="0">
                <a:effectLst/>
                <a:latin typeface="Times New Roman"/>
                <a:ea typeface="Calibri"/>
                <a:cs typeface="Times New Roman"/>
              </a:rPr>
              <a:t> JF 1994 </a:t>
            </a:r>
            <a:r>
              <a:rPr lang="en-US" sz="1200" b="0" i="0" err="1" smtClean="0">
                <a:effectLst/>
                <a:latin typeface="Times New Roman"/>
                <a:ea typeface="Calibri"/>
                <a:cs typeface="Times New Roman"/>
              </a:rPr>
              <a:t>là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biểu</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mô</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tuyến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chiếm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tỉ</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lệ</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cao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nhất</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của</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phổi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Nhưng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tỉ</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lệ</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biểu</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mô</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tuyến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của</a:t>
            </a:r>
            <a:r>
              <a:rPr lang="en-US" sz="1200" b="0" i="0" smtClean="0">
                <a:effectLst/>
                <a:latin typeface="Times New Roman"/>
                <a:ea typeface="Calibri"/>
                <a:cs typeface="Times New Roman"/>
              </a:rPr>
              <a:t> UTPQ </a:t>
            </a:r>
            <a:r>
              <a:rPr lang="en-US" sz="1200" b="0" i="0" err="1" smtClean="0">
                <a:effectLst/>
                <a:latin typeface="Times New Roman"/>
                <a:ea typeface="Calibri"/>
                <a:cs typeface="Times New Roman"/>
              </a:rPr>
              <a:t>ngoại</a:t>
            </a:r>
            <a:r>
              <a:rPr lang="en-US" sz="1200" b="0" i="0" smtClean="0">
                <a:effectLst/>
                <a:latin typeface="Times New Roman"/>
                <a:ea typeface="Calibri"/>
                <a:cs typeface="Times New Roman"/>
              </a:rPr>
              <a:t> vi </a:t>
            </a:r>
            <a:r>
              <a:rPr lang="en-US" sz="1200" b="0" i="0" err="1" smtClean="0">
                <a:effectLst/>
                <a:latin typeface="Times New Roman"/>
                <a:ea typeface="Calibri"/>
                <a:cs typeface="Times New Roman"/>
              </a:rPr>
              <a:t>cao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hơn</a:t>
            </a:r>
            <a:r>
              <a:rPr lang="en-US" sz="1200" b="0" i="0" smtClean="0">
                <a:effectLst/>
                <a:latin typeface="Times New Roman"/>
                <a:ea typeface="Calibri"/>
                <a:cs typeface="Times New Roman"/>
              </a:rPr>
              <a:t> UTPQ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còn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các</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loại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tế</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bào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vảy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tế</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bào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nhỏ</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cao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hơn</a:t>
            </a:r>
            <a:r>
              <a:rPr lang="en-US" sz="1200" b="0" i="0" smtClean="0">
                <a:effectLst/>
                <a:latin typeface="Times New Roman"/>
                <a:ea typeface="Calibri"/>
                <a:cs typeface="Times New Roman"/>
              </a:rPr>
              <a:t> ở UTPQ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Kết</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quả</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này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phù</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với</a:t>
            </a:r>
            <a:r>
              <a:rPr lang="en-US" sz="1200" b="0" i="0" smtClean="0">
                <a:effectLst/>
                <a:latin typeface="Times New Roman"/>
                <a:ea typeface="Calibri"/>
                <a:cs typeface="Times New Roman"/>
              </a:rPr>
              <a:t> 1 </a:t>
            </a:r>
            <a:r>
              <a:rPr lang="en-US" sz="1200" b="0" i="0" err="1" smtClean="0">
                <a:effectLst/>
                <a:latin typeface="Times New Roman"/>
                <a:ea typeface="Calibri"/>
                <a:cs typeface="Times New Roman"/>
              </a:rPr>
              <a:t>số</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nghiên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cứu</a:t>
            </a:r>
            <a:r>
              <a:rPr lang="en-US" sz="1200" b="0" i="0" smtClean="0">
                <a:effectLst/>
                <a:latin typeface="Times New Roman"/>
                <a:ea typeface="Calibri"/>
                <a:cs typeface="Times New Roman"/>
              </a:rPr>
              <a:t>:</a:t>
            </a:r>
            <a:endParaRPr lang="en-US" sz="1200" b="1" i="1" smtClean="0">
              <a:effectLst/>
              <a:latin typeface=".VnTimeH"/>
              <a:ea typeface="Calibri"/>
              <a:cs typeface="Times New Roman"/>
            </a:endParaRPr>
          </a:p>
          <a:p>
            <a:pPr marL="0" marR="0" indent="360045" algn="just">
              <a:lnSpc>
                <a:spcPct val="150000"/>
              </a:lnSpc>
              <a:spcBef>
                <a:spcPts val="300"/>
              </a:spcBef>
              <a:spcAft>
                <a:spcPts val="0"/>
              </a:spcAft>
              <a:tabLst>
                <a:tab pos="450215" algn="l"/>
                <a:tab pos="1725295" algn="l"/>
              </a:tabLst>
            </a:pP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Phan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Lê</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Thắng</a:t>
            </a:r>
            <a:r>
              <a:rPr lang="en-US" sz="1200" b="0" i="0" smtClean="0">
                <a:effectLst/>
                <a:latin typeface="Times New Roman"/>
                <a:ea typeface="Calibri"/>
                <a:cs typeface="Times New Roman"/>
              </a:rPr>
              <a:t> (2000) </a:t>
            </a:r>
            <a:r>
              <a:rPr lang="en-US" sz="1200" b="0" i="0" err="1" smtClean="0">
                <a:effectLst/>
                <a:latin typeface="Times New Roman"/>
                <a:ea typeface="Calibri"/>
                <a:cs typeface="Times New Roman"/>
              </a:rPr>
              <a:t>Khối</a:t>
            </a:r>
            <a:r>
              <a:rPr lang="en-US" sz="1200" b="0" i="0" smtClean="0">
                <a:effectLst/>
                <a:latin typeface="Times New Roman"/>
                <a:ea typeface="Calibri"/>
                <a:cs typeface="Times New Roman"/>
              </a:rPr>
              <a:t> u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có</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tỉ</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lệ</a:t>
            </a:r>
            <a:r>
              <a:rPr lang="en-US" sz="1200" b="0" i="0" smtClean="0">
                <a:effectLst/>
                <a:latin typeface="Times New Roman"/>
                <a:ea typeface="Calibri"/>
                <a:cs typeface="Times New Roman"/>
              </a:rPr>
              <a:t> UTBM </a:t>
            </a:r>
            <a:r>
              <a:rPr lang="en-US" sz="1200" b="0" i="0" err="1" smtClean="0">
                <a:effectLst/>
                <a:latin typeface="Times New Roman"/>
                <a:ea typeface="Calibri"/>
                <a:cs typeface="Times New Roman"/>
              </a:rPr>
              <a:t>vảy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cao</a:t>
            </a:r>
            <a:r>
              <a:rPr lang="en-US" sz="1200" b="0" i="0" smtClean="0">
                <a:effectLst/>
                <a:latin typeface="Times New Roman"/>
                <a:ea typeface="Calibri"/>
                <a:cs typeface="Times New Roman"/>
              </a:rPr>
              <a:t> (38,5%) </a:t>
            </a:r>
            <a:r>
              <a:rPr lang="en-US" sz="1200" b="0" i="0" err="1" smtClean="0">
                <a:effectLst/>
                <a:latin typeface="Times New Roman"/>
                <a:ea typeface="Calibri"/>
                <a:cs typeface="Times New Roman"/>
              </a:rPr>
              <a:t>hơn</a:t>
            </a:r>
            <a:r>
              <a:rPr lang="en-US" sz="1200" b="0" i="0" smtClean="0">
                <a:effectLst/>
                <a:latin typeface="Times New Roman"/>
                <a:ea typeface="Calibri"/>
                <a:cs typeface="Times New Roman"/>
              </a:rPr>
              <a:t> U </a:t>
            </a:r>
            <a:r>
              <a:rPr lang="en-US" sz="1200" b="0" i="0" err="1" smtClean="0">
                <a:effectLst/>
                <a:latin typeface="Times New Roman"/>
                <a:ea typeface="Calibri"/>
                <a:cs typeface="Times New Roman"/>
              </a:rPr>
              <a:t>ngoại</a:t>
            </a:r>
            <a:r>
              <a:rPr lang="en-US" sz="1200" b="0" i="0" smtClean="0">
                <a:effectLst/>
                <a:latin typeface="Times New Roman"/>
                <a:ea typeface="Calibri"/>
                <a:cs typeface="Times New Roman"/>
              </a:rPr>
              <a:t> vi (28,9%), </a:t>
            </a:r>
            <a:r>
              <a:rPr lang="en-US" sz="1200" b="0" i="0" err="1" smtClean="0">
                <a:effectLst/>
                <a:latin typeface="Times New Roman"/>
                <a:ea typeface="Calibri"/>
                <a:cs typeface="Times New Roman"/>
              </a:rPr>
              <a:t>còn</a:t>
            </a:r>
            <a:r>
              <a:rPr lang="en-US" sz="1200" b="0" i="0" smtClean="0">
                <a:effectLst/>
                <a:latin typeface="Times New Roman"/>
                <a:ea typeface="Calibri"/>
                <a:cs typeface="Times New Roman"/>
              </a:rPr>
              <a:t> UTBM </a:t>
            </a:r>
            <a:r>
              <a:rPr lang="en-US" sz="1200" b="0" i="0" err="1" smtClean="0">
                <a:effectLst/>
                <a:latin typeface="Times New Roman"/>
                <a:ea typeface="Calibri"/>
                <a:cs typeface="Times New Roman"/>
              </a:rPr>
              <a:t>tuyến</a:t>
            </a:r>
            <a:r>
              <a:rPr lang="en-US" sz="1200" b="0" i="0" smtClean="0">
                <a:effectLst/>
                <a:latin typeface="Times New Roman"/>
                <a:ea typeface="Calibri"/>
                <a:cs typeface="Times New Roman"/>
              </a:rPr>
              <a:t> ở </a:t>
            </a:r>
            <a:r>
              <a:rPr lang="en-US" sz="1200" b="0" i="0" err="1" smtClean="0">
                <a:effectLst/>
                <a:latin typeface="Times New Roman"/>
                <a:ea typeface="Calibri"/>
                <a:cs typeface="Times New Roman"/>
              </a:rPr>
              <a:t>ngoại</a:t>
            </a:r>
            <a:r>
              <a:rPr lang="en-US" sz="1200" b="0" i="0" smtClean="0">
                <a:effectLst/>
                <a:latin typeface="Times New Roman"/>
                <a:ea typeface="Calibri"/>
                <a:cs typeface="Times New Roman"/>
              </a:rPr>
              <a:t> vi (74,5%) </a:t>
            </a:r>
            <a:r>
              <a:rPr lang="en-US" sz="1200" b="0" i="0" err="1" smtClean="0">
                <a:effectLst/>
                <a:latin typeface="Times New Roman"/>
                <a:ea typeface="Calibri"/>
                <a:cs typeface="Times New Roman"/>
              </a:rPr>
              <a:t>cao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hơn</a:t>
            </a:r>
            <a:r>
              <a:rPr lang="en-US" sz="1200" b="0" i="0" smtClean="0">
                <a:effectLst/>
                <a:latin typeface="Times New Roman"/>
                <a:ea typeface="Calibri"/>
                <a:cs typeface="Times New Roman"/>
              </a:rPr>
              <a:t> ở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[51].</a:t>
            </a:r>
            <a:endParaRPr lang="en-US" sz="1200" b="1" i="1" smtClean="0">
              <a:effectLst/>
              <a:latin typeface=".VnTimeH"/>
              <a:ea typeface="Calibri"/>
              <a:cs typeface="Times New Roman"/>
            </a:endParaRPr>
          </a:p>
          <a:p>
            <a:pPr marL="0" marR="0" indent="360045" algn="just">
              <a:lnSpc>
                <a:spcPct val="150000"/>
              </a:lnSpc>
              <a:spcBef>
                <a:spcPts val="300"/>
              </a:spcBef>
              <a:spcAft>
                <a:spcPts val="0"/>
              </a:spcAft>
              <a:tabLst>
                <a:tab pos="450215" algn="l"/>
                <a:tab pos="1725295" algn="l"/>
              </a:tabLst>
            </a:pPr>
            <a:r>
              <a:rPr lang="en-US" sz="1200" b="0" i="0" smtClean="0">
                <a:effectLst/>
                <a:latin typeface="Times New Roman"/>
                <a:ea typeface="Calibri"/>
                <a:cs typeface="Times New Roman"/>
              </a:rPr>
              <a:t>- Theo </a:t>
            </a:r>
            <a:r>
              <a:rPr lang="en-US" sz="1200" b="0" i="0" err="1" smtClean="0">
                <a:effectLst/>
                <a:latin typeface="Times New Roman"/>
                <a:ea typeface="Calibri"/>
                <a:cs typeface="Times New Roman"/>
              </a:rPr>
              <a:t>Houwen</a:t>
            </a:r>
            <a:r>
              <a:rPr lang="en-US" sz="1200" b="0" i="0" smtClean="0">
                <a:effectLst/>
                <a:latin typeface="Times New Roman"/>
                <a:ea typeface="Calibri"/>
                <a:cs typeface="Times New Roman"/>
              </a:rPr>
              <a:t> L 65% u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là</a:t>
            </a:r>
            <a:r>
              <a:rPr lang="en-US" sz="1200" b="0" i="0" smtClean="0">
                <a:effectLst/>
                <a:latin typeface="Times New Roman"/>
                <a:ea typeface="Calibri"/>
                <a:cs typeface="Times New Roman"/>
              </a:rPr>
              <a:t> UTBM </a:t>
            </a:r>
            <a:r>
              <a:rPr lang="en-US" sz="1200" b="0" i="0" err="1" smtClean="0">
                <a:effectLst/>
                <a:latin typeface="Times New Roman"/>
                <a:ea typeface="Calibri"/>
                <a:cs typeface="Times New Roman"/>
              </a:rPr>
              <a:t>vảy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và</a:t>
            </a:r>
            <a:r>
              <a:rPr lang="en-US" sz="1200" b="0" i="0" smtClean="0">
                <a:effectLst/>
                <a:latin typeface="Times New Roman"/>
                <a:ea typeface="Calibri"/>
                <a:cs typeface="Times New Roman"/>
              </a:rPr>
              <a:t> 70% u </a:t>
            </a:r>
            <a:r>
              <a:rPr lang="en-US" sz="1200" b="0" i="0" err="1" smtClean="0">
                <a:effectLst/>
                <a:latin typeface="Times New Roman"/>
                <a:ea typeface="Calibri"/>
                <a:cs typeface="Times New Roman"/>
              </a:rPr>
              <a:t>ngoại</a:t>
            </a:r>
            <a:r>
              <a:rPr lang="en-US" sz="1200" b="0" i="0" smtClean="0">
                <a:effectLst/>
                <a:latin typeface="Times New Roman"/>
                <a:ea typeface="Calibri"/>
                <a:cs typeface="Times New Roman"/>
              </a:rPr>
              <a:t> vi </a:t>
            </a:r>
            <a:r>
              <a:rPr lang="en-US" sz="1200" b="0" i="0" err="1" smtClean="0">
                <a:effectLst/>
                <a:latin typeface="Times New Roman"/>
                <a:ea typeface="Calibri"/>
                <a:cs typeface="Times New Roman"/>
              </a:rPr>
              <a:t>là</a:t>
            </a:r>
            <a:r>
              <a:rPr lang="en-US" sz="1200" b="0" i="0" smtClean="0">
                <a:effectLst/>
                <a:latin typeface="Times New Roman"/>
                <a:ea typeface="Calibri"/>
                <a:cs typeface="Times New Roman"/>
              </a:rPr>
              <a:t> UTBM </a:t>
            </a:r>
            <a:r>
              <a:rPr lang="en-US" sz="1200" b="0" i="0" err="1" smtClean="0">
                <a:effectLst/>
                <a:latin typeface="Times New Roman"/>
                <a:ea typeface="Calibri"/>
                <a:cs typeface="Times New Roman"/>
              </a:rPr>
              <a:t>tuyến</a:t>
            </a:r>
            <a:r>
              <a:rPr lang="en-US" sz="1200" b="0" i="0" smtClean="0">
                <a:effectLst/>
                <a:latin typeface="Times New Roman"/>
                <a:ea typeface="Calibri"/>
                <a:cs typeface="Times New Roman"/>
              </a:rPr>
              <a:t> [52]</a:t>
            </a:r>
            <a:endParaRPr lang="en-US" sz="1200" b="1" i="1">
              <a:effectLst/>
              <a:latin typeface=".VnTimeH"/>
              <a:ea typeface="Calibri"/>
              <a:cs typeface="Times New Roman"/>
            </a:endParaRPr>
          </a:p>
        </p:txBody>
      </p:sp>
      <p:sp>
        <p:nvSpPr>
          <p:cNvPr id="4" name="Slide Number Placeholder 3"/>
          <p:cNvSpPr>
            <a:spLocks noGrp="1"/>
          </p:cNvSpPr>
          <p:nvPr>
            <p:ph type="sldNum" sz="quarter" idx="10"/>
          </p:nvPr>
        </p:nvSpPr>
        <p:spPr/>
        <p:txBody>
          <a:bodyPr/>
          <a:lstStyle/>
          <a:p>
            <a:fld id="{966DD4D8-6D78-4D54-8109-BFA7BF80D7B3}" type="slidenum">
              <a:rPr lang="en-US" smtClean="0"/>
              <a:pPr/>
              <a:t>21</a:t>
            </a:fld>
            <a:endParaRPr lang="en-US"/>
          </a:p>
        </p:txBody>
      </p:sp>
    </p:spTree>
    <p:extLst>
      <p:ext uri="{BB962C8B-B14F-4D97-AF65-F5344CB8AC3E}">
        <p14:creationId xmlns:p14="http://schemas.microsoft.com/office/powerpoint/2010/main" val="3456136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smtClean="0"/>
              <a:t>Kết</a:t>
            </a:r>
            <a:r>
              <a:rPr lang="en-US" baseline="0" smtClean="0"/>
              <a:t> </a:t>
            </a:r>
            <a:r>
              <a:rPr lang="en-US" baseline="0" err="1" smtClean="0"/>
              <a:t>quả</a:t>
            </a:r>
            <a:r>
              <a:rPr lang="en-US" baseline="0" smtClean="0"/>
              <a:t> </a:t>
            </a:r>
            <a:r>
              <a:rPr lang="en-US" baseline="0" err="1" smtClean="0"/>
              <a:t>nghiên</a:t>
            </a:r>
            <a:r>
              <a:rPr lang="en-US" baseline="0" smtClean="0"/>
              <a:t> </a:t>
            </a:r>
            <a:r>
              <a:rPr lang="en-US" baseline="0" err="1" smtClean="0"/>
              <a:t>cứu</a:t>
            </a:r>
            <a:r>
              <a:rPr lang="en-US" baseline="0" smtClean="0"/>
              <a:t> </a:t>
            </a:r>
            <a:r>
              <a:rPr lang="en-US" baseline="0" err="1" smtClean="0"/>
              <a:t>về</a:t>
            </a:r>
            <a:r>
              <a:rPr lang="en-US" baseline="0" smtClean="0"/>
              <a:t> </a:t>
            </a:r>
            <a:r>
              <a:rPr lang="en-US" baseline="0" err="1" smtClean="0"/>
              <a:t>tổn</a:t>
            </a:r>
            <a:r>
              <a:rPr lang="en-US" baseline="0" smtClean="0"/>
              <a:t> </a:t>
            </a:r>
            <a:r>
              <a:rPr lang="en-US" baseline="0" err="1" smtClean="0"/>
              <a:t>thương</a:t>
            </a:r>
            <a:r>
              <a:rPr lang="en-US" baseline="0" smtClean="0"/>
              <a:t> qua </a:t>
            </a:r>
            <a:r>
              <a:rPr lang="en-US" baseline="0" err="1" smtClean="0"/>
              <a:t>nội</a:t>
            </a:r>
            <a:r>
              <a:rPr lang="en-US" baseline="0" smtClean="0"/>
              <a:t> </a:t>
            </a:r>
            <a:r>
              <a:rPr lang="en-US" baseline="0" err="1" smtClean="0"/>
              <a:t>soi</a:t>
            </a:r>
            <a:r>
              <a:rPr lang="en-US" baseline="0" smtClean="0"/>
              <a:t> </a:t>
            </a:r>
            <a:r>
              <a:rPr lang="en-US" baseline="0" err="1" smtClean="0"/>
              <a:t>phế</a:t>
            </a:r>
            <a:r>
              <a:rPr lang="en-US" baseline="0" smtClean="0"/>
              <a:t> </a:t>
            </a:r>
            <a:r>
              <a:rPr lang="en-US" baseline="0" err="1" smtClean="0"/>
              <a:t>quản</a:t>
            </a:r>
            <a:r>
              <a:rPr lang="en-US" baseline="0" smtClean="0"/>
              <a:t> </a:t>
            </a:r>
            <a:r>
              <a:rPr lang="en-US" baseline="0" err="1" smtClean="0"/>
              <a:t>ánh</a:t>
            </a:r>
            <a:r>
              <a:rPr lang="en-US" baseline="0" smtClean="0"/>
              <a:t> </a:t>
            </a:r>
            <a:r>
              <a:rPr lang="en-US" baseline="0" err="1" smtClean="0"/>
              <a:t>sáng</a:t>
            </a:r>
            <a:r>
              <a:rPr lang="en-US" baseline="0" smtClean="0"/>
              <a:t> </a:t>
            </a:r>
            <a:r>
              <a:rPr lang="en-US" baseline="0" err="1" smtClean="0"/>
              <a:t>trắng</a:t>
            </a:r>
            <a:r>
              <a:rPr lang="en-US" baseline="0" smtClean="0"/>
              <a:t> </a:t>
            </a:r>
            <a:r>
              <a:rPr lang="en-US" baseline="0" err="1" smtClean="0"/>
              <a:t>của</a:t>
            </a:r>
            <a:r>
              <a:rPr lang="en-US" baseline="0" smtClean="0"/>
              <a:t> UTP </a:t>
            </a:r>
            <a:r>
              <a:rPr lang="en-US" baseline="0" err="1" smtClean="0"/>
              <a:t>trung</a:t>
            </a:r>
            <a:r>
              <a:rPr lang="en-US" baseline="0" smtClean="0"/>
              <a:t> </a:t>
            </a:r>
            <a:r>
              <a:rPr lang="en-US" baseline="0" err="1" smtClean="0"/>
              <a:t>tâm</a:t>
            </a:r>
            <a:r>
              <a:rPr lang="en-US" baseline="0" smtClean="0"/>
              <a:t> </a:t>
            </a:r>
            <a:r>
              <a:rPr lang="en-US" baseline="0" err="1" smtClean="0"/>
              <a:t>thì</a:t>
            </a:r>
            <a:r>
              <a:rPr lang="en-US" baseline="0" smtClean="0"/>
              <a:t> </a:t>
            </a:r>
            <a:r>
              <a:rPr lang="en-US" baseline="0" err="1" smtClean="0"/>
              <a:t>thâm</a:t>
            </a:r>
            <a:r>
              <a:rPr lang="en-US" baseline="0" smtClean="0"/>
              <a:t> </a:t>
            </a:r>
            <a:r>
              <a:rPr lang="en-US" baseline="0" err="1" smtClean="0"/>
              <a:t>nhiễm</a:t>
            </a:r>
            <a:r>
              <a:rPr lang="en-US" baseline="0" smtClean="0"/>
              <a:t> </a:t>
            </a:r>
            <a:r>
              <a:rPr lang="en-US" baseline="0" err="1" smtClean="0"/>
              <a:t>chiếm</a:t>
            </a:r>
            <a:r>
              <a:rPr lang="en-US" baseline="0" smtClean="0"/>
              <a:t> </a:t>
            </a:r>
            <a:r>
              <a:rPr lang="en-US" baseline="0" err="1" smtClean="0"/>
              <a:t>tỉ</a:t>
            </a:r>
            <a:r>
              <a:rPr lang="en-US" baseline="0" smtClean="0"/>
              <a:t> </a:t>
            </a:r>
            <a:r>
              <a:rPr lang="en-US" baseline="0" err="1" smtClean="0"/>
              <a:t>lệ</a:t>
            </a:r>
            <a:r>
              <a:rPr lang="en-US" baseline="0" smtClean="0"/>
              <a:t> </a:t>
            </a:r>
            <a:r>
              <a:rPr lang="en-US" baseline="0" err="1" smtClean="0"/>
              <a:t>cao</a:t>
            </a:r>
            <a:r>
              <a:rPr lang="en-US" baseline="0" smtClean="0"/>
              <a:t> </a:t>
            </a:r>
            <a:r>
              <a:rPr lang="en-US" baseline="0" err="1" smtClean="0"/>
              <a:t>nhất</a:t>
            </a:r>
            <a:r>
              <a:rPr lang="en-US" baseline="0" smtClean="0"/>
              <a:t> (60%) </a:t>
            </a:r>
            <a:r>
              <a:rPr lang="en-US" baseline="0" err="1" smtClean="0"/>
              <a:t>sau</a:t>
            </a:r>
            <a:r>
              <a:rPr lang="en-US" baseline="0" smtClean="0"/>
              <a:t> </a:t>
            </a:r>
            <a:r>
              <a:rPr lang="en-US" baseline="0" err="1" smtClean="0"/>
              <a:t>đến</a:t>
            </a:r>
            <a:r>
              <a:rPr lang="en-US" baseline="0" smtClean="0"/>
              <a:t> u </a:t>
            </a:r>
            <a:r>
              <a:rPr lang="en-US" baseline="0" err="1" smtClean="0"/>
              <a:t>sùi</a:t>
            </a:r>
            <a:r>
              <a:rPr lang="en-US" baseline="0" smtClean="0"/>
              <a:t> (25%) </a:t>
            </a:r>
            <a:r>
              <a:rPr lang="en-US" baseline="0" err="1" smtClean="0"/>
              <a:t>và</a:t>
            </a:r>
            <a:r>
              <a:rPr lang="en-US" baseline="0" smtClean="0"/>
              <a:t> </a:t>
            </a:r>
            <a:r>
              <a:rPr lang="en-US" baseline="0" err="1" smtClean="0"/>
              <a:t>chèn</a:t>
            </a:r>
            <a:r>
              <a:rPr lang="en-US" baseline="0" smtClean="0"/>
              <a:t> </a:t>
            </a:r>
            <a:r>
              <a:rPr lang="en-US" baseline="0" err="1" smtClean="0"/>
              <a:t>ép</a:t>
            </a:r>
            <a:r>
              <a:rPr lang="en-US" baseline="0" smtClean="0"/>
              <a:t> </a:t>
            </a:r>
            <a:r>
              <a:rPr lang="en-US" baseline="0" err="1" smtClean="0"/>
              <a:t>là</a:t>
            </a:r>
            <a:r>
              <a:rPr lang="en-US" baseline="0" smtClean="0"/>
              <a:t> 15%. </a:t>
            </a:r>
            <a:r>
              <a:rPr lang="en-US" baseline="0" err="1" smtClean="0"/>
              <a:t>Tương</a:t>
            </a:r>
            <a:r>
              <a:rPr lang="en-US" baseline="0" smtClean="0"/>
              <a:t> </a:t>
            </a:r>
            <a:r>
              <a:rPr lang="en-US" baseline="0" err="1" smtClean="0"/>
              <a:t>tự</a:t>
            </a:r>
            <a:r>
              <a:rPr lang="en-US" baseline="0" smtClean="0"/>
              <a:t> </a:t>
            </a:r>
            <a:r>
              <a:rPr lang="en-US" baseline="0" err="1" smtClean="0"/>
              <a:t>kết</a:t>
            </a:r>
            <a:r>
              <a:rPr lang="en-US" baseline="0" smtClean="0"/>
              <a:t> </a:t>
            </a:r>
            <a:r>
              <a:rPr lang="en-US" baseline="0" err="1" smtClean="0"/>
              <a:t>quả</a:t>
            </a:r>
            <a:r>
              <a:rPr lang="en-US" baseline="0" smtClean="0"/>
              <a:t> </a:t>
            </a:r>
            <a:r>
              <a:rPr lang="en-US" baseline="0" err="1" smtClean="0"/>
              <a:t>nghiên</a:t>
            </a:r>
            <a:r>
              <a:rPr lang="en-US" baseline="0" smtClean="0"/>
              <a:t> </a:t>
            </a:r>
            <a:r>
              <a:rPr lang="en-US" baseline="0" err="1" smtClean="0"/>
              <a:t>cứu</a:t>
            </a:r>
            <a:r>
              <a:rPr lang="en-US" baseline="0" smtClean="0"/>
              <a:t> </a:t>
            </a:r>
            <a:r>
              <a:rPr lang="en-US" baseline="0" err="1" smtClean="0"/>
              <a:t>Ngô</a:t>
            </a:r>
            <a:r>
              <a:rPr lang="en-US" baseline="0" smtClean="0"/>
              <a:t> </a:t>
            </a:r>
            <a:r>
              <a:rPr lang="en-US" baseline="0" err="1" smtClean="0"/>
              <a:t>Quý</a:t>
            </a:r>
            <a:r>
              <a:rPr lang="en-US" baseline="0" smtClean="0"/>
              <a:t> </a:t>
            </a:r>
            <a:r>
              <a:rPr lang="en-US" baseline="0" err="1" smtClean="0"/>
              <a:t>Châu</a:t>
            </a:r>
            <a:r>
              <a:rPr lang="en-US" baseline="0" smtClean="0"/>
              <a:t> </a:t>
            </a:r>
            <a:r>
              <a:rPr lang="en-US" baseline="0" err="1" smtClean="0"/>
              <a:t>và</a:t>
            </a:r>
            <a:r>
              <a:rPr lang="en-US" baseline="0" smtClean="0"/>
              <a:t> </a:t>
            </a:r>
            <a:r>
              <a:rPr lang="en-US" baseline="0" err="1" smtClean="0"/>
              <a:t>Nguyễn</a:t>
            </a:r>
            <a:r>
              <a:rPr lang="en-US" baseline="0" smtClean="0"/>
              <a:t> </a:t>
            </a:r>
            <a:r>
              <a:rPr lang="en-US" baseline="0" err="1" smtClean="0"/>
              <a:t>Đại</a:t>
            </a:r>
            <a:r>
              <a:rPr lang="en-US" baseline="0" smtClean="0"/>
              <a:t> </a:t>
            </a:r>
            <a:r>
              <a:rPr lang="en-US" baseline="0" err="1" smtClean="0"/>
              <a:t>Bình</a:t>
            </a:r>
            <a:r>
              <a:rPr lang="en-US" baseline="0" smtClean="0"/>
              <a:t>.</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22</a:t>
            </a:fld>
            <a:endParaRPr lang="en-US"/>
          </a:p>
        </p:txBody>
      </p:sp>
    </p:spTree>
    <p:extLst>
      <p:ext uri="{BB962C8B-B14F-4D97-AF65-F5344CB8AC3E}">
        <p14:creationId xmlns:p14="http://schemas.microsoft.com/office/powerpoint/2010/main" val="3774400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360045" algn="just">
              <a:lnSpc>
                <a:spcPct val="150000"/>
              </a:lnSpc>
              <a:spcBef>
                <a:spcPts val="300"/>
              </a:spcBef>
              <a:spcAft>
                <a:spcPts val="0"/>
              </a:spcAft>
              <a:tabLst>
                <a:tab pos="450215" algn="l"/>
              </a:tabLst>
            </a:pPr>
            <a:r>
              <a:rPr lang="vi-VN" sz="1200" b="0" i="0" smtClean="0">
                <a:effectLst/>
                <a:latin typeface="Times New Roman"/>
                <a:ea typeface="Calibri"/>
                <a:cs typeface="Times New Roman"/>
              </a:rPr>
              <a:t>Trong 40 bệnh nhân UTPQ trung tâm được soi phế quản ánh sáng trắng và huỳnh quang đều phát hiện được tổn thương u sùi, thâm nhiễm, chèn ép và tất cả các tổn thương u  sùi, thâm nhiễm, chèn ép đều giảm tín hiệu huỳnh quang.  Nhưng ánh sáng huỳnh quang còn phát hiện thêm 40 tổn thương giảm tín hiệu khác xa tổn thương u sùi, thâm nhiễm, chèn ép.</a:t>
            </a:r>
            <a:endParaRPr lang="en-US" sz="1200" b="1" i="1">
              <a:effectLst/>
              <a:latin typeface=".VnTimeH"/>
              <a:ea typeface="Calibri"/>
              <a:cs typeface="Times New Roman"/>
            </a:endParaRPr>
          </a:p>
        </p:txBody>
      </p:sp>
      <p:sp>
        <p:nvSpPr>
          <p:cNvPr id="4" name="Slide Number Placeholder 3"/>
          <p:cNvSpPr>
            <a:spLocks noGrp="1"/>
          </p:cNvSpPr>
          <p:nvPr>
            <p:ph type="sldNum" sz="quarter" idx="10"/>
          </p:nvPr>
        </p:nvSpPr>
        <p:spPr/>
        <p:txBody>
          <a:bodyPr/>
          <a:lstStyle/>
          <a:p>
            <a:fld id="{966DD4D8-6D78-4D54-8109-BFA7BF80D7B3}" type="slidenum">
              <a:rPr lang="en-US" smtClean="0"/>
              <a:pPr/>
              <a:t>23</a:t>
            </a:fld>
            <a:endParaRPr lang="en-US"/>
          </a:p>
        </p:txBody>
      </p:sp>
    </p:spTree>
    <p:extLst>
      <p:ext uri="{BB962C8B-B14F-4D97-AF65-F5344CB8AC3E}">
        <p14:creationId xmlns:p14="http://schemas.microsoft.com/office/powerpoint/2010/main" val="214696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360045" algn="just">
              <a:lnSpc>
                <a:spcPct val="150000"/>
              </a:lnSpc>
              <a:spcBef>
                <a:spcPts val="300"/>
              </a:spcBef>
              <a:spcAft>
                <a:spcPts val="0"/>
              </a:spcAft>
              <a:tabLst>
                <a:tab pos="450215" algn="l"/>
                <a:tab pos="1725295" algn="l"/>
              </a:tabLst>
            </a:pPr>
            <a:r>
              <a:rPr lang="en-US" sz="1200" b="0" i="0" err="1" smtClean="0">
                <a:effectLst/>
                <a:latin typeface="Times New Roman"/>
                <a:ea typeface="Calibri"/>
                <a:cs typeface="Times New Roman"/>
              </a:rPr>
              <a:t>trong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nghiên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cứu</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chúng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tôi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kết</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quả</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xét</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nghiệm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mô</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bệnh</a:t>
            </a:r>
            <a:r>
              <a:rPr lang="en-US" sz="1200" b="0" i="0" smtClean="0">
                <a:effectLst/>
                <a:latin typeface="Times New Roman"/>
                <a:ea typeface="Calibri"/>
                <a:cs typeface="Times New Roman"/>
              </a:rPr>
              <a:t> 40 </a:t>
            </a:r>
            <a:r>
              <a:rPr lang="en-US" sz="1200" b="0" i="0" err="1" smtClean="0">
                <a:effectLst/>
                <a:latin typeface="Times New Roman"/>
                <a:ea typeface="Calibri"/>
                <a:cs typeface="Times New Roman"/>
              </a:rPr>
              <a:t>vị</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trí</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tổn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thương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xa</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của</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bệnh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nhân</a:t>
            </a:r>
            <a:r>
              <a:rPr lang="en-US" sz="1200" b="0" i="0" smtClean="0">
                <a:effectLst/>
                <a:latin typeface="Times New Roman"/>
                <a:ea typeface="Calibri"/>
                <a:cs typeface="Times New Roman"/>
              </a:rPr>
              <a:t> UTPQ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qua </a:t>
            </a:r>
            <a:r>
              <a:rPr lang="en-US" sz="1200" b="0" i="0" err="1" smtClean="0">
                <a:effectLst/>
                <a:latin typeface="Times New Roman"/>
                <a:ea typeface="Calibri"/>
                <a:cs typeface="Times New Roman"/>
              </a:rPr>
              <a:t>nội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soi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phế</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quản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huỳnh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quang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mà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nội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soi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ánh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sáng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trắng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không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phát</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hiện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được</a:t>
            </a:r>
            <a:r>
              <a:rPr lang="en-US" sz="1200" b="0" i="0" smtClean="0">
                <a:effectLst/>
                <a:latin typeface="Times New Roman"/>
                <a:ea typeface="Calibri"/>
                <a:cs typeface="Times New Roman"/>
              </a:rPr>
              <a:t>: 20 </a:t>
            </a:r>
            <a:r>
              <a:rPr lang="en-US" sz="1200" b="0" i="0" err="1" smtClean="0">
                <a:effectLst/>
                <a:latin typeface="Times New Roman"/>
                <a:ea typeface="Calibri"/>
                <a:cs typeface="Times New Roman"/>
              </a:rPr>
              <a:t>trường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(50 %) </a:t>
            </a:r>
            <a:r>
              <a:rPr lang="en-US" sz="1200" b="0" i="0" err="1" smtClean="0">
                <a:effectLst/>
                <a:latin typeface="Times New Roman"/>
                <a:ea typeface="Calibri"/>
                <a:cs typeface="Times New Roman"/>
              </a:rPr>
              <a:t>là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còn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các</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tổn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thương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khác</a:t>
            </a:r>
            <a:r>
              <a:rPr lang="en-US" sz="1200" b="0" i="0" smtClean="0">
                <a:effectLst/>
                <a:latin typeface="Times New Roman"/>
                <a:ea typeface="Calibri"/>
                <a:cs typeface="Times New Roman"/>
              </a:rPr>
              <a:t>: 4 </a:t>
            </a:r>
            <a:r>
              <a:rPr lang="en-US" sz="1200" b="0" i="0" err="1" smtClean="0">
                <a:effectLst/>
                <a:latin typeface="Times New Roman"/>
                <a:ea typeface="Calibri"/>
                <a:cs typeface="Times New Roman"/>
              </a:rPr>
              <a:t>trường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(10%) </a:t>
            </a:r>
            <a:r>
              <a:rPr lang="en-US" sz="1200" b="0" i="0" err="1" smtClean="0">
                <a:effectLst/>
                <a:latin typeface="Times New Roman"/>
                <a:ea typeface="Calibri"/>
                <a:cs typeface="Times New Roman"/>
              </a:rPr>
              <a:t>tăng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sản</a:t>
            </a:r>
            <a:r>
              <a:rPr lang="en-US" sz="1200" b="0" i="0" smtClean="0">
                <a:effectLst/>
                <a:latin typeface="Times New Roman"/>
                <a:ea typeface="Calibri"/>
                <a:cs typeface="Times New Roman"/>
              </a:rPr>
              <a:t>, 3 </a:t>
            </a:r>
            <a:r>
              <a:rPr lang="en-US" sz="1200" b="0" i="0" err="1" smtClean="0">
                <a:effectLst/>
                <a:latin typeface="Times New Roman"/>
                <a:ea typeface="Calibri"/>
                <a:cs typeface="Times New Roman"/>
              </a:rPr>
              <a:t>trường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dị</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sản</a:t>
            </a:r>
            <a:r>
              <a:rPr lang="en-US" sz="1200" b="0" i="0" smtClean="0">
                <a:effectLst/>
                <a:latin typeface="Times New Roman"/>
                <a:ea typeface="Calibri"/>
                <a:cs typeface="Times New Roman"/>
              </a:rPr>
              <a:t> (7,5%), 10 </a:t>
            </a:r>
            <a:r>
              <a:rPr lang="en-US" sz="1200" b="0" i="0" err="1" smtClean="0">
                <a:effectLst/>
                <a:latin typeface="Times New Roman"/>
                <a:ea typeface="Calibri"/>
                <a:cs typeface="Times New Roman"/>
              </a:rPr>
              <a:t>trường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viêm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mạn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tính</a:t>
            </a:r>
            <a:r>
              <a:rPr lang="en-US" sz="1200" b="0" i="0" smtClean="0">
                <a:effectLst/>
                <a:latin typeface="Times New Roman"/>
                <a:ea typeface="Calibri"/>
                <a:cs typeface="Times New Roman"/>
              </a:rPr>
              <a:t> (25%). Qua </a:t>
            </a:r>
            <a:r>
              <a:rPr lang="en-US" sz="1200" b="0" i="0" err="1" smtClean="0">
                <a:effectLst/>
                <a:latin typeface="Times New Roman"/>
                <a:ea typeface="Calibri"/>
                <a:cs typeface="Times New Roman"/>
              </a:rPr>
              <a:t>đó</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có</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thể</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thấy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thư</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phổi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thể</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trung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tâm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bệnh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lý</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ác</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tính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có</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mức</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độ</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xâm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lấn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taị</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chỗ</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sớm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nên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chỉ</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định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soi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phế</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quản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cần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thiết</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giúp</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chẩn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đoán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chính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xác</a:t>
            </a:r>
            <a:r>
              <a:rPr lang="en-US" sz="1200" b="0" i="0" smtClean="0">
                <a:effectLst/>
                <a:latin typeface="Times New Roman"/>
                <a:ea typeface="Calibri"/>
                <a:cs typeface="Times New Roman"/>
              </a:rPr>
              <a:t> T </a:t>
            </a:r>
            <a:r>
              <a:rPr lang="en-US" sz="1200" b="0" i="0" err="1" smtClean="0">
                <a:effectLst/>
                <a:latin typeface="Times New Roman"/>
                <a:ea typeface="Calibri"/>
                <a:cs typeface="Times New Roman"/>
              </a:rPr>
              <a:t>phục</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vụ</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chỉ</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định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điều</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trị</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phù</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a:t>
            </a:r>
            <a:endParaRPr lang="en-US" sz="1200" b="1" i="1" smtClean="0">
              <a:effectLst/>
              <a:latin typeface=".VnTimeH"/>
              <a:ea typeface="Calibri"/>
              <a:cs typeface="Times New Roman"/>
            </a:endParaRPr>
          </a:p>
          <a:p>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24</a:t>
            </a:fld>
            <a:endParaRPr lang="en-US"/>
          </a:p>
        </p:txBody>
      </p:sp>
    </p:spTree>
    <p:extLst>
      <p:ext uri="{BB962C8B-B14F-4D97-AF65-F5344CB8AC3E}">
        <p14:creationId xmlns:p14="http://schemas.microsoft.com/office/powerpoint/2010/main" val="1555126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err="1" smtClean="0">
                <a:effectLst/>
                <a:latin typeface="Times New Roman"/>
                <a:ea typeface="Calibri"/>
              </a:rPr>
              <a:t>Trong</a:t>
            </a:r>
            <a:r>
              <a:rPr lang="en-US" sz="1200" b="0" i="0" smtClean="0">
                <a:effectLst/>
                <a:latin typeface="Times New Roman"/>
                <a:ea typeface="Calibri"/>
              </a:rPr>
              <a:t> 40 </a:t>
            </a:r>
            <a:r>
              <a:rPr lang="en-US" sz="1200" b="0" i="0" err="1" smtClean="0">
                <a:effectLst/>
                <a:latin typeface="Times New Roman"/>
                <a:ea typeface="Calibri"/>
              </a:rPr>
              <a:t>trường</a:t>
            </a:r>
            <a:r>
              <a:rPr lang="en-US" sz="1200" b="0" i="0" smtClean="0">
                <a:effectLst/>
                <a:latin typeface="Times New Roman"/>
                <a:ea typeface="Calibri"/>
              </a:rPr>
              <a:t> </a:t>
            </a:r>
            <a:r>
              <a:rPr lang="en-US" sz="1200" b="0" i="0" err="1" smtClean="0">
                <a:effectLst/>
                <a:latin typeface="Times New Roman"/>
                <a:ea typeface="Calibri"/>
              </a:rPr>
              <a:t>hợp</a:t>
            </a:r>
            <a:r>
              <a:rPr lang="en-US" sz="1200" b="0" i="0" smtClean="0">
                <a:effectLst/>
                <a:latin typeface="Times New Roman"/>
                <a:ea typeface="Calibri"/>
              </a:rPr>
              <a:t> </a:t>
            </a:r>
            <a:r>
              <a:rPr lang="en-US" sz="1200" b="0" i="0" err="1" smtClean="0">
                <a:effectLst/>
                <a:latin typeface="Times New Roman"/>
                <a:ea typeface="Calibri"/>
              </a:rPr>
              <a:t>bệnh</a:t>
            </a:r>
            <a:r>
              <a:rPr lang="en-US" sz="1200" b="0" i="0" smtClean="0">
                <a:effectLst/>
                <a:latin typeface="Times New Roman"/>
                <a:ea typeface="Calibri"/>
              </a:rPr>
              <a:t> </a:t>
            </a:r>
            <a:r>
              <a:rPr lang="en-US" sz="1200" b="0" i="0" err="1" smtClean="0">
                <a:effectLst/>
                <a:latin typeface="Times New Roman"/>
                <a:ea typeface="Calibri"/>
              </a:rPr>
              <a:t>nhân</a:t>
            </a:r>
            <a:r>
              <a:rPr lang="en-US" sz="1200" b="0" i="0" smtClean="0">
                <a:effectLst/>
                <a:latin typeface="Times New Roman"/>
                <a:ea typeface="Calibri"/>
              </a:rPr>
              <a:t> </a:t>
            </a:r>
            <a:r>
              <a:rPr lang="en-US" sz="1200" b="0" i="0" err="1" smtClean="0">
                <a:effectLst/>
                <a:latin typeface="Times New Roman"/>
                <a:ea typeface="Calibri"/>
              </a:rPr>
              <a:t>được</a:t>
            </a:r>
            <a:r>
              <a:rPr lang="en-US" sz="1200" b="0" i="0" smtClean="0">
                <a:effectLst/>
                <a:latin typeface="Times New Roman"/>
                <a:ea typeface="Calibri"/>
              </a:rPr>
              <a:t> </a:t>
            </a:r>
            <a:r>
              <a:rPr lang="en-US" sz="1200" b="0" i="0" err="1" smtClean="0">
                <a:effectLst/>
                <a:latin typeface="Times New Roman"/>
                <a:ea typeface="Calibri"/>
              </a:rPr>
              <a:t>soi</a:t>
            </a:r>
            <a:r>
              <a:rPr lang="en-US" sz="1200" b="0" i="0" smtClean="0">
                <a:effectLst/>
                <a:latin typeface="Times New Roman"/>
                <a:ea typeface="Calibri"/>
              </a:rPr>
              <a:t> </a:t>
            </a:r>
            <a:r>
              <a:rPr lang="en-US" sz="1200" b="0" i="0" err="1" smtClean="0">
                <a:effectLst/>
                <a:latin typeface="Times New Roman"/>
                <a:ea typeface="Calibri"/>
              </a:rPr>
              <a:t>phế</a:t>
            </a:r>
            <a:r>
              <a:rPr lang="en-US" sz="1200" b="0" i="0" smtClean="0">
                <a:effectLst/>
                <a:latin typeface="Times New Roman"/>
                <a:ea typeface="Calibri"/>
              </a:rPr>
              <a:t> </a:t>
            </a:r>
            <a:r>
              <a:rPr lang="en-US" sz="1200" b="0" i="0" err="1" smtClean="0">
                <a:effectLst/>
                <a:latin typeface="Times New Roman"/>
                <a:ea typeface="Calibri"/>
              </a:rPr>
              <a:t>quản</a:t>
            </a:r>
            <a:r>
              <a:rPr lang="en-US" sz="1200" b="0" i="0" smtClean="0">
                <a:effectLst/>
                <a:latin typeface="Times New Roman"/>
                <a:ea typeface="Calibri"/>
              </a:rPr>
              <a:t> </a:t>
            </a:r>
            <a:r>
              <a:rPr lang="en-US" sz="1200" b="0" i="0" err="1" smtClean="0">
                <a:effectLst/>
                <a:latin typeface="Times New Roman"/>
                <a:ea typeface="Calibri"/>
              </a:rPr>
              <a:t>huỳnh</a:t>
            </a:r>
            <a:r>
              <a:rPr lang="en-US" sz="1200" b="0" i="0" smtClean="0">
                <a:effectLst/>
                <a:latin typeface="Times New Roman"/>
                <a:ea typeface="Calibri"/>
              </a:rPr>
              <a:t> </a:t>
            </a:r>
            <a:r>
              <a:rPr lang="en-US" sz="1200" b="0" i="0" err="1" smtClean="0">
                <a:effectLst/>
                <a:latin typeface="Times New Roman"/>
                <a:ea typeface="Calibri"/>
              </a:rPr>
              <a:t>quang</a:t>
            </a:r>
            <a:r>
              <a:rPr lang="en-US" sz="1200" b="0" i="0" smtClean="0">
                <a:effectLst/>
                <a:latin typeface="Times New Roman"/>
                <a:ea typeface="Calibri"/>
              </a:rPr>
              <a:t> </a:t>
            </a:r>
            <a:r>
              <a:rPr lang="en-US" sz="1200" b="0" i="0" err="1" smtClean="0">
                <a:effectLst/>
                <a:latin typeface="Times New Roman"/>
                <a:ea typeface="Calibri"/>
              </a:rPr>
              <a:t>phát</a:t>
            </a:r>
            <a:r>
              <a:rPr lang="en-US" sz="1200" b="0" i="0" smtClean="0">
                <a:effectLst/>
                <a:latin typeface="Times New Roman"/>
                <a:ea typeface="Calibri"/>
              </a:rPr>
              <a:t> </a:t>
            </a:r>
            <a:r>
              <a:rPr lang="en-US" sz="1200" b="0" i="0" err="1" smtClean="0">
                <a:effectLst/>
                <a:latin typeface="Times New Roman"/>
                <a:ea typeface="Calibri"/>
              </a:rPr>
              <a:t>hiện</a:t>
            </a:r>
            <a:r>
              <a:rPr lang="en-US" sz="1200" b="0" i="0" smtClean="0">
                <a:effectLst/>
                <a:latin typeface="Times New Roman"/>
                <a:ea typeface="Calibri"/>
              </a:rPr>
              <a:t> </a:t>
            </a:r>
            <a:r>
              <a:rPr lang="en-US" sz="1200" b="0" i="0" err="1" smtClean="0">
                <a:effectLst/>
                <a:latin typeface="Times New Roman"/>
                <a:ea typeface="Calibri"/>
              </a:rPr>
              <a:t>có</a:t>
            </a:r>
            <a:r>
              <a:rPr lang="en-US" sz="1200" b="0" i="0" smtClean="0">
                <a:effectLst/>
                <a:latin typeface="Times New Roman"/>
                <a:ea typeface="Calibri"/>
              </a:rPr>
              <a:t> </a:t>
            </a:r>
            <a:r>
              <a:rPr lang="en-US" sz="1200" b="0" i="0" err="1" smtClean="0">
                <a:effectLst/>
                <a:latin typeface="Times New Roman"/>
                <a:ea typeface="Calibri"/>
              </a:rPr>
              <a:t>tổn</a:t>
            </a:r>
            <a:r>
              <a:rPr lang="en-US" sz="1200" b="0" i="0" smtClean="0">
                <a:effectLst/>
                <a:latin typeface="Times New Roman"/>
                <a:ea typeface="Calibri"/>
              </a:rPr>
              <a:t> </a:t>
            </a:r>
            <a:r>
              <a:rPr lang="en-US" sz="1200" b="0" i="0" err="1" smtClean="0">
                <a:effectLst/>
                <a:latin typeface="Times New Roman"/>
                <a:ea typeface="Calibri"/>
              </a:rPr>
              <a:t>thương</a:t>
            </a:r>
            <a:r>
              <a:rPr lang="en-US" sz="1200" b="0" i="0" smtClean="0">
                <a:effectLst/>
                <a:latin typeface="Times New Roman"/>
                <a:ea typeface="Calibri"/>
              </a:rPr>
              <a:t> </a:t>
            </a:r>
            <a:r>
              <a:rPr lang="en-US" sz="1200" b="0" i="0" err="1" smtClean="0">
                <a:effectLst/>
                <a:latin typeface="Times New Roman"/>
                <a:ea typeface="Calibri"/>
              </a:rPr>
              <a:t>xa</a:t>
            </a:r>
            <a:r>
              <a:rPr lang="en-US" sz="1200" b="0" i="0" smtClean="0">
                <a:effectLst/>
                <a:latin typeface="Times New Roman"/>
                <a:ea typeface="Calibri"/>
              </a:rPr>
              <a:t> so </a:t>
            </a:r>
            <a:r>
              <a:rPr lang="en-US" sz="1200" b="0" i="0" err="1" smtClean="0">
                <a:effectLst/>
                <a:latin typeface="Times New Roman"/>
                <a:ea typeface="Calibri"/>
              </a:rPr>
              <a:t>với</a:t>
            </a:r>
            <a:r>
              <a:rPr lang="en-US" sz="1200" b="0" i="0" smtClean="0">
                <a:effectLst/>
                <a:latin typeface="Times New Roman"/>
                <a:ea typeface="Calibri"/>
              </a:rPr>
              <a:t> </a:t>
            </a:r>
            <a:r>
              <a:rPr lang="en-US" sz="1200" b="0" i="0" err="1" smtClean="0">
                <a:effectLst/>
                <a:latin typeface="Times New Roman"/>
                <a:ea typeface="Calibri"/>
              </a:rPr>
              <a:t>nội</a:t>
            </a:r>
            <a:r>
              <a:rPr lang="en-US" sz="1200" b="0" i="0" smtClean="0">
                <a:effectLst/>
                <a:latin typeface="Times New Roman"/>
                <a:ea typeface="Calibri"/>
              </a:rPr>
              <a:t> </a:t>
            </a:r>
            <a:r>
              <a:rPr lang="en-US" sz="1200" b="0" i="0" err="1" smtClean="0">
                <a:effectLst/>
                <a:latin typeface="Times New Roman"/>
                <a:ea typeface="Calibri"/>
              </a:rPr>
              <a:t>soi</a:t>
            </a:r>
            <a:r>
              <a:rPr lang="en-US" sz="1200" b="0" i="0" smtClean="0">
                <a:effectLst/>
                <a:latin typeface="Times New Roman"/>
                <a:ea typeface="Calibri"/>
              </a:rPr>
              <a:t> </a:t>
            </a:r>
            <a:r>
              <a:rPr lang="en-US" sz="1200" b="0" i="0" err="1" smtClean="0">
                <a:effectLst/>
                <a:latin typeface="Times New Roman"/>
                <a:ea typeface="Calibri"/>
              </a:rPr>
              <a:t>ánh</a:t>
            </a:r>
            <a:r>
              <a:rPr lang="en-US" sz="1200" b="0" i="0" smtClean="0">
                <a:effectLst/>
                <a:latin typeface="Times New Roman"/>
                <a:ea typeface="Calibri"/>
              </a:rPr>
              <a:t> </a:t>
            </a:r>
            <a:r>
              <a:rPr lang="en-US" sz="1200" b="0" i="0" err="1" smtClean="0">
                <a:effectLst/>
                <a:latin typeface="Times New Roman"/>
                <a:ea typeface="Calibri"/>
              </a:rPr>
              <a:t>sáng</a:t>
            </a:r>
            <a:r>
              <a:rPr lang="en-US" sz="1200" b="0" i="0" smtClean="0">
                <a:effectLst/>
                <a:latin typeface="Times New Roman"/>
                <a:ea typeface="Calibri"/>
              </a:rPr>
              <a:t> </a:t>
            </a:r>
            <a:r>
              <a:rPr lang="en-US" sz="1200" b="0" i="0" err="1" smtClean="0">
                <a:effectLst/>
                <a:latin typeface="Times New Roman"/>
                <a:ea typeface="Calibri"/>
              </a:rPr>
              <a:t>trắng</a:t>
            </a:r>
            <a:r>
              <a:rPr lang="en-US" sz="1200" b="0" i="0" smtClean="0">
                <a:effectLst/>
                <a:latin typeface="Times New Roman"/>
                <a:ea typeface="Calibri"/>
              </a:rPr>
              <a:t> </a:t>
            </a:r>
            <a:r>
              <a:rPr lang="en-US" sz="1200" b="0" i="0" err="1" smtClean="0">
                <a:effectLst/>
                <a:latin typeface="Times New Roman"/>
                <a:ea typeface="Calibri"/>
              </a:rPr>
              <a:t>thì</a:t>
            </a:r>
            <a:r>
              <a:rPr lang="en-US" sz="1200" b="0" i="0" smtClean="0">
                <a:effectLst/>
                <a:latin typeface="Times New Roman"/>
                <a:ea typeface="Calibri"/>
              </a:rPr>
              <a:t> </a:t>
            </a:r>
            <a:r>
              <a:rPr lang="en-US" sz="1200" b="0" i="0" err="1" smtClean="0">
                <a:effectLst/>
                <a:latin typeface="Times New Roman"/>
                <a:ea typeface="Calibri"/>
              </a:rPr>
              <a:t>xét</a:t>
            </a:r>
            <a:r>
              <a:rPr lang="en-US" sz="1200" b="0" i="0" smtClean="0">
                <a:effectLst/>
                <a:latin typeface="Times New Roman"/>
                <a:ea typeface="Calibri"/>
              </a:rPr>
              <a:t> </a:t>
            </a:r>
            <a:r>
              <a:rPr lang="en-US" sz="1200" b="0" i="0" err="1" smtClean="0">
                <a:effectLst/>
                <a:latin typeface="Times New Roman"/>
                <a:ea typeface="Calibri"/>
              </a:rPr>
              <a:t>nghiệm</a:t>
            </a:r>
            <a:r>
              <a:rPr lang="en-US" sz="1200" b="0" i="0" smtClean="0">
                <a:effectLst/>
                <a:latin typeface="Times New Roman"/>
                <a:ea typeface="Calibri"/>
              </a:rPr>
              <a:t> </a:t>
            </a:r>
            <a:r>
              <a:rPr lang="en-US" sz="1200" b="0" i="0" err="1" smtClean="0">
                <a:effectLst/>
                <a:latin typeface="Times New Roman"/>
                <a:ea typeface="Calibri"/>
              </a:rPr>
              <a:t>mô</a:t>
            </a:r>
            <a:r>
              <a:rPr lang="en-US" sz="1200" b="0" i="0" smtClean="0">
                <a:effectLst/>
                <a:latin typeface="Times New Roman"/>
                <a:ea typeface="Calibri"/>
              </a:rPr>
              <a:t> </a:t>
            </a:r>
            <a:r>
              <a:rPr lang="en-US" sz="1200" b="0" i="0" err="1" smtClean="0">
                <a:effectLst/>
                <a:latin typeface="Times New Roman"/>
                <a:ea typeface="Calibri"/>
              </a:rPr>
              <a:t>bệnh</a:t>
            </a:r>
            <a:r>
              <a:rPr lang="en-US" sz="1200" b="0" i="0" smtClean="0">
                <a:effectLst/>
                <a:latin typeface="Times New Roman"/>
                <a:ea typeface="Calibri"/>
              </a:rPr>
              <a:t> </a:t>
            </a:r>
            <a:r>
              <a:rPr lang="en-US" sz="1200" b="0" i="0" err="1" smtClean="0">
                <a:effectLst/>
                <a:latin typeface="Times New Roman"/>
                <a:ea typeface="Calibri"/>
              </a:rPr>
              <a:t>học</a:t>
            </a:r>
            <a:r>
              <a:rPr lang="en-US" sz="1200" b="0" i="0" smtClean="0">
                <a:effectLst/>
                <a:latin typeface="Times New Roman"/>
                <a:ea typeface="Calibri"/>
              </a:rPr>
              <a:t> </a:t>
            </a:r>
            <a:r>
              <a:rPr lang="en-US" sz="1200" b="0" i="0" err="1" smtClean="0">
                <a:effectLst/>
                <a:latin typeface="Times New Roman"/>
                <a:ea typeface="Calibri"/>
              </a:rPr>
              <a:t>có</a:t>
            </a:r>
            <a:r>
              <a:rPr lang="en-US" sz="1200" b="0" i="0" smtClean="0">
                <a:effectLst/>
                <a:latin typeface="Times New Roman"/>
                <a:ea typeface="Calibri"/>
              </a:rPr>
              <a:t> 20 </a:t>
            </a:r>
            <a:r>
              <a:rPr lang="en-US" sz="1200" b="0" i="0" err="1" smtClean="0">
                <a:effectLst/>
                <a:latin typeface="Times New Roman"/>
                <a:ea typeface="Calibri"/>
              </a:rPr>
              <a:t>trường</a:t>
            </a:r>
            <a:r>
              <a:rPr lang="en-US" sz="1200" b="0" i="0" smtClean="0">
                <a:effectLst/>
                <a:latin typeface="Times New Roman"/>
                <a:ea typeface="Calibri"/>
              </a:rPr>
              <a:t> </a:t>
            </a:r>
            <a:r>
              <a:rPr lang="en-US" sz="1200" b="0" i="0" err="1" smtClean="0">
                <a:effectLst/>
                <a:latin typeface="Times New Roman"/>
                <a:ea typeface="Calibri"/>
              </a:rPr>
              <a:t>hợp</a:t>
            </a:r>
            <a:r>
              <a:rPr lang="en-US" sz="1200" b="0" i="0" smtClean="0">
                <a:effectLst/>
                <a:latin typeface="Times New Roman"/>
                <a:ea typeface="Calibri"/>
              </a:rPr>
              <a:t> </a:t>
            </a:r>
            <a:r>
              <a:rPr lang="en-US" sz="1200" b="0" i="0" err="1" smtClean="0">
                <a:effectLst/>
                <a:latin typeface="Times New Roman"/>
                <a:ea typeface="Calibri"/>
              </a:rPr>
              <a:t>xét</a:t>
            </a:r>
            <a:r>
              <a:rPr lang="en-US" sz="1200" b="0" i="0" smtClean="0">
                <a:effectLst/>
                <a:latin typeface="Times New Roman"/>
                <a:ea typeface="Calibri"/>
              </a:rPr>
              <a:t> </a:t>
            </a:r>
            <a:r>
              <a:rPr lang="en-US" sz="1200" b="0" i="0" err="1" smtClean="0">
                <a:effectLst/>
                <a:latin typeface="Times New Roman"/>
                <a:ea typeface="Calibri"/>
              </a:rPr>
              <a:t>nghiệm</a:t>
            </a:r>
            <a:r>
              <a:rPr lang="en-US" sz="1200" b="0" i="0" smtClean="0">
                <a:effectLst/>
                <a:latin typeface="Times New Roman"/>
                <a:ea typeface="Calibri"/>
              </a:rPr>
              <a:t> </a:t>
            </a:r>
            <a:r>
              <a:rPr lang="en-US" sz="1200" b="0" i="0" err="1" smtClean="0">
                <a:effectLst/>
                <a:latin typeface="Times New Roman"/>
                <a:ea typeface="Calibri"/>
              </a:rPr>
              <a:t>là</a:t>
            </a:r>
            <a:r>
              <a:rPr lang="en-US" sz="1200" b="0" i="0" smtClean="0">
                <a:effectLst/>
                <a:latin typeface="Times New Roman"/>
                <a:ea typeface="Calibri"/>
              </a:rPr>
              <a:t> </a:t>
            </a:r>
            <a:r>
              <a:rPr lang="en-US" sz="1200" b="0" i="0" err="1" smtClean="0">
                <a:effectLst/>
                <a:latin typeface="Times New Roman"/>
                <a:ea typeface="Calibri"/>
              </a:rPr>
              <a:t>tổn</a:t>
            </a:r>
            <a:r>
              <a:rPr lang="en-US" sz="1200" b="0" i="0" smtClean="0">
                <a:effectLst/>
                <a:latin typeface="Times New Roman"/>
                <a:ea typeface="Calibri"/>
              </a:rPr>
              <a:t> </a:t>
            </a:r>
            <a:r>
              <a:rPr lang="en-US" sz="1200" b="0" i="0" err="1" smtClean="0">
                <a:effectLst/>
                <a:latin typeface="Times New Roman"/>
                <a:ea typeface="Calibri"/>
              </a:rPr>
              <a:t>thương</a:t>
            </a:r>
            <a:r>
              <a:rPr lang="en-US" sz="1200" b="0" i="0" smtClean="0">
                <a:effectLst/>
                <a:latin typeface="Times New Roman"/>
                <a:ea typeface="Calibri"/>
              </a:rPr>
              <a:t> </a:t>
            </a:r>
            <a:r>
              <a:rPr lang="en-US" sz="1200" b="0" i="0" err="1" smtClean="0">
                <a:effectLst/>
                <a:latin typeface="Times New Roman"/>
                <a:ea typeface="Calibri"/>
              </a:rPr>
              <a:t>ung</a:t>
            </a:r>
            <a:r>
              <a:rPr lang="en-US" sz="1200" b="0" i="0" smtClean="0">
                <a:effectLst/>
                <a:latin typeface="Times New Roman"/>
                <a:ea typeface="Calibri"/>
              </a:rPr>
              <a:t> </a:t>
            </a:r>
            <a:r>
              <a:rPr lang="en-US" sz="1200" b="0" i="0" err="1" smtClean="0">
                <a:effectLst/>
                <a:latin typeface="Times New Roman"/>
                <a:ea typeface="Calibri"/>
              </a:rPr>
              <a:t>thư</a:t>
            </a:r>
            <a:r>
              <a:rPr lang="en-US" sz="1200" b="0" i="0" smtClean="0">
                <a:effectLst/>
                <a:latin typeface="Times New Roman"/>
                <a:ea typeface="Calibri"/>
              </a:rPr>
              <a:t>. </a:t>
            </a:r>
            <a:r>
              <a:rPr lang="en-US" sz="1200" b="0" i="0" err="1" smtClean="0">
                <a:effectLst/>
                <a:latin typeface="Times New Roman"/>
                <a:ea typeface="Calibri"/>
              </a:rPr>
              <a:t>Và</a:t>
            </a:r>
            <a:r>
              <a:rPr lang="en-US" sz="1200" b="0" i="0" smtClean="0">
                <a:effectLst/>
                <a:latin typeface="Times New Roman"/>
                <a:ea typeface="Calibri"/>
              </a:rPr>
              <a:t> </a:t>
            </a:r>
            <a:r>
              <a:rPr lang="en-US" sz="1200" b="0" i="0" err="1" smtClean="0">
                <a:effectLst/>
                <a:latin typeface="Times New Roman"/>
                <a:ea typeface="Calibri"/>
              </a:rPr>
              <a:t>trong</a:t>
            </a:r>
            <a:r>
              <a:rPr lang="en-US" sz="1200" b="0" i="0" smtClean="0">
                <a:effectLst/>
                <a:latin typeface="Times New Roman"/>
                <a:ea typeface="Calibri"/>
              </a:rPr>
              <a:t> 20 </a:t>
            </a:r>
            <a:r>
              <a:rPr lang="en-US" sz="1200" b="0" i="0" err="1" smtClean="0">
                <a:effectLst/>
                <a:latin typeface="Times New Roman"/>
                <a:ea typeface="Calibri"/>
              </a:rPr>
              <a:t>trường</a:t>
            </a:r>
            <a:r>
              <a:rPr lang="en-US" sz="1200" b="0" i="0" smtClean="0">
                <a:effectLst/>
                <a:latin typeface="Times New Roman"/>
                <a:ea typeface="Calibri"/>
              </a:rPr>
              <a:t> </a:t>
            </a:r>
            <a:r>
              <a:rPr lang="en-US" sz="1200" b="0" i="0" err="1" smtClean="0">
                <a:effectLst/>
                <a:latin typeface="Times New Roman"/>
                <a:ea typeface="Calibri"/>
              </a:rPr>
              <a:t>hợp</a:t>
            </a:r>
            <a:r>
              <a:rPr lang="en-US" sz="1200" b="0" i="0" smtClean="0">
                <a:effectLst/>
                <a:latin typeface="Times New Roman"/>
                <a:ea typeface="Calibri"/>
              </a:rPr>
              <a:t> </a:t>
            </a:r>
            <a:r>
              <a:rPr lang="en-US" sz="1200" b="0" i="0" err="1" smtClean="0">
                <a:effectLst/>
                <a:latin typeface="Times New Roman"/>
                <a:ea typeface="Calibri"/>
              </a:rPr>
              <a:t>này</a:t>
            </a:r>
            <a:r>
              <a:rPr lang="en-US" sz="1200" b="0" i="0" smtClean="0">
                <a:effectLst/>
                <a:latin typeface="Times New Roman"/>
                <a:ea typeface="Calibri"/>
              </a:rPr>
              <a:t> </a:t>
            </a:r>
            <a:r>
              <a:rPr lang="en-US" sz="1200" b="0" i="0" err="1" smtClean="0">
                <a:effectLst/>
                <a:latin typeface="Times New Roman"/>
                <a:ea typeface="Calibri"/>
              </a:rPr>
              <a:t>có</a:t>
            </a:r>
            <a:r>
              <a:rPr lang="en-US" sz="1200" b="0" i="0" smtClean="0">
                <a:effectLst/>
                <a:latin typeface="Times New Roman"/>
                <a:ea typeface="Calibri"/>
              </a:rPr>
              <a:t> 9 </a:t>
            </a:r>
            <a:r>
              <a:rPr lang="en-US" sz="1200" b="0" i="0" err="1" smtClean="0">
                <a:effectLst/>
                <a:latin typeface="Times New Roman"/>
                <a:ea typeface="Calibri"/>
              </a:rPr>
              <a:t>trường</a:t>
            </a:r>
            <a:r>
              <a:rPr lang="en-US" sz="1200" b="0" i="0" smtClean="0">
                <a:effectLst/>
                <a:latin typeface="Times New Roman"/>
                <a:ea typeface="Calibri"/>
              </a:rPr>
              <a:t> </a:t>
            </a:r>
            <a:r>
              <a:rPr lang="en-US" sz="1200" b="0" i="0" err="1" smtClean="0">
                <a:effectLst/>
                <a:latin typeface="Times New Roman"/>
                <a:ea typeface="Calibri"/>
              </a:rPr>
              <a:t>hợp</a:t>
            </a:r>
            <a:r>
              <a:rPr lang="en-US" sz="1200" b="0" i="0" smtClean="0">
                <a:effectLst/>
                <a:latin typeface="Times New Roman"/>
                <a:ea typeface="Calibri"/>
              </a:rPr>
              <a:t> </a:t>
            </a:r>
            <a:r>
              <a:rPr lang="en-US" sz="1200" b="0" i="0" err="1" smtClean="0">
                <a:effectLst/>
                <a:latin typeface="Times New Roman"/>
                <a:ea typeface="Calibri"/>
              </a:rPr>
              <a:t>làm</a:t>
            </a:r>
            <a:r>
              <a:rPr lang="en-US" sz="1200" b="0" i="0" smtClean="0">
                <a:effectLst/>
                <a:latin typeface="Times New Roman"/>
                <a:ea typeface="Calibri"/>
              </a:rPr>
              <a:t> </a:t>
            </a:r>
            <a:r>
              <a:rPr lang="en-US" sz="1200" b="0" i="0" err="1" smtClean="0">
                <a:effectLst/>
                <a:latin typeface="Times New Roman"/>
                <a:ea typeface="Calibri"/>
              </a:rPr>
              <a:t>thay</a:t>
            </a:r>
            <a:r>
              <a:rPr lang="en-US" sz="1200" b="0" i="0" smtClean="0">
                <a:effectLst/>
                <a:latin typeface="Times New Roman"/>
                <a:ea typeface="Calibri"/>
              </a:rPr>
              <a:t> </a:t>
            </a:r>
            <a:r>
              <a:rPr lang="en-US" sz="1200" b="0" i="0" err="1" smtClean="0">
                <a:effectLst/>
                <a:latin typeface="Times New Roman"/>
                <a:ea typeface="Calibri"/>
              </a:rPr>
              <a:t>đổi</a:t>
            </a:r>
            <a:r>
              <a:rPr lang="en-US" sz="1200" b="0" i="0" smtClean="0">
                <a:effectLst/>
                <a:latin typeface="Times New Roman"/>
                <a:ea typeface="Calibri"/>
              </a:rPr>
              <a:t> </a:t>
            </a:r>
            <a:r>
              <a:rPr lang="en-US" sz="1200" b="0" i="0" err="1" smtClean="0">
                <a:effectLst/>
                <a:latin typeface="Times New Roman"/>
                <a:ea typeface="Calibri"/>
              </a:rPr>
              <a:t>phân</a:t>
            </a:r>
            <a:r>
              <a:rPr lang="en-US" sz="1200" b="0" i="0" smtClean="0">
                <a:effectLst/>
                <a:latin typeface="Times New Roman"/>
                <a:ea typeface="Calibri"/>
              </a:rPr>
              <a:t> </a:t>
            </a:r>
            <a:r>
              <a:rPr lang="en-US" sz="1200" b="0" i="0" err="1" smtClean="0">
                <a:effectLst/>
                <a:latin typeface="Times New Roman"/>
                <a:ea typeface="Calibri"/>
              </a:rPr>
              <a:t>loại</a:t>
            </a:r>
            <a:r>
              <a:rPr lang="en-US" sz="1200" b="0" i="0" smtClean="0">
                <a:effectLst/>
                <a:latin typeface="Times New Roman"/>
                <a:ea typeface="Calibri"/>
              </a:rPr>
              <a:t> T </a:t>
            </a:r>
            <a:r>
              <a:rPr lang="en-US" sz="1200" b="0" i="0" err="1" smtClean="0">
                <a:effectLst/>
                <a:latin typeface="Times New Roman"/>
                <a:ea typeface="Calibri"/>
              </a:rPr>
              <a:t>theo</a:t>
            </a:r>
            <a:r>
              <a:rPr lang="en-US" sz="1200" b="0" i="0" smtClean="0">
                <a:effectLst/>
                <a:latin typeface="Times New Roman"/>
                <a:ea typeface="Calibri"/>
              </a:rPr>
              <a:t> </a:t>
            </a:r>
            <a:r>
              <a:rPr lang="en-US" sz="1200" b="0" i="0" err="1" smtClean="0">
                <a:effectLst/>
                <a:latin typeface="Times New Roman"/>
                <a:ea typeface="Calibri"/>
              </a:rPr>
              <a:t>ánh</a:t>
            </a:r>
            <a:r>
              <a:rPr lang="en-US" sz="1200" b="0" i="0" smtClean="0">
                <a:effectLst/>
                <a:latin typeface="Times New Roman"/>
                <a:ea typeface="Calibri"/>
              </a:rPr>
              <a:t> </a:t>
            </a:r>
            <a:r>
              <a:rPr lang="en-US" sz="1200" b="0" i="0" err="1" smtClean="0">
                <a:effectLst/>
                <a:latin typeface="Times New Roman"/>
                <a:ea typeface="Calibri"/>
              </a:rPr>
              <a:t>sáng</a:t>
            </a:r>
            <a:r>
              <a:rPr lang="en-US" sz="1200" b="0" i="0" smtClean="0">
                <a:effectLst/>
                <a:latin typeface="Times New Roman"/>
                <a:ea typeface="Calibri"/>
              </a:rPr>
              <a:t> </a:t>
            </a:r>
            <a:r>
              <a:rPr lang="en-US" sz="1200" b="0" i="0" err="1" smtClean="0">
                <a:effectLst/>
                <a:latin typeface="Times New Roman"/>
                <a:ea typeface="Calibri"/>
              </a:rPr>
              <a:t>huỳnh</a:t>
            </a:r>
            <a:r>
              <a:rPr lang="en-US" sz="1200" b="0" i="0" smtClean="0">
                <a:effectLst/>
                <a:latin typeface="Times New Roman"/>
                <a:ea typeface="Calibri"/>
              </a:rPr>
              <a:t> </a:t>
            </a:r>
            <a:r>
              <a:rPr lang="en-US" sz="1200" b="0" i="0" err="1" smtClean="0">
                <a:effectLst/>
                <a:latin typeface="Times New Roman"/>
                <a:ea typeface="Calibri"/>
              </a:rPr>
              <a:t>quang</a:t>
            </a:r>
            <a:r>
              <a:rPr lang="en-US" sz="1200" b="0" i="0" smtClean="0">
                <a:effectLst/>
                <a:latin typeface="Times New Roman"/>
                <a:ea typeface="Calibri"/>
              </a:rPr>
              <a:t> </a:t>
            </a:r>
            <a:r>
              <a:rPr lang="en-US" sz="1200" b="0" i="0" err="1" smtClean="0">
                <a:effectLst/>
                <a:latin typeface="Times New Roman"/>
                <a:ea typeface="Calibri"/>
              </a:rPr>
              <a:t>làm</a:t>
            </a:r>
            <a:r>
              <a:rPr lang="en-US" sz="1200" b="0" i="0" smtClean="0">
                <a:effectLst/>
                <a:latin typeface="Times New Roman"/>
                <a:ea typeface="Calibri"/>
              </a:rPr>
              <a:t> T2,T3 </a:t>
            </a:r>
            <a:r>
              <a:rPr lang="en-US" sz="1200" b="0" i="0" err="1" smtClean="0">
                <a:effectLst/>
                <a:latin typeface="Times New Roman"/>
                <a:ea typeface="Calibri"/>
              </a:rPr>
              <a:t>giảm</a:t>
            </a:r>
            <a:r>
              <a:rPr lang="en-US" sz="1200" b="0" i="0" smtClean="0">
                <a:effectLst/>
                <a:latin typeface="Times New Roman"/>
                <a:ea typeface="Calibri"/>
              </a:rPr>
              <a:t> </a:t>
            </a:r>
            <a:r>
              <a:rPr lang="en-US" sz="1200" b="0" i="0" err="1" smtClean="0">
                <a:effectLst/>
                <a:latin typeface="Times New Roman"/>
                <a:ea typeface="Calibri"/>
              </a:rPr>
              <a:t>và</a:t>
            </a:r>
            <a:r>
              <a:rPr lang="en-US" sz="1200" b="0" i="0" smtClean="0">
                <a:effectLst/>
                <a:latin typeface="Times New Roman"/>
                <a:ea typeface="Calibri"/>
              </a:rPr>
              <a:t> T4 </a:t>
            </a:r>
            <a:r>
              <a:rPr lang="en-US" sz="1200" b="0" i="0" err="1" smtClean="0">
                <a:effectLst/>
                <a:latin typeface="Times New Roman"/>
                <a:ea typeface="Calibri"/>
              </a:rPr>
              <a:t>tăng</a:t>
            </a:r>
            <a:r>
              <a:rPr lang="en-US" sz="1200" b="0" i="0" smtClean="0">
                <a:effectLst/>
                <a:latin typeface="Times New Roman"/>
                <a:ea typeface="Calibri"/>
              </a:rPr>
              <a:t> </a:t>
            </a:r>
            <a:r>
              <a:rPr lang="en-US" sz="1200" b="0" i="0" err="1" smtClean="0">
                <a:effectLst/>
                <a:latin typeface="Times New Roman"/>
                <a:ea typeface="Calibri"/>
              </a:rPr>
              <a:t>lên</a:t>
            </a:r>
            <a:r>
              <a:rPr lang="en-US" sz="1200" b="0" i="0" smtClean="0">
                <a:effectLst/>
                <a:latin typeface="Times New Roman"/>
                <a:ea typeface="Calibri"/>
              </a:rPr>
              <a:t>, </a:t>
            </a:r>
            <a:r>
              <a:rPr lang="en-US" sz="1200" b="0" i="0" err="1" smtClean="0">
                <a:effectLst/>
                <a:latin typeface="Times New Roman"/>
                <a:ea typeface="Calibri"/>
              </a:rPr>
              <a:t>còn</a:t>
            </a:r>
            <a:r>
              <a:rPr lang="en-US" sz="1200" b="0" i="0" smtClean="0">
                <a:effectLst/>
                <a:latin typeface="Times New Roman"/>
                <a:ea typeface="Calibri"/>
              </a:rPr>
              <a:t> 11 </a:t>
            </a:r>
            <a:r>
              <a:rPr lang="en-US" sz="1200" b="0" i="0" err="1" smtClean="0">
                <a:effectLst/>
                <a:latin typeface="Times New Roman"/>
                <a:ea typeface="Calibri"/>
              </a:rPr>
              <a:t>trường</a:t>
            </a:r>
            <a:r>
              <a:rPr lang="en-US" sz="1200" b="0" i="0" smtClean="0">
                <a:effectLst/>
                <a:latin typeface="Times New Roman"/>
                <a:ea typeface="Calibri"/>
              </a:rPr>
              <a:t> </a:t>
            </a:r>
            <a:r>
              <a:rPr lang="en-US" sz="1200" b="0" i="0" err="1" smtClean="0">
                <a:effectLst/>
                <a:latin typeface="Times New Roman"/>
                <a:ea typeface="Calibri"/>
              </a:rPr>
              <a:t>hợp</a:t>
            </a:r>
            <a:r>
              <a:rPr lang="en-US" sz="1200" b="0" i="0" smtClean="0">
                <a:effectLst/>
                <a:latin typeface="Times New Roman"/>
                <a:ea typeface="Calibri"/>
              </a:rPr>
              <a:t> </a:t>
            </a:r>
            <a:r>
              <a:rPr lang="en-US" sz="1200" b="0" i="0" err="1" smtClean="0">
                <a:effectLst/>
                <a:latin typeface="Times New Roman"/>
                <a:ea typeface="Calibri"/>
              </a:rPr>
              <a:t>không</a:t>
            </a:r>
            <a:r>
              <a:rPr lang="en-US" sz="1200" b="0" i="0" smtClean="0">
                <a:effectLst/>
                <a:latin typeface="Times New Roman"/>
                <a:ea typeface="Calibri"/>
              </a:rPr>
              <a:t> </a:t>
            </a:r>
            <a:r>
              <a:rPr lang="en-US" sz="1200" b="0" i="0" err="1" smtClean="0">
                <a:effectLst/>
                <a:latin typeface="Times New Roman"/>
                <a:ea typeface="Calibri"/>
              </a:rPr>
              <a:t>thay</a:t>
            </a:r>
            <a:r>
              <a:rPr lang="en-US" sz="1200" b="0" i="0" smtClean="0">
                <a:effectLst/>
                <a:latin typeface="Times New Roman"/>
                <a:ea typeface="Calibri"/>
              </a:rPr>
              <a:t> </a:t>
            </a:r>
            <a:r>
              <a:rPr lang="en-US" sz="1200" b="0" i="0" err="1" smtClean="0">
                <a:effectLst/>
                <a:latin typeface="Times New Roman"/>
                <a:ea typeface="Calibri"/>
              </a:rPr>
              <a:t>đổi</a:t>
            </a:r>
            <a:r>
              <a:rPr lang="en-US" sz="1200" b="0" i="0" smtClean="0">
                <a:effectLst/>
                <a:latin typeface="Times New Roman"/>
                <a:ea typeface="Calibri"/>
              </a:rPr>
              <a:t> T: 9 </a:t>
            </a:r>
            <a:r>
              <a:rPr lang="en-US" sz="1200" b="0" i="0" err="1" smtClean="0">
                <a:effectLst/>
                <a:latin typeface="Times New Roman"/>
                <a:ea typeface="Calibri"/>
              </a:rPr>
              <a:t>trường</a:t>
            </a:r>
            <a:r>
              <a:rPr lang="en-US" sz="1200" b="0" i="0" smtClean="0">
                <a:effectLst/>
                <a:latin typeface="Times New Roman"/>
                <a:ea typeface="Calibri"/>
              </a:rPr>
              <a:t> </a:t>
            </a:r>
            <a:r>
              <a:rPr lang="en-US" sz="1200" b="0" i="0" err="1" smtClean="0">
                <a:effectLst/>
                <a:latin typeface="Times New Roman"/>
                <a:ea typeface="Calibri"/>
              </a:rPr>
              <a:t>hợp</a:t>
            </a:r>
            <a:r>
              <a:rPr lang="en-US" sz="1200" b="0" i="0" smtClean="0">
                <a:effectLst/>
                <a:latin typeface="Times New Roman"/>
                <a:ea typeface="Calibri"/>
              </a:rPr>
              <a:t> T4 </a:t>
            </a:r>
            <a:r>
              <a:rPr lang="en-US" sz="1200" b="0" i="0" err="1" smtClean="0">
                <a:effectLst/>
                <a:latin typeface="Times New Roman"/>
                <a:ea typeface="Calibri"/>
              </a:rPr>
              <a:t>vẫn</a:t>
            </a:r>
            <a:r>
              <a:rPr lang="en-US" sz="1200" b="0" i="0" smtClean="0">
                <a:effectLst/>
                <a:latin typeface="Times New Roman"/>
                <a:ea typeface="Calibri"/>
              </a:rPr>
              <a:t> </a:t>
            </a:r>
            <a:r>
              <a:rPr lang="en-US" sz="1200" b="0" i="0" err="1" smtClean="0">
                <a:effectLst/>
                <a:latin typeface="Times New Roman"/>
                <a:ea typeface="Calibri"/>
              </a:rPr>
              <a:t>là</a:t>
            </a:r>
            <a:r>
              <a:rPr lang="en-US" sz="1200" b="0" i="0" smtClean="0">
                <a:effectLst/>
                <a:latin typeface="Times New Roman"/>
                <a:ea typeface="Calibri"/>
              </a:rPr>
              <a:t> T4 do u </a:t>
            </a:r>
            <a:r>
              <a:rPr lang="en-US" sz="1200" b="0" i="0" err="1" smtClean="0">
                <a:effectLst/>
                <a:latin typeface="Times New Roman"/>
                <a:ea typeface="Calibri"/>
              </a:rPr>
              <a:t>đã</a:t>
            </a:r>
            <a:r>
              <a:rPr lang="en-US" sz="1200" b="0" i="0" smtClean="0">
                <a:effectLst/>
                <a:latin typeface="Times New Roman"/>
                <a:ea typeface="Calibri"/>
              </a:rPr>
              <a:t> </a:t>
            </a:r>
            <a:r>
              <a:rPr lang="en-US" sz="1200" b="0" i="0" err="1" smtClean="0">
                <a:effectLst/>
                <a:latin typeface="Times New Roman"/>
                <a:ea typeface="Calibri"/>
              </a:rPr>
              <a:t>có</a:t>
            </a:r>
            <a:r>
              <a:rPr lang="en-US" sz="1200" b="0" i="0" smtClean="0">
                <a:effectLst/>
                <a:latin typeface="Times New Roman"/>
                <a:ea typeface="Calibri"/>
              </a:rPr>
              <a:t> </a:t>
            </a:r>
            <a:r>
              <a:rPr lang="en-US" sz="1200" b="0" i="0" err="1" smtClean="0">
                <a:effectLst/>
                <a:latin typeface="Times New Roman"/>
                <a:ea typeface="Calibri"/>
              </a:rPr>
              <a:t>tình</a:t>
            </a:r>
            <a:r>
              <a:rPr lang="en-US" sz="1200" b="0" i="0" smtClean="0">
                <a:effectLst/>
                <a:latin typeface="Times New Roman"/>
                <a:ea typeface="Calibri"/>
              </a:rPr>
              <a:t> </a:t>
            </a:r>
            <a:r>
              <a:rPr lang="en-US" sz="1200" b="0" i="0" err="1" smtClean="0">
                <a:effectLst/>
                <a:latin typeface="Times New Roman"/>
                <a:ea typeface="Calibri"/>
              </a:rPr>
              <a:t>trạng</a:t>
            </a:r>
            <a:r>
              <a:rPr lang="en-US" sz="1200" b="0" i="0" smtClean="0">
                <a:effectLst/>
                <a:latin typeface="Times New Roman"/>
                <a:ea typeface="Calibri"/>
              </a:rPr>
              <a:t> </a:t>
            </a:r>
            <a:r>
              <a:rPr lang="en-US" sz="1200" b="0" i="0" err="1" smtClean="0">
                <a:effectLst/>
                <a:latin typeface="Times New Roman"/>
                <a:ea typeface="Calibri"/>
              </a:rPr>
              <a:t>xâm</a:t>
            </a:r>
            <a:r>
              <a:rPr lang="en-US" sz="1200" b="0" i="0" smtClean="0">
                <a:effectLst/>
                <a:latin typeface="Times New Roman"/>
                <a:ea typeface="Calibri"/>
              </a:rPr>
              <a:t> </a:t>
            </a:r>
            <a:r>
              <a:rPr lang="en-US" sz="1200" b="0" i="0" err="1" smtClean="0">
                <a:effectLst/>
                <a:latin typeface="Times New Roman"/>
                <a:ea typeface="Calibri"/>
              </a:rPr>
              <a:t>lấn</a:t>
            </a:r>
            <a:r>
              <a:rPr lang="en-US" sz="1200" b="0" i="0" smtClean="0">
                <a:effectLst/>
                <a:latin typeface="Times New Roman"/>
                <a:ea typeface="Calibri"/>
              </a:rPr>
              <a:t> </a:t>
            </a:r>
            <a:r>
              <a:rPr lang="en-US" sz="1200" b="0" i="0" err="1" smtClean="0">
                <a:effectLst/>
                <a:latin typeface="Times New Roman"/>
                <a:ea typeface="Calibri"/>
              </a:rPr>
              <a:t>vào</a:t>
            </a:r>
            <a:r>
              <a:rPr lang="en-US" sz="1200" b="0" i="0" smtClean="0">
                <a:effectLst/>
                <a:latin typeface="Times New Roman"/>
                <a:ea typeface="Calibri"/>
              </a:rPr>
              <a:t> </a:t>
            </a:r>
            <a:r>
              <a:rPr lang="en-US" sz="1200" b="0" i="0" err="1" smtClean="0">
                <a:effectLst/>
                <a:latin typeface="Times New Roman"/>
                <a:ea typeface="Calibri"/>
              </a:rPr>
              <a:t>các</a:t>
            </a:r>
            <a:r>
              <a:rPr lang="en-US" sz="1200" b="0" i="0" smtClean="0">
                <a:effectLst/>
                <a:latin typeface="Times New Roman"/>
                <a:ea typeface="Calibri"/>
              </a:rPr>
              <a:t> </a:t>
            </a:r>
            <a:r>
              <a:rPr lang="en-US" sz="1200" b="0" i="0" err="1" smtClean="0">
                <a:effectLst/>
                <a:latin typeface="Times New Roman"/>
                <a:ea typeface="Calibri"/>
              </a:rPr>
              <a:t>thành</a:t>
            </a:r>
            <a:r>
              <a:rPr lang="en-US" sz="1200" b="0" i="0" smtClean="0">
                <a:effectLst/>
                <a:latin typeface="Times New Roman"/>
                <a:ea typeface="Calibri"/>
              </a:rPr>
              <a:t> </a:t>
            </a:r>
            <a:r>
              <a:rPr lang="en-US" sz="1200" b="0" i="0" err="1" smtClean="0">
                <a:effectLst/>
                <a:latin typeface="Times New Roman"/>
                <a:ea typeface="Calibri"/>
              </a:rPr>
              <a:t>phần</a:t>
            </a:r>
            <a:r>
              <a:rPr lang="en-US" sz="1200" b="0" i="0" smtClean="0">
                <a:effectLst/>
                <a:latin typeface="Times New Roman"/>
                <a:ea typeface="Calibri"/>
              </a:rPr>
              <a:t> </a:t>
            </a:r>
            <a:r>
              <a:rPr lang="en-US" sz="1200" b="0" i="0" err="1" smtClean="0">
                <a:effectLst/>
                <a:latin typeface="Times New Roman"/>
                <a:ea typeface="Calibri"/>
              </a:rPr>
              <a:t>tim</a:t>
            </a:r>
            <a:r>
              <a:rPr lang="en-US" sz="1200" b="0" i="0" smtClean="0">
                <a:effectLst/>
                <a:latin typeface="Times New Roman"/>
                <a:ea typeface="Calibri"/>
              </a:rPr>
              <a:t> </a:t>
            </a:r>
            <a:r>
              <a:rPr lang="en-US" sz="1200" b="0" i="0" err="1" smtClean="0">
                <a:effectLst/>
                <a:latin typeface="Times New Roman"/>
                <a:ea typeface="Calibri"/>
              </a:rPr>
              <a:t>hoặc</a:t>
            </a:r>
            <a:r>
              <a:rPr lang="en-US" sz="1200" b="0" i="0" smtClean="0">
                <a:effectLst/>
                <a:latin typeface="Times New Roman"/>
                <a:ea typeface="Calibri"/>
              </a:rPr>
              <a:t> </a:t>
            </a:r>
            <a:r>
              <a:rPr lang="en-US" sz="1200" b="0" i="0" err="1" smtClean="0">
                <a:effectLst/>
                <a:latin typeface="Times New Roman"/>
                <a:ea typeface="Calibri"/>
              </a:rPr>
              <a:t>mạch</a:t>
            </a:r>
            <a:r>
              <a:rPr lang="en-US" sz="1200" b="0" i="0" smtClean="0">
                <a:effectLst/>
                <a:latin typeface="Times New Roman"/>
                <a:ea typeface="Calibri"/>
              </a:rPr>
              <a:t> </a:t>
            </a:r>
            <a:r>
              <a:rPr lang="en-US" sz="1200" b="0" i="0" err="1" smtClean="0">
                <a:effectLst/>
                <a:latin typeface="Times New Roman"/>
                <a:ea typeface="Calibri"/>
              </a:rPr>
              <a:t>máu</a:t>
            </a:r>
            <a:r>
              <a:rPr lang="en-US" sz="1200" b="0" i="0" smtClean="0">
                <a:effectLst/>
                <a:latin typeface="Times New Roman"/>
                <a:ea typeface="Calibri"/>
              </a:rPr>
              <a:t> </a:t>
            </a:r>
            <a:r>
              <a:rPr lang="en-US" sz="1200" b="0" i="0" err="1" smtClean="0">
                <a:effectLst/>
                <a:latin typeface="Times New Roman"/>
                <a:ea typeface="Calibri"/>
              </a:rPr>
              <a:t>lớn</a:t>
            </a:r>
            <a:r>
              <a:rPr lang="en-US" sz="1200" b="0" i="0" smtClean="0">
                <a:effectLst/>
                <a:latin typeface="Times New Roman"/>
                <a:ea typeface="Calibri"/>
              </a:rPr>
              <a:t> </a:t>
            </a:r>
            <a:r>
              <a:rPr lang="en-US" sz="1200" b="0" i="0" err="1" smtClean="0">
                <a:effectLst/>
                <a:latin typeface="Times New Roman"/>
                <a:ea typeface="Calibri"/>
              </a:rPr>
              <a:t>của</a:t>
            </a:r>
            <a:r>
              <a:rPr lang="en-US" sz="1200" b="0" i="0" smtClean="0">
                <a:effectLst/>
                <a:latin typeface="Times New Roman"/>
                <a:ea typeface="Calibri"/>
              </a:rPr>
              <a:t> </a:t>
            </a:r>
            <a:r>
              <a:rPr lang="en-US" sz="1200" b="0" i="0" err="1" smtClean="0">
                <a:effectLst/>
                <a:latin typeface="Times New Roman"/>
                <a:ea typeface="Calibri"/>
              </a:rPr>
              <a:t>trung</a:t>
            </a:r>
            <a:r>
              <a:rPr lang="en-US" sz="1200" b="0" i="0" smtClean="0">
                <a:effectLst/>
                <a:latin typeface="Times New Roman"/>
                <a:ea typeface="Calibri"/>
              </a:rPr>
              <a:t> </a:t>
            </a:r>
            <a:r>
              <a:rPr lang="en-US" sz="1200" b="0" i="0" err="1" smtClean="0">
                <a:effectLst/>
                <a:latin typeface="Times New Roman"/>
                <a:ea typeface="Calibri"/>
              </a:rPr>
              <a:t>thất</a:t>
            </a:r>
            <a:r>
              <a:rPr lang="en-US" sz="1200" b="0" i="0" smtClean="0">
                <a:effectLst/>
                <a:latin typeface="Times New Roman"/>
                <a:ea typeface="Calibri"/>
              </a:rPr>
              <a:t>, 2 </a:t>
            </a:r>
            <a:r>
              <a:rPr lang="en-US" sz="1200" b="0" i="0" err="1" smtClean="0">
                <a:effectLst/>
                <a:latin typeface="Times New Roman"/>
                <a:ea typeface="Calibri"/>
              </a:rPr>
              <a:t>trường</a:t>
            </a:r>
            <a:r>
              <a:rPr lang="en-US" sz="1200" b="0" i="0" smtClean="0">
                <a:effectLst/>
                <a:latin typeface="Times New Roman"/>
                <a:ea typeface="Calibri"/>
              </a:rPr>
              <a:t> </a:t>
            </a:r>
            <a:r>
              <a:rPr lang="en-US" sz="1200" b="0" i="0" err="1" smtClean="0">
                <a:effectLst/>
                <a:latin typeface="Times New Roman"/>
                <a:ea typeface="Calibri"/>
              </a:rPr>
              <a:t>hợp</a:t>
            </a:r>
            <a:r>
              <a:rPr lang="en-US" sz="1200" b="0" i="0" smtClean="0">
                <a:effectLst/>
                <a:latin typeface="Times New Roman"/>
                <a:ea typeface="Calibri"/>
              </a:rPr>
              <a:t> T2 </a:t>
            </a:r>
            <a:r>
              <a:rPr lang="en-US" sz="1200" b="0" i="0" err="1" smtClean="0">
                <a:effectLst/>
                <a:latin typeface="Times New Roman"/>
                <a:ea typeface="Calibri"/>
              </a:rPr>
              <a:t>vẫn</a:t>
            </a:r>
            <a:r>
              <a:rPr lang="en-US" sz="1200" b="0" i="0" smtClean="0">
                <a:effectLst/>
                <a:latin typeface="Times New Roman"/>
                <a:ea typeface="Calibri"/>
              </a:rPr>
              <a:t> </a:t>
            </a:r>
            <a:r>
              <a:rPr lang="en-US" sz="1200" b="0" i="0" err="1" smtClean="0">
                <a:effectLst/>
                <a:latin typeface="Times New Roman"/>
                <a:ea typeface="Calibri"/>
              </a:rPr>
              <a:t>là</a:t>
            </a:r>
            <a:r>
              <a:rPr lang="en-US" sz="1200" b="0" i="0" smtClean="0">
                <a:effectLst/>
                <a:latin typeface="Times New Roman"/>
                <a:ea typeface="Calibri"/>
              </a:rPr>
              <a:t> T2 do </a:t>
            </a:r>
            <a:r>
              <a:rPr lang="en-US" sz="1200" b="0" i="0" err="1" smtClean="0">
                <a:effectLst/>
                <a:latin typeface="Times New Roman"/>
                <a:ea typeface="Calibri"/>
              </a:rPr>
              <a:t>khối</a:t>
            </a:r>
            <a:r>
              <a:rPr lang="en-US" sz="1200" b="0" i="0" smtClean="0">
                <a:effectLst/>
                <a:latin typeface="Times New Roman"/>
                <a:ea typeface="Calibri"/>
              </a:rPr>
              <a:t> u </a:t>
            </a:r>
            <a:r>
              <a:rPr lang="en-US" sz="1200" b="0" i="0" err="1" smtClean="0">
                <a:effectLst/>
                <a:latin typeface="Times New Roman"/>
                <a:ea typeface="Calibri"/>
              </a:rPr>
              <a:t>xâm</a:t>
            </a:r>
            <a:r>
              <a:rPr lang="en-US" sz="1200" b="0" i="0" smtClean="0">
                <a:effectLst/>
                <a:latin typeface="Times New Roman"/>
                <a:ea typeface="Calibri"/>
              </a:rPr>
              <a:t> </a:t>
            </a:r>
            <a:r>
              <a:rPr lang="en-US" sz="1200" b="0" i="0" err="1" smtClean="0">
                <a:effectLst/>
                <a:latin typeface="Times New Roman"/>
                <a:ea typeface="Calibri"/>
              </a:rPr>
              <a:t>lấn</a:t>
            </a:r>
            <a:r>
              <a:rPr lang="en-US" sz="1200" b="0" i="0" smtClean="0">
                <a:effectLst/>
                <a:latin typeface="Times New Roman"/>
                <a:ea typeface="Calibri"/>
              </a:rPr>
              <a:t> </a:t>
            </a:r>
            <a:r>
              <a:rPr lang="en-US" sz="1200" b="0" i="0" err="1" smtClean="0">
                <a:effectLst/>
                <a:latin typeface="Times New Roman"/>
                <a:ea typeface="Calibri"/>
              </a:rPr>
              <a:t>xa</a:t>
            </a:r>
            <a:r>
              <a:rPr lang="en-US" sz="1200" b="0" i="0" smtClean="0">
                <a:effectLst/>
                <a:latin typeface="Times New Roman"/>
                <a:ea typeface="Calibri"/>
              </a:rPr>
              <a:t> </a:t>
            </a:r>
            <a:r>
              <a:rPr lang="en-US" sz="1200" b="0" i="0" err="1" smtClean="0">
                <a:effectLst/>
                <a:latin typeface="Times New Roman"/>
                <a:ea typeface="Calibri"/>
              </a:rPr>
              <a:t>hơn</a:t>
            </a:r>
            <a:r>
              <a:rPr lang="en-US" sz="1200" b="0" i="0" smtClean="0">
                <a:effectLst/>
                <a:latin typeface="Times New Roman"/>
                <a:ea typeface="Calibri"/>
              </a:rPr>
              <a:t> </a:t>
            </a:r>
            <a:r>
              <a:rPr lang="en-US" sz="1200" b="0" i="0" err="1" smtClean="0">
                <a:effectLst/>
                <a:latin typeface="Times New Roman"/>
                <a:ea typeface="Calibri"/>
              </a:rPr>
              <a:t>nhưng</a:t>
            </a:r>
            <a:r>
              <a:rPr lang="en-US" sz="1200" b="0" i="0" smtClean="0">
                <a:effectLst/>
                <a:latin typeface="Times New Roman"/>
                <a:ea typeface="Calibri"/>
              </a:rPr>
              <a:t> </a:t>
            </a:r>
            <a:r>
              <a:rPr lang="en-US" sz="1200" b="0" i="0" err="1" smtClean="0">
                <a:effectLst/>
                <a:latin typeface="Times New Roman"/>
                <a:ea typeface="Calibri"/>
              </a:rPr>
              <a:t>chưa</a:t>
            </a:r>
            <a:r>
              <a:rPr lang="en-US" sz="1200" b="0" i="0" smtClean="0">
                <a:effectLst/>
                <a:latin typeface="Times New Roman"/>
                <a:ea typeface="Calibri"/>
              </a:rPr>
              <a:t> </a:t>
            </a:r>
            <a:r>
              <a:rPr lang="en-US" sz="1200" b="0" i="0" err="1" smtClean="0">
                <a:effectLst/>
                <a:latin typeface="Times New Roman"/>
                <a:ea typeface="Calibri"/>
              </a:rPr>
              <a:t>đến</a:t>
            </a:r>
            <a:r>
              <a:rPr lang="en-US" sz="1200" b="0" i="0" smtClean="0">
                <a:effectLst/>
                <a:latin typeface="Times New Roman"/>
                <a:ea typeface="Calibri"/>
              </a:rPr>
              <a:t> carina </a:t>
            </a:r>
            <a:r>
              <a:rPr lang="en-US" sz="1200" b="0" i="0" err="1" smtClean="0">
                <a:effectLst/>
                <a:latin typeface="Times New Roman"/>
                <a:ea typeface="Calibri"/>
              </a:rPr>
              <a:t>hoặc</a:t>
            </a:r>
            <a:r>
              <a:rPr lang="en-US" sz="1200" b="0" i="0" smtClean="0">
                <a:effectLst/>
                <a:latin typeface="Times New Roman"/>
                <a:ea typeface="Calibri"/>
              </a:rPr>
              <a:t> </a:t>
            </a:r>
            <a:r>
              <a:rPr lang="en-US" sz="1200" b="0" i="0" err="1" smtClean="0">
                <a:effectLst/>
                <a:latin typeface="Times New Roman"/>
                <a:ea typeface="Calibri"/>
              </a:rPr>
              <a:t>khí</a:t>
            </a:r>
            <a:r>
              <a:rPr lang="en-US" sz="1200" b="0" i="0" smtClean="0">
                <a:effectLst/>
                <a:latin typeface="Times New Roman"/>
                <a:ea typeface="Calibri"/>
              </a:rPr>
              <a:t> </a:t>
            </a:r>
            <a:r>
              <a:rPr lang="en-US" sz="1200" b="0" i="0" err="1" smtClean="0">
                <a:effectLst/>
                <a:latin typeface="Times New Roman"/>
                <a:ea typeface="Calibri"/>
              </a:rPr>
              <a:t>quản</a:t>
            </a:r>
            <a:r>
              <a:rPr lang="en-US" sz="1200" b="0" i="0" smtClean="0">
                <a:effectLst/>
                <a:latin typeface="Times New Roman"/>
                <a:ea typeface="Calibri"/>
              </a:rPr>
              <a:t>.</a:t>
            </a:r>
            <a:endParaRPr lang="en-US" b="0" i="0"/>
          </a:p>
        </p:txBody>
      </p:sp>
      <p:sp>
        <p:nvSpPr>
          <p:cNvPr id="4" name="Slide Number Placeholder 3"/>
          <p:cNvSpPr>
            <a:spLocks noGrp="1"/>
          </p:cNvSpPr>
          <p:nvPr>
            <p:ph type="sldNum" sz="quarter" idx="10"/>
          </p:nvPr>
        </p:nvSpPr>
        <p:spPr/>
        <p:txBody>
          <a:bodyPr/>
          <a:lstStyle/>
          <a:p>
            <a:fld id="{966DD4D8-6D78-4D54-8109-BFA7BF80D7B3}" type="slidenum">
              <a:rPr lang="en-US" smtClean="0"/>
              <a:pPr/>
              <a:t>25</a:t>
            </a:fld>
            <a:endParaRPr lang="en-US"/>
          </a:p>
        </p:txBody>
      </p:sp>
    </p:spTree>
    <p:extLst>
      <p:ext uri="{BB962C8B-B14F-4D97-AF65-F5344CB8AC3E}">
        <p14:creationId xmlns:p14="http://schemas.microsoft.com/office/powerpoint/2010/main" val="14103105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360045" algn="just">
              <a:lnSpc>
                <a:spcPct val="150000"/>
              </a:lnSpc>
              <a:spcBef>
                <a:spcPts val="300"/>
              </a:spcBef>
              <a:spcAft>
                <a:spcPts val="0"/>
              </a:spcAft>
              <a:tabLst>
                <a:tab pos="450215" algn="l"/>
                <a:tab pos="1725295" algn="l"/>
              </a:tabLst>
            </a:pPr>
            <a:r>
              <a:rPr lang="en-US" sz="1200" b="0" i="0" err="1" smtClean="0">
                <a:effectLst/>
                <a:latin typeface="Times New Roman"/>
                <a:ea typeface="Calibri"/>
                <a:cs typeface="Times New Roman"/>
              </a:rPr>
              <a:t>Trong</a:t>
            </a:r>
            <a:r>
              <a:rPr lang="en-US" sz="1200" b="0" i="0" smtClean="0">
                <a:effectLst/>
                <a:latin typeface="Times New Roman"/>
                <a:ea typeface="Calibri"/>
                <a:cs typeface="Times New Roman"/>
              </a:rPr>
              <a:t> 9 </a:t>
            </a:r>
            <a:r>
              <a:rPr lang="en-US" sz="1200" b="0" i="0" err="1" smtClean="0">
                <a:effectLst/>
                <a:latin typeface="Times New Roman"/>
                <a:ea typeface="Calibri"/>
                <a:cs typeface="Times New Roman"/>
              </a:rPr>
              <a:t>trường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làm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thay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đổi</a:t>
            </a:r>
            <a:r>
              <a:rPr lang="en-US" sz="1200" b="0" i="0" smtClean="0">
                <a:effectLst/>
                <a:latin typeface="Times New Roman"/>
                <a:ea typeface="Calibri"/>
                <a:cs typeface="Times New Roman"/>
              </a:rPr>
              <a:t> T </a:t>
            </a:r>
            <a:r>
              <a:rPr lang="en-US" sz="1200" b="0" i="0" err="1" smtClean="0">
                <a:effectLst/>
                <a:latin typeface="Times New Roman"/>
                <a:ea typeface="Calibri"/>
                <a:cs typeface="Times New Roman"/>
              </a:rPr>
              <a:t>trong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đó</a:t>
            </a:r>
            <a:r>
              <a:rPr lang="en-US" sz="1200" b="0" i="0" smtClean="0">
                <a:effectLst/>
                <a:latin typeface="Times New Roman"/>
                <a:ea typeface="Calibri"/>
                <a:cs typeface="Times New Roman"/>
              </a:rPr>
              <a:t> T2, T3 </a:t>
            </a:r>
            <a:r>
              <a:rPr lang="en-US" sz="1200" b="0" i="0" err="1" smtClean="0">
                <a:effectLst/>
                <a:latin typeface="Times New Roman"/>
                <a:ea typeface="Calibri"/>
                <a:cs typeface="Times New Roman"/>
              </a:rPr>
              <a:t>giảm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xuống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và</a:t>
            </a:r>
            <a:r>
              <a:rPr lang="en-US" sz="1200" b="0" i="0" smtClean="0">
                <a:effectLst/>
                <a:latin typeface="Times New Roman"/>
                <a:ea typeface="Calibri"/>
                <a:cs typeface="Times New Roman"/>
              </a:rPr>
              <a:t> T4 </a:t>
            </a:r>
            <a:r>
              <a:rPr lang="en-US" sz="1200" b="0" i="0" err="1" smtClean="0">
                <a:effectLst/>
                <a:latin typeface="Times New Roman"/>
                <a:ea typeface="Calibri"/>
                <a:cs typeface="Times New Roman"/>
              </a:rPr>
              <a:t>tăng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lên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Từ</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đó</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cho</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thấy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giai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đoạn</a:t>
            </a:r>
            <a:r>
              <a:rPr lang="en-US" sz="1200" b="0" i="0" smtClean="0">
                <a:effectLst/>
                <a:latin typeface="Times New Roman"/>
                <a:ea typeface="Calibri"/>
                <a:cs typeface="Times New Roman"/>
              </a:rPr>
              <a:t> II </a:t>
            </a:r>
            <a:r>
              <a:rPr lang="en-US" sz="1200" b="0" i="0" err="1" smtClean="0">
                <a:effectLst/>
                <a:latin typeface="Times New Roman"/>
                <a:ea typeface="Calibri"/>
                <a:cs typeface="Times New Roman"/>
              </a:rPr>
              <a:t>và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giai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đoạn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IIIa</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giảm</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xuống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giai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đoạn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IIIb</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tăng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lên</a:t>
            </a:r>
            <a:r>
              <a:rPr lang="en-US" sz="1200" b="0" i="0" smtClean="0">
                <a:effectLst/>
                <a:latin typeface="Times New Roman"/>
                <a:ea typeface="Calibri"/>
                <a:cs typeface="Times New Roman"/>
              </a:rPr>
              <a:t>, 1 </a:t>
            </a:r>
            <a:r>
              <a:rPr lang="en-US" sz="1200" b="0" i="0" err="1" smtClean="0">
                <a:effectLst/>
                <a:latin typeface="Times New Roman"/>
                <a:ea typeface="Calibri"/>
                <a:cs typeface="Times New Roman"/>
              </a:rPr>
              <a:t>trường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hợp</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giai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đoạn</a:t>
            </a:r>
            <a:r>
              <a:rPr lang="en-US" sz="1200" b="0" i="0" smtClean="0">
                <a:effectLst/>
                <a:latin typeface="Times New Roman"/>
                <a:ea typeface="Calibri"/>
                <a:cs typeface="Times New Roman"/>
              </a:rPr>
              <a:t> 4 </a:t>
            </a:r>
            <a:r>
              <a:rPr lang="en-US" sz="1200" b="0" i="0" err="1" smtClean="0">
                <a:effectLst/>
                <a:latin typeface="Times New Roman"/>
                <a:ea typeface="Calibri"/>
                <a:cs typeface="Times New Roman"/>
              </a:rPr>
              <a:t>vẫn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là</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giai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đoạn</a:t>
            </a:r>
            <a:r>
              <a:rPr lang="en-US" sz="1200" b="0" i="0" smtClean="0">
                <a:effectLst/>
                <a:latin typeface="Times New Roman"/>
                <a:ea typeface="Calibri"/>
                <a:cs typeface="Times New Roman"/>
              </a:rPr>
              <a:t> 4.  </a:t>
            </a:r>
            <a:r>
              <a:rPr lang="en-US" sz="1200" b="0" i="0" err="1" smtClean="0">
                <a:effectLst/>
                <a:latin typeface="Times New Roman"/>
                <a:ea typeface="Calibri"/>
                <a:cs typeface="Times New Roman"/>
              </a:rPr>
              <a:t>Sự</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thay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đổi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giai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đoạn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không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đồng</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biến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với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thay</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đổi</a:t>
            </a:r>
            <a:r>
              <a:rPr lang="en-US" sz="1200" b="0" i="0" smtClean="0">
                <a:effectLst/>
                <a:latin typeface="Times New Roman"/>
                <a:ea typeface="Calibri"/>
                <a:cs typeface="Times New Roman"/>
              </a:rPr>
              <a:t> T do </a:t>
            </a:r>
            <a:r>
              <a:rPr lang="en-US" sz="1200" b="0" i="0" err="1" smtClean="0">
                <a:effectLst/>
                <a:latin typeface="Times New Roman"/>
                <a:ea typeface="Calibri"/>
                <a:cs typeface="Times New Roman"/>
              </a:rPr>
              <a:t>đánh</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giá</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giai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đoạn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ngoài</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phụ</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thuộc</a:t>
            </a:r>
            <a:r>
              <a:rPr lang="en-US" sz="1200" b="0" i="0" smtClean="0">
                <a:effectLst/>
                <a:latin typeface="Times New Roman"/>
                <a:ea typeface="Calibri"/>
                <a:cs typeface="Times New Roman"/>
              </a:rPr>
              <a:t> T </a:t>
            </a:r>
            <a:r>
              <a:rPr lang="en-US" sz="1200" b="0" i="0" err="1" smtClean="0">
                <a:effectLst/>
                <a:latin typeface="Times New Roman"/>
                <a:ea typeface="Calibri"/>
                <a:cs typeface="Times New Roman"/>
              </a:rPr>
              <a:t>còn</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phụ</a:t>
            </a:r>
            <a:r>
              <a:rPr lang="en-US" sz="1200" b="0" i="0" smtClean="0">
                <a:effectLst/>
                <a:latin typeface="Times New Roman"/>
                <a:ea typeface="Calibri"/>
                <a:cs typeface="Times New Roman"/>
              </a:rPr>
              <a:t> </a:t>
            </a:r>
            <a:r>
              <a:rPr lang="en-US" sz="1200" b="0" i="0" err="1" smtClean="0">
                <a:effectLst/>
                <a:latin typeface="Times New Roman"/>
                <a:ea typeface="Calibri"/>
                <a:cs typeface="Times New Roman"/>
              </a:rPr>
              <a:t>thuộc</a:t>
            </a:r>
            <a:r>
              <a:rPr lang="en-US" sz="1200" b="0" i="0" smtClean="0">
                <a:effectLst/>
                <a:latin typeface="Times New Roman"/>
                <a:ea typeface="Calibri"/>
                <a:cs typeface="Times New Roman"/>
              </a:rPr>
              <a:t> N </a:t>
            </a:r>
            <a:r>
              <a:rPr lang="en-US" sz="1200" b="0" i="0" err="1" smtClean="0">
                <a:effectLst/>
                <a:latin typeface="Times New Roman"/>
                <a:ea typeface="Calibri"/>
                <a:cs typeface="Times New Roman"/>
              </a:rPr>
              <a:t>và</a:t>
            </a:r>
            <a:r>
              <a:rPr lang="en-US" sz="1200" b="0" i="0" smtClean="0">
                <a:effectLst/>
                <a:latin typeface="Times New Roman"/>
                <a:ea typeface="Calibri"/>
                <a:cs typeface="Times New Roman"/>
              </a:rPr>
              <a:t> M.</a:t>
            </a:r>
            <a:endParaRPr lang="en-US" sz="1200" b="1" i="1" smtClean="0">
              <a:effectLst/>
              <a:latin typeface=".VnTimeH"/>
              <a:ea typeface="Calibri"/>
              <a:cs typeface="Times New Roman"/>
            </a:endParaRPr>
          </a:p>
          <a:p>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26</a:t>
            </a:fld>
            <a:endParaRPr lang="en-US"/>
          </a:p>
        </p:txBody>
      </p:sp>
    </p:spTree>
    <p:extLst>
      <p:ext uri="{BB962C8B-B14F-4D97-AF65-F5344CB8AC3E}">
        <p14:creationId xmlns:p14="http://schemas.microsoft.com/office/powerpoint/2010/main" val="260815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smtClean="0"/>
              <a:t>Như</a:t>
            </a:r>
            <a:r>
              <a:rPr lang="en-US" baseline="0" smtClean="0"/>
              <a:t> </a:t>
            </a:r>
            <a:r>
              <a:rPr lang="en-US" baseline="0" err="1" smtClean="0"/>
              <a:t>chúng</a:t>
            </a:r>
            <a:r>
              <a:rPr lang="en-US" baseline="0" smtClean="0"/>
              <a:t> ta </a:t>
            </a:r>
            <a:r>
              <a:rPr lang="en-US" baseline="0" err="1" smtClean="0"/>
              <a:t>biết</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là</a:t>
            </a:r>
            <a:r>
              <a:rPr lang="en-US" baseline="0" smtClean="0"/>
              <a:t> 1 </a:t>
            </a:r>
            <a:r>
              <a:rPr lang="en-US" baseline="0" err="1" smtClean="0"/>
              <a:t>bệnh</a:t>
            </a:r>
            <a:r>
              <a:rPr lang="en-US" baseline="0" smtClean="0"/>
              <a:t> </a:t>
            </a:r>
            <a:r>
              <a:rPr lang="en-US" baseline="0" err="1" smtClean="0"/>
              <a:t>lý</a:t>
            </a:r>
            <a:r>
              <a:rPr lang="en-US" baseline="0" smtClean="0"/>
              <a:t> </a:t>
            </a:r>
            <a:r>
              <a:rPr lang="en-US" baseline="0" err="1" smtClean="0"/>
              <a:t>ác</a:t>
            </a:r>
            <a:r>
              <a:rPr lang="en-US" baseline="0" smtClean="0"/>
              <a:t> </a:t>
            </a:r>
            <a:r>
              <a:rPr lang="en-US" baseline="0" err="1" smtClean="0"/>
              <a:t>tính</a:t>
            </a:r>
            <a:r>
              <a:rPr lang="en-US" baseline="0" smtClean="0"/>
              <a:t> </a:t>
            </a:r>
            <a:r>
              <a:rPr lang="en-US" baseline="0" err="1" smtClean="0"/>
              <a:t>thường</a:t>
            </a:r>
            <a:r>
              <a:rPr lang="en-US" baseline="0" smtClean="0"/>
              <a:t> </a:t>
            </a:r>
            <a:r>
              <a:rPr lang="en-US" baseline="0" err="1" smtClean="0"/>
              <a:t>gặp</a:t>
            </a:r>
            <a:r>
              <a:rPr lang="en-US" baseline="0" smtClean="0"/>
              <a:t> </a:t>
            </a:r>
            <a:r>
              <a:rPr lang="en-US" baseline="0" err="1" smtClean="0"/>
              <a:t>trên</a:t>
            </a:r>
            <a:r>
              <a:rPr lang="en-US" baseline="0" smtClean="0"/>
              <a:t> </a:t>
            </a:r>
            <a:r>
              <a:rPr lang="en-US" baseline="0" err="1" smtClean="0"/>
              <a:t>thế</a:t>
            </a:r>
            <a:r>
              <a:rPr lang="en-US" baseline="0" smtClean="0"/>
              <a:t> </a:t>
            </a:r>
            <a:r>
              <a:rPr lang="en-US" baseline="0" err="1" smtClean="0"/>
              <a:t>giới</a:t>
            </a:r>
            <a:r>
              <a:rPr lang="en-US" baseline="0" smtClean="0"/>
              <a:t> </a:t>
            </a:r>
            <a:r>
              <a:rPr lang="en-US" baseline="0" err="1" smtClean="0"/>
              <a:t>cũng</a:t>
            </a:r>
            <a:r>
              <a:rPr lang="en-US" baseline="0" smtClean="0"/>
              <a:t> </a:t>
            </a:r>
            <a:r>
              <a:rPr lang="en-US" baseline="0" err="1" smtClean="0"/>
              <a:t>như</a:t>
            </a:r>
            <a:r>
              <a:rPr lang="en-US" baseline="0" smtClean="0"/>
              <a:t> </a:t>
            </a:r>
            <a:r>
              <a:rPr lang="en-US" baseline="0" err="1" smtClean="0"/>
              <a:t>tại</a:t>
            </a:r>
            <a:r>
              <a:rPr lang="en-US" baseline="0" smtClean="0"/>
              <a:t> </a:t>
            </a:r>
            <a:r>
              <a:rPr lang="en-US" baseline="0" err="1" smtClean="0"/>
              <a:t>Việt</a:t>
            </a:r>
            <a:r>
              <a:rPr lang="en-US" baseline="0" smtClean="0"/>
              <a:t> Nam : </a:t>
            </a:r>
            <a:r>
              <a:rPr lang="en-US" baseline="0" err="1" smtClean="0"/>
              <a:t>đứng</a:t>
            </a:r>
            <a:r>
              <a:rPr lang="en-US" baseline="0" smtClean="0"/>
              <a:t> </a:t>
            </a:r>
            <a:r>
              <a:rPr lang="en-US" baseline="0" err="1" smtClean="0"/>
              <a:t>thứ</a:t>
            </a:r>
            <a:r>
              <a:rPr lang="en-US" baseline="0" smtClean="0"/>
              <a:t> 1 ở </a:t>
            </a:r>
            <a:r>
              <a:rPr lang="en-US" baseline="0" err="1" smtClean="0"/>
              <a:t>nam</a:t>
            </a:r>
            <a:r>
              <a:rPr lang="en-US" baseline="0" smtClean="0"/>
              <a:t>, </a:t>
            </a:r>
            <a:r>
              <a:rPr lang="en-US" baseline="0" err="1" smtClean="0"/>
              <a:t>thứ</a:t>
            </a:r>
            <a:r>
              <a:rPr lang="en-US" baseline="0" smtClean="0"/>
              <a:t> 2 ở </a:t>
            </a:r>
            <a:r>
              <a:rPr lang="en-US" baseline="0" err="1" smtClean="0"/>
              <a:t>nữ</a:t>
            </a:r>
            <a:r>
              <a:rPr lang="en-US" baseline="0" smtClean="0"/>
              <a:t> </a:t>
            </a:r>
            <a:r>
              <a:rPr lang="en-US" baseline="0" err="1" smtClean="0"/>
              <a:t>về</a:t>
            </a:r>
            <a:r>
              <a:rPr lang="en-US" baseline="0" smtClean="0"/>
              <a:t> </a:t>
            </a:r>
            <a:r>
              <a:rPr lang="en-US" baseline="0" err="1" smtClean="0"/>
              <a:t>tỉ</a:t>
            </a:r>
            <a:r>
              <a:rPr lang="en-US" baseline="0" smtClean="0"/>
              <a:t> </a:t>
            </a:r>
            <a:r>
              <a:rPr lang="en-US" baseline="0" err="1" smtClean="0"/>
              <a:t>lệ</a:t>
            </a:r>
            <a:r>
              <a:rPr lang="en-US" baseline="0" smtClean="0"/>
              <a:t> </a:t>
            </a:r>
            <a:r>
              <a:rPr lang="en-US" baseline="0" err="1" smtClean="0"/>
              <a:t>mắc</a:t>
            </a:r>
            <a:r>
              <a:rPr lang="en-US" baseline="0" smtClean="0"/>
              <a:t> </a:t>
            </a:r>
            <a:r>
              <a:rPr lang="en-US" baseline="0" err="1" smtClean="0"/>
              <a:t>và</a:t>
            </a:r>
            <a:r>
              <a:rPr lang="en-US" baseline="0" smtClean="0"/>
              <a:t> </a:t>
            </a:r>
            <a:r>
              <a:rPr lang="en-US" baseline="0" err="1" smtClean="0"/>
              <a:t>tỉ</a:t>
            </a:r>
            <a:r>
              <a:rPr lang="en-US" baseline="0" smtClean="0"/>
              <a:t> </a:t>
            </a:r>
            <a:r>
              <a:rPr lang="en-US" baseline="0" err="1" smtClean="0"/>
              <a:t>lệ</a:t>
            </a:r>
            <a:r>
              <a:rPr lang="en-US" baseline="0" smtClean="0"/>
              <a:t> </a:t>
            </a:r>
            <a:r>
              <a:rPr lang="en-US" baseline="0" err="1" smtClean="0"/>
              <a:t>tử</a:t>
            </a:r>
            <a:r>
              <a:rPr lang="en-US" baseline="0" smtClean="0"/>
              <a:t> </a:t>
            </a:r>
            <a:r>
              <a:rPr lang="en-US" baseline="0" err="1" smtClean="0"/>
              <a:t>vong</a:t>
            </a:r>
            <a:r>
              <a:rPr lang="en-US" baseline="0" smtClean="0"/>
              <a:t> </a:t>
            </a:r>
            <a:r>
              <a:rPr lang="en-US" baseline="0" err="1" smtClean="0"/>
              <a:t>là</a:t>
            </a:r>
            <a:r>
              <a:rPr lang="en-US" baseline="0" smtClean="0"/>
              <a:t> </a:t>
            </a:r>
            <a:r>
              <a:rPr lang="en-US" baseline="0" err="1" smtClean="0"/>
              <a:t>cao</a:t>
            </a:r>
            <a:r>
              <a:rPr lang="en-US" baseline="0" smtClean="0"/>
              <a:t> </a:t>
            </a:r>
            <a:r>
              <a:rPr lang="en-US" baseline="0" err="1" smtClean="0"/>
              <a:t>nhất</a:t>
            </a:r>
            <a:r>
              <a:rPr lang="en-US" baseline="0" smtClean="0"/>
              <a:t> ở </a:t>
            </a:r>
            <a:r>
              <a:rPr lang="en-US" baseline="0" err="1" smtClean="0"/>
              <a:t>cả</a:t>
            </a:r>
            <a:r>
              <a:rPr lang="en-US" baseline="0" smtClean="0"/>
              <a:t> 2 </a:t>
            </a:r>
            <a:r>
              <a:rPr lang="en-US" baseline="0" err="1" smtClean="0"/>
              <a:t>giới</a:t>
            </a:r>
            <a:r>
              <a:rPr lang="en-US" baseline="0" smtClean="0"/>
              <a:t>.</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2</a:t>
            </a:fld>
            <a:endParaRPr lang="en-US"/>
          </a:p>
        </p:txBody>
      </p:sp>
    </p:spTree>
    <p:extLst>
      <p:ext uri="{BB962C8B-B14F-4D97-AF65-F5344CB8AC3E}">
        <p14:creationId xmlns:p14="http://schemas.microsoft.com/office/powerpoint/2010/main" val="2481852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6DD4D8-6D78-4D54-8109-BFA7BF80D7B3}" type="slidenum">
              <a:rPr lang="en-US" smtClean="0"/>
              <a:pPr/>
              <a:t>27</a:t>
            </a:fld>
            <a:endParaRPr lang="en-US"/>
          </a:p>
        </p:txBody>
      </p:sp>
    </p:spTree>
    <p:extLst>
      <p:ext uri="{BB962C8B-B14F-4D97-AF65-F5344CB8AC3E}">
        <p14:creationId xmlns:p14="http://schemas.microsoft.com/office/powerpoint/2010/main" val="773152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360045" algn="just">
              <a:lnSpc>
                <a:spcPct val="150000"/>
              </a:lnSpc>
              <a:spcBef>
                <a:spcPts val="0"/>
              </a:spcBef>
              <a:spcAft>
                <a:spcPts val="0"/>
              </a:spcAft>
            </a:pPr>
            <a:r>
              <a:rPr lang="pt-BR" sz="1200" i="1" dirty="0" smtClean="0">
                <a:effectLst/>
                <a:latin typeface="Times New Roman"/>
                <a:ea typeface="Calibri"/>
              </a:rPr>
              <a:t>Với tất cả lòng kính trọng và sự biết ơn chân thành, tôi xin được bày tỏ lòng biết ơn sâu sắc nhất tới:</a:t>
            </a:r>
            <a:endParaRPr lang="en-US" sz="1200" dirty="0" smtClean="0">
              <a:effectLst/>
              <a:latin typeface="Times New Roman"/>
              <a:ea typeface="Calibri"/>
            </a:endParaRPr>
          </a:p>
          <a:p>
            <a:pPr marL="0" marR="0" indent="360045" algn="just">
              <a:lnSpc>
                <a:spcPct val="150000"/>
              </a:lnSpc>
              <a:spcBef>
                <a:spcPts val="0"/>
              </a:spcBef>
              <a:spcAft>
                <a:spcPts val="0"/>
              </a:spcAft>
            </a:pPr>
            <a:r>
              <a:rPr lang="pt-BR" sz="1200" i="1" dirty="0" smtClean="0">
                <a:effectLst/>
                <a:latin typeface="Times New Roman"/>
                <a:ea typeface="Calibri"/>
              </a:rPr>
              <a:t>Ban giám hiệu, Phòng đào tạo sau Đại học, Bộ môn Ung thư Trường Đại học Y Hà Nội. Ban giám đốc, Phòng kế hoạch tổng hợp Bệnh viện Phổi Trung ương. Ban Giám đốc cùng các Khoa, Phòng Bệnh viện K đã giúp đỡ và tạo mọi điều kiện thuận lợi cho tôi trong quá trình học tập và hoàn thành luận văn này.</a:t>
            </a:r>
            <a:endParaRPr lang="en-US" sz="1200" dirty="0" smtClean="0">
              <a:effectLst/>
              <a:latin typeface="Times New Roman"/>
              <a:ea typeface="Calibri"/>
            </a:endParaRPr>
          </a:p>
          <a:p>
            <a:pPr marL="0" marR="0" indent="360045" algn="just">
              <a:lnSpc>
                <a:spcPct val="150000"/>
              </a:lnSpc>
              <a:spcBef>
                <a:spcPts val="0"/>
              </a:spcBef>
              <a:spcAft>
                <a:spcPts val="0"/>
              </a:spcAft>
            </a:pPr>
            <a:r>
              <a:rPr lang="pt-BR" sz="1200" i="1" dirty="0" smtClean="0">
                <a:effectLst/>
                <a:latin typeface="Times New Roman"/>
                <a:ea typeface="Calibri"/>
              </a:rPr>
              <a:t>Tôi xin chân thành cảm ơn PGS.TS. Nguyễn Chi Lăng người trực tiếp hướng dẫn luận văn, đã tận tình giúp đỡ, chỉ bảo và động viên tôi trong suốt quá trình nghiên cứu và hoàn thành luận văn. Thầy dạy tôi không chỉ kiến thức chuyên môn mà cả đạo đức nghề nghiệp, phương pháp luận khoa học.</a:t>
            </a:r>
            <a:endParaRPr lang="en-US" sz="1200" dirty="0" smtClean="0">
              <a:effectLst/>
              <a:latin typeface="Times New Roman"/>
              <a:ea typeface="Calibri"/>
            </a:endParaRPr>
          </a:p>
          <a:p>
            <a:pPr marL="0" marR="0" indent="360045" algn="just">
              <a:lnSpc>
                <a:spcPct val="150000"/>
              </a:lnSpc>
              <a:spcBef>
                <a:spcPts val="0"/>
              </a:spcBef>
              <a:spcAft>
                <a:spcPts val="0"/>
              </a:spcAft>
            </a:pPr>
            <a:r>
              <a:rPr lang="pt-BR" sz="1200" i="1" dirty="0" smtClean="0">
                <a:effectLst/>
                <a:latin typeface="Times New Roman"/>
                <a:ea typeface="Calibri"/>
              </a:rPr>
              <a:t>Xin chân thành cảm ơn người thân trong gia đình đã sát cánh cùng tôi</a:t>
            </a:r>
            <a:r>
              <a:rPr lang="pt-BR" sz="1200" i="1" baseline="0" dirty="0" smtClean="0">
                <a:effectLst/>
                <a:latin typeface="Times New Roman"/>
                <a:ea typeface="Calibri"/>
              </a:rPr>
              <a:t> </a:t>
            </a:r>
            <a:r>
              <a:rPr lang="pt-BR" sz="1200" i="1" dirty="0" smtClean="0">
                <a:effectLst/>
                <a:latin typeface="Times New Roman"/>
                <a:ea typeface="Calibri"/>
              </a:rPr>
              <a:t> tạo mọi điều kiện cho tôi trong những năm học vừa qua.</a:t>
            </a:r>
            <a:endParaRPr lang="en-US" sz="1200" dirty="0" smtClean="0">
              <a:effectLst/>
              <a:latin typeface="Times New Roman"/>
              <a:ea typeface="Calibri"/>
            </a:endParaRPr>
          </a:p>
          <a:p>
            <a:pPr marL="0" marR="0" indent="360045" algn="just">
              <a:lnSpc>
                <a:spcPct val="150000"/>
              </a:lnSpc>
              <a:spcBef>
                <a:spcPts val="0"/>
              </a:spcBef>
              <a:spcAft>
                <a:spcPts val="0"/>
              </a:spcAft>
            </a:pPr>
            <a:r>
              <a:rPr lang="pt-BR" sz="1200" i="1" dirty="0" smtClean="0">
                <a:effectLst/>
                <a:latin typeface="Times New Roman"/>
                <a:ea typeface="Calibri"/>
              </a:rPr>
              <a:t>Tôi xin cảm ơn bạn bè, đồng nghiệp đã giúp đỡ, động viên</a:t>
            </a:r>
            <a:r>
              <a:rPr lang="pt-BR" sz="1200" i="1" baseline="0" dirty="0" smtClean="0">
                <a:effectLst/>
                <a:latin typeface="Times New Roman"/>
                <a:ea typeface="Calibri"/>
              </a:rPr>
              <a:t> </a:t>
            </a:r>
            <a:r>
              <a:rPr lang="pt-BR" sz="1200" i="1" dirty="0" smtClean="0">
                <a:effectLst/>
                <a:latin typeface="Times New Roman"/>
                <a:ea typeface="Calibri"/>
              </a:rPr>
              <a:t>để tôi có thể hoàn thành luận văn này.</a:t>
            </a:r>
            <a:endParaRPr lang="en-US" sz="1200" dirty="0" smtClean="0">
              <a:effectLst/>
              <a:latin typeface="Times New Roman"/>
              <a:ea typeface="Calibri"/>
            </a:endParaRPr>
          </a:p>
          <a:p>
            <a:endParaRPr lang="en-US" dirty="0"/>
          </a:p>
        </p:txBody>
      </p:sp>
      <p:sp>
        <p:nvSpPr>
          <p:cNvPr id="4" name="Slide Number Placeholder 3"/>
          <p:cNvSpPr>
            <a:spLocks noGrp="1"/>
          </p:cNvSpPr>
          <p:nvPr>
            <p:ph type="sldNum" sz="quarter" idx="10"/>
          </p:nvPr>
        </p:nvSpPr>
        <p:spPr/>
        <p:txBody>
          <a:bodyPr/>
          <a:lstStyle/>
          <a:p>
            <a:fld id="{966DD4D8-6D78-4D54-8109-BFA7BF80D7B3}" type="slidenum">
              <a:rPr lang="en-US" smtClean="0"/>
              <a:pPr/>
              <a:t>29</a:t>
            </a:fld>
            <a:endParaRPr lang="en-US"/>
          </a:p>
        </p:txBody>
      </p:sp>
    </p:spTree>
    <p:extLst>
      <p:ext uri="{BB962C8B-B14F-4D97-AF65-F5344CB8AC3E}">
        <p14:creationId xmlns:p14="http://schemas.microsoft.com/office/powerpoint/2010/main" val="221524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Có</a:t>
            </a:r>
            <a:r>
              <a:rPr lang="en-US" baseline="0" smtClean="0"/>
              <a:t> </a:t>
            </a:r>
            <a:r>
              <a:rPr lang="en-US" baseline="0" err="1" smtClean="0"/>
              <a:t>nhiều</a:t>
            </a:r>
            <a:r>
              <a:rPr lang="en-US" baseline="0" smtClean="0"/>
              <a:t> </a:t>
            </a:r>
            <a:r>
              <a:rPr lang="en-US" baseline="0" err="1" smtClean="0"/>
              <a:t>hình</a:t>
            </a:r>
            <a:r>
              <a:rPr lang="en-US" baseline="0" smtClean="0"/>
              <a:t> </a:t>
            </a:r>
            <a:r>
              <a:rPr lang="en-US" baseline="0" err="1" smtClean="0"/>
              <a:t>thức</a:t>
            </a:r>
            <a:r>
              <a:rPr lang="en-US" baseline="0" smtClean="0"/>
              <a:t> </a:t>
            </a:r>
            <a:r>
              <a:rPr lang="en-US" baseline="0" err="1" smtClean="0"/>
              <a:t>phân</a:t>
            </a:r>
            <a:r>
              <a:rPr lang="en-US" baseline="0" smtClean="0"/>
              <a:t> </a:t>
            </a:r>
            <a:r>
              <a:rPr lang="en-US" baseline="0" err="1" smtClean="0"/>
              <a:t>loại</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 </a:t>
            </a:r>
            <a:r>
              <a:rPr lang="en-US" baseline="0" err="1" smtClean="0"/>
              <a:t>trong</a:t>
            </a:r>
            <a:r>
              <a:rPr lang="en-US" baseline="0" smtClean="0"/>
              <a:t> </a:t>
            </a:r>
            <a:r>
              <a:rPr lang="en-US" baseline="0" err="1" smtClean="0"/>
              <a:t>đó</a:t>
            </a:r>
            <a:r>
              <a:rPr lang="en-US" baseline="0" smtClean="0"/>
              <a:t> </a:t>
            </a:r>
            <a:r>
              <a:rPr lang="en-US" baseline="0" err="1" smtClean="0"/>
              <a:t>có</a:t>
            </a:r>
            <a:r>
              <a:rPr lang="en-US" baseline="0" smtClean="0"/>
              <a:t> 1 </a:t>
            </a:r>
            <a:r>
              <a:rPr lang="en-US" baseline="0" err="1" smtClean="0"/>
              <a:t>hình</a:t>
            </a:r>
            <a:r>
              <a:rPr lang="en-US" baseline="0" smtClean="0"/>
              <a:t> </a:t>
            </a:r>
            <a:r>
              <a:rPr lang="en-US" baseline="0" err="1" smtClean="0"/>
              <a:t>thức</a:t>
            </a:r>
            <a:r>
              <a:rPr lang="en-US" baseline="0" smtClean="0"/>
              <a:t> </a:t>
            </a:r>
            <a:r>
              <a:rPr lang="en-US" baseline="0" err="1" smtClean="0"/>
              <a:t>phân</a:t>
            </a:r>
            <a:r>
              <a:rPr lang="en-US" baseline="0" smtClean="0"/>
              <a:t> </a:t>
            </a:r>
            <a:r>
              <a:rPr lang="en-US" baseline="0" err="1" smtClean="0"/>
              <a:t>loại</a:t>
            </a:r>
            <a:r>
              <a:rPr lang="en-US" baseline="0" smtClean="0"/>
              <a:t> qua </a:t>
            </a:r>
            <a:r>
              <a:rPr lang="en-US" baseline="0" err="1" smtClean="0"/>
              <a:t>nội</a:t>
            </a:r>
            <a:r>
              <a:rPr lang="en-US" baseline="0" smtClean="0"/>
              <a:t> </a:t>
            </a:r>
            <a:r>
              <a:rPr lang="en-US" baseline="0" err="1" smtClean="0"/>
              <a:t>soi</a:t>
            </a:r>
            <a:r>
              <a:rPr lang="en-US" baseline="0" smtClean="0"/>
              <a:t> </a:t>
            </a:r>
            <a:r>
              <a:rPr lang="en-US" baseline="0" err="1" smtClean="0"/>
              <a:t>phế</a:t>
            </a:r>
            <a:r>
              <a:rPr lang="en-US" baseline="0" smtClean="0"/>
              <a:t> </a:t>
            </a:r>
            <a:r>
              <a:rPr lang="en-US" baseline="0" err="1" smtClean="0"/>
              <a:t>quản</a:t>
            </a:r>
            <a:r>
              <a:rPr lang="en-US" baseline="0" smtClean="0"/>
              <a:t> </a:t>
            </a:r>
            <a:r>
              <a:rPr lang="en-US" baseline="0" err="1" smtClean="0"/>
              <a:t>là</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thể</a:t>
            </a:r>
            <a:r>
              <a:rPr lang="en-US" baseline="0" smtClean="0"/>
              <a:t> </a:t>
            </a:r>
            <a:r>
              <a:rPr lang="en-US" baseline="0" err="1" smtClean="0"/>
              <a:t>trung</a:t>
            </a:r>
            <a:r>
              <a:rPr lang="en-US" baseline="0" smtClean="0"/>
              <a:t> </a:t>
            </a:r>
            <a:r>
              <a:rPr lang="en-US" baseline="0" err="1" smtClean="0"/>
              <a:t>tâm</a:t>
            </a:r>
            <a:r>
              <a:rPr lang="en-US" baseline="0" smtClean="0"/>
              <a:t> </a:t>
            </a:r>
            <a:r>
              <a:rPr lang="en-US" baseline="0" err="1" smtClean="0"/>
              <a:t>và</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thể</a:t>
            </a:r>
            <a:r>
              <a:rPr lang="en-US" baseline="0" smtClean="0"/>
              <a:t> </a:t>
            </a:r>
            <a:r>
              <a:rPr lang="en-US" baseline="0" err="1" smtClean="0"/>
              <a:t>ngoại</a:t>
            </a:r>
            <a:r>
              <a:rPr lang="en-US" baseline="0" smtClean="0"/>
              <a:t> vi. </a:t>
            </a:r>
            <a:r>
              <a:rPr lang="en-US" baseline="0" err="1" smtClean="0"/>
              <a:t>Với</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thể</a:t>
            </a:r>
            <a:r>
              <a:rPr lang="en-US" baseline="0" smtClean="0"/>
              <a:t> </a:t>
            </a:r>
            <a:r>
              <a:rPr lang="en-US" baseline="0" err="1" smtClean="0"/>
              <a:t>trung</a:t>
            </a:r>
            <a:r>
              <a:rPr lang="en-US" baseline="0" smtClean="0"/>
              <a:t> </a:t>
            </a:r>
            <a:r>
              <a:rPr lang="en-US" baseline="0" err="1" smtClean="0"/>
              <a:t>tâm</a:t>
            </a:r>
            <a:r>
              <a:rPr lang="en-US" baseline="0" smtClean="0"/>
              <a:t> </a:t>
            </a:r>
            <a:r>
              <a:rPr lang="en-US" baseline="0" err="1" smtClean="0"/>
              <a:t>là</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của</a:t>
            </a:r>
            <a:r>
              <a:rPr lang="en-US" baseline="0" smtClean="0"/>
              <a:t> </a:t>
            </a:r>
            <a:r>
              <a:rPr lang="en-US" baseline="0" err="1" smtClean="0"/>
              <a:t>khí</a:t>
            </a:r>
            <a:r>
              <a:rPr lang="en-US" baseline="0" smtClean="0"/>
              <a:t> </a:t>
            </a:r>
            <a:r>
              <a:rPr lang="en-US" baseline="0" err="1" smtClean="0"/>
              <a:t>quản</a:t>
            </a:r>
            <a:r>
              <a:rPr lang="en-US" baseline="0" smtClean="0"/>
              <a:t>, </a:t>
            </a:r>
            <a:r>
              <a:rPr lang="en-US" baseline="0" err="1" smtClean="0"/>
              <a:t>phế</a:t>
            </a:r>
            <a:r>
              <a:rPr lang="en-US" baseline="0" smtClean="0"/>
              <a:t> </a:t>
            </a:r>
            <a:r>
              <a:rPr lang="en-US" baseline="0" err="1" smtClean="0"/>
              <a:t>quản</a:t>
            </a:r>
            <a:r>
              <a:rPr lang="en-US" baseline="0" smtClean="0"/>
              <a:t> </a:t>
            </a:r>
            <a:r>
              <a:rPr lang="en-US" baseline="0" err="1" smtClean="0"/>
              <a:t>gốc</a:t>
            </a:r>
            <a:r>
              <a:rPr lang="en-US" baseline="0" smtClean="0"/>
              <a:t>, </a:t>
            </a:r>
            <a:r>
              <a:rPr lang="en-US" baseline="0" err="1" smtClean="0"/>
              <a:t>phế</a:t>
            </a:r>
            <a:r>
              <a:rPr lang="en-US" baseline="0" smtClean="0"/>
              <a:t> </a:t>
            </a:r>
            <a:r>
              <a:rPr lang="en-US" baseline="0" err="1" smtClean="0"/>
              <a:t>quản</a:t>
            </a:r>
            <a:r>
              <a:rPr lang="en-US" baseline="0" smtClean="0"/>
              <a:t> </a:t>
            </a:r>
            <a:r>
              <a:rPr lang="en-US" baseline="0" err="1" smtClean="0"/>
              <a:t>thùy</a:t>
            </a:r>
            <a:r>
              <a:rPr lang="en-US" baseline="0" smtClean="0"/>
              <a:t> </a:t>
            </a:r>
            <a:r>
              <a:rPr lang="en-US" baseline="0" err="1" smtClean="0"/>
              <a:t>và</a:t>
            </a:r>
            <a:r>
              <a:rPr lang="en-US" baseline="0" smtClean="0"/>
              <a:t> </a:t>
            </a:r>
            <a:r>
              <a:rPr lang="en-US" baseline="0" err="1" smtClean="0"/>
              <a:t>hạ</a:t>
            </a:r>
            <a:r>
              <a:rPr lang="en-US" baseline="0" smtClean="0"/>
              <a:t> </a:t>
            </a:r>
            <a:r>
              <a:rPr lang="en-US" baseline="0" err="1" smtClean="0"/>
              <a:t>phân</a:t>
            </a:r>
            <a:r>
              <a:rPr lang="en-US" baseline="0" smtClean="0"/>
              <a:t> </a:t>
            </a:r>
            <a:r>
              <a:rPr lang="en-US" baseline="0" err="1" smtClean="0"/>
              <a:t>thùy</a:t>
            </a:r>
            <a:r>
              <a:rPr lang="en-US" baseline="0" smtClean="0"/>
              <a:t> ( </a:t>
            </a:r>
            <a:r>
              <a:rPr lang="en-US" baseline="0" err="1" smtClean="0"/>
              <a:t>theo</a:t>
            </a:r>
            <a:r>
              <a:rPr lang="en-US" baseline="0" smtClean="0"/>
              <a:t> IKEDA 1974)</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3</a:t>
            </a:fld>
            <a:endParaRPr lang="en-US"/>
          </a:p>
        </p:txBody>
      </p:sp>
    </p:spTree>
    <p:extLst>
      <p:ext uri="{BB962C8B-B14F-4D97-AF65-F5344CB8AC3E}">
        <p14:creationId xmlns:p14="http://schemas.microsoft.com/office/powerpoint/2010/main" val="4053644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Để</a:t>
            </a:r>
            <a:r>
              <a:rPr lang="en-US" baseline="0" smtClean="0"/>
              <a:t> </a:t>
            </a:r>
            <a:r>
              <a:rPr lang="en-US" baseline="0" err="1" smtClean="0"/>
              <a:t>chẩn</a:t>
            </a:r>
            <a:r>
              <a:rPr lang="en-US" baseline="0" smtClean="0"/>
              <a:t> </a:t>
            </a:r>
            <a:r>
              <a:rPr lang="en-US" baseline="0" err="1" smtClean="0"/>
              <a:t>đoán</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các</a:t>
            </a:r>
            <a:r>
              <a:rPr lang="en-US" baseline="0" smtClean="0"/>
              <a:t> </a:t>
            </a:r>
            <a:r>
              <a:rPr lang="en-US" baseline="0" err="1" smtClean="0"/>
              <a:t>triệu</a:t>
            </a:r>
            <a:r>
              <a:rPr lang="en-US" baseline="0" smtClean="0"/>
              <a:t> </a:t>
            </a:r>
            <a:r>
              <a:rPr lang="en-US" baseline="0" err="1" smtClean="0"/>
              <a:t>chứng</a:t>
            </a:r>
            <a:r>
              <a:rPr lang="en-US" baseline="0" smtClean="0"/>
              <a:t> </a:t>
            </a:r>
            <a:r>
              <a:rPr lang="en-US" baseline="0" err="1" smtClean="0"/>
              <a:t>lâm</a:t>
            </a:r>
            <a:r>
              <a:rPr lang="en-US" baseline="0" smtClean="0"/>
              <a:t> </a:t>
            </a:r>
            <a:r>
              <a:rPr lang="en-US" baseline="0" err="1" smtClean="0"/>
              <a:t>sàng</a:t>
            </a:r>
            <a:r>
              <a:rPr lang="en-US" baseline="0" smtClean="0"/>
              <a:t> </a:t>
            </a:r>
            <a:r>
              <a:rPr lang="en-US" baseline="0" err="1" smtClean="0"/>
              <a:t>ít</a:t>
            </a:r>
            <a:r>
              <a:rPr lang="en-US" baseline="0" smtClean="0"/>
              <a:t> </a:t>
            </a:r>
            <a:r>
              <a:rPr lang="en-US" baseline="0" err="1" smtClean="0"/>
              <a:t>có</a:t>
            </a:r>
            <a:r>
              <a:rPr lang="en-US" baseline="0" smtClean="0"/>
              <a:t> </a:t>
            </a:r>
            <a:r>
              <a:rPr lang="en-US" baseline="0" err="1" smtClean="0"/>
              <a:t>giá</a:t>
            </a:r>
            <a:r>
              <a:rPr lang="en-US" baseline="0" smtClean="0"/>
              <a:t> </a:t>
            </a:r>
            <a:r>
              <a:rPr lang="en-US" baseline="0" err="1" smtClean="0"/>
              <a:t>trị</a:t>
            </a:r>
            <a:r>
              <a:rPr lang="en-US" baseline="0" smtClean="0"/>
              <a:t>, </a:t>
            </a:r>
            <a:r>
              <a:rPr lang="en-US" baseline="0" err="1" smtClean="0"/>
              <a:t>các</a:t>
            </a:r>
            <a:r>
              <a:rPr lang="en-US" baseline="0" smtClean="0"/>
              <a:t> </a:t>
            </a:r>
            <a:r>
              <a:rPr lang="en-US" baseline="0" err="1" smtClean="0"/>
              <a:t>phương</a:t>
            </a:r>
            <a:r>
              <a:rPr lang="en-US" baseline="0" smtClean="0"/>
              <a:t> </a:t>
            </a:r>
            <a:r>
              <a:rPr lang="en-US" baseline="0" err="1" smtClean="0"/>
              <a:t>pháp</a:t>
            </a:r>
            <a:r>
              <a:rPr lang="en-US" baseline="0" smtClean="0"/>
              <a:t> </a:t>
            </a:r>
            <a:r>
              <a:rPr lang="en-US" baseline="0" err="1" smtClean="0"/>
              <a:t>cận</a:t>
            </a:r>
            <a:r>
              <a:rPr lang="en-US" baseline="0" smtClean="0"/>
              <a:t> </a:t>
            </a:r>
            <a:r>
              <a:rPr lang="en-US" baseline="0" err="1" smtClean="0"/>
              <a:t>lâm</a:t>
            </a:r>
            <a:r>
              <a:rPr lang="en-US" baseline="0" smtClean="0"/>
              <a:t> </a:t>
            </a:r>
            <a:r>
              <a:rPr lang="en-US" baseline="0" err="1" smtClean="0"/>
              <a:t>sàng</a:t>
            </a:r>
            <a:r>
              <a:rPr lang="en-US" baseline="0" smtClean="0"/>
              <a:t> </a:t>
            </a:r>
            <a:r>
              <a:rPr lang="en-US" baseline="0" err="1" smtClean="0"/>
              <a:t>như</a:t>
            </a:r>
            <a:r>
              <a:rPr lang="en-US" baseline="0" smtClean="0"/>
              <a:t> XQ, CT, MRI, PET…</a:t>
            </a:r>
            <a:r>
              <a:rPr lang="en-US" baseline="0" err="1" smtClean="0"/>
              <a:t>có</a:t>
            </a:r>
            <a:r>
              <a:rPr lang="en-US" baseline="0" smtClean="0"/>
              <a:t> </a:t>
            </a:r>
            <a:r>
              <a:rPr lang="en-US" baseline="0" err="1" smtClean="0"/>
              <a:t>độ</a:t>
            </a:r>
            <a:r>
              <a:rPr lang="en-US" baseline="0" smtClean="0"/>
              <a:t> </a:t>
            </a:r>
            <a:r>
              <a:rPr lang="en-US" baseline="0" err="1" smtClean="0"/>
              <a:t>nhạy</a:t>
            </a:r>
            <a:r>
              <a:rPr lang="en-US" baseline="0" smtClean="0"/>
              <a:t> </a:t>
            </a:r>
            <a:r>
              <a:rPr lang="en-US" baseline="0" err="1" smtClean="0"/>
              <a:t>cao</a:t>
            </a:r>
            <a:r>
              <a:rPr lang="en-US" baseline="0" smtClean="0"/>
              <a:t> </a:t>
            </a:r>
            <a:r>
              <a:rPr lang="en-US" baseline="0" err="1" smtClean="0"/>
              <a:t>nhưng</a:t>
            </a:r>
            <a:r>
              <a:rPr lang="en-US" baseline="0" smtClean="0"/>
              <a:t> </a:t>
            </a:r>
            <a:r>
              <a:rPr lang="en-US" baseline="0" err="1" smtClean="0"/>
              <a:t>đặc</a:t>
            </a:r>
            <a:r>
              <a:rPr lang="en-US" baseline="0" smtClean="0"/>
              <a:t> </a:t>
            </a:r>
            <a:r>
              <a:rPr lang="en-US" baseline="0" err="1" smtClean="0"/>
              <a:t>hiệu</a:t>
            </a:r>
            <a:r>
              <a:rPr lang="en-US" baseline="0" smtClean="0"/>
              <a:t> </a:t>
            </a:r>
            <a:r>
              <a:rPr lang="en-US" baseline="0" err="1" smtClean="0"/>
              <a:t>thấp</a:t>
            </a:r>
            <a:r>
              <a:rPr lang="en-US" baseline="0" smtClean="0"/>
              <a:t> </a:t>
            </a:r>
            <a:r>
              <a:rPr lang="en-US" baseline="0" err="1" smtClean="0"/>
              <a:t>và</a:t>
            </a:r>
            <a:r>
              <a:rPr lang="en-US" baseline="0" smtClean="0"/>
              <a:t> </a:t>
            </a:r>
            <a:r>
              <a:rPr lang="en-US" baseline="0" err="1" smtClean="0"/>
              <a:t>không</a:t>
            </a:r>
            <a:r>
              <a:rPr lang="en-US" baseline="0" smtClean="0"/>
              <a:t> </a:t>
            </a:r>
            <a:r>
              <a:rPr lang="en-US" baseline="0" err="1" smtClean="0"/>
              <a:t>xác</a:t>
            </a:r>
            <a:r>
              <a:rPr lang="en-US" baseline="0" smtClean="0"/>
              <a:t> </a:t>
            </a:r>
            <a:r>
              <a:rPr lang="en-US" baseline="0" err="1" smtClean="0"/>
              <a:t>định</a:t>
            </a:r>
            <a:r>
              <a:rPr lang="en-US" baseline="0" smtClean="0"/>
              <a:t> </a:t>
            </a:r>
            <a:r>
              <a:rPr lang="en-US" baseline="0" err="1" smtClean="0"/>
              <a:t>được</a:t>
            </a:r>
            <a:r>
              <a:rPr lang="en-US" baseline="0" smtClean="0"/>
              <a:t> </a:t>
            </a:r>
            <a:r>
              <a:rPr lang="en-US" baseline="0" err="1" smtClean="0"/>
              <a:t>được</a:t>
            </a:r>
            <a:r>
              <a:rPr lang="en-US" baseline="0" smtClean="0"/>
              <a:t> </a:t>
            </a:r>
            <a:r>
              <a:rPr lang="en-US" baseline="0" err="1" smtClean="0"/>
              <a:t>tình</a:t>
            </a:r>
            <a:r>
              <a:rPr lang="en-US" baseline="0" smtClean="0"/>
              <a:t> </a:t>
            </a:r>
            <a:r>
              <a:rPr lang="en-US" baseline="0" err="1" smtClean="0"/>
              <a:t>trạng</a:t>
            </a:r>
            <a:r>
              <a:rPr lang="en-US" baseline="0" smtClean="0"/>
              <a:t> </a:t>
            </a:r>
            <a:r>
              <a:rPr lang="en-US" baseline="0" err="1" smtClean="0"/>
              <a:t>mô</a:t>
            </a:r>
            <a:r>
              <a:rPr lang="en-US" baseline="0" smtClean="0"/>
              <a:t> </a:t>
            </a:r>
            <a:r>
              <a:rPr lang="en-US" baseline="0" err="1" smtClean="0"/>
              <a:t>bệnh</a:t>
            </a:r>
            <a:r>
              <a:rPr lang="en-US" baseline="0" smtClean="0"/>
              <a:t> </a:t>
            </a:r>
            <a:r>
              <a:rPr lang="en-US" baseline="0" err="1" smtClean="0"/>
              <a:t>học</a:t>
            </a:r>
            <a:r>
              <a:rPr lang="en-US" baseline="0" smtClean="0"/>
              <a:t>. </a:t>
            </a:r>
            <a:r>
              <a:rPr lang="en-US" baseline="0" err="1" smtClean="0"/>
              <a:t>Và</a:t>
            </a:r>
            <a:r>
              <a:rPr lang="en-US" baseline="0" smtClean="0"/>
              <a:t> </a:t>
            </a:r>
            <a:r>
              <a:rPr lang="en-US" baseline="0" err="1" smtClean="0"/>
              <a:t>để</a:t>
            </a:r>
            <a:r>
              <a:rPr lang="en-US" baseline="0" smtClean="0"/>
              <a:t> </a:t>
            </a:r>
            <a:r>
              <a:rPr lang="en-US" baseline="0" err="1" smtClean="0"/>
              <a:t>có</a:t>
            </a:r>
            <a:r>
              <a:rPr lang="en-US" baseline="0" smtClean="0"/>
              <a:t> </a:t>
            </a:r>
            <a:r>
              <a:rPr lang="en-US" baseline="0" err="1" smtClean="0"/>
              <a:t>kết</a:t>
            </a:r>
            <a:r>
              <a:rPr lang="en-US" baseline="0" smtClean="0"/>
              <a:t> </a:t>
            </a:r>
            <a:r>
              <a:rPr lang="en-US" baseline="0" err="1" smtClean="0"/>
              <a:t>quả</a:t>
            </a:r>
            <a:r>
              <a:rPr lang="en-US" baseline="0" smtClean="0"/>
              <a:t> </a:t>
            </a:r>
            <a:r>
              <a:rPr lang="en-US" baseline="0" err="1" smtClean="0"/>
              <a:t>mô</a:t>
            </a:r>
            <a:r>
              <a:rPr lang="en-US" baseline="0" smtClean="0"/>
              <a:t> </a:t>
            </a:r>
            <a:r>
              <a:rPr lang="en-US" baseline="0" err="1" smtClean="0"/>
              <a:t>bệnh</a:t>
            </a:r>
            <a:r>
              <a:rPr lang="en-US" baseline="0" smtClean="0"/>
              <a:t> </a:t>
            </a:r>
            <a:r>
              <a:rPr lang="en-US" baseline="0" err="1" smtClean="0"/>
              <a:t>học</a:t>
            </a:r>
            <a:r>
              <a:rPr lang="en-US" baseline="0" smtClean="0"/>
              <a:t> </a:t>
            </a:r>
            <a:r>
              <a:rPr lang="en-US" baseline="0" err="1" smtClean="0"/>
              <a:t>là</a:t>
            </a:r>
            <a:r>
              <a:rPr lang="en-US" baseline="0" smtClean="0"/>
              <a:t> </a:t>
            </a:r>
            <a:r>
              <a:rPr lang="en-US" baseline="0" err="1" smtClean="0"/>
              <a:t>tiêu</a:t>
            </a:r>
            <a:r>
              <a:rPr lang="en-US" baseline="0" smtClean="0"/>
              <a:t> </a:t>
            </a:r>
            <a:r>
              <a:rPr lang="en-US" baseline="0" err="1" smtClean="0"/>
              <a:t>chuẩn</a:t>
            </a:r>
            <a:r>
              <a:rPr lang="en-US" baseline="0" smtClean="0"/>
              <a:t> </a:t>
            </a:r>
            <a:r>
              <a:rPr lang="en-US" baseline="0" err="1" smtClean="0"/>
              <a:t>vàng</a:t>
            </a:r>
            <a:r>
              <a:rPr lang="en-US" baseline="0" smtClean="0"/>
              <a:t> </a:t>
            </a:r>
            <a:r>
              <a:rPr lang="en-US" baseline="0" err="1" smtClean="0"/>
              <a:t>cần</a:t>
            </a:r>
            <a:r>
              <a:rPr lang="en-US" baseline="0" smtClean="0"/>
              <a:t> </a:t>
            </a:r>
            <a:r>
              <a:rPr lang="en-US" baseline="0" err="1" smtClean="0"/>
              <a:t>sinh</a:t>
            </a:r>
            <a:r>
              <a:rPr lang="en-US" baseline="0" smtClean="0"/>
              <a:t> </a:t>
            </a:r>
            <a:r>
              <a:rPr lang="en-US" baseline="0" err="1" smtClean="0"/>
              <a:t>thiết</a:t>
            </a:r>
            <a:r>
              <a:rPr lang="en-US" baseline="0" smtClean="0"/>
              <a:t> </a:t>
            </a:r>
            <a:r>
              <a:rPr lang="en-US" baseline="0" err="1" smtClean="0"/>
              <a:t>chẩn</a:t>
            </a:r>
            <a:r>
              <a:rPr lang="en-US" baseline="0" smtClean="0"/>
              <a:t> </a:t>
            </a:r>
            <a:r>
              <a:rPr lang="en-US" baseline="0" err="1" smtClean="0"/>
              <a:t>đoán</a:t>
            </a:r>
            <a:r>
              <a:rPr lang="en-US" baseline="0" smtClean="0"/>
              <a:t> </a:t>
            </a:r>
            <a:r>
              <a:rPr lang="en-US" baseline="0" err="1" smtClean="0"/>
              <a:t>với</a:t>
            </a:r>
            <a:r>
              <a:rPr lang="en-US" baseline="0" smtClean="0"/>
              <a:t> </a:t>
            </a:r>
            <a:r>
              <a:rPr lang="en-US" baseline="0" err="1" smtClean="0"/>
              <a:t>các</a:t>
            </a:r>
            <a:r>
              <a:rPr lang="en-US" baseline="0" smtClean="0"/>
              <a:t> </a:t>
            </a:r>
            <a:r>
              <a:rPr lang="en-US" baseline="0" err="1" smtClean="0"/>
              <a:t>phương</a:t>
            </a:r>
            <a:r>
              <a:rPr lang="en-US" baseline="0" smtClean="0"/>
              <a:t> </a:t>
            </a:r>
            <a:r>
              <a:rPr lang="en-US" baseline="0" err="1" smtClean="0"/>
              <a:t>pháp</a:t>
            </a:r>
            <a:r>
              <a:rPr lang="en-US" baseline="0" smtClean="0"/>
              <a:t> </a:t>
            </a:r>
            <a:r>
              <a:rPr lang="en-US" baseline="0" err="1" smtClean="0"/>
              <a:t>có</a:t>
            </a:r>
            <a:r>
              <a:rPr lang="en-US" baseline="0" smtClean="0"/>
              <a:t> </a:t>
            </a:r>
            <a:r>
              <a:rPr lang="en-US" baseline="0" err="1" smtClean="0"/>
              <a:t>thể</a:t>
            </a:r>
            <a:r>
              <a:rPr lang="en-US" baseline="0" smtClean="0"/>
              <a:t> </a:t>
            </a:r>
            <a:r>
              <a:rPr lang="en-US" baseline="0" err="1" smtClean="0"/>
              <a:t>áp</a:t>
            </a:r>
            <a:r>
              <a:rPr lang="en-US" baseline="0" smtClean="0"/>
              <a:t> </a:t>
            </a:r>
            <a:r>
              <a:rPr lang="en-US" baseline="0" err="1" smtClean="0"/>
              <a:t>dụng</a:t>
            </a:r>
            <a:r>
              <a:rPr lang="en-US" baseline="0" smtClean="0"/>
              <a:t> </a:t>
            </a:r>
            <a:r>
              <a:rPr lang="en-US" baseline="0" err="1" smtClean="0"/>
              <a:t>như</a:t>
            </a:r>
            <a:r>
              <a:rPr lang="en-US" baseline="0" smtClean="0"/>
              <a:t> </a:t>
            </a:r>
            <a:r>
              <a:rPr lang="en-US" baseline="0" err="1" smtClean="0"/>
              <a:t>sinh</a:t>
            </a:r>
            <a:r>
              <a:rPr lang="en-US" baseline="0" smtClean="0"/>
              <a:t> </a:t>
            </a:r>
            <a:r>
              <a:rPr lang="en-US" baseline="0" err="1" smtClean="0"/>
              <a:t>thiết</a:t>
            </a:r>
            <a:r>
              <a:rPr lang="en-US" baseline="0" smtClean="0"/>
              <a:t> </a:t>
            </a:r>
            <a:r>
              <a:rPr lang="en-US" baseline="0" err="1" smtClean="0"/>
              <a:t>xuyên</a:t>
            </a:r>
            <a:r>
              <a:rPr lang="en-US" baseline="0" smtClean="0"/>
              <a:t> </a:t>
            </a:r>
            <a:r>
              <a:rPr lang="en-US" baseline="0" err="1" smtClean="0"/>
              <a:t>thành</a:t>
            </a:r>
            <a:r>
              <a:rPr lang="en-US" baseline="0" smtClean="0"/>
              <a:t>, </a:t>
            </a:r>
            <a:r>
              <a:rPr lang="en-US" baseline="0" err="1" smtClean="0"/>
              <a:t>mổ</a:t>
            </a:r>
            <a:r>
              <a:rPr lang="en-US" baseline="0" smtClean="0"/>
              <a:t> </a:t>
            </a:r>
            <a:r>
              <a:rPr lang="en-US" baseline="0" err="1" smtClean="0"/>
              <a:t>nội</a:t>
            </a:r>
            <a:r>
              <a:rPr lang="en-US" baseline="0" smtClean="0"/>
              <a:t> </a:t>
            </a:r>
            <a:r>
              <a:rPr lang="en-US" baseline="0" err="1" smtClean="0"/>
              <a:t>soi</a:t>
            </a:r>
            <a:r>
              <a:rPr lang="en-US" baseline="0" smtClean="0"/>
              <a:t> </a:t>
            </a:r>
            <a:r>
              <a:rPr lang="en-US" baseline="0" err="1" smtClean="0"/>
              <a:t>trung</a:t>
            </a:r>
            <a:r>
              <a:rPr lang="en-US" baseline="0" smtClean="0"/>
              <a:t> </a:t>
            </a:r>
            <a:r>
              <a:rPr lang="en-US" baseline="0" err="1" smtClean="0"/>
              <a:t>thất</a:t>
            </a:r>
            <a:r>
              <a:rPr lang="en-US" baseline="0" smtClean="0"/>
              <a:t>- </a:t>
            </a:r>
            <a:r>
              <a:rPr lang="en-US" baseline="0" err="1" smtClean="0"/>
              <a:t>màng</a:t>
            </a:r>
            <a:r>
              <a:rPr lang="en-US" baseline="0" smtClean="0"/>
              <a:t> </a:t>
            </a:r>
            <a:r>
              <a:rPr lang="en-US" baseline="0" err="1" smtClean="0"/>
              <a:t>phổi</a:t>
            </a:r>
            <a:r>
              <a:rPr lang="en-US" baseline="0" smtClean="0"/>
              <a:t>…</a:t>
            </a:r>
            <a:r>
              <a:rPr lang="en-US" baseline="0" err="1" smtClean="0"/>
              <a:t>nhưng</a:t>
            </a:r>
            <a:r>
              <a:rPr lang="en-US" baseline="0" smtClean="0"/>
              <a:t> </a:t>
            </a:r>
            <a:r>
              <a:rPr lang="en-US" baseline="0" err="1" smtClean="0"/>
              <a:t>với</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thể</a:t>
            </a:r>
            <a:r>
              <a:rPr lang="en-US" baseline="0" smtClean="0"/>
              <a:t> </a:t>
            </a:r>
            <a:r>
              <a:rPr lang="en-US" baseline="0" err="1" smtClean="0"/>
              <a:t>trung</a:t>
            </a:r>
            <a:r>
              <a:rPr lang="en-US" baseline="0" smtClean="0"/>
              <a:t> </a:t>
            </a:r>
            <a:r>
              <a:rPr lang="en-US" baseline="0" err="1" smtClean="0"/>
              <a:t>tâm</a:t>
            </a:r>
            <a:r>
              <a:rPr lang="en-US" baseline="0" smtClean="0"/>
              <a:t> </a:t>
            </a:r>
            <a:r>
              <a:rPr lang="en-US" baseline="0" err="1" smtClean="0"/>
              <a:t>thì</a:t>
            </a:r>
            <a:r>
              <a:rPr lang="en-US" baseline="0" smtClean="0"/>
              <a:t> </a:t>
            </a:r>
            <a:r>
              <a:rPr lang="en-US" baseline="0" err="1" smtClean="0"/>
              <a:t>nội</a:t>
            </a:r>
            <a:r>
              <a:rPr lang="en-US" baseline="0" smtClean="0"/>
              <a:t> </a:t>
            </a:r>
            <a:r>
              <a:rPr lang="en-US" baseline="0" err="1" smtClean="0"/>
              <a:t>soi</a:t>
            </a:r>
            <a:r>
              <a:rPr lang="en-US" baseline="0" smtClean="0"/>
              <a:t> </a:t>
            </a:r>
            <a:r>
              <a:rPr lang="en-US" baseline="0" err="1" smtClean="0"/>
              <a:t>phế</a:t>
            </a:r>
            <a:r>
              <a:rPr lang="en-US" baseline="0" smtClean="0"/>
              <a:t> </a:t>
            </a:r>
            <a:r>
              <a:rPr lang="en-US" baseline="0" err="1" smtClean="0"/>
              <a:t>quản</a:t>
            </a:r>
            <a:r>
              <a:rPr lang="en-US" baseline="0" smtClean="0"/>
              <a:t> </a:t>
            </a:r>
            <a:r>
              <a:rPr lang="en-US" baseline="0" err="1" smtClean="0"/>
              <a:t>là</a:t>
            </a:r>
            <a:r>
              <a:rPr lang="en-US" baseline="0" smtClean="0"/>
              <a:t> </a:t>
            </a:r>
            <a:r>
              <a:rPr lang="en-US" baseline="0" err="1" smtClean="0"/>
              <a:t>phương</a:t>
            </a:r>
            <a:r>
              <a:rPr lang="en-US" baseline="0" smtClean="0"/>
              <a:t> </a:t>
            </a:r>
            <a:r>
              <a:rPr lang="en-US" baseline="0" err="1" smtClean="0"/>
              <a:t>pháp</a:t>
            </a:r>
            <a:r>
              <a:rPr lang="en-US" baseline="0" smtClean="0"/>
              <a:t> </a:t>
            </a:r>
            <a:r>
              <a:rPr lang="en-US" baseline="0" err="1" smtClean="0"/>
              <a:t>thích</a:t>
            </a:r>
            <a:r>
              <a:rPr lang="en-US" baseline="0" smtClean="0"/>
              <a:t> </a:t>
            </a:r>
            <a:r>
              <a:rPr lang="en-US" baseline="0" err="1" smtClean="0"/>
              <a:t>hợp</a:t>
            </a:r>
            <a:r>
              <a:rPr lang="en-US" baseline="0" smtClean="0"/>
              <a:t> </a:t>
            </a:r>
            <a:r>
              <a:rPr lang="en-US" baseline="0" err="1" smtClean="0"/>
              <a:t>để</a:t>
            </a:r>
            <a:r>
              <a:rPr lang="en-US" baseline="0" smtClean="0"/>
              <a:t> </a:t>
            </a:r>
            <a:r>
              <a:rPr lang="en-US" baseline="0" err="1" smtClean="0"/>
              <a:t>lấy</a:t>
            </a:r>
            <a:r>
              <a:rPr lang="en-US" baseline="0" smtClean="0"/>
              <a:t> </a:t>
            </a:r>
            <a:r>
              <a:rPr lang="en-US" baseline="0" err="1" smtClean="0"/>
              <a:t>bệnh</a:t>
            </a:r>
            <a:r>
              <a:rPr lang="en-US" baseline="0" smtClean="0"/>
              <a:t> </a:t>
            </a:r>
            <a:r>
              <a:rPr lang="en-US" baseline="0" err="1" smtClean="0"/>
              <a:t>phẩm</a:t>
            </a:r>
            <a:r>
              <a:rPr lang="en-US" baseline="0" smtClean="0"/>
              <a:t> </a:t>
            </a:r>
            <a:r>
              <a:rPr lang="en-US" baseline="0" err="1" smtClean="0"/>
              <a:t>và</a:t>
            </a:r>
            <a:r>
              <a:rPr lang="en-US" baseline="0" smtClean="0"/>
              <a:t> </a:t>
            </a:r>
            <a:r>
              <a:rPr lang="en-US" baseline="0" err="1" smtClean="0"/>
              <a:t>góp</a:t>
            </a:r>
            <a:r>
              <a:rPr lang="en-US" baseline="0" smtClean="0"/>
              <a:t> </a:t>
            </a:r>
            <a:r>
              <a:rPr lang="en-US" baseline="0" err="1" smtClean="0"/>
              <a:t>phần</a:t>
            </a:r>
            <a:r>
              <a:rPr lang="en-US" baseline="0" smtClean="0"/>
              <a:t> </a:t>
            </a:r>
            <a:r>
              <a:rPr lang="en-US" baseline="0" err="1" smtClean="0"/>
              <a:t>đánh</a:t>
            </a:r>
            <a:r>
              <a:rPr lang="en-US" baseline="0" smtClean="0"/>
              <a:t> </a:t>
            </a:r>
            <a:r>
              <a:rPr lang="en-US" baseline="0" err="1" smtClean="0"/>
              <a:t>giá</a:t>
            </a:r>
            <a:r>
              <a:rPr lang="en-US" baseline="0" smtClean="0"/>
              <a:t> </a:t>
            </a:r>
            <a:r>
              <a:rPr lang="en-US" baseline="0" err="1" smtClean="0"/>
              <a:t>giai</a:t>
            </a:r>
            <a:r>
              <a:rPr lang="en-US" baseline="0" smtClean="0"/>
              <a:t> </a:t>
            </a:r>
            <a:r>
              <a:rPr lang="en-US" baseline="0" err="1" smtClean="0"/>
              <a:t>đoạn</a:t>
            </a:r>
            <a:r>
              <a:rPr lang="en-US" baseline="0" smtClean="0"/>
              <a:t>.</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4</a:t>
            </a:fld>
            <a:endParaRPr lang="en-US"/>
          </a:p>
        </p:txBody>
      </p:sp>
    </p:spTree>
    <p:extLst>
      <p:ext uri="{BB962C8B-B14F-4D97-AF65-F5344CB8AC3E}">
        <p14:creationId xmlns:p14="http://schemas.microsoft.com/office/powerpoint/2010/main" val="69922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4124156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Trong</a:t>
            </a:r>
            <a:r>
              <a:rPr lang="en-US" smtClean="0"/>
              <a:t> </a:t>
            </a:r>
            <a:r>
              <a:rPr lang="en-US" err="1" smtClean="0"/>
              <a:t>vấn</a:t>
            </a:r>
            <a:r>
              <a:rPr lang="en-US" baseline="0" smtClean="0"/>
              <a:t> </a:t>
            </a:r>
            <a:r>
              <a:rPr lang="en-US" baseline="0" err="1" smtClean="0"/>
              <a:t>đề</a:t>
            </a:r>
            <a:r>
              <a:rPr lang="en-US" baseline="0" smtClean="0"/>
              <a:t> </a:t>
            </a:r>
            <a:r>
              <a:rPr lang="en-US" err="1" smtClean="0"/>
              <a:t>guyên</a:t>
            </a:r>
            <a:r>
              <a:rPr lang="en-US" baseline="0" smtClean="0"/>
              <a:t> </a:t>
            </a:r>
            <a:r>
              <a:rPr lang="en-US" baseline="0" err="1" smtClean="0"/>
              <a:t>nhân</a:t>
            </a:r>
            <a:r>
              <a:rPr lang="en-US" baseline="0" smtClean="0"/>
              <a:t> </a:t>
            </a:r>
            <a:r>
              <a:rPr lang="en-US" baseline="0" err="1" smtClean="0"/>
              <a:t>và</a:t>
            </a:r>
            <a:r>
              <a:rPr lang="en-US" baseline="0" smtClean="0"/>
              <a:t> </a:t>
            </a:r>
            <a:r>
              <a:rPr lang="en-US" baseline="0" err="1" smtClean="0"/>
              <a:t>các</a:t>
            </a:r>
            <a:r>
              <a:rPr lang="en-US" baseline="0" smtClean="0"/>
              <a:t> </a:t>
            </a:r>
            <a:r>
              <a:rPr lang="en-US" baseline="0" err="1" smtClean="0"/>
              <a:t>yếu</a:t>
            </a:r>
            <a:r>
              <a:rPr lang="en-US" baseline="0" smtClean="0"/>
              <a:t> </a:t>
            </a:r>
            <a:r>
              <a:rPr lang="en-US" baseline="0" err="1" smtClean="0"/>
              <a:t>tố</a:t>
            </a:r>
            <a:r>
              <a:rPr lang="en-US" baseline="0" smtClean="0"/>
              <a:t> </a:t>
            </a:r>
            <a:r>
              <a:rPr lang="en-US" baseline="0" err="1" smtClean="0"/>
              <a:t>liên</a:t>
            </a:r>
            <a:r>
              <a:rPr lang="en-US" baseline="0" smtClean="0"/>
              <a:t> </a:t>
            </a:r>
            <a:r>
              <a:rPr lang="en-US" baseline="0" err="1" smtClean="0"/>
              <a:t>quan</a:t>
            </a:r>
            <a:r>
              <a:rPr lang="en-US" baseline="0" smtClean="0"/>
              <a:t> </a:t>
            </a:r>
            <a:r>
              <a:rPr lang="en-US" baseline="0" err="1" smtClean="0"/>
              <a:t>đến</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thì</a:t>
            </a:r>
            <a:r>
              <a:rPr lang="en-US" baseline="0" smtClean="0"/>
              <a:t> </a:t>
            </a:r>
            <a:r>
              <a:rPr lang="en-US" baseline="0" err="1" smtClean="0"/>
              <a:t>thuốc</a:t>
            </a:r>
            <a:r>
              <a:rPr lang="en-US" baseline="0" smtClean="0"/>
              <a:t> </a:t>
            </a:r>
            <a:r>
              <a:rPr lang="en-US" baseline="0" err="1" smtClean="0"/>
              <a:t>lá</a:t>
            </a:r>
            <a:r>
              <a:rPr lang="en-US" baseline="0" smtClean="0"/>
              <a:t> </a:t>
            </a:r>
            <a:r>
              <a:rPr lang="en-US" baseline="0" err="1" smtClean="0"/>
              <a:t>là</a:t>
            </a:r>
            <a:r>
              <a:rPr lang="en-US" baseline="0" smtClean="0"/>
              <a:t> </a:t>
            </a:r>
            <a:r>
              <a:rPr lang="en-US" baseline="0" err="1" smtClean="0"/>
              <a:t>nguyên</a:t>
            </a:r>
            <a:r>
              <a:rPr lang="en-US" baseline="0" smtClean="0"/>
              <a:t> </a:t>
            </a:r>
            <a:r>
              <a:rPr lang="en-US" baseline="0" err="1" smtClean="0"/>
              <a:t>nhân</a:t>
            </a:r>
            <a:r>
              <a:rPr lang="en-US" baseline="0" smtClean="0"/>
              <a:t> </a:t>
            </a:r>
            <a:r>
              <a:rPr lang="en-US" baseline="0" err="1" smtClean="0"/>
              <a:t>chính</a:t>
            </a:r>
            <a:r>
              <a:rPr lang="en-US" baseline="0" smtClean="0"/>
              <a:t>, </a:t>
            </a:r>
            <a:r>
              <a:rPr lang="en-US" baseline="0" err="1" smtClean="0"/>
              <a:t>sau</a:t>
            </a:r>
            <a:r>
              <a:rPr lang="en-US" baseline="0" smtClean="0"/>
              <a:t> </a:t>
            </a:r>
            <a:r>
              <a:rPr lang="en-US" baseline="0" err="1" smtClean="0"/>
              <a:t>đó</a:t>
            </a:r>
            <a:r>
              <a:rPr lang="en-US" baseline="0" smtClean="0"/>
              <a:t> </a:t>
            </a:r>
            <a:r>
              <a:rPr lang="en-US" baseline="0" err="1" smtClean="0"/>
              <a:t>là</a:t>
            </a:r>
            <a:r>
              <a:rPr lang="en-US" baseline="0" smtClean="0"/>
              <a:t> </a:t>
            </a:r>
            <a:r>
              <a:rPr lang="en-US" baseline="0" err="1" smtClean="0"/>
              <a:t>tiền</a:t>
            </a:r>
            <a:r>
              <a:rPr lang="en-US" baseline="0" smtClean="0"/>
              <a:t> </a:t>
            </a:r>
            <a:r>
              <a:rPr lang="en-US" baseline="0" err="1" smtClean="0"/>
              <a:t>sử</a:t>
            </a:r>
            <a:r>
              <a:rPr lang="en-US" baseline="0" smtClean="0"/>
              <a:t> </a:t>
            </a:r>
            <a:r>
              <a:rPr lang="en-US" baseline="0" err="1" smtClean="0"/>
              <a:t>tiếp</a:t>
            </a:r>
            <a:r>
              <a:rPr lang="en-US" baseline="0" smtClean="0"/>
              <a:t> </a:t>
            </a:r>
            <a:r>
              <a:rPr lang="en-US" baseline="0" err="1" smtClean="0"/>
              <a:t>xúc</a:t>
            </a:r>
            <a:r>
              <a:rPr lang="en-US" baseline="0" smtClean="0"/>
              <a:t> </a:t>
            </a:r>
            <a:r>
              <a:rPr lang="en-US" baseline="0" err="1" smtClean="0"/>
              <a:t>các</a:t>
            </a:r>
            <a:r>
              <a:rPr lang="en-US" baseline="0" smtClean="0"/>
              <a:t> </a:t>
            </a:r>
            <a:r>
              <a:rPr lang="en-US" baseline="0" err="1" smtClean="0"/>
              <a:t>hóa</a:t>
            </a:r>
            <a:r>
              <a:rPr lang="en-US" baseline="0" smtClean="0"/>
              <a:t> </a:t>
            </a:r>
            <a:r>
              <a:rPr lang="en-US" baseline="0" err="1" smtClean="0"/>
              <a:t>chất</a:t>
            </a:r>
            <a:r>
              <a:rPr lang="en-US" baseline="0" smtClean="0"/>
              <a:t> </a:t>
            </a:r>
            <a:r>
              <a:rPr lang="en-US" baseline="0" err="1" smtClean="0"/>
              <a:t>như</a:t>
            </a:r>
            <a:r>
              <a:rPr lang="en-US" baseline="0" smtClean="0"/>
              <a:t> </a:t>
            </a:r>
            <a:r>
              <a:rPr lang="en-US" baseline="0" err="1" smtClean="0"/>
              <a:t>arsen</a:t>
            </a:r>
            <a:r>
              <a:rPr lang="en-US" baseline="0" smtClean="0"/>
              <a:t>, </a:t>
            </a:r>
            <a:r>
              <a:rPr lang="en-US" baseline="0" err="1" smtClean="0"/>
              <a:t>amiang</a:t>
            </a:r>
            <a:r>
              <a:rPr lang="en-US" baseline="0" smtClean="0"/>
              <a:t>….</a:t>
            </a:r>
            <a:r>
              <a:rPr lang="en-US" baseline="0" err="1" smtClean="0"/>
              <a:t>và</a:t>
            </a:r>
            <a:r>
              <a:rPr lang="en-US" baseline="0" smtClean="0"/>
              <a:t> </a:t>
            </a:r>
            <a:r>
              <a:rPr lang="en-US" baseline="0" err="1" smtClean="0"/>
              <a:t>các</a:t>
            </a:r>
            <a:r>
              <a:rPr lang="en-US" baseline="0" smtClean="0"/>
              <a:t> </a:t>
            </a:r>
            <a:r>
              <a:rPr lang="en-US" baseline="0" err="1" smtClean="0"/>
              <a:t>một</a:t>
            </a:r>
            <a:r>
              <a:rPr lang="en-US" baseline="0" smtClean="0"/>
              <a:t> </a:t>
            </a:r>
            <a:r>
              <a:rPr lang="en-US" baseline="0" err="1" smtClean="0"/>
              <a:t>số</a:t>
            </a:r>
            <a:r>
              <a:rPr lang="en-US" baseline="0" smtClean="0"/>
              <a:t> </a:t>
            </a:r>
            <a:r>
              <a:rPr lang="en-US" baseline="0" err="1" smtClean="0"/>
              <a:t>yếu</a:t>
            </a:r>
            <a:r>
              <a:rPr lang="en-US" baseline="0" smtClean="0"/>
              <a:t> </a:t>
            </a:r>
            <a:r>
              <a:rPr lang="en-US" baseline="0" err="1" smtClean="0"/>
              <a:t>tố</a:t>
            </a:r>
            <a:r>
              <a:rPr lang="en-US" baseline="0" smtClean="0"/>
              <a:t> </a:t>
            </a:r>
            <a:r>
              <a:rPr lang="en-US" baseline="0" err="1" smtClean="0"/>
              <a:t>khác</a:t>
            </a:r>
            <a:r>
              <a:rPr lang="en-US" baseline="0" smtClean="0"/>
              <a:t> </a:t>
            </a:r>
            <a:r>
              <a:rPr lang="en-US" baseline="0" err="1" smtClean="0"/>
              <a:t>như</a:t>
            </a:r>
            <a:r>
              <a:rPr lang="en-US" baseline="0" smtClean="0"/>
              <a:t> </a:t>
            </a:r>
            <a:r>
              <a:rPr lang="en-US" baseline="0" err="1" smtClean="0"/>
              <a:t>tuổi</a:t>
            </a:r>
            <a:r>
              <a:rPr lang="en-US" baseline="0" smtClean="0"/>
              <a:t>, </a:t>
            </a:r>
            <a:r>
              <a:rPr lang="en-US" baseline="0" err="1" smtClean="0"/>
              <a:t>giới</a:t>
            </a:r>
            <a:r>
              <a:rPr lang="en-US" baseline="0" smtClean="0"/>
              <a:t>, </a:t>
            </a:r>
            <a:r>
              <a:rPr lang="en-US" baseline="0" err="1" smtClean="0"/>
              <a:t>chế</a:t>
            </a:r>
            <a:r>
              <a:rPr lang="en-US" baseline="0" smtClean="0"/>
              <a:t> </a:t>
            </a:r>
            <a:r>
              <a:rPr lang="en-US" baseline="0" err="1" smtClean="0"/>
              <a:t>độ</a:t>
            </a:r>
            <a:r>
              <a:rPr lang="en-US" baseline="0" smtClean="0"/>
              <a:t> </a:t>
            </a:r>
            <a:r>
              <a:rPr lang="en-US" baseline="0" err="1" smtClean="0"/>
              <a:t>ăn</a:t>
            </a:r>
            <a:r>
              <a:rPr lang="en-US" baseline="0" smtClean="0"/>
              <a:t>, </a:t>
            </a:r>
            <a:r>
              <a:rPr lang="en-US" baseline="0" err="1" smtClean="0"/>
              <a:t>bệnh</a:t>
            </a:r>
            <a:r>
              <a:rPr lang="en-US" baseline="0" smtClean="0"/>
              <a:t> </a:t>
            </a:r>
            <a:r>
              <a:rPr lang="en-US" baseline="0" err="1" smtClean="0"/>
              <a:t>lý</a:t>
            </a:r>
            <a:r>
              <a:rPr lang="en-US" baseline="0" smtClean="0"/>
              <a:t> </a:t>
            </a:r>
            <a:r>
              <a:rPr lang="en-US" baseline="0" err="1" smtClean="0"/>
              <a:t>mạn</a:t>
            </a:r>
            <a:r>
              <a:rPr lang="en-US" baseline="0" smtClean="0"/>
              <a:t> </a:t>
            </a:r>
            <a:r>
              <a:rPr lang="en-US" baseline="0" err="1" smtClean="0"/>
              <a:t>tính</a:t>
            </a:r>
            <a:r>
              <a:rPr lang="en-US" baseline="0" smtClean="0"/>
              <a:t> </a:t>
            </a:r>
            <a:r>
              <a:rPr lang="en-US" baseline="0" err="1" smtClean="0"/>
              <a:t>của</a:t>
            </a:r>
            <a:r>
              <a:rPr lang="en-US" baseline="0" smtClean="0"/>
              <a:t> </a:t>
            </a:r>
            <a:r>
              <a:rPr lang="en-US" baseline="0" err="1" smtClean="0"/>
              <a:t>phổi</a:t>
            </a:r>
            <a:r>
              <a:rPr lang="en-US" baseline="0" smtClean="0"/>
              <a:t>.</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6</a:t>
            </a:fld>
            <a:endParaRPr lang="en-US"/>
          </a:p>
        </p:txBody>
      </p:sp>
    </p:spTree>
    <p:extLst>
      <p:ext uri="{BB962C8B-B14F-4D97-AF65-F5344CB8AC3E}">
        <p14:creationId xmlns:p14="http://schemas.microsoft.com/office/powerpoint/2010/main" val="5247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Triệu</a:t>
            </a:r>
            <a:r>
              <a:rPr lang="en-US" baseline="0" smtClean="0"/>
              <a:t> </a:t>
            </a:r>
            <a:r>
              <a:rPr lang="en-US" baseline="0" err="1" smtClean="0"/>
              <a:t>chứng</a:t>
            </a:r>
            <a:r>
              <a:rPr lang="en-US" baseline="0" smtClean="0"/>
              <a:t> </a:t>
            </a:r>
            <a:r>
              <a:rPr lang="en-US" baseline="0" err="1" smtClean="0"/>
              <a:t>lâm</a:t>
            </a:r>
            <a:r>
              <a:rPr lang="en-US" baseline="0" smtClean="0"/>
              <a:t> </a:t>
            </a:r>
            <a:r>
              <a:rPr lang="en-US" baseline="0" err="1" smtClean="0"/>
              <a:t>sàng</a:t>
            </a:r>
            <a:r>
              <a:rPr lang="en-US" baseline="0" smtClean="0"/>
              <a:t> </a:t>
            </a:r>
            <a:r>
              <a:rPr lang="en-US" baseline="0" err="1" smtClean="0"/>
              <a:t>của</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thì</a:t>
            </a:r>
            <a:r>
              <a:rPr lang="en-US" baseline="0" smtClean="0"/>
              <a:t> </a:t>
            </a:r>
            <a:r>
              <a:rPr lang="en-US" baseline="0" err="1" smtClean="0"/>
              <a:t>triệu</a:t>
            </a:r>
            <a:r>
              <a:rPr lang="en-US" baseline="0" smtClean="0"/>
              <a:t> </a:t>
            </a:r>
            <a:r>
              <a:rPr lang="en-US" baseline="0" err="1" smtClean="0"/>
              <a:t>chứng</a:t>
            </a:r>
            <a:r>
              <a:rPr lang="en-US" baseline="0" smtClean="0"/>
              <a:t> </a:t>
            </a:r>
            <a:r>
              <a:rPr lang="en-US" baseline="0" err="1" smtClean="0"/>
              <a:t>tại</a:t>
            </a:r>
            <a:r>
              <a:rPr lang="en-US" baseline="0" smtClean="0"/>
              <a:t> </a:t>
            </a:r>
            <a:r>
              <a:rPr lang="en-US" baseline="0" err="1" smtClean="0"/>
              <a:t>chỗ</a:t>
            </a:r>
            <a:r>
              <a:rPr lang="en-US" baseline="0" smtClean="0"/>
              <a:t> </a:t>
            </a:r>
            <a:r>
              <a:rPr lang="en-US" baseline="0" err="1" smtClean="0"/>
              <a:t>như</a:t>
            </a:r>
            <a:r>
              <a:rPr lang="en-US" baseline="0" smtClean="0"/>
              <a:t> ho, </a:t>
            </a:r>
            <a:r>
              <a:rPr lang="en-US" baseline="0" err="1" smtClean="0"/>
              <a:t>đau</a:t>
            </a:r>
            <a:r>
              <a:rPr lang="en-US" baseline="0" smtClean="0"/>
              <a:t> </a:t>
            </a:r>
            <a:r>
              <a:rPr lang="en-US" baseline="0" err="1" smtClean="0"/>
              <a:t>ngực</a:t>
            </a:r>
            <a:r>
              <a:rPr lang="en-US" baseline="0" smtClean="0"/>
              <a:t>, </a:t>
            </a:r>
            <a:r>
              <a:rPr lang="en-US" baseline="0" err="1" smtClean="0"/>
              <a:t>khó</a:t>
            </a:r>
            <a:r>
              <a:rPr lang="en-US" baseline="0" smtClean="0"/>
              <a:t> </a:t>
            </a:r>
            <a:r>
              <a:rPr lang="en-US" baseline="0" err="1" smtClean="0"/>
              <a:t>thở</a:t>
            </a:r>
            <a:r>
              <a:rPr lang="en-US" baseline="0" smtClean="0"/>
              <a:t> </a:t>
            </a:r>
            <a:r>
              <a:rPr lang="en-US" baseline="0" err="1" smtClean="0"/>
              <a:t>thường</a:t>
            </a:r>
            <a:r>
              <a:rPr lang="en-US" baseline="0" smtClean="0"/>
              <a:t> </a:t>
            </a:r>
            <a:r>
              <a:rPr lang="en-US" baseline="0" err="1" smtClean="0"/>
              <a:t>ko</a:t>
            </a:r>
            <a:r>
              <a:rPr lang="en-US" baseline="0" smtClean="0"/>
              <a:t> </a:t>
            </a:r>
            <a:r>
              <a:rPr lang="en-US" baseline="0" err="1" smtClean="0"/>
              <a:t>đặc</a:t>
            </a:r>
            <a:r>
              <a:rPr lang="en-US" baseline="0" smtClean="0"/>
              <a:t> </a:t>
            </a:r>
            <a:r>
              <a:rPr lang="en-US" baseline="0" err="1" smtClean="0"/>
              <a:t>hiệu</a:t>
            </a:r>
            <a:r>
              <a:rPr lang="en-US" baseline="0" smtClean="0"/>
              <a:t>, </a:t>
            </a:r>
            <a:r>
              <a:rPr lang="en-US" baseline="0" err="1" smtClean="0"/>
              <a:t>dễ</a:t>
            </a:r>
            <a:r>
              <a:rPr lang="en-US" baseline="0" smtClean="0"/>
              <a:t> </a:t>
            </a:r>
            <a:r>
              <a:rPr lang="en-US" baseline="0" err="1" smtClean="0"/>
              <a:t>nhầm</a:t>
            </a:r>
            <a:r>
              <a:rPr lang="en-US" baseline="0" smtClean="0"/>
              <a:t> </a:t>
            </a:r>
            <a:r>
              <a:rPr lang="en-US" baseline="0" err="1" smtClean="0"/>
              <a:t>với</a:t>
            </a:r>
            <a:r>
              <a:rPr lang="en-US" baseline="0" smtClean="0"/>
              <a:t> </a:t>
            </a:r>
            <a:r>
              <a:rPr lang="en-US" baseline="0" err="1" smtClean="0"/>
              <a:t>các</a:t>
            </a:r>
            <a:r>
              <a:rPr lang="en-US" baseline="0" smtClean="0"/>
              <a:t> </a:t>
            </a:r>
            <a:r>
              <a:rPr lang="en-US" baseline="0" err="1" smtClean="0"/>
              <a:t>bệnh</a:t>
            </a:r>
            <a:r>
              <a:rPr lang="en-US" baseline="0" smtClean="0"/>
              <a:t> </a:t>
            </a:r>
            <a:r>
              <a:rPr lang="en-US" baseline="0" err="1" smtClean="0"/>
              <a:t>lý</a:t>
            </a:r>
            <a:r>
              <a:rPr lang="en-US" baseline="0" smtClean="0"/>
              <a:t> </a:t>
            </a:r>
            <a:r>
              <a:rPr lang="en-US" baseline="0" err="1" smtClean="0"/>
              <a:t>lành</a:t>
            </a:r>
            <a:r>
              <a:rPr lang="en-US" baseline="0" smtClean="0"/>
              <a:t> </a:t>
            </a:r>
            <a:r>
              <a:rPr lang="en-US" baseline="0" err="1" smtClean="0"/>
              <a:t>tính</a:t>
            </a:r>
            <a:r>
              <a:rPr lang="en-US" baseline="0" smtClean="0"/>
              <a:t> </a:t>
            </a:r>
            <a:r>
              <a:rPr lang="en-US" baseline="0" err="1" smtClean="0"/>
              <a:t>tại</a:t>
            </a:r>
            <a:r>
              <a:rPr lang="en-US" baseline="0" smtClean="0"/>
              <a:t> </a:t>
            </a:r>
            <a:r>
              <a:rPr lang="en-US" baseline="0" err="1" smtClean="0"/>
              <a:t>phổi</a:t>
            </a:r>
            <a:r>
              <a:rPr lang="en-US" baseline="0" smtClean="0"/>
              <a:t>. </a:t>
            </a:r>
            <a:r>
              <a:rPr lang="en-US" baseline="0" err="1" smtClean="0"/>
              <a:t>Khi</a:t>
            </a:r>
            <a:r>
              <a:rPr lang="en-US" baseline="0" smtClean="0"/>
              <a:t> </a:t>
            </a:r>
            <a:r>
              <a:rPr lang="en-US" baseline="0" err="1" smtClean="0"/>
              <a:t>bệnh</a:t>
            </a:r>
            <a:r>
              <a:rPr lang="en-US" baseline="0" smtClean="0"/>
              <a:t> ở </a:t>
            </a:r>
            <a:r>
              <a:rPr lang="en-US" baseline="0" err="1" smtClean="0"/>
              <a:t>giai</a:t>
            </a:r>
            <a:r>
              <a:rPr lang="en-US" baseline="0" smtClean="0"/>
              <a:t> </a:t>
            </a:r>
            <a:r>
              <a:rPr lang="en-US" baseline="0" err="1" smtClean="0"/>
              <a:t>đoạn</a:t>
            </a:r>
            <a:r>
              <a:rPr lang="en-US" baseline="0" smtClean="0"/>
              <a:t> </a:t>
            </a:r>
            <a:r>
              <a:rPr lang="en-US" baseline="0" err="1" smtClean="0"/>
              <a:t>muộn</a:t>
            </a:r>
            <a:r>
              <a:rPr lang="en-US" baseline="0" smtClean="0"/>
              <a:t> </a:t>
            </a:r>
            <a:r>
              <a:rPr lang="en-US" baseline="0" err="1" smtClean="0"/>
              <a:t>khối</a:t>
            </a:r>
            <a:r>
              <a:rPr lang="en-US" baseline="0" smtClean="0"/>
              <a:t> u </a:t>
            </a:r>
            <a:r>
              <a:rPr lang="en-US" baseline="0" err="1" smtClean="0"/>
              <a:t>lớn</a:t>
            </a:r>
            <a:r>
              <a:rPr lang="en-US" baseline="0" smtClean="0"/>
              <a:t> </a:t>
            </a:r>
            <a:r>
              <a:rPr lang="en-US" baseline="0" err="1" smtClean="0"/>
              <a:t>gây</a:t>
            </a:r>
            <a:r>
              <a:rPr lang="en-US" baseline="0" smtClean="0"/>
              <a:t> </a:t>
            </a:r>
            <a:r>
              <a:rPr lang="en-US" baseline="0" err="1" smtClean="0"/>
              <a:t>ra</a:t>
            </a:r>
            <a:r>
              <a:rPr lang="en-US" baseline="0" smtClean="0"/>
              <a:t> </a:t>
            </a:r>
            <a:r>
              <a:rPr lang="en-US" baseline="0" err="1" smtClean="0"/>
              <a:t>các</a:t>
            </a:r>
            <a:r>
              <a:rPr lang="en-US" baseline="0" smtClean="0"/>
              <a:t> </a:t>
            </a:r>
            <a:r>
              <a:rPr lang="en-US" baseline="0" err="1" smtClean="0"/>
              <a:t>triệu</a:t>
            </a:r>
            <a:r>
              <a:rPr lang="en-US" baseline="0" smtClean="0"/>
              <a:t> </a:t>
            </a:r>
            <a:r>
              <a:rPr lang="en-US" baseline="0" err="1" smtClean="0"/>
              <a:t>chứng</a:t>
            </a:r>
            <a:r>
              <a:rPr lang="en-US" baseline="0" smtClean="0"/>
              <a:t> </a:t>
            </a:r>
            <a:r>
              <a:rPr lang="en-US" baseline="0" err="1" smtClean="0"/>
              <a:t>xâm</a:t>
            </a:r>
            <a:r>
              <a:rPr lang="en-US" baseline="0" smtClean="0"/>
              <a:t> </a:t>
            </a:r>
            <a:r>
              <a:rPr lang="en-US" baseline="0" err="1" smtClean="0"/>
              <a:t>lấn</a:t>
            </a:r>
            <a:r>
              <a:rPr lang="en-US" baseline="0" smtClean="0"/>
              <a:t>, </a:t>
            </a:r>
            <a:r>
              <a:rPr lang="en-US" baseline="0" err="1" smtClean="0"/>
              <a:t>chèn</a:t>
            </a:r>
            <a:r>
              <a:rPr lang="en-US" baseline="0" smtClean="0"/>
              <a:t> </a:t>
            </a:r>
            <a:r>
              <a:rPr lang="en-US" baseline="0" err="1" smtClean="0"/>
              <a:t>ép</a:t>
            </a:r>
            <a:r>
              <a:rPr lang="en-US" baseline="0" smtClean="0"/>
              <a:t> </a:t>
            </a:r>
            <a:r>
              <a:rPr lang="en-US" baseline="0" err="1" smtClean="0"/>
              <a:t>như</a:t>
            </a:r>
            <a:r>
              <a:rPr lang="en-US" baseline="0" smtClean="0"/>
              <a:t> </a:t>
            </a:r>
            <a:r>
              <a:rPr lang="en-US" baseline="0" err="1" smtClean="0"/>
              <a:t>khàn</a:t>
            </a:r>
            <a:r>
              <a:rPr lang="en-US" baseline="0" smtClean="0"/>
              <a:t> </a:t>
            </a:r>
            <a:r>
              <a:rPr lang="en-US" baseline="0" err="1" smtClean="0"/>
              <a:t>tiếng</a:t>
            </a:r>
            <a:r>
              <a:rPr lang="en-US" baseline="0" smtClean="0"/>
              <a:t>, </a:t>
            </a:r>
            <a:r>
              <a:rPr lang="en-US" baseline="0" err="1" smtClean="0"/>
              <a:t>nấc</a:t>
            </a:r>
            <a:r>
              <a:rPr lang="en-US" baseline="0" smtClean="0"/>
              <a:t>, </a:t>
            </a:r>
            <a:r>
              <a:rPr lang="en-US" baseline="0" err="1" smtClean="0"/>
              <a:t>nuốt</a:t>
            </a:r>
            <a:r>
              <a:rPr lang="en-US" baseline="0" smtClean="0"/>
              <a:t> </a:t>
            </a:r>
            <a:r>
              <a:rPr lang="en-US" baseline="0" err="1" smtClean="0"/>
              <a:t>nghẹn</a:t>
            </a:r>
            <a:r>
              <a:rPr lang="en-US" baseline="0" smtClean="0"/>
              <a:t>, </a:t>
            </a:r>
            <a:r>
              <a:rPr lang="en-US" baseline="0" err="1" smtClean="0"/>
              <a:t>phù</a:t>
            </a:r>
            <a:r>
              <a:rPr lang="en-US" baseline="0" smtClean="0"/>
              <a:t> </a:t>
            </a:r>
            <a:r>
              <a:rPr lang="en-US" baseline="0" err="1" smtClean="0"/>
              <a:t>áo</a:t>
            </a:r>
            <a:r>
              <a:rPr lang="en-US" baseline="0" smtClean="0"/>
              <a:t> </a:t>
            </a:r>
            <a:r>
              <a:rPr lang="en-US" baseline="0" err="1" smtClean="0"/>
              <a:t>khoác</a:t>
            </a:r>
            <a:r>
              <a:rPr lang="en-US" baseline="0" smtClean="0"/>
              <a:t>, </a:t>
            </a:r>
            <a:r>
              <a:rPr lang="en-US" baseline="0" err="1" smtClean="0"/>
              <a:t>Hc</a:t>
            </a:r>
            <a:r>
              <a:rPr lang="en-US" baseline="0" smtClean="0"/>
              <a:t> </a:t>
            </a:r>
            <a:r>
              <a:rPr lang="en-US" baseline="0" err="1" smtClean="0"/>
              <a:t>pancoast</a:t>
            </a:r>
            <a:r>
              <a:rPr lang="en-US" baseline="0" smtClean="0"/>
              <a:t> </a:t>
            </a:r>
            <a:r>
              <a:rPr lang="en-US" baseline="0" err="1" smtClean="0"/>
              <a:t>tobias</a:t>
            </a:r>
            <a:r>
              <a:rPr lang="en-US" baseline="0" smtClean="0"/>
              <a:t>…</a:t>
            </a:r>
            <a:r>
              <a:rPr lang="en-US" baseline="0" err="1" smtClean="0"/>
              <a:t>và</a:t>
            </a:r>
            <a:r>
              <a:rPr lang="en-US" baseline="0" smtClean="0"/>
              <a:t> </a:t>
            </a:r>
            <a:r>
              <a:rPr lang="en-US" baseline="0" err="1" smtClean="0"/>
              <a:t>một</a:t>
            </a:r>
            <a:r>
              <a:rPr lang="en-US" baseline="0" smtClean="0"/>
              <a:t> </a:t>
            </a:r>
            <a:r>
              <a:rPr lang="en-US" baseline="0" err="1" smtClean="0"/>
              <a:t>số</a:t>
            </a:r>
            <a:r>
              <a:rPr lang="en-US" baseline="0" smtClean="0"/>
              <a:t> </a:t>
            </a:r>
            <a:r>
              <a:rPr lang="en-US" baseline="0" err="1" smtClean="0"/>
              <a:t>hội</a:t>
            </a:r>
            <a:r>
              <a:rPr lang="en-US" baseline="0" smtClean="0"/>
              <a:t> </a:t>
            </a:r>
            <a:r>
              <a:rPr lang="en-US" baseline="0" err="1" smtClean="0"/>
              <a:t>chứng</a:t>
            </a:r>
            <a:r>
              <a:rPr lang="en-US" baseline="0" smtClean="0"/>
              <a:t> </a:t>
            </a:r>
            <a:r>
              <a:rPr lang="en-US" baseline="0" err="1" smtClean="0"/>
              <a:t>khác</a:t>
            </a:r>
            <a:r>
              <a:rPr lang="en-US" baseline="0" smtClean="0"/>
              <a:t>. </a:t>
            </a:r>
            <a:r>
              <a:rPr lang="en-US" baseline="0" err="1" smtClean="0"/>
              <a:t>Các</a:t>
            </a:r>
            <a:r>
              <a:rPr lang="en-US" baseline="0" smtClean="0"/>
              <a:t> </a:t>
            </a:r>
            <a:r>
              <a:rPr lang="en-US" baseline="0" err="1" smtClean="0"/>
              <a:t>triệu</a:t>
            </a:r>
            <a:r>
              <a:rPr lang="en-US" baseline="0" smtClean="0"/>
              <a:t> </a:t>
            </a:r>
            <a:r>
              <a:rPr lang="en-US" baseline="0" err="1" smtClean="0"/>
              <a:t>chứng</a:t>
            </a:r>
            <a:r>
              <a:rPr lang="en-US" baseline="0" smtClean="0"/>
              <a:t> </a:t>
            </a:r>
            <a:r>
              <a:rPr lang="en-US" baseline="0" err="1" smtClean="0"/>
              <a:t>toàn</a:t>
            </a:r>
            <a:r>
              <a:rPr lang="en-US" baseline="0" smtClean="0"/>
              <a:t> </a:t>
            </a:r>
            <a:r>
              <a:rPr lang="en-US" baseline="0" err="1" smtClean="0"/>
              <a:t>thân</a:t>
            </a:r>
            <a:r>
              <a:rPr lang="en-US" baseline="0" smtClean="0"/>
              <a:t> </a:t>
            </a:r>
            <a:r>
              <a:rPr lang="en-US" baseline="0" err="1" smtClean="0"/>
              <a:t>của</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như</a:t>
            </a:r>
            <a:r>
              <a:rPr lang="en-US" baseline="0" smtClean="0"/>
              <a:t> </a:t>
            </a:r>
            <a:r>
              <a:rPr lang="en-US" baseline="0" err="1" smtClean="0"/>
              <a:t>sốt</a:t>
            </a:r>
            <a:r>
              <a:rPr lang="en-US" baseline="0" smtClean="0"/>
              <a:t>, </a:t>
            </a:r>
            <a:r>
              <a:rPr lang="en-US" baseline="0" err="1" smtClean="0"/>
              <a:t>chán</a:t>
            </a:r>
            <a:r>
              <a:rPr lang="en-US" baseline="0" smtClean="0"/>
              <a:t> </a:t>
            </a:r>
            <a:r>
              <a:rPr lang="en-US" baseline="0" err="1" smtClean="0"/>
              <a:t>ăn</a:t>
            </a:r>
            <a:r>
              <a:rPr lang="en-US" baseline="0" smtClean="0"/>
              <a:t>, </a:t>
            </a:r>
            <a:r>
              <a:rPr lang="en-US" baseline="0" err="1" smtClean="0"/>
              <a:t>gầy</a:t>
            </a:r>
            <a:r>
              <a:rPr lang="en-US" baseline="0" smtClean="0"/>
              <a:t> </a:t>
            </a:r>
            <a:r>
              <a:rPr lang="en-US" baseline="0" err="1" smtClean="0"/>
              <a:t>sút</a:t>
            </a:r>
            <a:r>
              <a:rPr lang="en-US" baseline="0" smtClean="0"/>
              <a:t>. </a:t>
            </a:r>
            <a:r>
              <a:rPr lang="en-US" baseline="0" err="1" smtClean="0"/>
              <a:t>Còn</a:t>
            </a:r>
            <a:r>
              <a:rPr lang="en-US" baseline="0" smtClean="0"/>
              <a:t> </a:t>
            </a:r>
            <a:r>
              <a:rPr lang="en-US" baseline="0" err="1" smtClean="0"/>
              <a:t>các</a:t>
            </a:r>
            <a:r>
              <a:rPr lang="en-US" baseline="0" smtClean="0"/>
              <a:t> </a:t>
            </a:r>
            <a:r>
              <a:rPr lang="en-US" baseline="0" err="1" smtClean="0"/>
              <a:t>triệu</a:t>
            </a:r>
            <a:r>
              <a:rPr lang="en-US" baseline="0" smtClean="0"/>
              <a:t> </a:t>
            </a:r>
            <a:r>
              <a:rPr lang="en-US" baseline="0" err="1" smtClean="0"/>
              <a:t>chứng</a:t>
            </a:r>
            <a:r>
              <a:rPr lang="en-US" baseline="0" smtClean="0"/>
              <a:t> </a:t>
            </a:r>
            <a:r>
              <a:rPr lang="en-US" baseline="0" err="1" smtClean="0"/>
              <a:t>của</a:t>
            </a:r>
            <a:r>
              <a:rPr lang="en-US" baseline="0" smtClean="0"/>
              <a:t> </a:t>
            </a:r>
            <a:r>
              <a:rPr lang="en-US" baseline="0" err="1" smtClean="0"/>
              <a:t>di</a:t>
            </a:r>
            <a:r>
              <a:rPr lang="en-US" baseline="0" smtClean="0"/>
              <a:t> </a:t>
            </a:r>
            <a:r>
              <a:rPr lang="en-US" baseline="0" err="1" smtClean="0"/>
              <a:t>căn</a:t>
            </a:r>
            <a:r>
              <a:rPr lang="en-US" baseline="0" smtClean="0"/>
              <a:t> </a:t>
            </a:r>
            <a:r>
              <a:rPr lang="en-US" baseline="0" err="1" smtClean="0"/>
              <a:t>xa</a:t>
            </a:r>
            <a:r>
              <a:rPr lang="en-US" baseline="0" smtClean="0"/>
              <a:t> </a:t>
            </a:r>
            <a:r>
              <a:rPr lang="en-US" baseline="0" err="1" smtClean="0"/>
              <a:t>như</a:t>
            </a:r>
            <a:r>
              <a:rPr lang="en-US" baseline="0" smtClean="0"/>
              <a:t> </a:t>
            </a:r>
            <a:r>
              <a:rPr lang="en-US" baseline="0" err="1" smtClean="0"/>
              <a:t>đau</a:t>
            </a:r>
            <a:r>
              <a:rPr lang="en-US" baseline="0" smtClean="0"/>
              <a:t> </a:t>
            </a:r>
            <a:r>
              <a:rPr lang="en-US" baseline="0" err="1" smtClean="0"/>
              <a:t>đầu</a:t>
            </a:r>
            <a:r>
              <a:rPr lang="en-US" baseline="0" smtClean="0"/>
              <a:t> ( </a:t>
            </a:r>
            <a:r>
              <a:rPr lang="en-US" baseline="0" err="1" smtClean="0"/>
              <a:t>di</a:t>
            </a:r>
            <a:r>
              <a:rPr lang="en-US" baseline="0" smtClean="0"/>
              <a:t> </a:t>
            </a:r>
            <a:r>
              <a:rPr lang="en-US" baseline="0" err="1" smtClean="0"/>
              <a:t>căn</a:t>
            </a:r>
            <a:r>
              <a:rPr lang="en-US" baseline="0" smtClean="0"/>
              <a:t> </a:t>
            </a:r>
            <a:r>
              <a:rPr lang="en-US" baseline="0" err="1" smtClean="0"/>
              <a:t>não</a:t>
            </a:r>
            <a:r>
              <a:rPr lang="en-US" baseline="0" smtClean="0"/>
              <a:t>), </a:t>
            </a:r>
            <a:r>
              <a:rPr lang="en-US" baseline="0" err="1" smtClean="0"/>
              <a:t>đau</a:t>
            </a:r>
            <a:r>
              <a:rPr lang="en-US" baseline="0" smtClean="0"/>
              <a:t> </a:t>
            </a:r>
            <a:r>
              <a:rPr lang="en-US" baseline="0" err="1" smtClean="0"/>
              <a:t>xương</a:t>
            </a:r>
            <a:r>
              <a:rPr lang="en-US" baseline="0" smtClean="0"/>
              <a:t> ( </a:t>
            </a:r>
            <a:r>
              <a:rPr lang="en-US" baseline="0" err="1" smtClean="0"/>
              <a:t>di</a:t>
            </a:r>
            <a:r>
              <a:rPr lang="en-US" baseline="0" smtClean="0"/>
              <a:t> </a:t>
            </a:r>
            <a:r>
              <a:rPr lang="en-US" baseline="0" err="1" smtClean="0"/>
              <a:t>căn</a:t>
            </a:r>
            <a:r>
              <a:rPr lang="en-US" baseline="0" smtClean="0"/>
              <a:t> </a:t>
            </a:r>
            <a:r>
              <a:rPr lang="en-US" baseline="0" err="1" smtClean="0"/>
              <a:t>xương</a:t>
            </a:r>
            <a:r>
              <a:rPr lang="en-US" baseline="0" smtClean="0"/>
              <a:t>), </a:t>
            </a:r>
            <a:r>
              <a:rPr lang="en-US" baseline="0" err="1" smtClean="0"/>
              <a:t>đau</a:t>
            </a:r>
            <a:r>
              <a:rPr lang="en-US" baseline="0" smtClean="0"/>
              <a:t> </a:t>
            </a:r>
            <a:r>
              <a:rPr lang="en-US" baseline="0" err="1" smtClean="0"/>
              <a:t>bụng</a:t>
            </a:r>
            <a:r>
              <a:rPr lang="en-US" baseline="0" smtClean="0"/>
              <a:t> ( </a:t>
            </a:r>
            <a:r>
              <a:rPr lang="en-US" baseline="0" err="1" smtClean="0"/>
              <a:t>di</a:t>
            </a:r>
            <a:r>
              <a:rPr lang="en-US" baseline="0" smtClean="0"/>
              <a:t> </a:t>
            </a:r>
            <a:r>
              <a:rPr lang="en-US" baseline="0" err="1" smtClean="0"/>
              <a:t>căn</a:t>
            </a:r>
            <a:r>
              <a:rPr lang="en-US" baseline="0" smtClean="0"/>
              <a:t> </a:t>
            </a:r>
            <a:r>
              <a:rPr lang="en-US" baseline="0" err="1" smtClean="0"/>
              <a:t>gan</a:t>
            </a:r>
            <a:r>
              <a:rPr lang="en-US" baseline="0" smtClean="0"/>
              <a:t>)…</a:t>
            </a:r>
          </a:p>
          <a:p>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7</a:t>
            </a:fld>
            <a:endParaRPr lang="en-US"/>
          </a:p>
        </p:txBody>
      </p:sp>
    </p:spTree>
    <p:extLst>
      <p:ext uri="{BB962C8B-B14F-4D97-AF65-F5344CB8AC3E}">
        <p14:creationId xmlns:p14="http://schemas.microsoft.com/office/powerpoint/2010/main" val="476388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Xét</a:t>
            </a:r>
            <a:r>
              <a:rPr lang="en-US" baseline="0" smtClean="0"/>
              <a:t> </a:t>
            </a:r>
            <a:r>
              <a:rPr lang="en-US" baseline="0" err="1" smtClean="0"/>
              <a:t>nghiệm</a:t>
            </a:r>
            <a:r>
              <a:rPr lang="en-US" baseline="0" smtClean="0"/>
              <a:t> </a:t>
            </a:r>
            <a:r>
              <a:rPr lang="en-US" baseline="0" err="1" smtClean="0"/>
              <a:t>cận</a:t>
            </a:r>
            <a:r>
              <a:rPr lang="en-US" baseline="0" smtClean="0"/>
              <a:t> </a:t>
            </a:r>
            <a:r>
              <a:rPr lang="en-US" baseline="0" err="1" smtClean="0"/>
              <a:t>lâm</a:t>
            </a:r>
            <a:r>
              <a:rPr lang="en-US" baseline="0" smtClean="0"/>
              <a:t> </a:t>
            </a:r>
            <a:r>
              <a:rPr lang="en-US" baseline="0" err="1" smtClean="0"/>
              <a:t>sàng</a:t>
            </a:r>
            <a:r>
              <a:rPr lang="en-US" baseline="0" smtClean="0"/>
              <a:t> </a:t>
            </a:r>
            <a:r>
              <a:rPr lang="en-US" baseline="0" err="1" smtClean="0"/>
              <a:t>của</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giúp</a:t>
            </a:r>
            <a:r>
              <a:rPr lang="en-US" baseline="0" smtClean="0"/>
              <a:t> </a:t>
            </a:r>
            <a:r>
              <a:rPr lang="en-US" baseline="0" err="1" smtClean="0"/>
              <a:t>cho</a:t>
            </a:r>
            <a:r>
              <a:rPr lang="en-US" baseline="0" smtClean="0"/>
              <a:t> </a:t>
            </a:r>
            <a:r>
              <a:rPr lang="en-US" baseline="0" err="1" smtClean="0"/>
              <a:t>chẩn</a:t>
            </a:r>
            <a:r>
              <a:rPr lang="en-US" baseline="0" smtClean="0"/>
              <a:t> </a:t>
            </a:r>
            <a:r>
              <a:rPr lang="en-US" baseline="0" err="1" smtClean="0"/>
              <a:t>đoán</a:t>
            </a:r>
            <a:r>
              <a:rPr lang="en-US" baseline="0" smtClean="0"/>
              <a:t>, </a:t>
            </a:r>
            <a:r>
              <a:rPr lang="en-US" baseline="0" err="1" smtClean="0"/>
              <a:t>lựa</a:t>
            </a:r>
            <a:r>
              <a:rPr lang="en-US" baseline="0" smtClean="0"/>
              <a:t> </a:t>
            </a:r>
            <a:r>
              <a:rPr lang="en-US" baseline="0" err="1" smtClean="0"/>
              <a:t>chọn</a:t>
            </a:r>
            <a:r>
              <a:rPr lang="en-US" baseline="0" smtClean="0"/>
              <a:t> </a:t>
            </a:r>
            <a:r>
              <a:rPr lang="en-US" baseline="0" err="1" smtClean="0"/>
              <a:t>phương</a:t>
            </a:r>
            <a:r>
              <a:rPr lang="en-US" baseline="0" smtClean="0"/>
              <a:t> </a:t>
            </a:r>
            <a:r>
              <a:rPr lang="en-US" baseline="0" err="1" smtClean="0"/>
              <a:t>pháp</a:t>
            </a:r>
            <a:r>
              <a:rPr lang="en-US" baseline="0" smtClean="0"/>
              <a:t> </a:t>
            </a:r>
            <a:r>
              <a:rPr lang="en-US" baseline="0" err="1" smtClean="0"/>
              <a:t>điều</a:t>
            </a:r>
            <a:r>
              <a:rPr lang="en-US" baseline="0" smtClean="0"/>
              <a:t> </a:t>
            </a:r>
            <a:r>
              <a:rPr lang="en-US" baseline="0" err="1" smtClean="0"/>
              <a:t>trị</a:t>
            </a:r>
            <a:r>
              <a:rPr lang="en-US" baseline="0" smtClean="0"/>
              <a:t> </a:t>
            </a:r>
            <a:r>
              <a:rPr lang="en-US" baseline="0" err="1" smtClean="0"/>
              <a:t>và</a:t>
            </a:r>
            <a:r>
              <a:rPr lang="en-US" baseline="0" smtClean="0"/>
              <a:t> </a:t>
            </a:r>
            <a:r>
              <a:rPr lang="en-US" baseline="0" err="1" smtClean="0"/>
              <a:t>theo</a:t>
            </a:r>
            <a:r>
              <a:rPr lang="en-US" baseline="0" smtClean="0"/>
              <a:t> </a:t>
            </a:r>
            <a:r>
              <a:rPr lang="en-US" baseline="0" err="1" smtClean="0"/>
              <a:t>dõi</a:t>
            </a:r>
            <a:r>
              <a:rPr lang="en-US" baseline="0" smtClean="0"/>
              <a:t> </a:t>
            </a:r>
            <a:r>
              <a:rPr lang="en-US" baseline="0" err="1" smtClean="0"/>
              <a:t>điều</a:t>
            </a:r>
            <a:r>
              <a:rPr lang="en-US" baseline="0" smtClean="0"/>
              <a:t> </a:t>
            </a:r>
            <a:r>
              <a:rPr lang="en-US" baseline="0" err="1" smtClean="0"/>
              <a:t>trị</a:t>
            </a:r>
            <a:r>
              <a:rPr lang="en-US" baseline="0" smtClean="0"/>
              <a:t> </a:t>
            </a:r>
            <a:r>
              <a:rPr lang="en-US" baseline="0" err="1" smtClean="0"/>
              <a:t>như</a:t>
            </a:r>
            <a:r>
              <a:rPr lang="en-US" baseline="0" smtClean="0"/>
              <a:t>: </a:t>
            </a:r>
            <a:r>
              <a:rPr lang="en-US" baseline="0" err="1" smtClean="0"/>
              <a:t>chẩn</a:t>
            </a:r>
            <a:r>
              <a:rPr lang="en-US" baseline="0" smtClean="0"/>
              <a:t> </a:t>
            </a:r>
            <a:r>
              <a:rPr lang="en-US" baseline="0" err="1" smtClean="0"/>
              <a:t>đoán</a:t>
            </a:r>
            <a:r>
              <a:rPr lang="en-US" baseline="0" smtClean="0"/>
              <a:t> </a:t>
            </a:r>
            <a:r>
              <a:rPr lang="en-US" baseline="0" err="1" smtClean="0"/>
              <a:t>hình</a:t>
            </a:r>
            <a:r>
              <a:rPr lang="en-US" baseline="0" smtClean="0"/>
              <a:t> </a:t>
            </a:r>
            <a:r>
              <a:rPr lang="en-US" baseline="0" err="1" smtClean="0"/>
              <a:t>ảnh</a:t>
            </a:r>
            <a:r>
              <a:rPr lang="en-US" baseline="0" smtClean="0"/>
              <a:t> </a:t>
            </a:r>
            <a:r>
              <a:rPr lang="en-US" baseline="0" err="1" smtClean="0"/>
              <a:t>là</a:t>
            </a:r>
            <a:r>
              <a:rPr lang="en-US" baseline="0" smtClean="0"/>
              <a:t> XQ, SA, CT, </a:t>
            </a:r>
            <a:r>
              <a:rPr lang="en-US" baseline="0" err="1" smtClean="0"/>
              <a:t>xạ</a:t>
            </a:r>
            <a:r>
              <a:rPr lang="en-US" baseline="0" smtClean="0"/>
              <a:t> </a:t>
            </a:r>
            <a:r>
              <a:rPr lang="en-US" baseline="0" err="1" smtClean="0"/>
              <a:t>hình</a:t>
            </a:r>
            <a:r>
              <a:rPr lang="en-US" baseline="0" smtClean="0"/>
              <a:t> </a:t>
            </a:r>
            <a:r>
              <a:rPr lang="en-US" baseline="0" err="1" smtClean="0"/>
              <a:t>xương</a:t>
            </a:r>
            <a:r>
              <a:rPr lang="en-US" baseline="0" smtClean="0"/>
              <a:t>, PET CT. </a:t>
            </a:r>
            <a:r>
              <a:rPr lang="en-US" baseline="0" err="1" smtClean="0"/>
              <a:t>Chỉ</a:t>
            </a:r>
            <a:r>
              <a:rPr lang="en-US" baseline="0" smtClean="0"/>
              <a:t> </a:t>
            </a:r>
            <a:r>
              <a:rPr lang="en-US" baseline="0" err="1" smtClean="0"/>
              <a:t>điểm</a:t>
            </a:r>
            <a:r>
              <a:rPr lang="en-US" baseline="0" smtClean="0"/>
              <a:t> </a:t>
            </a:r>
            <a:r>
              <a:rPr lang="en-US" baseline="0" err="1" smtClean="0"/>
              <a:t>khối</a:t>
            </a:r>
            <a:r>
              <a:rPr lang="en-US" baseline="0" smtClean="0"/>
              <a:t> u </a:t>
            </a:r>
            <a:r>
              <a:rPr lang="en-US" baseline="0" err="1" smtClean="0"/>
              <a:t>như</a:t>
            </a:r>
            <a:r>
              <a:rPr lang="en-US" baseline="0" smtClean="0"/>
              <a:t> CEA, </a:t>
            </a:r>
            <a:r>
              <a:rPr lang="en-US" baseline="0" err="1" smtClean="0"/>
              <a:t>cyfra</a:t>
            </a:r>
            <a:r>
              <a:rPr lang="en-US" baseline="0" smtClean="0"/>
              <a:t> 211, Pr GRP. </a:t>
            </a:r>
            <a:r>
              <a:rPr lang="en-US" baseline="0" err="1" smtClean="0"/>
              <a:t>Nội</a:t>
            </a:r>
            <a:r>
              <a:rPr lang="en-US" baseline="0" smtClean="0"/>
              <a:t> </a:t>
            </a:r>
            <a:r>
              <a:rPr lang="en-US" baseline="0" err="1" smtClean="0"/>
              <a:t>soi</a:t>
            </a:r>
            <a:r>
              <a:rPr lang="en-US" baseline="0" smtClean="0"/>
              <a:t> </a:t>
            </a:r>
            <a:r>
              <a:rPr lang="en-US" baseline="0" err="1" smtClean="0"/>
              <a:t>phế</a:t>
            </a:r>
            <a:r>
              <a:rPr lang="en-US" baseline="0" smtClean="0"/>
              <a:t> </a:t>
            </a:r>
            <a:r>
              <a:rPr lang="en-US" baseline="0" err="1" smtClean="0"/>
              <a:t>quản</a:t>
            </a:r>
            <a:r>
              <a:rPr lang="en-US" baseline="0" smtClean="0"/>
              <a:t>, </a:t>
            </a:r>
            <a:r>
              <a:rPr lang="en-US" baseline="0" err="1" smtClean="0"/>
              <a:t>xét</a:t>
            </a:r>
            <a:r>
              <a:rPr lang="en-US" baseline="0" smtClean="0"/>
              <a:t> </a:t>
            </a:r>
            <a:r>
              <a:rPr lang="en-US" baseline="0" err="1" smtClean="0"/>
              <a:t>nghiệm</a:t>
            </a:r>
            <a:r>
              <a:rPr lang="en-US" baseline="0" smtClean="0"/>
              <a:t> </a:t>
            </a:r>
            <a:r>
              <a:rPr lang="en-US" baseline="0" err="1" smtClean="0"/>
              <a:t>tế</a:t>
            </a:r>
            <a:r>
              <a:rPr lang="en-US" baseline="0" smtClean="0"/>
              <a:t> </a:t>
            </a:r>
            <a:r>
              <a:rPr lang="en-US" baseline="0" err="1" smtClean="0"/>
              <a:t>bào</a:t>
            </a:r>
            <a:r>
              <a:rPr lang="en-US" baseline="0" smtClean="0"/>
              <a:t> </a:t>
            </a:r>
            <a:r>
              <a:rPr lang="en-US" baseline="0" err="1" smtClean="0"/>
              <a:t>học</a:t>
            </a:r>
            <a:r>
              <a:rPr lang="en-US" baseline="0" smtClean="0"/>
              <a:t> </a:t>
            </a:r>
            <a:r>
              <a:rPr lang="en-US" baseline="0" err="1" smtClean="0"/>
              <a:t>và</a:t>
            </a:r>
            <a:r>
              <a:rPr lang="en-US" baseline="0" smtClean="0"/>
              <a:t> </a:t>
            </a:r>
            <a:r>
              <a:rPr lang="en-US" baseline="0" err="1" smtClean="0"/>
              <a:t>mô</a:t>
            </a:r>
            <a:r>
              <a:rPr lang="en-US" baseline="0" smtClean="0"/>
              <a:t> </a:t>
            </a:r>
            <a:r>
              <a:rPr lang="en-US" baseline="0" err="1" smtClean="0"/>
              <a:t>bệnh</a:t>
            </a:r>
            <a:r>
              <a:rPr lang="en-US" baseline="0" smtClean="0"/>
              <a:t> </a:t>
            </a:r>
            <a:r>
              <a:rPr lang="en-US" baseline="0" err="1" smtClean="0"/>
              <a:t>học</a:t>
            </a:r>
            <a:r>
              <a:rPr lang="en-US" baseline="0" smtClean="0"/>
              <a:t>.</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8</a:t>
            </a:fld>
            <a:endParaRPr lang="en-US"/>
          </a:p>
        </p:txBody>
      </p:sp>
    </p:spTree>
    <p:extLst>
      <p:ext uri="{BB962C8B-B14F-4D97-AF65-F5344CB8AC3E}">
        <p14:creationId xmlns:p14="http://schemas.microsoft.com/office/powerpoint/2010/main" val="1933251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err="1" smtClean="0"/>
              <a:t>Chẩn</a:t>
            </a:r>
            <a:r>
              <a:rPr lang="en-US" baseline="0" smtClean="0"/>
              <a:t> </a:t>
            </a:r>
            <a:r>
              <a:rPr lang="en-US" baseline="0" err="1" smtClean="0"/>
              <a:t>đoán</a:t>
            </a:r>
            <a:r>
              <a:rPr lang="en-US" baseline="0" smtClean="0"/>
              <a:t> </a:t>
            </a:r>
            <a:r>
              <a:rPr lang="en-US" baseline="0" err="1" smtClean="0"/>
              <a:t>giai</a:t>
            </a:r>
            <a:r>
              <a:rPr lang="en-US" baseline="0" smtClean="0"/>
              <a:t> </a:t>
            </a:r>
            <a:r>
              <a:rPr lang="en-US" baseline="0" err="1" smtClean="0"/>
              <a:t>đoạn</a:t>
            </a:r>
            <a:r>
              <a:rPr lang="en-US" baseline="0" smtClean="0"/>
              <a:t> </a:t>
            </a:r>
            <a:r>
              <a:rPr lang="en-US" baseline="0" err="1" smtClean="0"/>
              <a:t>của</a:t>
            </a:r>
            <a:r>
              <a:rPr lang="en-US" baseline="0" smtClean="0"/>
              <a:t> </a:t>
            </a:r>
            <a:r>
              <a:rPr lang="en-US" baseline="0" err="1" smtClean="0"/>
              <a:t>ung</a:t>
            </a:r>
            <a:r>
              <a:rPr lang="en-US" baseline="0" smtClean="0"/>
              <a:t> </a:t>
            </a:r>
            <a:r>
              <a:rPr lang="en-US" baseline="0" err="1" smtClean="0"/>
              <a:t>thư</a:t>
            </a:r>
            <a:r>
              <a:rPr lang="en-US" baseline="0" smtClean="0"/>
              <a:t> </a:t>
            </a:r>
            <a:r>
              <a:rPr lang="en-US" baseline="0" err="1" smtClean="0"/>
              <a:t>phổi</a:t>
            </a:r>
            <a:r>
              <a:rPr lang="en-US" baseline="0" smtClean="0"/>
              <a:t> </a:t>
            </a:r>
            <a:r>
              <a:rPr lang="en-US" baseline="0" err="1" smtClean="0"/>
              <a:t>theo</a:t>
            </a:r>
            <a:r>
              <a:rPr lang="en-US" baseline="0" smtClean="0"/>
              <a:t> AJCC </a:t>
            </a:r>
            <a:r>
              <a:rPr lang="en-US" baseline="0" err="1" smtClean="0"/>
              <a:t>năm</a:t>
            </a:r>
            <a:r>
              <a:rPr lang="en-US" baseline="0" smtClean="0"/>
              <a:t> 2010, </a:t>
            </a:r>
            <a:r>
              <a:rPr lang="en-US" baseline="0" err="1" smtClean="0"/>
              <a:t>phụ</a:t>
            </a:r>
            <a:r>
              <a:rPr lang="en-US" baseline="0" smtClean="0"/>
              <a:t> </a:t>
            </a:r>
            <a:r>
              <a:rPr lang="en-US" baseline="0" err="1" smtClean="0"/>
              <a:t>thuộc</a:t>
            </a:r>
            <a:r>
              <a:rPr lang="en-US" baseline="0" smtClean="0"/>
              <a:t> </a:t>
            </a:r>
            <a:r>
              <a:rPr lang="en-US" baseline="0" err="1" smtClean="0"/>
              <a:t>vào</a:t>
            </a:r>
            <a:r>
              <a:rPr lang="en-US" baseline="0" smtClean="0"/>
              <a:t> T- </a:t>
            </a:r>
            <a:r>
              <a:rPr lang="en-US" baseline="0" err="1" smtClean="0"/>
              <a:t>khối</a:t>
            </a:r>
            <a:r>
              <a:rPr lang="en-US" baseline="0" smtClean="0"/>
              <a:t> u </a:t>
            </a:r>
            <a:r>
              <a:rPr lang="en-US" baseline="0" err="1" smtClean="0"/>
              <a:t>nguyên</a:t>
            </a:r>
            <a:r>
              <a:rPr lang="en-US" baseline="0" smtClean="0"/>
              <a:t> </a:t>
            </a:r>
            <a:r>
              <a:rPr lang="en-US" baseline="0" err="1" smtClean="0"/>
              <a:t>phát</a:t>
            </a:r>
            <a:r>
              <a:rPr lang="en-US" baseline="0" smtClean="0"/>
              <a:t>, N- </a:t>
            </a:r>
            <a:r>
              <a:rPr lang="en-US" baseline="0" err="1" smtClean="0"/>
              <a:t>hạch</a:t>
            </a:r>
            <a:r>
              <a:rPr lang="en-US" baseline="0" smtClean="0"/>
              <a:t> </a:t>
            </a:r>
            <a:r>
              <a:rPr lang="en-US" baseline="0" err="1" smtClean="0"/>
              <a:t>và</a:t>
            </a:r>
            <a:r>
              <a:rPr lang="en-US" baseline="0" smtClean="0"/>
              <a:t> M </a:t>
            </a:r>
            <a:r>
              <a:rPr lang="en-US" baseline="0" err="1" smtClean="0"/>
              <a:t>là</a:t>
            </a:r>
            <a:r>
              <a:rPr lang="en-US" baseline="0" smtClean="0"/>
              <a:t> </a:t>
            </a:r>
            <a:r>
              <a:rPr lang="en-US" baseline="0" err="1" smtClean="0"/>
              <a:t>di</a:t>
            </a:r>
            <a:r>
              <a:rPr lang="en-US" baseline="0" smtClean="0"/>
              <a:t> </a:t>
            </a:r>
            <a:r>
              <a:rPr lang="en-US" baseline="0" err="1" smtClean="0"/>
              <a:t>căn</a:t>
            </a:r>
            <a:r>
              <a:rPr lang="en-US" baseline="0" smtClean="0"/>
              <a:t> </a:t>
            </a:r>
            <a:r>
              <a:rPr lang="en-US" baseline="0" err="1" smtClean="0"/>
              <a:t>xa</a:t>
            </a:r>
            <a:r>
              <a:rPr lang="en-US" baseline="0" smtClean="0"/>
              <a:t>. </a:t>
            </a:r>
            <a:r>
              <a:rPr lang="en-US" baseline="0" err="1" smtClean="0"/>
              <a:t>Sự</a:t>
            </a:r>
            <a:r>
              <a:rPr lang="en-US" baseline="0" smtClean="0"/>
              <a:t> </a:t>
            </a:r>
            <a:r>
              <a:rPr lang="en-US" baseline="0" err="1" smtClean="0"/>
              <a:t>tổng</a:t>
            </a:r>
            <a:r>
              <a:rPr lang="en-US" baseline="0" smtClean="0"/>
              <a:t> </a:t>
            </a:r>
            <a:r>
              <a:rPr lang="en-US" baseline="0" err="1" smtClean="0"/>
              <a:t>hợp</a:t>
            </a:r>
            <a:r>
              <a:rPr lang="en-US" baseline="0" smtClean="0"/>
              <a:t> </a:t>
            </a:r>
            <a:r>
              <a:rPr lang="en-US" baseline="0" err="1" smtClean="0"/>
              <a:t>của</a:t>
            </a:r>
            <a:r>
              <a:rPr lang="en-US" baseline="0" smtClean="0"/>
              <a:t> T N M </a:t>
            </a:r>
            <a:r>
              <a:rPr lang="en-US" baseline="0" err="1" smtClean="0"/>
              <a:t>góp</a:t>
            </a:r>
            <a:r>
              <a:rPr lang="en-US" baseline="0" smtClean="0"/>
              <a:t> </a:t>
            </a:r>
            <a:r>
              <a:rPr lang="en-US" baseline="0" err="1" smtClean="0"/>
              <a:t>phần</a:t>
            </a:r>
            <a:r>
              <a:rPr lang="en-US" baseline="0" smtClean="0"/>
              <a:t> </a:t>
            </a:r>
            <a:r>
              <a:rPr lang="en-US" baseline="0" err="1" smtClean="0"/>
              <a:t>chẩn</a:t>
            </a:r>
            <a:r>
              <a:rPr lang="en-US" baseline="0" smtClean="0"/>
              <a:t> </a:t>
            </a:r>
            <a:r>
              <a:rPr lang="en-US" baseline="0" err="1" smtClean="0"/>
              <a:t>đoán</a:t>
            </a:r>
            <a:r>
              <a:rPr lang="en-US" baseline="0" smtClean="0"/>
              <a:t> </a:t>
            </a:r>
            <a:r>
              <a:rPr lang="en-US" baseline="0" err="1" smtClean="0"/>
              <a:t>giai</a:t>
            </a:r>
            <a:r>
              <a:rPr lang="en-US" baseline="0" smtClean="0"/>
              <a:t> </a:t>
            </a:r>
            <a:r>
              <a:rPr lang="en-US" baseline="0" err="1" smtClean="0"/>
              <a:t>đoạn</a:t>
            </a:r>
            <a:r>
              <a:rPr lang="en-US" baseline="0" smtClean="0"/>
              <a:t> </a:t>
            </a:r>
            <a:r>
              <a:rPr lang="en-US" baseline="0" err="1" smtClean="0"/>
              <a:t>bênh</a:t>
            </a:r>
            <a:r>
              <a:rPr lang="en-US" baseline="0" smtClean="0"/>
              <a:t> </a:t>
            </a:r>
            <a:r>
              <a:rPr lang="en-US" baseline="0" err="1" smtClean="0"/>
              <a:t>theo</a:t>
            </a:r>
            <a:r>
              <a:rPr lang="en-US" baseline="0" smtClean="0"/>
              <a:t> </a:t>
            </a:r>
            <a:r>
              <a:rPr lang="en-US" baseline="0" err="1" smtClean="0"/>
              <a:t>bảng</a:t>
            </a:r>
            <a:r>
              <a:rPr lang="en-US" baseline="0" smtClean="0"/>
              <a:t> </a:t>
            </a:r>
            <a:r>
              <a:rPr lang="en-US" baseline="0" err="1" smtClean="0"/>
              <a:t>này</a:t>
            </a:r>
            <a:r>
              <a:rPr lang="en-US" baseline="0" smtClean="0"/>
              <a:t>.</a:t>
            </a:r>
            <a:endParaRPr lang="en-US"/>
          </a:p>
        </p:txBody>
      </p:sp>
      <p:sp>
        <p:nvSpPr>
          <p:cNvPr id="4" name="Slide Number Placeholder 3"/>
          <p:cNvSpPr>
            <a:spLocks noGrp="1"/>
          </p:cNvSpPr>
          <p:nvPr>
            <p:ph type="sldNum" sz="quarter" idx="10"/>
          </p:nvPr>
        </p:nvSpPr>
        <p:spPr/>
        <p:txBody>
          <a:bodyPr/>
          <a:lstStyle/>
          <a:p>
            <a:fld id="{966DD4D8-6D78-4D54-8109-BFA7BF80D7B3}" type="slidenum">
              <a:rPr lang="en-US" smtClean="0"/>
              <a:pPr/>
              <a:t>9</a:t>
            </a:fld>
            <a:endParaRPr lang="en-US"/>
          </a:p>
        </p:txBody>
      </p:sp>
    </p:spTree>
    <p:extLst>
      <p:ext uri="{BB962C8B-B14F-4D97-AF65-F5344CB8AC3E}">
        <p14:creationId xmlns:p14="http://schemas.microsoft.com/office/powerpoint/2010/main" val="1616678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D84BB-C609-4ED4-BF1C-55C022E9DE4D}" type="datetimeFigureOut">
              <a:rPr lang="en-US" smtClean="0"/>
              <a:pPr/>
              <a:t>26/10/2017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A75A-9C94-48E0-83EF-D58A9ADA48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D84BB-C609-4ED4-BF1C-55C022E9DE4D}" type="datetimeFigureOut">
              <a:rPr lang="en-US" smtClean="0"/>
              <a:pPr/>
              <a:t>26/10/2017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DA75A-9C94-48E0-83EF-D58A9ADA48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1219200"/>
            <a:ext cx="9144000" cy="5334000"/>
          </a:xfrm>
        </p:spPr>
        <p:txBody>
          <a:bodyPr>
            <a:normAutofit/>
          </a:bodyPr>
          <a:lstStyle/>
          <a:p>
            <a:r>
              <a:rPr lang="en-US" sz="3200" b="1" dirty="0" smtClean="0">
                <a:solidFill>
                  <a:srgbClr val="0C04AC"/>
                </a:solidFill>
                <a:latin typeface="Arial" pitchFamily="34" charset="0"/>
                <a:cs typeface="Arial" pitchFamily="34" charset="0"/>
              </a:rPr>
              <a:t/>
            </a:r>
            <a:br>
              <a:rPr lang="en-US" sz="3200" b="1" dirty="0" smtClean="0">
                <a:solidFill>
                  <a:srgbClr val="0C04AC"/>
                </a:solidFill>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b="1" dirty="0" smtClean="0">
                <a:solidFill>
                  <a:srgbClr val="FF0000"/>
                </a:solidFill>
                <a:latin typeface="Arial" pitchFamily="34" charset="0"/>
                <a:cs typeface="Arial" pitchFamily="34" charset="0"/>
              </a:rPr>
              <a:t>STUDY OF APPLICATION OF FLUORESCENCE BRONCHOSCOPY TO BRONCHOGENIC CARCINOMA DIAGNOSIS</a:t>
            </a:r>
            <a:br>
              <a:rPr lang="en-US" sz="3200" b="1" dirty="0" smtClean="0">
                <a:solidFill>
                  <a:srgbClr val="FF0000"/>
                </a:solidFill>
                <a:latin typeface="Arial" pitchFamily="34" charset="0"/>
                <a:cs typeface="Arial" pitchFamily="34" charset="0"/>
              </a:rPr>
            </a:br>
            <a:r>
              <a:rPr lang="en-US" sz="3200" b="1" dirty="0" smtClean="0">
                <a:solidFill>
                  <a:srgbClr val="FF0000"/>
                </a:solidFill>
                <a:latin typeface="Arial" pitchFamily="34" charset="0"/>
                <a:cs typeface="Arial" pitchFamily="34" charset="0"/>
              </a:rPr>
              <a:t> </a:t>
            </a: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b="1" dirty="0">
              <a:solidFill>
                <a:srgbClr val="0C04AC"/>
              </a:solidFill>
              <a:latin typeface="Arial" pitchFamily="34" charset="0"/>
              <a:cs typeface="Arial" pitchFamily="34" charset="0"/>
            </a:endParaRPr>
          </a:p>
        </p:txBody>
      </p:sp>
      <p:sp>
        <p:nvSpPr>
          <p:cNvPr id="2053" name="Rectangle 5"/>
          <p:cNvSpPr>
            <a:spLocks noChangeArrowheads="1"/>
          </p:cNvSpPr>
          <p:nvPr/>
        </p:nvSpPr>
        <p:spPr bwMode="auto">
          <a:xfrm>
            <a:off x="1527629" y="107721"/>
            <a:ext cx="7616371" cy="830997"/>
          </a:xfrm>
          <a:prstGeom prst="rect">
            <a:avLst/>
          </a:prstGeom>
          <a:solidFill>
            <a:schemeClr val="bg1"/>
          </a:solidFill>
          <a:ln w="9525">
            <a:noFill/>
            <a:miter lim="800000"/>
            <a:headEnd/>
            <a:tailEnd/>
          </a:ln>
        </p:spPr>
        <p:txBody>
          <a:bodyPr wrap="square" anchor="ctr">
            <a:spAutoFit/>
          </a:bodyPr>
          <a:lstStyle/>
          <a:p>
            <a:pPr algn="ctr"/>
            <a:r>
              <a:rPr lang="en-US" altLang="zh-CN" sz="2800" dirty="0" smtClean="0">
                <a:solidFill>
                  <a:schemeClr val="folHlink"/>
                </a:solidFill>
                <a:latin typeface="Times New Roman" pitchFamily="18" charset="0"/>
                <a:cs typeface="Times New Roman" pitchFamily="18" charset="0"/>
                <a:sym typeface="Wingdings 2" pitchFamily="18" charset="2"/>
              </a:rPr>
              <a:t>NATIONAL LUNG HOSPITAL</a:t>
            </a:r>
            <a:endParaRPr kumimoji="1" lang="en-US" altLang="zh-CN" sz="2800" b="0" dirty="0">
              <a:solidFill>
                <a:schemeClr val="folHlink"/>
              </a:solidFill>
              <a:latin typeface="Times New Roman" pitchFamily="18" charset="0"/>
              <a:cs typeface="Times New Roman" pitchFamily="18" charset="0"/>
            </a:endParaRPr>
          </a:p>
          <a:p>
            <a:pPr algn="ctr"/>
            <a:endParaRPr kumimoji="1" lang="en-US" altLang="zh-CN" sz="2000" i="1" dirty="0">
              <a:solidFill>
                <a:schemeClr val="folHlink"/>
              </a:solidFill>
            </a:endParaRPr>
          </a:p>
        </p:txBody>
      </p:sp>
      <p:pic>
        <p:nvPicPr>
          <p:cNvPr id="1026" name="Picture 2" descr="Kết quả hình ảnh cho logo bệnh viện phổi trung ươ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4" y="0"/>
            <a:ext cx="1522186" cy="10464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a:bodyPr>
          <a:lstStyle/>
          <a:p>
            <a:r>
              <a:rPr lang="en-US" sz="3200" b="1" dirty="0">
                <a:solidFill>
                  <a:srgbClr val="0C04AC"/>
                </a:solidFill>
                <a:latin typeface="Arial" pitchFamily="34" charset="0"/>
                <a:cs typeface="Arial" pitchFamily="34" charset="0"/>
              </a:rPr>
              <a:t>Literature Review</a:t>
            </a:r>
          </a:p>
        </p:txBody>
      </p:sp>
      <p:sp>
        <p:nvSpPr>
          <p:cNvPr id="3" name="Subtitle 2"/>
          <p:cNvSpPr>
            <a:spLocks noGrp="1"/>
          </p:cNvSpPr>
          <p:nvPr>
            <p:ph type="subTitle" idx="1"/>
          </p:nvPr>
        </p:nvSpPr>
        <p:spPr>
          <a:xfrm>
            <a:off x="304800" y="914400"/>
            <a:ext cx="8610600" cy="5638800"/>
          </a:xfrm>
        </p:spPr>
        <p:txBody>
          <a:bodyPr>
            <a:normAutofit/>
          </a:bodyPr>
          <a:lstStyle/>
          <a:p>
            <a:pPr marL="457200" indent="-457200" algn="l">
              <a:lnSpc>
                <a:spcPct val="150000"/>
              </a:lnSpc>
              <a:spcBef>
                <a:spcPts val="0"/>
              </a:spcBef>
              <a:buClr>
                <a:srgbClr val="0000FF"/>
              </a:buClr>
              <a:buFont typeface="Wingdings" panose="05000000000000000000" pitchFamily="2" charset="2"/>
              <a:buChar char="v"/>
              <a:defRPr/>
            </a:pPr>
            <a:r>
              <a:rPr lang="en-US" altLang="en-US" dirty="0" smtClean="0">
                <a:solidFill>
                  <a:srgbClr val="0000FF"/>
                </a:solidFill>
                <a:latin typeface="Arial" pitchFamily="34" charset="0"/>
                <a:cs typeface="Arial" pitchFamily="34" charset="0"/>
              </a:rPr>
              <a:t>Main histopathologic types of lung cancer (WHO 2015):</a:t>
            </a:r>
          </a:p>
          <a:p>
            <a:pPr lvl="1" algn="l">
              <a:lnSpc>
                <a:spcPct val="150000"/>
              </a:lnSpc>
              <a:spcBef>
                <a:spcPts val="0"/>
              </a:spcBef>
              <a:buFontTx/>
              <a:buChar char="-"/>
              <a:defRPr/>
            </a:pPr>
            <a:r>
              <a:rPr lang="en-US" altLang="en-US" dirty="0" smtClean="0">
                <a:solidFill>
                  <a:srgbClr val="0000FF"/>
                </a:solidFill>
                <a:latin typeface="Arial" pitchFamily="34" charset="0"/>
                <a:cs typeface="Arial" pitchFamily="34" charset="0"/>
              </a:rPr>
              <a:t> </a:t>
            </a:r>
            <a:r>
              <a:rPr lang="en-US" altLang="en-US" sz="3200" dirty="0" smtClean="0">
                <a:solidFill>
                  <a:srgbClr val="0000FF"/>
                </a:solidFill>
                <a:latin typeface="Arial" pitchFamily="34" charset="0"/>
                <a:cs typeface="Arial" pitchFamily="34" charset="0"/>
              </a:rPr>
              <a:t>Adenocarcinoma</a:t>
            </a:r>
          </a:p>
          <a:p>
            <a:pPr lvl="1" algn="l">
              <a:lnSpc>
                <a:spcPct val="150000"/>
              </a:lnSpc>
              <a:spcBef>
                <a:spcPts val="0"/>
              </a:spcBef>
              <a:buFontTx/>
              <a:buChar char="-"/>
              <a:defRPr/>
            </a:pPr>
            <a:r>
              <a:rPr lang="en-US" altLang="en-US" sz="3200" dirty="0" smtClean="0">
                <a:solidFill>
                  <a:srgbClr val="0000FF"/>
                </a:solidFill>
                <a:latin typeface="Arial" pitchFamily="34" charset="0"/>
                <a:cs typeface="Arial" pitchFamily="34" charset="0"/>
              </a:rPr>
              <a:t> Squamous Cell Carcinoma</a:t>
            </a:r>
            <a:endParaRPr lang="en-US" altLang="en-US" sz="3200" dirty="0">
              <a:solidFill>
                <a:srgbClr val="0000FF"/>
              </a:solidFill>
              <a:latin typeface="Arial" pitchFamily="34" charset="0"/>
              <a:cs typeface="Arial" pitchFamily="34" charset="0"/>
            </a:endParaRPr>
          </a:p>
          <a:p>
            <a:pPr lvl="1" algn="l">
              <a:lnSpc>
                <a:spcPct val="150000"/>
              </a:lnSpc>
              <a:spcBef>
                <a:spcPts val="0"/>
              </a:spcBef>
              <a:buFontTx/>
              <a:buChar char="-"/>
              <a:defRPr/>
            </a:pPr>
            <a:r>
              <a:rPr lang="en-US" altLang="en-US" sz="3200" dirty="0" smtClean="0">
                <a:solidFill>
                  <a:srgbClr val="0000FF"/>
                </a:solidFill>
                <a:latin typeface="Arial" pitchFamily="34" charset="0"/>
                <a:cs typeface="Arial" pitchFamily="34" charset="0"/>
              </a:rPr>
              <a:t> Carcinoid Tumor</a:t>
            </a:r>
          </a:p>
          <a:p>
            <a:pPr lvl="1" algn="l">
              <a:lnSpc>
                <a:spcPct val="150000"/>
              </a:lnSpc>
              <a:spcBef>
                <a:spcPts val="0"/>
              </a:spcBef>
              <a:buFontTx/>
              <a:buChar char="-"/>
              <a:defRPr/>
            </a:pPr>
            <a:r>
              <a:rPr lang="en-US" altLang="en-US" sz="3200" dirty="0">
                <a:solidFill>
                  <a:srgbClr val="0000FF"/>
                </a:solidFill>
                <a:latin typeface="Arial" pitchFamily="34" charset="0"/>
                <a:cs typeface="Arial" pitchFamily="34" charset="0"/>
              </a:rPr>
              <a:t> </a:t>
            </a:r>
            <a:r>
              <a:rPr lang="en-US" altLang="en-US" sz="3200" dirty="0" smtClean="0">
                <a:solidFill>
                  <a:srgbClr val="0000FF"/>
                </a:solidFill>
                <a:latin typeface="Arial" pitchFamily="34" charset="0"/>
                <a:cs typeface="Arial" pitchFamily="34" charset="0"/>
              </a:rPr>
              <a:t>Mixed Lung Cancer</a:t>
            </a:r>
          </a:p>
          <a:p>
            <a:pPr algn="l"/>
            <a:endParaRPr lang="en-US" dirty="0" smtClean="0">
              <a:solidFill>
                <a:schemeClr val="tx1"/>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1143000"/>
            <a:ext cx="5410200" cy="838200"/>
          </a:xfrm>
        </p:spPr>
        <p:txBody>
          <a:bodyPr>
            <a:normAutofit/>
          </a:bodyPr>
          <a:lstStyle/>
          <a:p>
            <a:r>
              <a:rPr lang="en-US" sz="2000" b="1" dirty="0" smtClean="0">
                <a:solidFill>
                  <a:srgbClr val="0C04AC"/>
                </a:solidFill>
                <a:latin typeface="Arial" pitchFamily="34" charset="0"/>
                <a:cs typeface="Arial" pitchFamily="34" charset="0"/>
              </a:rPr>
              <a:t>Fluorescence Bronchoscopy Devices</a:t>
            </a:r>
            <a:endParaRPr lang="en-US" sz="2000" b="1" dirty="0">
              <a:solidFill>
                <a:srgbClr val="0C04AC"/>
              </a:solidFill>
              <a:latin typeface="Arial" pitchFamily="34" charset="0"/>
              <a:cs typeface="Arial" pitchFamily="34" charset="0"/>
            </a:endParaRPr>
          </a:p>
        </p:txBody>
      </p:sp>
      <p:pic>
        <p:nvPicPr>
          <p:cNvPr id="2050" name="Picture 2" descr="C:\Users\mk\Downloads\ENT_EN_1_001.jpg"/>
          <p:cNvPicPr>
            <a:picLocks noGrp="1" noChangeAspect="1" noChangeArrowheads="1"/>
          </p:cNvPicPr>
          <p:nvPr>
            <p:ph idx="1"/>
          </p:nvPr>
        </p:nvPicPr>
        <p:blipFill>
          <a:blip r:embed="rId3" cstate="print"/>
          <a:srcRect/>
          <a:stretch>
            <a:fillRect/>
          </a:stretch>
        </p:blipFill>
        <p:spPr bwMode="auto">
          <a:xfrm>
            <a:off x="381000" y="1905000"/>
            <a:ext cx="4867957" cy="3733800"/>
          </a:xfrm>
          <a:prstGeom prst="rect">
            <a:avLst/>
          </a:prstGeom>
          <a:noFill/>
        </p:spPr>
      </p:pic>
      <p:pic>
        <p:nvPicPr>
          <p:cNvPr id="2051" name="Picture 3"/>
          <p:cNvPicPr>
            <a:picLocks noChangeAspect="1" noChangeArrowheads="1"/>
          </p:cNvPicPr>
          <p:nvPr/>
        </p:nvPicPr>
        <p:blipFill>
          <a:blip r:embed="rId4" cstate="print"/>
          <a:srcRect/>
          <a:stretch>
            <a:fillRect/>
          </a:stretch>
        </p:blipFill>
        <p:spPr bwMode="auto">
          <a:xfrm>
            <a:off x="5715000" y="1865321"/>
            <a:ext cx="2819400" cy="4687879"/>
          </a:xfrm>
          <a:prstGeom prst="rect">
            <a:avLst/>
          </a:prstGeom>
          <a:noFill/>
          <a:ln w="9525">
            <a:noFill/>
            <a:miter lim="800000"/>
            <a:headEnd/>
            <a:tailEnd/>
          </a:ln>
          <a:effectLst/>
        </p:spPr>
      </p:pic>
      <p:sp>
        <p:nvSpPr>
          <p:cNvPr id="6" name="Title 1"/>
          <p:cNvSpPr txBox="1">
            <a:spLocks/>
          </p:cNvSpPr>
          <p:nvPr/>
        </p:nvSpPr>
        <p:spPr>
          <a:xfrm>
            <a:off x="762000" y="0"/>
            <a:ext cx="8229600" cy="838200"/>
          </a:xfrm>
          <a:prstGeom prst="rect">
            <a:avLst/>
          </a:prstGeom>
        </p:spPr>
        <p:txBody>
          <a:bodyPr vert="horz" lIns="91440" tIns="45720" rIns="91440" bIns="45720" rtlCol="0" anchor="ctr">
            <a:normAutofit/>
          </a:bodyPr>
          <a:lstStyle/>
          <a:p>
            <a:pPr lvl="0" algn="ctr">
              <a:spcBef>
                <a:spcPct val="0"/>
              </a:spcBef>
              <a:defRPr/>
            </a:pPr>
            <a:r>
              <a:rPr lang="en-US" sz="3600" b="1" dirty="0">
                <a:solidFill>
                  <a:srgbClr val="0C04AC"/>
                </a:solidFill>
                <a:latin typeface="Arial" pitchFamily="34" charset="0"/>
                <a:cs typeface="Arial" pitchFamily="34" charset="0"/>
              </a:rPr>
              <a:t>Literature Review</a:t>
            </a:r>
            <a:endParaRPr kumimoji="0" lang="en-US" sz="3600" b="1" i="0" u="none" strike="noStrike" kern="1200" cap="none" spc="0" normalizeH="0" baseline="0" noProof="0" dirty="0">
              <a:ln>
                <a:noFill/>
              </a:ln>
              <a:solidFill>
                <a:srgbClr val="0C04AC"/>
              </a:solidFill>
              <a:effectLst/>
              <a:uLnTx/>
              <a:uFillTx/>
              <a:latin typeface="Arial" pitchFamily="34" charset="0"/>
              <a:ea typeface="+mj-ea"/>
              <a:cs typeface="Arial" pitchFamily="34" charset="0"/>
            </a:endParaRPr>
          </a:p>
        </p:txBody>
      </p:sp>
      <p:sp>
        <p:nvSpPr>
          <p:cNvPr id="7" name="Title 1"/>
          <p:cNvSpPr txBox="1">
            <a:spLocks/>
          </p:cNvSpPr>
          <p:nvPr/>
        </p:nvSpPr>
        <p:spPr>
          <a:xfrm>
            <a:off x="5562600" y="762000"/>
            <a:ext cx="3581400" cy="1219200"/>
          </a:xfrm>
          <a:prstGeom prst="rect">
            <a:avLst/>
          </a:prstGeom>
        </p:spPr>
        <p:txBody>
          <a:bodyPr vert="horz" lIns="91440" tIns="45720" rIns="91440" bIns="45720" rtlCol="0" anchor="ctr">
            <a:normAutofit/>
          </a:bodyPr>
          <a:lstStyle/>
          <a:p>
            <a:pPr lvl="0" algn="ctr">
              <a:spcBef>
                <a:spcPct val="0"/>
              </a:spcBef>
            </a:pPr>
            <a:r>
              <a:rPr lang="en-US" sz="2000" b="1" dirty="0" smtClean="0">
                <a:solidFill>
                  <a:srgbClr val="0C04AC"/>
                </a:solidFill>
                <a:latin typeface="Arial" pitchFamily="34" charset="0"/>
                <a:ea typeface="+mj-ea"/>
                <a:cs typeface="Arial" pitchFamily="34" charset="0"/>
              </a:rPr>
              <a:t>Tumor with decrease in fluorescence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656"/>
        <p:cNvGrpSpPr/>
        <p:nvPr/>
      </p:nvGrpSpPr>
      <p:grpSpPr>
        <a:xfrm>
          <a:off x="0" y="0"/>
          <a:ext cx="0" cy="0"/>
          <a:chOff x="0" y="0"/>
          <a:chExt cx="0" cy="0"/>
        </a:xfrm>
      </p:grpSpPr>
      <p:sp>
        <p:nvSpPr>
          <p:cNvPr id="112657" name="Shape 112657"/>
          <p:cNvSpPr txBox="1">
            <a:spLocks noGrp="1"/>
          </p:cNvSpPr>
          <p:nvPr>
            <p:ph type="title"/>
          </p:nvPr>
        </p:nvSpPr>
        <p:spPr>
          <a:xfrm>
            <a:off x="457200" y="0"/>
            <a:ext cx="8229600" cy="1143000"/>
          </a:xfrm>
          <a:prstGeom prst="rect">
            <a:avLst/>
          </a:prstGeom>
          <a:noFill/>
          <a:ln>
            <a:noFill/>
          </a:ln>
        </p:spPr>
        <p:txBody>
          <a:bodyPr wrap="square" lIns="91425" tIns="45700" rIns="91425" bIns="45700" anchor="ctr" anchorCtr="0">
            <a:noAutofit/>
          </a:bodyPr>
          <a:lstStyle/>
          <a:p>
            <a:pPr marL="0" lvl="0" indent="0" algn="ctr" rtl="0">
              <a:spcBef>
                <a:spcPts val="0"/>
              </a:spcBef>
              <a:buClr>
                <a:srgbClr val="FF3300"/>
              </a:buClr>
              <a:buSzPct val="25000"/>
              <a:buFont typeface="Arial"/>
              <a:buNone/>
            </a:pPr>
            <a:r>
              <a:rPr lang="en-US" sz="3600" b="1" i="1">
                <a:solidFill>
                  <a:srgbClr val="FF3300"/>
                </a:solidFill>
                <a:latin typeface="Arial"/>
                <a:ea typeface="Arial"/>
                <a:cs typeface="Arial"/>
                <a:sym typeface="Arial"/>
              </a:rPr>
              <a:t>Subjects</a:t>
            </a:r>
          </a:p>
        </p:txBody>
      </p:sp>
      <p:sp>
        <p:nvSpPr>
          <p:cNvPr id="112658" name="Shape 112658"/>
          <p:cNvSpPr txBox="1">
            <a:spLocks noGrp="1"/>
          </p:cNvSpPr>
          <p:nvPr>
            <p:ph type="body" idx="1"/>
          </p:nvPr>
        </p:nvSpPr>
        <p:spPr>
          <a:xfrm>
            <a:off x="228600" y="1371600"/>
            <a:ext cx="8382000" cy="4526100"/>
          </a:xfrm>
          <a:prstGeom prst="rect">
            <a:avLst/>
          </a:prstGeom>
          <a:noFill/>
          <a:ln>
            <a:noFill/>
          </a:ln>
        </p:spPr>
        <p:txBody>
          <a:bodyPr wrap="square" lIns="91425" tIns="45700" rIns="91425" bIns="45700" anchor="t" anchorCtr="0">
            <a:normAutofit/>
          </a:bodyPr>
          <a:lstStyle/>
          <a:p>
            <a:pPr marL="0" lvl="0" indent="0" algn="just" rtl="0">
              <a:lnSpc>
                <a:spcPct val="120000"/>
              </a:lnSpc>
              <a:spcBef>
                <a:spcPts val="0"/>
              </a:spcBef>
              <a:spcAft>
                <a:spcPts val="0"/>
              </a:spcAft>
              <a:buClr>
                <a:schemeClr val="dk1"/>
              </a:buClr>
              <a:buSzPct val="25000"/>
              <a:buNone/>
            </a:pPr>
            <a:endParaRPr sz="2800">
              <a:latin typeface="Arial"/>
              <a:ea typeface="Arial"/>
              <a:cs typeface="Arial"/>
              <a:sym typeface="Arial"/>
            </a:endParaRPr>
          </a:p>
          <a:p>
            <a:pPr marL="381000" lvl="0" indent="-381000" algn="just" rtl="0">
              <a:lnSpc>
                <a:spcPct val="120000"/>
              </a:lnSpc>
              <a:spcBef>
                <a:spcPts val="560"/>
              </a:spcBef>
              <a:spcAft>
                <a:spcPts val="0"/>
              </a:spcAft>
              <a:buClr>
                <a:schemeClr val="dk1"/>
              </a:buClr>
              <a:buSzPct val="25000"/>
              <a:buFont typeface="Noto Sans Symbols"/>
              <a:buNone/>
            </a:pPr>
            <a:endParaRPr sz="2800" b="1">
              <a:solidFill>
                <a:srgbClr val="FF0000"/>
              </a:solidFill>
              <a:latin typeface="Arial"/>
              <a:ea typeface="Arial"/>
              <a:cs typeface="Arial"/>
              <a:sym typeface="Arial"/>
            </a:endParaRPr>
          </a:p>
          <a:p>
            <a:pPr marL="381000" lvl="0" indent="-381000" algn="just" rtl="0">
              <a:lnSpc>
                <a:spcPct val="120000"/>
              </a:lnSpc>
              <a:spcBef>
                <a:spcPts val="560"/>
              </a:spcBef>
              <a:spcAft>
                <a:spcPts val="0"/>
              </a:spcAft>
              <a:buClr>
                <a:schemeClr val="dk1"/>
              </a:buClr>
              <a:buSzPct val="25000"/>
              <a:buFont typeface="Noto Sans Symbols"/>
              <a:buNone/>
            </a:pPr>
            <a:endParaRPr sz="2800" b="1">
              <a:solidFill>
                <a:srgbClr val="FF0000"/>
              </a:solidFill>
              <a:latin typeface="Arial"/>
              <a:ea typeface="Arial"/>
              <a:cs typeface="Arial"/>
              <a:sym typeface="Arial"/>
            </a:endParaRPr>
          </a:p>
          <a:p>
            <a:pPr marL="381000" lvl="0" indent="-381000" algn="just" rtl="0">
              <a:lnSpc>
                <a:spcPct val="120000"/>
              </a:lnSpc>
              <a:spcBef>
                <a:spcPts val="640"/>
              </a:spcBef>
              <a:buClr>
                <a:schemeClr val="dk1"/>
              </a:buClr>
              <a:buSzPct val="25000"/>
              <a:buFont typeface="Noto Sans Symbols"/>
              <a:buNone/>
            </a:pPr>
            <a:endParaRPr b="1">
              <a:latin typeface="Arial"/>
              <a:ea typeface="Arial"/>
              <a:cs typeface="Arial"/>
              <a:sym typeface="Arial"/>
            </a:endParaRPr>
          </a:p>
        </p:txBody>
      </p:sp>
      <p:sp>
        <p:nvSpPr>
          <p:cNvPr id="112659" name="Shape 112659"/>
          <p:cNvSpPr/>
          <p:nvPr/>
        </p:nvSpPr>
        <p:spPr>
          <a:xfrm>
            <a:off x="228600" y="1828800"/>
            <a:ext cx="8686800" cy="2862300"/>
          </a:xfrm>
          <a:prstGeom prst="rect">
            <a:avLst/>
          </a:prstGeom>
          <a:noFill/>
          <a:ln>
            <a:noFill/>
          </a:ln>
        </p:spPr>
        <p:txBody>
          <a:bodyPr wrap="square" lIns="91425" tIns="45700" rIns="91425" bIns="45700" anchor="t" anchorCtr="0">
            <a:spAutoFit/>
          </a:bodyPr>
          <a:lstStyle/>
          <a:p>
            <a:pPr marL="7937" marR="0" lvl="0" indent="-7937" algn="just" rtl="0">
              <a:lnSpc>
                <a:spcPct val="150000"/>
              </a:lnSpc>
              <a:spcBef>
                <a:spcPts val="0"/>
              </a:spcBef>
              <a:buSzPct val="25000"/>
              <a:buNone/>
            </a:pPr>
            <a:r>
              <a:rPr lang="en-US" sz="2400" dirty="0">
                <a:solidFill>
                  <a:srgbClr val="0C04AC"/>
                </a:solidFill>
                <a:latin typeface="Arial"/>
                <a:ea typeface="Arial"/>
                <a:cs typeface="Arial"/>
                <a:sym typeface="Arial"/>
              </a:rPr>
              <a:t>Patients were diagnosed primary lung cancer by histopathological evidence from bro</a:t>
            </a:r>
            <a:r>
              <a:rPr lang="en-US" sz="2400" dirty="0">
                <a:solidFill>
                  <a:srgbClr val="0C04AC"/>
                </a:solidFill>
              </a:rPr>
              <a:t>n</a:t>
            </a:r>
            <a:r>
              <a:rPr lang="en-US" sz="2400" dirty="0">
                <a:solidFill>
                  <a:srgbClr val="0C04AC"/>
                </a:solidFill>
                <a:latin typeface="Arial"/>
                <a:ea typeface="Arial"/>
                <a:cs typeface="Arial"/>
                <a:sym typeface="Arial"/>
              </a:rPr>
              <a:t>chial biopsy specimens obtained at </a:t>
            </a:r>
            <a:r>
              <a:rPr lang="en-US" sz="2400" dirty="0" err="1">
                <a:solidFill>
                  <a:srgbClr val="0C04AC"/>
                </a:solidFill>
                <a:latin typeface="Arial"/>
                <a:ea typeface="Arial"/>
                <a:cs typeface="Arial"/>
                <a:sym typeface="Arial"/>
              </a:rPr>
              <a:t>fluorescene</a:t>
            </a:r>
            <a:r>
              <a:rPr lang="en-US" sz="2400" dirty="0">
                <a:solidFill>
                  <a:srgbClr val="0C04AC"/>
                </a:solidFill>
                <a:latin typeface="Arial"/>
                <a:ea typeface="Arial"/>
                <a:cs typeface="Arial"/>
                <a:sym typeface="Arial"/>
              </a:rPr>
              <a:t> bronchoscopy in National Lung Hospital from December 2014 to August 2015</a:t>
            </a:r>
          </a:p>
          <a:p>
            <a:pPr marL="0" marR="0" lvl="0" indent="0" algn="just" rtl="0">
              <a:lnSpc>
                <a:spcPct val="150000"/>
              </a:lnSpc>
              <a:spcBef>
                <a:spcPts val="0"/>
              </a:spcBef>
              <a:buNone/>
            </a:pPr>
            <a:endParaRPr sz="2400" dirty="0">
              <a:solidFill>
                <a:srgbClr val="0C04AC"/>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2665"/>
        <p:cNvGrpSpPr/>
        <p:nvPr/>
      </p:nvGrpSpPr>
      <p:grpSpPr>
        <a:xfrm>
          <a:off x="0" y="0"/>
          <a:ext cx="0" cy="0"/>
          <a:chOff x="0" y="0"/>
          <a:chExt cx="0" cy="0"/>
        </a:xfrm>
      </p:grpSpPr>
      <p:sp>
        <p:nvSpPr>
          <p:cNvPr id="112666" name="Shape 112666"/>
          <p:cNvSpPr txBox="1">
            <a:spLocks noGrp="1"/>
          </p:cNvSpPr>
          <p:nvPr>
            <p:ph type="title" idx="4294967295"/>
          </p:nvPr>
        </p:nvSpPr>
        <p:spPr>
          <a:xfrm>
            <a:off x="304800" y="265112"/>
            <a:ext cx="8686800" cy="649200"/>
          </a:xfrm>
          <a:prstGeom prst="rect">
            <a:avLst/>
          </a:prstGeom>
          <a:noFill/>
          <a:ln>
            <a:noFill/>
          </a:ln>
        </p:spPr>
        <p:txBody>
          <a:bodyPr wrap="square" lIns="91425" tIns="45700" rIns="91425" bIns="45700" anchor="ctr" anchorCtr="0">
            <a:noAutofit/>
          </a:bodyPr>
          <a:lstStyle/>
          <a:p>
            <a:pPr marL="0" lvl="0" indent="0" algn="ctr" rtl="0">
              <a:spcBef>
                <a:spcPts val="0"/>
              </a:spcBef>
              <a:buClr>
                <a:srgbClr val="FF0000"/>
              </a:buClr>
              <a:buSzPct val="25000"/>
              <a:buFont typeface="Arial"/>
              <a:buNone/>
            </a:pPr>
            <a:r>
              <a:rPr lang="en-US" sz="2800" b="1">
                <a:solidFill>
                  <a:srgbClr val="FF0000"/>
                </a:solidFill>
                <a:latin typeface="Arial"/>
                <a:ea typeface="Arial"/>
                <a:cs typeface="Arial"/>
                <a:sym typeface="Arial"/>
              </a:rPr>
              <a:t/>
            </a:r>
            <a:br>
              <a:rPr lang="en-US" sz="2800" b="1">
                <a:solidFill>
                  <a:srgbClr val="FF0000"/>
                </a:solidFill>
                <a:latin typeface="Arial"/>
                <a:ea typeface="Arial"/>
                <a:cs typeface="Arial"/>
                <a:sym typeface="Arial"/>
              </a:rPr>
            </a:br>
            <a:endParaRPr lang="en-US" sz="2800" b="1">
              <a:solidFill>
                <a:srgbClr val="FF0000"/>
              </a:solidFill>
              <a:latin typeface="Arial"/>
              <a:ea typeface="Arial"/>
              <a:cs typeface="Arial"/>
              <a:sym typeface="Arial"/>
            </a:endParaRPr>
          </a:p>
        </p:txBody>
      </p:sp>
      <p:sp>
        <p:nvSpPr>
          <p:cNvPr id="112668" name="Shape 112668"/>
          <p:cNvSpPr/>
          <p:nvPr/>
        </p:nvSpPr>
        <p:spPr>
          <a:xfrm>
            <a:off x="533400" y="1371600"/>
            <a:ext cx="8358300" cy="2308200"/>
          </a:xfrm>
          <a:prstGeom prst="rect">
            <a:avLst/>
          </a:prstGeom>
          <a:noFill/>
          <a:ln>
            <a:noFill/>
          </a:ln>
        </p:spPr>
        <p:txBody>
          <a:bodyPr wrap="square" lIns="91425" tIns="45700" rIns="91425" bIns="45700" anchor="t" anchorCtr="0">
            <a:spAutoFit/>
          </a:bodyPr>
          <a:lstStyle/>
          <a:p>
            <a:pPr marL="0" marR="0" lvl="0" indent="0" algn="l" rtl="0">
              <a:spcBef>
                <a:spcPts val="0"/>
              </a:spcBef>
              <a:buSzPct val="25000"/>
              <a:buNone/>
            </a:pPr>
            <a:r>
              <a:rPr lang="en-US" sz="2400" dirty="0">
                <a:solidFill>
                  <a:srgbClr val="0000CC"/>
                </a:solidFill>
                <a:latin typeface="Arial"/>
                <a:ea typeface="Arial"/>
                <a:cs typeface="Arial"/>
                <a:sym typeface="Arial"/>
              </a:rPr>
              <a:t>    </a:t>
            </a:r>
          </a:p>
          <a:p>
            <a:pPr marL="0" marR="0" lvl="0" indent="0" algn="l" rtl="0">
              <a:spcBef>
                <a:spcPts val="0"/>
              </a:spcBef>
              <a:buClr>
                <a:schemeClr val="dk1"/>
              </a:buClr>
              <a:buSzPct val="100000"/>
              <a:buFont typeface="Noto Sans Symbols"/>
              <a:buChar char="➢"/>
            </a:pPr>
            <a:r>
              <a:rPr lang="en-US" sz="2400" dirty="0">
                <a:solidFill>
                  <a:schemeClr val="dk1"/>
                </a:solidFill>
                <a:latin typeface="Arial"/>
                <a:ea typeface="Arial"/>
                <a:cs typeface="Arial"/>
                <a:sym typeface="Arial"/>
              </a:rPr>
              <a:t> Study design: 	</a:t>
            </a:r>
            <a:r>
              <a:rPr lang="en-US" sz="2400" dirty="0">
                <a:solidFill>
                  <a:srgbClr val="0C04AC"/>
                </a:solidFill>
                <a:latin typeface="Arial"/>
                <a:ea typeface="Arial"/>
                <a:cs typeface="Arial"/>
                <a:sym typeface="Arial"/>
              </a:rPr>
              <a:t>Cross-sectional</a:t>
            </a:r>
          </a:p>
          <a:p>
            <a:pPr marL="0" marR="0" lvl="0" indent="0" algn="l" rtl="0">
              <a:spcBef>
                <a:spcPts val="0"/>
              </a:spcBef>
              <a:buClr>
                <a:schemeClr val="dk1"/>
              </a:buClr>
              <a:buFont typeface="Noto Sans Symbols"/>
              <a:buNone/>
            </a:pPr>
            <a:endParaRPr sz="2400" b="0" dirty="0">
              <a:solidFill>
                <a:schemeClr val="dk1"/>
              </a:solidFill>
              <a:latin typeface="Arial"/>
              <a:ea typeface="Arial"/>
              <a:cs typeface="Arial"/>
              <a:sym typeface="Arial"/>
            </a:endParaRPr>
          </a:p>
          <a:p>
            <a:pPr marL="0" marR="0" lvl="0" indent="0" algn="l" rtl="0">
              <a:spcBef>
                <a:spcPts val="0"/>
              </a:spcBef>
              <a:buClr>
                <a:schemeClr val="dk1"/>
              </a:buClr>
              <a:buSzPct val="100000"/>
              <a:buFont typeface="Noto Sans Symbols"/>
              <a:buChar char="➢"/>
            </a:pPr>
            <a:r>
              <a:rPr lang="en-US" sz="2400" dirty="0">
                <a:solidFill>
                  <a:schemeClr val="dk1"/>
                </a:solidFill>
                <a:latin typeface="Arial"/>
                <a:ea typeface="Arial"/>
                <a:cs typeface="Arial"/>
                <a:sym typeface="Arial"/>
              </a:rPr>
              <a:t> </a:t>
            </a:r>
            <a:r>
              <a:rPr lang="en-US" sz="2400" dirty="0" smtClean="0">
                <a:solidFill>
                  <a:schemeClr val="dk1"/>
                </a:solidFill>
                <a:latin typeface="Arial"/>
                <a:ea typeface="Arial"/>
                <a:cs typeface="Arial"/>
                <a:sym typeface="Arial"/>
              </a:rPr>
              <a:t>Sampling technique:  </a:t>
            </a:r>
            <a:r>
              <a:rPr lang="en-US" sz="2400" dirty="0">
                <a:solidFill>
                  <a:schemeClr val="dk1"/>
                </a:solidFill>
                <a:latin typeface="Arial"/>
                <a:ea typeface="Arial"/>
                <a:cs typeface="Arial"/>
                <a:sym typeface="Arial"/>
              </a:rPr>
              <a:t>	</a:t>
            </a:r>
            <a:r>
              <a:rPr lang="en-US" sz="2400" dirty="0" smtClean="0">
                <a:solidFill>
                  <a:srgbClr val="0C04AC"/>
                </a:solidFill>
                <a:latin typeface="Arial"/>
                <a:ea typeface="Arial"/>
                <a:cs typeface="Arial"/>
                <a:sym typeface="Arial"/>
              </a:rPr>
              <a:t>Convenient</a:t>
            </a:r>
            <a:endParaRPr lang="en-US" sz="2400" dirty="0">
              <a:solidFill>
                <a:srgbClr val="0C04AC"/>
              </a:solidFill>
              <a:latin typeface="Arial"/>
              <a:ea typeface="Arial"/>
              <a:cs typeface="Arial"/>
              <a:sym typeface="Arial"/>
            </a:endParaRPr>
          </a:p>
          <a:p>
            <a:pPr marL="0" marR="0" lvl="0" indent="0" algn="l" rtl="0">
              <a:spcBef>
                <a:spcPts val="0"/>
              </a:spcBef>
              <a:buClr>
                <a:schemeClr val="dk1"/>
              </a:buClr>
              <a:buFont typeface="Noto Sans Symbols"/>
              <a:buNone/>
            </a:pPr>
            <a:endParaRPr sz="2400" b="0" dirty="0">
              <a:solidFill>
                <a:schemeClr val="dk1"/>
              </a:solidFill>
              <a:latin typeface="Arial"/>
              <a:ea typeface="Arial"/>
              <a:cs typeface="Arial"/>
              <a:sym typeface="Arial"/>
            </a:endParaRPr>
          </a:p>
          <a:p>
            <a:pPr marL="0" marR="0" lvl="0" indent="0" algn="l" rtl="0">
              <a:spcBef>
                <a:spcPts val="0"/>
              </a:spcBef>
              <a:buClr>
                <a:schemeClr val="dk1"/>
              </a:buClr>
              <a:buSzPct val="100000"/>
              <a:buFont typeface="Noto Sans Symbols"/>
              <a:buChar char="➢"/>
            </a:pPr>
            <a:r>
              <a:rPr lang="en-US" sz="2400" dirty="0">
                <a:solidFill>
                  <a:schemeClr val="dk1"/>
                </a:solidFill>
                <a:latin typeface="Arial"/>
                <a:ea typeface="Arial"/>
                <a:cs typeface="Arial"/>
                <a:sym typeface="Arial"/>
              </a:rPr>
              <a:t> Data </a:t>
            </a:r>
            <a:r>
              <a:rPr lang="en-US" sz="2400" dirty="0" smtClean="0">
                <a:solidFill>
                  <a:schemeClr val="dk1"/>
                </a:solidFill>
                <a:latin typeface="Arial"/>
                <a:ea typeface="Arial"/>
                <a:cs typeface="Arial"/>
                <a:sym typeface="Arial"/>
              </a:rPr>
              <a:t>collection tool</a:t>
            </a:r>
            <a:r>
              <a:rPr lang="en-US" sz="2400" dirty="0" smtClean="0">
                <a:solidFill>
                  <a:srgbClr val="0C04AC"/>
                </a:solidFill>
                <a:latin typeface="Arial"/>
                <a:ea typeface="Arial"/>
                <a:cs typeface="Arial"/>
                <a:sym typeface="Arial"/>
              </a:rPr>
              <a:t>: </a:t>
            </a:r>
            <a:r>
              <a:rPr lang="en-US" sz="2400" b="0" dirty="0" smtClean="0">
                <a:solidFill>
                  <a:srgbClr val="0C04AC"/>
                </a:solidFill>
                <a:latin typeface="Arial"/>
                <a:ea typeface="Arial"/>
                <a:cs typeface="Arial"/>
                <a:sym typeface="Arial"/>
              </a:rPr>
              <a:t>        Data collection form</a:t>
            </a:r>
            <a:endParaRPr lang="en-US" sz="2400" b="0" dirty="0">
              <a:solidFill>
                <a:srgbClr val="0C04AC"/>
              </a:solidFill>
              <a:latin typeface="Arial"/>
              <a:ea typeface="Arial"/>
              <a:cs typeface="Arial"/>
              <a:sym typeface="Arial"/>
            </a:endParaRPr>
          </a:p>
        </p:txBody>
      </p:sp>
      <p:sp>
        <p:nvSpPr>
          <p:cNvPr id="112669" name="Shape 112669"/>
          <p:cNvSpPr txBox="1"/>
          <p:nvPr/>
        </p:nvSpPr>
        <p:spPr>
          <a:xfrm>
            <a:off x="457200" y="87084"/>
            <a:ext cx="8229600" cy="812800"/>
          </a:xfrm>
          <a:prstGeom prst="rect">
            <a:avLst/>
          </a:prstGeom>
          <a:noFill/>
          <a:ln>
            <a:noFill/>
          </a:ln>
        </p:spPr>
        <p:txBody>
          <a:bodyPr wrap="square" lIns="91425" tIns="45700" rIns="91425" bIns="45700" anchor="t" anchorCtr="0">
            <a:noAutofit/>
          </a:bodyPr>
          <a:lstStyle/>
          <a:p>
            <a:pPr marL="0" marR="0" lvl="0" indent="0" algn="ctr" rtl="0">
              <a:spcBef>
                <a:spcPts val="0"/>
              </a:spcBef>
              <a:buClr>
                <a:srgbClr val="FF3300"/>
              </a:buClr>
              <a:buSzPct val="25000"/>
              <a:buFont typeface="Arial"/>
              <a:buNone/>
            </a:pPr>
            <a:r>
              <a:rPr lang="en-US" sz="3600" b="1" i="1">
                <a:solidFill>
                  <a:srgbClr val="FF3300"/>
                </a:solidFill>
                <a:latin typeface="Arial"/>
                <a:ea typeface="Arial"/>
                <a:cs typeface="Arial"/>
                <a:sym typeface="Arial"/>
              </a:rPr>
              <a:t>Methods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p:cNvSpPr>
          <p:nvPr>
            <p:ph type="body" idx="4294967295"/>
          </p:nvPr>
        </p:nvSpPr>
        <p:spPr>
          <a:xfrm>
            <a:off x="428625" y="1412875"/>
            <a:ext cx="8929688" cy="4310063"/>
          </a:xfrm>
        </p:spPr>
        <p:txBody>
          <a:bodyPr/>
          <a:lstStyle/>
          <a:p>
            <a:pPr marL="381000" indent="-381000" algn="just">
              <a:buFont typeface="Wingdings" pitchFamily="2" charset="2"/>
              <a:buNone/>
            </a:pPr>
            <a:r>
              <a:rPr lang="en-US" sz="2800" smtClean="0">
                <a:latin typeface="Times New Roman" pitchFamily="18" charset="0"/>
                <a:ea typeface="黑体" pitchFamily="49" charset="-122"/>
                <a:cs typeface="Times New Roman" pitchFamily="18" charset="0"/>
              </a:rPr>
              <a:t>   </a:t>
            </a:r>
            <a:endParaRPr lang="zh-CN" altLang="en-US" sz="2800" smtClean="0">
              <a:latin typeface="Times New Roman" pitchFamily="18" charset="0"/>
              <a:ea typeface="黑体" pitchFamily="49" charset="-122"/>
            </a:endParaRPr>
          </a:p>
        </p:txBody>
      </p:sp>
      <p:sp>
        <p:nvSpPr>
          <p:cNvPr id="13317" name="Rectangle 9"/>
          <p:cNvSpPr>
            <a:spLocks noChangeArrowheads="1"/>
          </p:cNvSpPr>
          <p:nvPr/>
        </p:nvSpPr>
        <p:spPr bwMode="auto">
          <a:xfrm>
            <a:off x="0" y="923147"/>
            <a:ext cx="9144000" cy="5035225"/>
          </a:xfrm>
          <a:prstGeom prst="rect">
            <a:avLst/>
          </a:prstGeom>
          <a:noFill/>
          <a:ln w="9525">
            <a:noFill/>
            <a:miter lim="800000"/>
            <a:headEnd/>
            <a:tailEnd/>
          </a:ln>
        </p:spPr>
        <p:txBody>
          <a:bodyPr wrap="square">
            <a:spAutoFit/>
          </a:bodyPr>
          <a:lstStyle/>
          <a:p>
            <a:pPr algn="ctr">
              <a:lnSpc>
                <a:spcPct val="110000"/>
              </a:lnSpc>
            </a:pPr>
            <a:r>
              <a:rPr lang="en-US" sz="2400" b="1" dirty="0" smtClean="0">
                <a:solidFill>
                  <a:srgbClr val="800000"/>
                </a:solidFill>
                <a:latin typeface="Arial" pitchFamily="34" charset="0"/>
                <a:cs typeface="Arial" pitchFamily="34" charset="0"/>
              </a:rPr>
              <a:t>DATA ANALYSIS &amp; MANAGEMENT</a:t>
            </a:r>
          </a:p>
          <a:p>
            <a:pPr algn="just">
              <a:lnSpc>
                <a:spcPct val="110000"/>
              </a:lnSpc>
            </a:pPr>
            <a:endParaRPr lang="en-US" sz="2400" dirty="0">
              <a:solidFill>
                <a:srgbClr val="0C04AC"/>
              </a:solidFill>
              <a:latin typeface="Arial" pitchFamily="34" charset="0"/>
              <a:cs typeface="Arial" pitchFamily="34" charset="0"/>
            </a:endParaRPr>
          </a:p>
          <a:p>
            <a:pPr algn="just">
              <a:lnSpc>
                <a:spcPct val="110000"/>
              </a:lnSpc>
              <a:buFont typeface="Wingdings" pitchFamily="2" charset="2"/>
              <a:buChar char="Ø"/>
            </a:pPr>
            <a:r>
              <a:rPr lang="en-US" sz="2800" b="0" dirty="0" smtClean="0">
                <a:solidFill>
                  <a:srgbClr val="0C04AC"/>
                </a:solidFill>
                <a:latin typeface="Arial" pitchFamily="34" charset="0"/>
                <a:cs typeface="Arial" pitchFamily="34" charset="0"/>
              </a:rPr>
              <a:t> Study variables      </a:t>
            </a:r>
          </a:p>
          <a:p>
            <a:pPr marL="406400" indent="-406400" algn="just">
              <a:lnSpc>
                <a:spcPct val="110000"/>
              </a:lnSpc>
              <a:buFont typeface="Arial" pitchFamily="34" charset="0"/>
              <a:buChar char="•"/>
            </a:pPr>
            <a:r>
              <a:rPr lang="en-US" sz="2400" dirty="0" err="1" smtClean="0">
                <a:solidFill>
                  <a:srgbClr val="0C04AC"/>
                </a:solidFill>
                <a:latin typeface="Arial" pitchFamily="34" charset="0"/>
                <a:cs typeface="Arial" pitchFamily="34" charset="0"/>
              </a:rPr>
              <a:t>Cilinical</a:t>
            </a:r>
            <a:r>
              <a:rPr lang="en-US" sz="2400" dirty="0" smtClean="0">
                <a:solidFill>
                  <a:srgbClr val="0C04AC"/>
                </a:solidFill>
                <a:latin typeface="Arial" pitchFamily="34" charset="0"/>
                <a:cs typeface="Arial" pitchFamily="34" charset="0"/>
              </a:rPr>
              <a:t> features: age, gender, history, time of detecting tumor</a:t>
            </a:r>
          </a:p>
          <a:p>
            <a:pPr marL="406400" indent="-406400" algn="just">
              <a:lnSpc>
                <a:spcPct val="110000"/>
              </a:lnSpc>
              <a:buFont typeface="Arial" pitchFamily="34" charset="0"/>
              <a:buChar char="•"/>
            </a:pPr>
            <a:r>
              <a:rPr lang="en-US" sz="2400" dirty="0" smtClean="0">
                <a:solidFill>
                  <a:srgbClr val="0C04AC"/>
                </a:solidFill>
                <a:latin typeface="Arial" pitchFamily="34" charset="0"/>
                <a:cs typeface="Arial" pitchFamily="34" charset="0"/>
              </a:rPr>
              <a:t>Clinical signs &amp; symptoms: general, objective, subjective, performance status</a:t>
            </a:r>
          </a:p>
          <a:p>
            <a:pPr marL="406400" indent="-406400" algn="just">
              <a:lnSpc>
                <a:spcPct val="110000"/>
              </a:lnSpc>
              <a:buFont typeface="Arial" pitchFamily="34" charset="0"/>
              <a:buChar char="•"/>
            </a:pPr>
            <a:r>
              <a:rPr lang="en-US" sz="2400" dirty="0" smtClean="0">
                <a:solidFill>
                  <a:srgbClr val="0C04AC"/>
                </a:solidFill>
                <a:latin typeface="Arial" pitchFamily="34" charset="0"/>
                <a:cs typeface="Arial" pitchFamily="34" charset="0"/>
              </a:rPr>
              <a:t>Primary tumor location</a:t>
            </a:r>
            <a:r>
              <a:rPr lang="en-US" sz="2400" b="0" dirty="0" smtClean="0">
                <a:solidFill>
                  <a:srgbClr val="0C04AC"/>
                </a:solidFill>
                <a:latin typeface="Arial" pitchFamily="34" charset="0"/>
                <a:cs typeface="Arial" pitchFamily="34" charset="0"/>
              </a:rPr>
              <a:t>, metastatic sites</a:t>
            </a:r>
          </a:p>
          <a:p>
            <a:pPr marL="406400" indent="-406400" algn="just">
              <a:lnSpc>
                <a:spcPct val="110000"/>
              </a:lnSpc>
              <a:buFont typeface="Arial" pitchFamily="34" charset="0"/>
              <a:buChar char="•"/>
            </a:pPr>
            <a:r>
              <a:rPr lang="en-US" sz="2400" dirty="0" err="1" smtClean="0">
                <a:solidFill>
                  <a:srgbClr val="0C04AC"/>
                </a:solidFill>
                <a:latin typeface="Arial" pitchFamily="34" charset="0"/>
                <a:cs typeface="Arial" pitchFamily="34" charset="0"/>
              </a:rPr>
              <a:t>Paraclinical</a:t>
            </a:r>
            <a:r>
              <a:rPr lang="en-US" sz="2400" dirty="0" smtClean="0">
                <a:solidFill>
                  <a:srgbClr val="0C04AC"/>
                </a:solidFill>
                <a:latin typeface="Arial" pitchFamily="34" charset="0"/>
                <a:cs typeface="Arial" pitchFamily="34" charset="0"/>
              </a:rPr>
              <a:t> features: </a:t>
            </a:r>
          </a:p>
          <a:p>
            <a:pPr indent="290513" algn="just">
              <a:lnSpc>
                <a:spcPct val="110000"/>
              </a:lnSpc>
            </a:pPr>
            <a:r>
              <a:rPr lang="en-US" sz="2400" dirty="0" smtClean="0">
                <a:solidFill>
                  <a:srgbClr val="0C04AC"/>
                </a:solidFill>
                <a:latin typeface="Arial" pitchFamily="34" charset="0"/>
                <a:cs typeface="Arial" pitchFamily="34" charset="0"/>
              </a:rPr>
              <a:t>- Imaging, laboratory tests</a:t>
            </a:r>
          </a:p>
          <a:p>
            <a:pPr indent="290513" algn="just">
              <a:lnSpc>
                <a:spcPct val="110000"/>
              </a:lnSpc>
            </a:pPr>
            <a:r>
              <a:rPr lang="en-US" sz="2400" dirty="0" smtClean="0">
                <a:solidFill>
                  <a:srgbClr val="0C04AC"/>
                </a:solidFill>
                <a:latin typeface="Arial" pitchFamily="34" charset="0"/>
                <a:cs typeface="Arial" pitchFamily="34" charset="0"/>
              </a:rPr>
              <a:t>- </a:t>
            </a:r>
            <a:r>
              <a:rPr lang="en-US" sz="2400" dirty="0" err="1" smtClean="0">
                <a:solidFill>
                  <a:srgbClr val="0C04AC"/>
                </a:solidFill>
                <a:latin typeface="Arial" pitchFamily="34" charset="0"/>
                <a:cs typeface="Arial" pitchFamily="34" charset="0"/>
              </a:rPr>
              <a:t>Fluorescene</a:t>
            </a:r>
            <a:r>
              <a:rPr lang="en-US" sz="2400" dirty="0" smtClean="0">
                <a:solidFill>
                  <a:srgbClr val="0C04AC"/>
                </a:solidFill>
                <a:latin typeface="Arial" pitchFamily="34" charset="0"/>
                <a:cs typeface="Arial" pitchFamily="34" charset="0"/>
              </a:rPr>
              <a:t> bronchoscopy</a:t>
            </a:r>
          </a:p>
          <a:p>
            <a:pPr indent="290513" algn="just">
              <a:lnSpc>
                <a:spcPct val="110000"/>
              </a:lnSpc>
            </a:pPr>
            <a:r>
              <a:rPr lang="en-US" sz="2400" dirty="0" smtClean="0">
                <a:solidFill>
                  <a:srgbClr val="0C04AC"/>
                </a:solidFill>
                <a:latin typeface="Arial" pitchFamily="34" charset="0"/>
                <a:cs typeface="Arial" pitchFamily="34" charset="0"/>
              </a:rPr>
              <a:t>- Histopathology</a:t>
            </a:r>
            <a:endParaRPr lang="en-US" sz="2400" dirty="0">
              <a:solidFill>
                <a:srgbClr val="0C04AC"/>
              </a:solidFill>
              <a:latin typeface="Arial" pitchFamily="34" charset="0"/>
              <a:cs typeface="Arial" pitchFamily="34" charset="0"/>
            </a:endParaRPr>
          </a:p>
          <a:p>
            <a:pPr algn="just">
              <a:lnSpc>
                <a:spcPct val="110000"/>
              </a:lnSpc>
              <a:buFont typeface="Arial" pitchFamily="34" charset="0"/>
              <a:buChar char="•"/>
            </a:pPr>
            <a:endParaRPr lang="en-US" sz="2400" dirty="0" smtClean="0">
              <a:solidFill>
                <a:srgbClr val="0C04AC"/>
              </a:solidFill>
              <a:latin typeface="Arial" pitchFamily="34" charset="0"/>
              <a:cs typeface="Arial" pitchFamily="34" charset="0"/>
            </a:endParaRPr>
          </a:p>
        </p:txBody>
      </p:sp>
      <p:sp>
        <p:nvSpPr>
          <p:cNvPr id="10" name="Rectangle 2"/>
          <p:cNvSpPr txBox="1">
            <a:spLocks/>
          </p:cNvSpPr>
          <p:nvPr/>
        </p:nvSpPr>
        <p:spPr>
          <a:xfrm>
            <a:off x="609600" y="0"/>
            <a:ext cx="8305800" cy="64928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uLnTx/>
                <a:uFillTx/>
                <a:latin typeface="Arial" pitchFamily="34" charset="0"/>
                <a:ea typeface="黑体" pitchFamily="49" charset="-122"/>
                <a:cs typeface="Arial" pitchFamily="34" charset="0"/>
              </a:rPr>
              <a:t>Methods</a:t>
            </a:r>
            <a:endParaRPr kumimoji="0" lang="zh-CN" altLang="en-US" sz="3600" b="1" i="0" u="none" strike="noStrike" kern="1200" cap="none" spc="0" normalizeH="0" baseline="0" noProof="0" dirty="0" smtClean="0">
              <a:ln>
                <a:noFill/>
              </a:ln>
              <a:solidFill>
                <a:srgbClr val="FF0000"/>
              </a:solidFill>
              <a:effectLst/>
              <a:uLnTx/>
              <a:uFillTx/>
              <a:latin typeface="Arial" pitchFamily="34" charset="0"/>
              <a:ea typeface="黑体" pitchFamily="49" charset="-122"/>
              <a:cs typeface="Arial"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670"/>
        <p:cNvGrpSpPr/>
        <p:nvPr/>
      </p:nvGrpSpPr>
      <p:grpSpPr>
        <a:xfrm>
          <a:off x="0" y="0"/>
          <a:ext cx="0" cy="0"/>
          <a:chOff x="0" y="0"/>
          <a:chExt cx="0" cy="0"/>
        </a:xfrm>
      </p:grpSpPr>
      <p:sp>
        <p:nvSpPr>
          <p:cNvPr id="112671" name="Shape 112671"/>
          <p:cNvSpPr txBox="1">
            <a:spLocks noGrp="1"/>
          </p:cNvSpPr>
          <p:nvPr>
            <p:ph type="body" idx="4294967295"/>
          </p:nvPr>
        </p:nvSpPr>
        <p:spPr>
          <a:xfrm>
            <a:off x="381000" y="1828800"/>
            <a:ext cx="8229600" cy="4310100"/>
          </a:xfrm>
          <a:prstGeom prst="rect">
            <a:avLst/>
          </a:prstGeom>
          <a:noFill/>
          <a:ln>
            <a:noFill/>
          </a:ln>
        </p:spPr>
        <p:txBody>
          <a:bodyPr wrap="square" lIns="91425" tIns="45700" rIns="91425" bIns="45700" anchor="t" anchorCtr="0">
            <a:normAutofit/>
          </a:bodyPr>
          <a:lstStyle/>
          <a:p>
            <a:pPr marL="465137" lvl="0" indent="-465137" algn="just" rtl="0">
              <a:lnSpc>
                <a:spcPct val="120000"/>
              </a:lnSpc>
              <a:spcBef>
                <a:spcPts val="0"/>
              </a:spcBef>
              <a:spcAft>
                <a:spcPts val="0"/>
              </a:spcAft>
              <a:buClr>
                <a:srgbClr val="0C04AC"/>
              </a:buClr>
              <a:buSzPct val="100000"/>
              <a:buFont typeface="Noto Sans Symbols"/>
              <a:buChar char="➢"/>
            </a:pPr>
            <a:r>
              <a:rPr lang="en-US" sz="2600">
                <a:solidFill>
                  <a:srgbClr val="0C04AC"/>
                </a:solidFill>
                <a:latin typeface="Arial"/>
                <a:ea typeface="Arial"/>
                <a:cs typeface="Arial"/>
                <a:sym typeface="Arial"/>
              </a:rPr>
              <a:t>Data was entered and analyzed using SPSS 16.0.</a:t>
            </a:r>
          </a:p>
          <a:p>
            <a:pPr marL="465137" lvl="0" indent="-465137" algn="just" rtl="0">
              <a:lnSpc>
                <a:spcPct val="120000"/>
              </a:lnSpc>
              <a:spcBef>
                <a:spcPts val="520"/>
              </a:spcBef>
              <a:spcAft>
                <a:spcPts val="0"/>
              </a:spcAft>
              <a:buClr>
                <a:srgbClr val="0C04AC"/>
              </a:buClr>
              <a:buSzPct val="100000"/>
              <a:buFont typeface="Noto Sans Symbols"/>
              <a:buChar char="➢"/>
            </a:pPr>
            <a:r>
              <a:rPr lang="en-US" sz="2600">
                <a:solidFill>
                  <a:srgbClr val="0C04AC"/>
                </a:solidFill>
                <a:latin typeface="Arial"/>
                <a:ea typeface="Arial"/>
                <a:cs typeface="Arial"/>
                <a:sym typeface="Arial"/>
              </a:rPr>
              <a:t>Statistical issues:</a:t>
            </a:r>
          </a:p>
          <a:p>
            <a:pPr marL="465137" lvl="0" indent="-465137" algn="just" rtl="0">
              <a:lnSpc>
                <a:spcPct val="120000"/>
              </a:lnSpc>
              <a:spcBef>
                <a:spcPts val="520"/>
              </a:spcBef>
              <a:spcAft>
                <a:spcPts val="0"/>
              </a:spcAft>
              <a:buClr>
                <a:srgbClr val="0C04AC"/>
              </a:buClr>
              <a:buSzPct val="100000"/>
            </a:pPr>
            <a:r>
              <a:rPr lang="en-US" sz="2600">
                <a:solidFill>
                  <a:srgbClr val="0C04AC"/>
                </a:solidFill>
                <a:latin typeface="Arial"/>
                <a:ea typeface="Arial"/>
                <a:cs typeface="Arial"/>
                <a:sym typeface="Arial"/>
              </a:rPr>
              <a:t>Descriptive: mean, standard deviation, max, min. </a:t>
            </a:r>
          </a:p>
          <a:p>
            <a:pPr marL="465137" lvl="0" indent="-465137" algn="just" rtl="0">
              <a:lnSpc>
                <a:spcPct val="120000"/>
              </a:lnSpc>
              <a:spcBef>
                <a:spcPts val="520"/>
              </a:spcBef>
              <a:buClr>
                <a:srgbClr val="0C04AC"/>
              </a:buClr>
              <a:buSzPct val="100000"/>
            </a:pPr>
            <a:r>
              <a:rPr lang="en-US" sz="2600">
                <a:solidFill>
                  <a:srgbClr val="0C04AC"/>
                </a:solidFill>
                <a:latin typeface="Arial"/>
                <a:ea typeface="Arial"/>
                <a:cs typeface="Arial"/>
                <a:sym typeface="Arial"/>
              </a:rPr>
              <a:t>Statistical tests: chi-square test was used. Statistically significant results (p &lt; 0.05) were included. Fisher’s exact test was used when sample sizes are smaller than 5.</a:t>
            </a:r>
          </a:p>
        </p:txBody>
      </p:sp>
      <p:sp>
        <p:nvSpPr>
          <p:cNvPr id="112672" name="Shape 112672"/>
          <p:cNvSpPr/>
          <p:nvPr/>
        </p:nvSpPr>
        <p:spPr>
          <a:xfrm>
            <a:off x="228600" y="1066800"/>
            <a:ext cx="8686800" cy="467100"/>
          </a:xfrm>
          <a:prstGeom prst="rect">
            <a:avLst/>
          </a:prstGeom>
          <a:noFill/>
          <a:ln>
            <a:noFill/>
          </a:ln>
        </p:spPr>
        <p:txBody>
          <a:bodyPr wrap="square" lIns="91425" tIns="45700" rIns="91425" bIns="45700" anchor="t" anchorCtr="0">
            <a:spAutoFit/>
          </a:bodyPr>
          <a:lstStyle/>
          <a:p>
            <a:pPr marL="0" marR="0" lvl="0" indent="0" algn="ctr" rtl="0">
              <a:lnSpc>
                <a:spcPct val="110000"/>
              </a:lnSpc>
              <a:spcBef>
                <a:spcPts val="0"/>
              </a:spcBef>
              <a:buSzPct val="25000"/>
              <a:buNone/>
            </a:pPr>
            <a:r>
              <a:rPr lang="en-US" sz="2400" b="1">
                <a:solidFill>
                  <a:srgbClr val="800000"/>
                </a:solidFill>
                <a:latin typeface="Arial"/>
                <a:ea typeface="Arial"/>
                <a:cs typeface="Arial"/>
                <a:sym typeface="Arial"/>
              </a:rPr>
              <a:t>DATA ANALYSIS &amp; MANAGEMENT</a:t>
            </a:r>
          </a:p>
        </p:txBody>
      </p:sp>
      <p:sp>
        <p:nvSpPr>
          <p:cNvPr id="112673" name="Shape 112673"/>
          <p:cNvSpPr txBox="1"/>
          <p:nvPr/>
        </p:nvSpPr>
        <p:spPr>
          <a:xfrm>
            <a:off x="457200" y="265112"/>
            <a:ext cx="8534400" cy="649200"/>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3600" b="1" i="0" u="none" strike="noStrike" cap="none">
                <a:solidFill>
                  <a:srgbClr val="FF0000"/>
                </a:solidFill>
                <a:latin typeface="Arial"/>
                <a:ea typeface="Arial"/>
                <a:cs typeface="Arial"/>
                <a:sym typeface="Arial"/>
              </a:rPr>
              <a:t>Methods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a:grpSpLocks/>
          </p:cNvGrpSpPr>
          <p:nvPr/>
        </p:nvGrpSpPr>
        <p:grpSpPr bwMode="auto">
          <a:xfrm>
            <a:off x="304800" y="1295400"/>
            <a:ext cx="8182841" cy="5203442"/>
            <a:chOff x="1389" y="2143"/>
            <a:chExt cx="8925" cy="5404"/>
          </a:xfrm>
        </p:grpSpPr>
        <p:cxnSp>
          <p:nvCxnSpPr>
            <p:cNvPr id="5" name="AutoShape 3"/>
            <p:cNvCxnSpPr>
              <a:cxnSpLocks noChangeShapeType="1"/>
            </p:cNvCxnSpPr>
            <p:nvPr/>
          </p:nvCxnSpPr>
          <p:spPr bwMode="auto">
            <a:xfrm flipH="1">
              <a:off x="2189" y="3232"/>
              <a:ext cx="1444" cy="70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AutoShape 4"/>
            <p:cNvCxnSpPr>
              <a:cxnSpLocks noChangeShapeType="1"/>
            </p:cNvCxnSpPr>
            <p:nvPr/>
          </p:nvCxnSpPr>
          <p:spPr bwMode="auto">
            <a:xfrm>
              <a:off x="3633" y="3232"/>
              <a:ext cx="1315" cy="70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7" name="Group 7"/>
            <p:cNvGrpSpPr>
              <a:grpSpLocks/>
            </p:cNvGrpSpPr>
            <p:nvPr/>
          </p:nvGrpSpPr>
          <p:grpSpPr bwMode="auto">
            <a:xfrm>
              <a:off x="1389" y="2143"/>
              <a:ext cx="8925" cy="5404"/>
              <a:chOff x="1389" y="2143"/>
              <a:chExt cx="8925" cy="5404"/>
            </a:xfrm>
          </p:grpSpPr>
          <p:sp>
            <p:nvSpPr>
              <p:cNvPr id="10" name="Rectangle 9"/>
              <p:cNvSpPr>
                <a:spLocks noChangeArrowheads="1"/>
              </p:cNvSpPr>
              <p:nvPr/>
            </p:nvSpPr>
            <p:spPr bwMode="auto">
              <a:xfrm>
                <a:off x="2423" y="2143"/>
                <a:ext cx="2525" cy="1089"/>
              </a:xfrm>
              <a:prstGeom prst="rect">
                <a:avLst/>
              </a:prstGeom>
              <a:solidFill>
                <a:srgbClr val="FFC000"/>
              </a:solidFill>
              <a:ln w="9525">
                <a:solidFill>
                  <a:srgbClr val="000000"/>
                </a:solidFill>
                <a:miter lim="800000"/>
                <a:headEnd/>
                <a:tailEnd/>
              </a:ln>
            </p:spPr>
            <p:txBody>
              <a:bodyPr rot="0" vert="horz" wrap="square" lIns="91440" tIns="45720" rIns="91440" bIns="45720" anchor="ctr" anchorCtr="0" upright="1">
                <a:noAutofit/>
              </a:bodyPr>
              <a:lstStyle/>
              <a:p>
                <a:pPr algn="ctr">
                  <a:spcAft>
                    <a:spcPts val="0"/>
                  </a:spcAft>
                </a:pPr>
                <a:r>
                  <a:rPr lang="en-US" sz="2000" b="1" dirty="0" smtClean="0">
                    <a:effectLst/>
                    <a:latin typeface="Arial" pitchFamily="34" charset="0"/>
                    <a:ea typeface="Calibri"/>
                    <a:cs typeface="Arial" pitchFamily="34" charset="0"/>
                  </a:rPr>
                  <a:t>Bronchogenic Carcinoma</a:t>
                </a:r>
                <a:endParaRPr lang="en-US" sz="2000" dirty="0">
                  <a:effectLst/>
                  <a:latin typeface="Arial" pitchFamily="34" charset="0"/>
                  <a:ea typeface="Calibri"/>
                  <a:cs typeface="Arial" pitchFamily="34" charset="0"/>
                </a:endParaRPr>
              </a:p>
            </p:txBody>
          </p:sp>
          <p:sp>
            <p:nvSpPr>
              <p:cNvPr id="12" name="Rectangle 11"/>
              <p:cNvSpPr>
                <a:spLocks noChangeArrowheads="1"/>
              </p:cNvSpPr>
              <p:nvPr/>
            </p:nvSpPr>
            <p:spPr bwMode="auto">
              <a:xfrm>
                <a:off x="1389" y="3935"/>
                <a:ext cx="2161" cy="1306"/>
              </a:xfrm>
              <a:prstGeom prst="rect">
                <a:avLst/>
              </a:prstGeom>
              <a:solidFill>
                <a:schemeClr val="accent6">
                  <a:lumMod val="75000"/>
                </a:schemeClr>
              </a:solidFill>
              <a:ln w="9525">
                <a:solidFill>
                  <a:srgbClr val="000000"/>
                </a:solidFill>
                <a:miter lim="800000"/>
                <a:headEnd/>
                <a:tailEnd/>
              </a:ln>
            </p:spPr>
            <p:txBody>
              <a:bodyPr rot="0" vert="horz" wrap="square" lIns="91440" tIns="45720" rIns="91440" bIns="45720" anchor="ctr" anchorCtr="0" upright="1">
                <a:noAutofit/>
              </a:bodyPr>
              <a:lstStyle/>
              <a:p>
                <a:pPr algn="ctr">
                  <a:spcAft>
                    <a:spcPts val="0"/>
                  </a:spcAft>
                </a:pPr>
                <a:r>
                  <a:rPr lang="en-US" sz="2000" b="1" dirty="0" smtClean="0">
                    <a:latin typeface="Arial" pitchFamily="34" charset="0"/>
                    <a:ea typeface="Calibri"/>
                    <a:cs typeface="Arial" pitchFamily="34" charset="0"/>
                  </a:rPr>
                  <a:t>White light bronchoscopy</a:t>
                </a:r>
                <a:endParaRPr lang="en-US" sz="2000" dirty="0">
                  <a:effectLst/>
                  <a:latin typeface="Arial" pitchFamily="34" charset="0"/>
                  <a:ea typeface="Calibri"/>
                  <a:cs typeface="Arial" pitchFamily="34" charset="0"/>
                </a:endParaRPr>
              </a:p>
            </p:txBody>
          </p:sp>
          <p:sp>
            <p:nvSpPr>
              <p:cNvPr id="13" name="Rectangle 12"/>
              <p:cNvSpPr>
                <a:spLocks noChangeArrowheads="1"/>
              </p:cNvSpPr>
              <p:nvPr/>
            </p:nvSpPr>
            <p:spPr bwMode="auto">
              <a:xfrm>
                <a:off x="4033" y="3935"/>
                <a:ext cx="2176" cy="1306"/>
              </a:xfrm>
              <a:prstGeom prst="rect">
                <a:avLst/>
              </a:prstGeom>
              <a:solidFill>
                <a:schemeClr val="accent6">
                  <a:lumMod val="75000"/>
                </a:schemeClr>
              </a:solidFill>
              <a:ln w="9525">
                <a:solidFill>
                  <a:srgbClr val="000000"/>
                </a:solidFill>
                <a:miter lim="800000"/>
                <a:headEnd/>
                <a:tailEnd/>
              </a:ln>
            </p:spPr>
            <p:txBody>
              <a:bodyPr rot="0" vert="horz" wrap="square" lIns="91440" tIns="45720" rIns="91440" bIns="45720" anchor="ctr" anchorCtr="0" upright="1">
                <a:noAutofit/>
              </a:bodyPr>
              <a:lstStyle/>
              <a:p>
                <a:pPr algn="ctr">
                  <a:spcAft>
                    <a:spcPts val="0"/>
                  </a:spcAft>
                </a:pPr>
                <a:r>
                  <a:rPr lang="en-US" sz="2000" b="1" dirty="0" smtClean="0">
                    <a:effectLst/>
                    <a:latin typeface="Arial" pitchFamily="34" charset="0"/>
                    <a:ea typeface="Calibri"/>
                    <a:cs typeface="Arial" pitchFamily="34" charset="0"/>
                  </a:rPr>
                  <a:t>Fluorescence bronchoscopy</a:t>
                </a:r>
                <a:endParaRPr lang="en-US" sz="2000" dirty="0">
                  <a:effectLst/>
                  <a:latin typeface="Arial" pitchFamily="34" charset="0"/>
                  <a:ea typeface="Calibri"/>
                  <a:cs typeface="Arial" pitchFamily="34" charset="0"/>
                </a:endParaRPr>
              </a:p>
            </p:txBody>
          </p:sp>
          <p:sp>
            <p:nvSpPr>
              <p:cNvPr id="14" name="Rectangle 13"/>
              <p:cNvSpPr>
                <a:spLocks noChangeArrowheads="1"/>
              </p:cNvSpPr>
              <p:nvPr/>
            </p:nvSpPr>
            <p:spPr bwMode="auto">
              <a:xfrm>
                <a:off x="1721" y="5783"/>
                <a:ext cx="3400" cy="1764"/>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upright="1">
                <a:noAutofit/>
              </a:bodyPr>
              <a:lstStyle/>
              <a:p>
                <a:pPr marL="342900" lvl="0" indent="-342900" algn="l">
                  <a:spcAft>
                    <a:spcPts val="0"/>
                  </a:spcAft>
                  <a:buFont typeface="Arial"/>
                  <a:buChar char="-"/>
                  <a:tabLst>
                    <a:tab pos="171450" algn="l"/>
                  </a:tabLst>
                </a:pPr>
                <a:r>
                  <a:rPr lang="en-US" sz="2000" b="1" dirty="0" smtClean="0">
                    <a:solidFill>
                      <a:srgbClr val="0C04AC"/>
                    </a:solidFill>
                    <a:effectLst/>
                    <a:latin typeface="Arial" pitchFamily="34" charset="0"/>
                    <a:ea typeface="Calibri"/>
                    <a:cs typeface="Arial" pitchFamily="34" charset="0"/>
                  </a:rPr>
                  <a:t>Images of lesions</a:t>
                </a:r>
                <a:endParaRPr lang="en-US" sz="2000" dirty="0">
                  <a:solidFill>
                    <a:srgbClr val="0C04AC"/>
                  </a:solidFill>
                  <a:effectLst/>
                  <a:latin typeface="Arial" pitchFamily="34" charset="0"/>
                  <a:ea typeface="Calibri"/>
                  <a:cs typeface="Arial" pitchFamily="34" charset="0"/>
                </a:endParaRPr>
              </a:p>
              <a:p>
                <a:pPr marL="342900" lvl="0" indent="-342900" algn="l">
                  <a:spcAft>
                    <a:spcPts val="0"/>
                  </a:spcAft>
                  <a:buFont typeface="Arial"/>
                  <a:buChar char="-"/>
                  <a:tabLst>
                    <a:tab pos="171450" algn="l"/>
                  </a:tabLst>
                </a:pPr>
                <a:r>
                  <a:rPr lang="en-US" sz="2000" b="1" dirty="0" smtClean="0">
                    <a:solidFill>
                      <a:srgbClr val="0C04AC"/>
                    </a:solidFill>
                    <a:latin typeface="Arial" pitchFamily="34" charset="0"/>
                    <a:ea typeface="Calibri"/>
                    <a:cs typeface="Arial" pitchFamily="34" charset="0"/>
                  </a:rPr>
                  <a:t>Histopathology</a:t>
                </a:r>
                <a:endParaRPr lang="en-US" sz="2000" dirty="0">
                  <a:solidFill>
                    <a:srgbClr val="0C04AC"/>
                  </a:solidFill>
                  <a:effectLst/>
                  <a:latin typeface="Arial" pitchFamily="34" charset="0"/>
                  <a:ea typeface="Calibri"/>
                  <a:cs typeface="Arial" pitchFamily="34" charset="0"/>
                </a:endParaRPr>
              </a:p>
              <a:p>
                <a:pPr marL="342900" lvl="0" indent="-342900" algn="l">
                  <a:spcAft>
                    <a:spcPts val="0"/>
                  </a:spcAft>
                  <a:buFont typeface="Arial"/>
                  <a:buChar char="-"/>
                  <a:tabLst>
                    <a:tab pos="171450" algn="l"/>
                  </a:tabLst>
                </a:pPr>
                <a:r>
                  <a:rPr lang="en-US" sz="2000" b="1" dirty="0" smtClean="0">
                    <a:solidFill>
                      <a:srgbClr val="0C04AC"/>
                    </a:solidFill>
                    <a:effectLst/>
                    <a:latin typeface="Arial" pitchFamily="34" charset="0"/>
                    <a:ea typeface="Calibri"/>
                    <a:cs typeface="Arial" pitchFamily="34" charset="0"/>
                  </a:rPr>
                  <a:t>T Classification</a:t>
                </a:r>
                <a:endParaRPr lang="en-US" sz="2000" dirty="0">
                  <a:solidFill>
                    <a:srgbClr val="0C04AC"/>
                  </a:solidFill>
                  <a:effectLst/>
                  <a:latin typeface="Arial" pitchFamily="34" charset="0"/>
                  <a:ea typeface="Calibri"/>
                  <a:cs typeface="Arial" pitchFamily="34" charset="0"/>
                </a:endParaRPr>
              </a:p>
              <a:p>
                <a:pPr marL="342900" lvl="0" indent="-342900" algn="l">
                  <a:spcAft>
                    <a:spcPts val="0"/>
                  </a:spcAft>
                  <a:buFont typeface="Arial"/>
                  <a:buChar char="-"/>
                  <a:tabLst>
                    <a:tab pos="171450" algn="l"/>
                  </a:tabLst>
                </a:pPr>
                <a:r>
                  <a:rPr lang="en-US" sz="2000" b="1" dirty="0" smtClean="0">
                    <a:solidFill>
                      <a:srgbClr val="0C04AC"/>
                    </a:solidFill>
                    <a:latin typeface="Arial" pitchFamily="34" charset="0"/>
                    <a:ea typeface="Calibri"/>
                    <a:cs typeface="Arial" pitchFamily="34" charset="0"/>
                  </a:rPr>
                  <a:t>TNM Staging </a:t>
                </a:r>
                <a:endParaRPr lang="en-US" sz="2000" dirty="0">
                  <a:solidFill>
                    <a:srgbClr val="0C04AC"/>
                  </a:solidFill>
                  <a:effectLst/>
                  <a:latin typeface="Arial" pitchFamily="34" charset="0"/>
                  <a:ea typeface="Calibri"/>
                  <a:cs typeface="Arial" pitchFamily="34" charset="0"/>
                </a:endParaRPr>
              </a:p>
            </p:txBody>
          </p:sp>
          <p:sp>
            <p:nvSpPr>
              <p:cNvPr id="15" name="Rectangle 14"/>
              <p:cNvSpPr>
                <a:spLocks noChangeArrowheads="1"/>
              </p:cNvSpPr>
              <p:nvPr/>
            </p:nvSpPr>
            <p:spPr bwMode="auto">
              <a:xfrm>
                <a:off x="7789" y="6100"/>
                <a:ext cx="2525" cy="1041"/>
              </a:xfrm>
              <a:prstGeom prst="rect">
                <a:avLst/>
              </a:prstGeom>
              <a:solidFill>
                <a:srgbClr val="00B050"/>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n-US" sz="2000" b="1" dirty="0">
                    <a:effectLst/>
                    <a:latin typeface="Arial" pitchFamily="34" charset="0"/>
                    <a:ea typeface="Calibri"/>
                    <a:cs typeface="Arial" pitchFamily="34" charset="0"/>
                  </a:rPr>
                  <a:t> </a:t>
                </a:r>
                <a:endParaRPr lang="en-US" sz="2000" dirty="0">
                  <a:effectLst/>
                  <a:latin typeface="Arial" pitchFamily="34" charset="0"/>
                  <a:ea typeface="Calibri"/>
                  <a:cs typeface="Arial" pitchFamily="34" charset="0"/>
                </a:endParaRPr>
              </a:p>
              <a:p>
                <a:pPr algn="ctr">
                  <a:spcAft>
                    <a:spcPts val="0"/>
                  </a:spcAft>
                </a:pPr>
                <a:r>
                  <a:rPr lang="en-US" sz="2000" b="1" dirty="0" smtClean="0">
                    <a:effectLst/>
                    <a:latin typeface="Arial" pitchFamily="34" charset="0"/>
                    <a:ea typeface="Calibri"/>
                    <a:cs typeface="Arial" pitchFamily="34" charset="0"/>
                  </a:rPr>
                  <a:t>Conclusion</a:t>
                </a:r>
                <a:endParaRPr lang="en-US" sz="2000" dirty="0">
                  <a:effectLst/>
                  <a:latin typeface="Arial" pitchFamily="34" charset="0"/>
                  <a:ea typeface="Calibri"/>
                  <a:cs typeface="Arial" pitchFamily="34" charset="0"/>
                </a:endParaRPr>
              </a:p>
            </p:txBody>
          </p:sp>
          <p:cxnSp>
            <p:nvCxnSpPr>
              <p:cNvPr id="17" name="AutoShape 14"/>
              <p:cNvCxnSpPr>
                <a:cxnSpLocks noChangeShapeType="1"/>
              </p:cNvCxnSpPr>
              <p:nvPr/>
            </p:nvCxnSpPr>
            <p:spPr bwMode="auto">
              <a:xfrm>
                <a:off x="2189" y="5241"/>
                <a:ext cx="1260" cy="51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15"/>
              <p:cNvCxnSpPr>
                <a:cxnSpLocks noChangeShapeType="1"/>
              </p:cNvCxnSpPr>
              <p:nvPr/>
            </p:nvCxnSpPr>
            <p:spPr bwMode="auto">
              <a:xfrm flipH="1">
                <a:off x="3633" y="5241"/>
                <a:ext cx="1315" cy="51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6"/>
              <p:cNvCxnSpPr>
                <a:cxnSpLocks noChangeShapeType="1"/>
              </p:cNvCxnSpPr>
              <p:nvPr/>
            </p:nvCxnSpPr>
            <p:spPr bwMode="auto">
              <a:xfrm flipV="1">
                <a:off x="5104" y="6654"/>
                <a:ext cx="2685" cy="2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grpSp>
      <p:sp>
        <p:nvSpPr>
          <p:cNvPr id="20" name="TextBox 87"/>
          <p:cNvSpPr txBox="1">
            <a:spLocks noChangeArrowheads="1"/>
          </p:cNvSpPr>
          <p:nvPr/>
        </p:nvSpPr>
        <p:spPr bwMode="auto">
          <a:xfrm>
            <a:off x="381000" y="142875"/>
            <a:ext cx="2971800" cy="830997"/>
          </a:xfrm>
          <a:prstGeom prst="rect">
            <a:avLst/>
          </a:prstGeom>
          <a:noFill/>
          <a:ln w="9525">
            <a:noFill/>
            <a:miter lim="800000"/>
            <a:headEnd/>
            <a:tailEnd/>
          </a:ln>
        </p:spPr>
        <p:txBody>
          <a:bodyPr wrap="square">
            <a:spAutoFit/>
          </a:bodyPr>
          <a:lstStyle/>
          <a:p>
            <a:pPr algn="ctr"/>
            <a:r>
              <a:rPr lang="en-US" sz="2400" b="1" dirty="0" smtClean="0">
                <a:solidFill>
                  <a:srgbClr val="0C04AC"/>
                </a:solidFill>
                <a:latin typeface="Arial" pitchFamily="34" charset="0"/>
                <a:cs typeface="Arial" pitchFamily="34" charset="0"/>
              </a:rPr>
              <a:t>Research Process Flowchart</a:t>
            </a:r>
            <a:endParaRPr lang="en-US" sz="2400" b="1" dirty="0">
              <a:solidFill>
                <a:srgbClr val="0C04AC"/>
              </a:solidFill>
              <a:latin typeface="Arial" pitchFamily="34" charset="0"/>
              <a:cs typeface="Arial" pitchFamily="34" charset="0"/>
            </a:endParaRPr>
          </a:p>
        </p:txBody>
      </p:sp>
    </p:spTree>
    <p:extLst>
      <p:ext uri="{BB962C8B-B14F-4D97-AF65-F5344CB8AC3E}">
        <p14:creationId xmlns:p14="http://schemas.microsoft.com/office/powerpoint/2010/main" val="2837348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4294967295"/>
          </p:nvPr>
        </p:nvSpPr>
        <p:spPr>
          <a:xfrm>
            <a:off x="2057400" y="4572000"/>
            <a:ext cx="5143500" cy="571500"/>
          </a:xfrm>
        </p:spPr>
        <p:txBody>
          <a:bodyPr>
            <a:normAutofit/>
          </a:bodyPr>
          <a:lstStyle/>
          <a:p>
            <a:pPr algn="ctr">
              <a:buFont typeface="Wingdings" pitchFamily="2" charset="2"/>
              <a:buNone/>
            </a:pPr>
            <a:r>
              <a:rPr lang="nl-NL" sz="2000" b="1" dirty="0" smtClean="0">
                <a:latin typeface="Arial" pitchFamily="34" charset="0"/>
                <a:ea typeface="黑体" pitchFamily="49" charset="-122"/>
                <a:cs typeface="Arial" pitchFamily="34" charset="0"/>
              </a:rPr>
              <a:t>Chart 3.2: Gender distribution</a:t>
            </a:r>
            <a:endParaRPr lang="en-US" sz="2000" b="1" dirty="0" smtClean="0">
              <a:latin typeface="Arial" pitchFamily="34" charset="0"/>
              <a:ea typeface="黑体" pitchFamily="49" charset="-122"/>
              <a:cs typeface="Arial" pitchFamily="34" charset="0"/>
            </a:endParaRPr>
          </a:p>
        </p:txBody>
      </p:sp>
      <p:grpSp>
        <p:nvGrpSpPr>
          <p:cNvPr id="2" name="组合 32"/>
          <p:cNvGrpSpPr>
            <a:grpSpLocks/>
          </p:cNvGrpSpPr>
          <p:nvPr/>
        </p:nvGrpSpPr>
        <p:grpSpPr bwMode="auto">
          <a:xfrm>
            <a:off x="4572000" y="0"/>
            <a:ext cx="660400" cy="657225"/>
            <a:chOff x="2049138" y="1825971"/>
            <a:chExt cx="660400" cy="657225"/>
          </a:xfrm>
        </p:grpSpPr>
        <p:grpSp>
          <p:nvGrpSpPr>
            <p:cNvPr id="3" name="Group 34"/>
            <p:cNvGrpSpPr>
              <a:grpSpLocks/>
            </p:cNvGrpSpPr>
            <p:nvPr/>
          </p:nvGrpSpPr>
          <p:grpSpPr bwMode="auto">
            <a:xfrm>
              <a:off x="2049138" y="1825971"/>
              <a:ext cx="660400" cy="657225"/>
              <a:chOff x="997" y="1736"/>
              <a:chExt cx="416" cy="414"/>
            </a:xfrm>
          </p:grpSpPr>
          <p:sp>
            <p:nvSpPr>
              <p:cNvPr id="16418"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6419"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6417"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a:solidFill>
                    <a:srgbClr val="FFFFFF"/>
                  </a:solidFill>
                  <a:latin typeface="Arial" pitchFamily="34" charset="0"/>
                  <a:cs typeface="Arial" pitchFamily="34" charset="0"/>
                </a:rPr>
                <a:t>1</a:t>
              </a:r>
            </a:p>
          </p:txBody>
        </p:sp>
      </p:grpSp>
      <p:sp>
        <p:nvSpPr>
          <p:cNvPr id="16391" name="Rectangle 10"/>
          <p:cNvSpPr>
            <a:spLocks noChangeArrowheads="1"/>
          </p:cNvSpPr>
          <p:nvPr/>
        </p:nvSpPr>
        <p:spPr bwMode="auto">
          <a:xfrm>
            <a:off x="5257800" y="0"/>
            <a:ext cx="4019550" cy="830948"/>
          </a:xfrm>
          <a:prstGeom prst="rect">
            <a:avLst/>
          </a:prstGeom>
          <a:noFill/>
          <a:ln w="9525">
            <a:noFill/>
            <a:miter lim="800000"/>
            <a:headEnd/>
            <a:tailEnd/>
          </a:ln>
        </p:spPr>
        <p:txBody>
          <a:bodyPr wrap="square" tIns="152352" bIns="0" anchor="ctr">
            <a:spAutoFit/>
          </a:bodyPr>
          <a:lstStyle/>
          <a:p>
            <a:pPr algn="ctr"/>
            <a:r>
              <a:rPr lang="en-US" sz="2200" b="1" dirty="0" smtClean="0">
                <a:solidFill>
                  <a:srgbClr val="0C04AC"/>
                </a:solidFill>
                <a:latin typeface="Arial" pitchFamily="34" charset="0"/>
                <a:cs typeface="Arial" pitchFamily="34" charset="0"/>
              </a:rPr>
              <a:t>Clinical &amp; </a:t>
            </a:r>
            <a:r>
              <a:rPr lang="en-US" sz="2200" b="1" dirty="0" err="1" smtClean="0">
                <a:solidFill>
                  <a:srgbClr val="0C04AC"/>
                </a:solidFill>
                <a:latin typeface="Arial" pitchFamily="34" charset="0"/>
                <a:cs typeface="Arial" pitchFamily="34" charset="0"/>
              </a:rPr>
              <a:t>paraclinical</a:t>
            </a:r>
            <a:r>
              <a:rPr lang="en-US" sz="2200" b="1" dirty="0" smtClean="0">
                <a:solidFill>
                  <a:srgbClr val="0C04AC"/>
                </a:solidFill>
                <a:latin typeface="Arial" pitchFamily="34" charset="0"/>
                <a:cs typeface="Arial" pitchFamily="34" charset="0"/>
              </a:rPr>
              <a:t> features</a:t>
            </a:r>
            <a:endParaRPr lang="en-US" sz="2200" b="1" dirty="0">
              <a:solidFill>
                <a:srgbClr val="0C04AC"/>
              </a:solidFill>
              <a:latin typeface="Arial" pitchFamily="34" charset="0"/>
              <a:cs typeface="Arial"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641528093"/>
              </p:ext>
            </p:extLst>
          </p:nvPr>
        </p:nvGraphicFramePr>
        <p:xfrm>
          <a:off x="228600" y="5548009"/>
          <a:ext cx="4114800" cy="1309991"/>
        </p:xfrm>
        <a:graphic>
          <a:graphicData uri="http://schemas.openxmlformats.org/drawingml/2006/table">
            <a:tbl>
              <a:tblPr firstRow="1" bandRow="1">
                <a:tableStyleId>{5C22544A-7EE6-4342-B048-85BDC9FD1C3A}</a:tableStyleId>
              </a:tblPr>
              <a:tblGrid>
                <a:gridCol w="2236304"/>
                <a:gridCol w="1878496"/>
              </a:tblGrid>
              <a:tr h="483135">
                <a:tc>
                  <a:txBody>
                    <a:bodyPr/>
                    <a:lstStyle/>
                    <a:p>
                      <a:pPr algn="ctr"/>
                      <a:r>
                        <a:rPr lang="en-US" sz="1400" b="0" i="0" dirty="0" smtClean="0">
                          <a:latin typeface="Arial" pitchFamily="34" charset="0"/>
                          <a:cs typeface="Arial" pitchFamily="34" charset="0"/>
                        </a:rPr>
                        <a:t>Study</a:t>
                      </a:r>
                      <a:endParaRPr lang="en-US" sz="1400" b="0" i="0" dirty="0">
                        <a:latin typeface="Arial" pitchFamily="34" charset="0"/>
                        <a:cs typeface="Arial" pitchFamily="34" charset="0"/>
                      </a:endParaRPr>
                    </a:p>
                  </a:txBody>
                  <a:tcPr>
                    <a:solidFill>
                      <a:srgbClr val="CC6600"/>
                    </a:solidFill>
                  </a:tcPr>
                </a:tc>
                <a:tc>
                  <a:txBody>
                    <a:bodyPr/>
                    <a:lstStyle/>
                    <a:p>
                      <a:pPr algn="ctr"/>
                      <a:r>
                        <a:rPr lang="nl-NL" sz="1400" b="0" i="0" dirty="0" smtClean="0">
                          <a:latin typeface="Arial" pitchFamily="34" charset="0"/>
                          <a:cs typeface="Arial" pitchFamily="34" charset="0"/>
                        </a:rPr>
                        <a:t>Male/female</a:t>
                      </a:r>
                    </a:p>
                  </a:txBody>
                  <a:tcPr>
                    <a:solidFill>
                      <a:srgbClr val="CC6600"/>
                    </a:solidFill>
                  </a:tcPr>
                </a:tc>
              </a:tr>
              <a:tr h="380886">
                <a:tc>
                  <a:txBody>
                    <a:bodyPr/>
                    <a:lstStyle/>
                    <a:p>
                      <a:r>
                        <a:rPr lang="en-US" sz="1400" i="0" dirty="0" err="1" smtClean="0">
                          <a:latin typeface="Arial" pitchFamily="34" charset="0"/>
                          <a:cs typeface="Arial" pitchFamily="34" charset="0"/>
                        </a:rPr>
                        <a:t>Hoàng</a:t>
                      </a:r>
                      <a:r>
                        <a:rPr lang="en-US" sz="1400" i="0" baseline="0" dirty="0" smtClean="0">
                          <a:latin typeface="Arial" pitchFamily="34" charset="0"/>
                          <a:cs typeface="Arial" pitchFamily="34" charset="0"/>
                        </a:rPr>
                        <a:t> </a:t>
                      </a:r>
                      <a:r>
                        <a:rPr lang="en-US" sz="1400" i="0" baseline="0" dirty="0" err="1" smtClean="0">
                          <a:latin typeface="Arial" pitchFamily="34" charset="0"/>
                          <a:cs typeface="Arial" pitchFamily="34" charset="0"/>
                        </a:rPr>
                        <a:t>Đình</a:t>
                      </a:r>
                      <a:r>
                        <a:rPr lang="en-US" sz="1400" i="0" baseline="0" dirty="0" smtClean="0">
                          <a:latin typeface="Arial" pitchFamily="34" charset="0"/>
                          <a:cs typeface="Arial" pitchFamily="34" charset="0"/>
                        </a:rPr>
                        <a:t> </a:t>
                      </a:r>
                      <a:r>
                        <a:rPr lang="en-US" sz="1400" i="0" baseline="0" dirty="0" err="1" smtClean="0">
                          <a:latin typeface="Arial" pitchFamily="34" charset="0"/>
                          <a:cs typeface="Arial" pitchFamily="34" charset="0"/>
                        </a:rPr>
                        <a:t>Chân</a:t>
                      </a:r>
                      <a:r>
                        <a:rPr lang="en-US" sz="1400" i="0" baseline="0" dirty="0" smtClean="0">
                          <a:latin typeface="Arial" pitchFamily="34" charset="0"/>
                          <a:cs typeface="Arial" pitchFamily="34" charset="0"/>
                        </a:rPr>
                        <a:t> (2004) </a:t>
                      </a:r>
                      <a:endParaRPr lang="en-US" sz="1400" i="0" dirty="0">
                        <a:latin typeface="Arial" pitchFamily="34" charset="0"/>
                        <a:cs typeface="Arial" pitchFamily="34" charset="0"/>
                      </a:endParaRPr>
                    </a:p>
                  </a:txBody>
                  <a:tcPr/>
                </a:tc>
                <a:tc>
                  <a:txBody>
                    <a:bodyPr/>
                    <a:lstStyle/>
                    <a:p>
                      <a:pPr algn="ctr"/>
                      <a:r>
                        <a:rPr lang="en-US" sz="1400" i="0" dirty="0" smtClean="0">
                          <a:latin typeface="Arial" pitchFamily="34" charset="0"/>
                          <a:cs typeface="Arial" pitchFamily="34" charset="0"/>
                        </a:rPr>
                        <a:t>5.76</a:t>
                      </a:r>
                      <a:endParaRPr lang="en-US" sz="1400" i="0" dirty="0">
                        <a:latin typeface="Arial" pitchFamily="34" charset="0"/>
                        <a:cs typeface="Arial" pitchFamily="34" charset="0"/>
                      </a:endParaRPr>
                    </a:p>
                  </a:txBody>
                  <a:tcPr/>
                </a:tc>
              </a:tr>
              <a:tr h="445970">
                <a:tc>
                  <a:txBody>
                    <a:bodyPr/>
                    <a:lstStyle/>
                    <a:p>
                      <a:r>
                        <a:rPr lang="en-US" sz="1400" i="0" dirty="0" err="1" smtClean="0">
                          <a:latin typeface="Arial" pitchFamily="34" charset="0"/>
                          <a:cs typeface="Arial" pitchFamily="34" charset="0"/>
                        </a:rPr>
                        <a:t>Lê</a:t>
                      </a:r>
                      <a:r>
                        <a:rPr lang="en-US" sz="1400" i="0" dirty="0" smtClean="0">
                          <a:latin typeface="Arial" pitchFamily="34" charset="0"/>
                          <a:cs typeface="Arial" pitchFamily="34" charset="0"/>
                        </a:rPr>
                        <a:t> Thu </a:t>
                      </a:r>
                      <a:r>
                        <a:rPr lang="en-US" sz="1400" i="0" dirty="0" err="1" smtClean="0">
                          <a:latin typeface="Arial" pitchFamily="34" charset="0"/>
                          <a:cs typeface="Arial" pitchFamily="34" charset="0"/>
                        </a:rPr>
                        <a:t>Hà</a:t>
                      </a:r>
                      <a:r>
                        <a:rPr lang="en-US" sz="1400" i="0" dirty="0" smtClean="0">
                          <a:latin typeface="Arial" pitchFamily="34" charset="0"/>
                          <a:cs typeface="Arial" pitchFamily="34" charset="0"/>
                        </a:rPr>
                        <a:t> (2009)</a:t>
                      </a:r>
                      <a:endParaRPr lang="en-US" sz="1400" i="0" dirty="0">
                        <a:latin typeface="Arial" pitchFamily="34" charset="0"/>
                        <a:cs typeface="Arial" pitchFamily="34" charset="0"/>
                      </a:endParaRPr>
                    </a:p>
                  </a:txBody>
                  <a:tcPr/>
                </a:tc>
                <a:tc>
                  <a:txBody>
                    <a:bodyPr/>
                    <a:lstStyle/>
                    <a:p>
                      <a:pPr algn="ctr"/>
                      <a:r>
                        <a:rPr lang="en-US" sz="1400" i="0" dirty="0" smtClean="0">
                          <a:latin typeface="Arial" pitchFamily="34" charset="0"/>
                          <a:cs typeface="Arial" pitchFamily="34" charset="0"/>
                        </a:rPr>
                        <a:t>4</a:t>
                      </a:r>
                      <a:endParaRPr lang="en-US" sz="1400" i="0" dirty="0">
                        <a:latin typeface="Arial" pitchFamily="34" charset="0"/>
                        <a:cs typeface="Arial" pitchFamily="34" charset="0"/>
                      </a:endParaRPr>
                    </a:p>
                  </a:txBody>
                  <a:tcPr/>
                </a:tc>
              </a:tr>
            </a:tbl>
          </a:graphicData>
        </a:graphic>
      </p:graphicFrame>
      <p:sp>
        <p:nvSpPr>
          <p:cNvPr id="12" name="Oval 11"/>
          <p:cNvSpPr/>
          <p:nvPr/>
        </p:nvSpPr>
        <p:spPr>
          <a:xfrm>
            <a:off x="0" y="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pic>
        <p:nvPicPr>
          <p:cNvPr id="4" name="Chart 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990600"/>
            <a:ext cx="434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114800" y="1076326"/>
            <a:ext cx="1066800" cy="369332"/>
          </a:xfrm>
          <a:prstGeom prst="rect">
            <a:avLst/>
          </a:prstGeom>
          <a:solidFill>
            <a:schemeClr val="bg1"/>
          </a:solidFill>
        </p:spPr>
        <p:txBody>
          <a:bodyPr wrap="square" rtlCol="0">
            <a:spAutoFit/>
          </a:bodyPr>
          <a:lstStyle/>
          <a:p>
            <a:endParaRPr lang="en-US" dirty="0"/>
          </a:p>
        </p:txBody>
      </p:sp>
      <p:sp>
        <p:nvSpPr>
          <p:cNvPr id="13" name="TextBox 12"/>
          <p:cNvSpPr txBox="1"/>
          <p:nvPr/>
        </p:nvSpPr>
        <p:spPr>
          <a:xfrm>
            <a:off x="5880100" y="1133475"/>
            <a:ext cx="838200" cy="307777"/>
          </a:xfrm>
          <a:prstGeom prst="rect">
            <a:avLst/>
          </a:prstGeom>
          <a:solidFill>
            <a:schemeClr val="bg1"/>
          </a:solidFill>
        </p:spPr>
        <p:txBody>
          <a:bodyPr wrap="square" rtlCol="0">
            <a:spAutoFit/>
          </a:bodyPr>
          <a:lstStyle/>
          <a:p>
            <a:r>
              <a:rPr lang="en-US" sz="1400" dirty="0" smtClean="0"/>
              <a:t>Male</a:t>
            </a:r>
            <a:endParaRPr lang="en-US" sz="1400" dirty="0"/>
          </a:p>
        </p:txBody>
      </p:sp>
      <p:sp>
        <p:nvSpPr>
          <p:cNvPr id="14" name="TextBox 13"/>
          <p:cNvSpPr txBox="1"/>
          <p:nvPr/>
        </p:nvSpPr>
        <p:spPr>
          <a:xfrm>
            <a:off x="5873750" y="1447800"/>
            <a:ext cx="838200" cy="307777"/>
          </a:xfrm>
          <a:prstGeom prst="rect">
            <a:avLst/>
          </a:prstGeom>
          <a:solidFill>
            <a:schemeClr val="bg1"/>
          </a:solidFill>
        </p:spPr>
        <p:txBody>
          <a:bodyPr wrap="square" rtlCol="0">
            <a:spAutoFit/>
          </a:bodyPr>
          <a:lstStyle/>
          <a:p>
            <a:r>
              <a:rPr lang="en-US" sz="1400" dirty="0" smtClean="0"/>
              <a:t>Female</a:t>
            </a:r>
            <a:endParaRPr lang="en-US" sz="1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grpSp>
        <p:nvGrpSpPr>
          <p:cNvPr id="4" name="组合 32"/>
          <p:cNvGrpSpPr>
            <a:grpSpLocks/>
          </p:cNvGrpSpPr>
          <p:nvPr/>
        </p:nvGrpSpPr>
        <p:grpSpPr bwMode="auto">
          <a:xfrm>
            <a:off x="4572000" y="0"/>
            <a:ext cx="660400" cy="657225"/>
            <a:chOff x="2049138" y="1825971"/>
            <a:chExt cx="660400" cy="657225"/>
          </a:xfrm>
        </p:grpSpPr>
        <p:grpSp>
          <p:nvGrpSpPr>
            <p:cNvPr id="5" name="Group 34"/>
            <p:cNvGrpSpPr>
              <a:grpSpLocks/>
            </p:cNvGrpSpPr>
            <p:nvPr/>
          </p:nvGrpSpPr>
          <p:grpSpPr bwMode="auto">
            <a:xfrm>
              <a:off x="2049138" y="1825971"/>
              <a:ext cx="660400" cy="657225"/>
              <a:chOff x="997" y="1736"/>
              <a:chExt cx="416" cy="414"/>
            </a:xfrm>
          </p:grpSpPr>
          <p:sp>
            <p:nvSpPr>
              <p:cNvPr id="7"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8" name="Picture 36" descr="cir_lighteffect0"/>
              <p:cNvPicPr>
                <a:picLocks noChangeAspect="1" noChangeArrowheads="1"/>
              </p:cNvPicPr>
              <p:nvPr/>
            </p:nvPicPr>
            <p:blipFill>
              <a:blip r:embed="rId2"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6"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smtClean="0">
                  <a:solidFill>
                    <a:srgbClr val="FFFFFF"/>
                  </a:solidFill>
                  <a:latin typeface="Arial" pitchFamily="34" charset="0"/>
                  <a:cs typeface="Arial" pitchFamily="34" charset="0"/>
                </a:rPr>
                <a:t>1</a:t>
              </a:r>
              <a:endParaRPr lang="en-US" altLang="zh-CN" sz="2400" dirty="0">
                <a:solidFill>
                  <a:srgbClr val="FFFFFF"/>
                </a:solidFill>
                <a:latin typeface="Arial" pitchFamily="34" charset="0"/>
                <a:cs typeface="Arial" pitchFamily="34" charset="0"/>
              </a:endParaRPr>
            </a:p>
          </p:txBody>
        </p:sp>
      </p:grpSp>
      <p:graphicFrame>
        <p:nvGraphicFramePr>
          <p:cNvPr id="11" name="Chart 10"/>
          <p:cNvGraphicFramePr/>
          <p:nvPr>
            <p:extLst>
              <p:ext uri="{D42A27DB-BD31-4B8C-83A1-F6EECF244321}">
                <p14:modId xmlns:p14="http://schemas.microsoft.com/office/powerpoint/2010/main" val="1314430732"/>
              </p:ext>
            </p:extLst>
          </p:nvPr>
        </p:nvGraphicFramePr>
        <p:xfrm>
          <a:off x="457200" y="914400"/>
          <a:ext cx="8153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10"/>
          <p:cNvSpPr>
            <a:spLocks noChangeArrowheads="1"/>
          </p:cNvSpPr>
          <p:nvPr/>
        </p:nvSpPr>
        <p:spPr bwMode="auto">
          <a:xfrm>
            <a:off x="5257800" y="0"/>
            <a:ext cx="4019550" cy="830948"/>
          </a:xfrm>
          <a:prstGeom prst="rect">
            <a:avLst/>
          </a:prstGeom>
          <a:noFill/>
          <a:ln w="9525">
            <a:noFill/>
            <a:miter lim="800000"/>
            <a:headEnd/>
            <a:tailEnd/>
          </a:ln>
        </p:spPr>
        <p:txBody>
          <a:bodyPr wrap="square" tIns="152352" bIns="0" anchor="ctr">
            <a:spAutoFit/>
          </a:bodyPr>
          <a:lstStyle/>
          <a:p>
            <a:pPr algn="ctr"/>
            <a:r>
              <a:rPr lang="en-US" sz="2200" b="1" dirty="0" smtClean="0">
                <a:solidFill>
                  <a:srgbClr val="0C04AC"/>
                </a:solidFill>
                <a:latin typeface="Arial" pitchFamily="34" charset="0"/>
                <a:cs typeface="Arial" pitchFamily="34" charset="0"/>
              </a:rPr>
              <a:t>Clinical &amp; </a:t>
            </a:r>
            <a:r>
              <a:rPr lang="en-US" sz="2200" b="1" dirty="0" err="1" smtClean="0">
                <a:solidFill>
                  <a:srgbClr val="0C04AC"/>
                </a:solidFill>
                <a:latin typeface="Arial" pitchFamily="34" charset="0"/>
                <a:cs typeface="Arial" pitchFamily="34" charset="0"/>
              </a:rPr>
              <a:t>paraclinical</a:t>
            </a:r>
            <a:r>
              <a:rPr lang="en-US" sz="2200" b="1" dirty="0" smtClean="0">
                <a:solidFill>
                  <a:srgbClr val="0C04AC"/>
                </a:solidFill>
                <a:latin typeface="Arial" pitchFamily="34" charset="0"/>
                <a:cs typeface="Arial" pitchFamily="34" charset="0"/>
              </a:rPr>
              <a:t> features</a:t>
            </a:r>
            <a:endParaRPr lang="en-US" sz="2200" b="1" dirty="0">
              <a:solidFill>
                <a:srgbClr val="0C04AC"/>
              </a:solidFill>
              <a:latin typeface="Arial" pitchFamily="34" charset="0"/>
              <a:cs typeface="Arial" pitchFamily="34" charset="0"/>
            </a:endParaRPr>
          </a:p>
        </p:txBody>
      </p:sp>
      <p:sp>
        <p:nvSpPr>
          <p:cNvPr id="9" name="TextBox 8"/>
          <p:cNvSpPr txBox="1"/>
          <p:nvPr/>
        </p:nvSpPr>
        <p:spPr>
          <a:xfrm>
            <a:off x="1752600" y="6172200"/>
            <a:ext cx="6172200" cy="400110"/>
          </a:xfrm>
          <a:prstGeom prst="rect">
            <a:avLst/>
          </a:prstGeom>
          <a:noFill/>
        </p:spPr>
        <p:txBody>
          <a:bodyPr wrap="square" rtlCol="0">
            <a:spAutoFit/>
          </a:bodyPr>
          <a:lstStyle/>
          <a:p>
            <a:r>
              <a:rPr lang="en-US" sz="2000" dirty="0" smtClean="0"/>
              <a:t>&lt; 40            40 – 49           50 – 59 	   60 – 69            &gt; 70</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smtClean="0">
                <a:solidFill>
                  <a:schemeClr val="bg1"/>
                </a:solidFill>
                <a:latin typeface="Arial" pitchFamily="34" charset="0"/>
                <a:cs typeface="Arial" pitchFamily="34" charset="0"/>
              </a:rPr>
              <a:t>RESULTS &amp; DISCUSSION</a:t>
            </a:r>
            <a:endParaRPr lang="en-US" sz="2000" b="1" dirty="0">
              <a:solidFill>
                <a:schemeClr val="bg1"/>
              </a:solidFill>
              <a:latin typeface="Arial" pitchFamily="34" charset="0"/>
              <a:cs typeface="Arial" pitchFamily="34" charset="0"/>
            </a:endParaRPr>
          </a:p>
        </p:txBody>
      </p:sp>
      <p:graphicFrame>
        <p:nvGraphicFramePr>
          <p:cNvPr id="6" name="Chart 5"/>
          <p:cNvGraphicFramePr/>
          <p:nvPr>
            <p:extLst>
              <p:ext uri="{D42A27DB-BD31-4B8C-83A1-F6EECF244321}">
                <p14:modId xmlns:p14="http://schemas.microsoft.com/office/powerpoint/2010/main" val="2889002428"/>
              </p:ext>
            </p:extLst>
          </p:nvPr>
        </p:nvGraphicFramePr>
        <p:xfrm>
          <a:off x="4572000" y="1371600"/>
          <a:ext cx="4572000" cy="3886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358723915"/>
              </p:ext>
            </p:extLst>
          </p:nvPr>
        </p:nvGraphicFramePr>
        <p:xfrm>
          <a:off x="0" y="1447800"/>
          <a:ext cx="4572000" cy="381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06009600"/>
              </p:ext>
            </p:extLst>
          </p:nvPr>
        </p:nvGraphicFramePr>
        <p:xfrm>
          <a:off x="228600" y="5562600"/>
          <a:ext cx="4038600" cy="1129772"/>
        </p:xfrm>
        <a:graphic>
          <a:graphicData uri="http://schemas.openxmlformats.org/drawingml/2006/table">
            <a:tbl>
              <a:tblPr firstRow="1" bandRow="1">
                <a:tableStyleId>{5C22544A-7EE6-4342-B048-85BDC9FD1C3A}</a:tableStyleId>
              </a:tblPr>
              <a:tblGrid>
                <a:gridCol w="1755913"/>
                <a:gridCol w="2282687"/>
              </a:tblGrid>
              <a:tr h="503207">
                <a:tc>
                  <a:txBody>
                    <a:bodyPr/>
                    <a:lstStyle/>
                    <a:p>
                      <a:pPr algn="ctr"/>
                      <a:r>
                        <a:rPr lang="en-US" sz="1200" b="0" dirty="0" smtClean="0">
                          <a:latin typeface="Arial" pitchFamily="34" charset="0"/>
                          <a:cs typeface="Arial" pitchFamily="34" charset="0"/>
                        </a:rPr>
                        <a:t>Study</a:t>
                      </a:r>
                      <a:endParaRPr lang="en-US" sz="1200" b="0" dirty="0">
                        <a:latin typeface="Arial" pitchFamily="34" charset="0"/>
                        <a:cs typeface="Arial" pitchFamily="34" charset="0"/>
                      </a:endParaRPr>
                    </a:p>
                  </a:txBody>
                  <a:tcPr>
                    <a:solidFill>
                      <a:srgbClr val="CC6600"/>
                    </a:solidFill>
                  </a:tcPr>
                </a:tc>
                <a:tc>
                  <a:txBody>
                    <a:bodyPr/>
                    <a:lstStyle/>
                    <a:p>
                      <a:pPr algn="ctr"/>
                      <a:r>
                        <a:rPr lang="en-US" sz="1200" b="0" i="0" dirty="0" smtClean="0">
                          <a:latin typeface="Arial" pitchFamily="34" charset="0"/>
                          <a:cs typeface="Arial" pitchFamily="34" charset="0"/>
                        </a:rPr>
                        <a:t>Smoking</a:t>
                      </a:r>
                      <a:r>
                        <a:rPr lang="en-US" sz="1200" b="0" i="0" baseline="0" dirty="0" smtClean="0">
                          <a:latin typeface="Arial" pitchFamily="34" charset="0"/>
                          <a:cs typeface="Arial" pitchFamily="34" charset="0"/>
                        </a:rPr>
                        <a:t> history</a:t>
                      </a:r>
                      <a:endParaRPr lang="nl-NL" sz="1200" b="0" i="0" dirty="0" smtClean="0">
                        <a:latin typeface="Arial" pitchFamily="34" charset="0"/>
                        <a:cs typeface="Arial" pitchFamily="34" charset="0"/>
                      </a:endParaRPr>
                    </a:p>
                    <a:p>
                      <a:pPr algn="ctr"/>
                      <a:endParaRPr lang="en-US" sz="1200" i="0" dirty="0">
                        <a:latin typeface="Arial" pitchFamily="34" charset="0"/>
                        <a:cs typeface="Arial" pitchFamily="34" charset="0"/>
                      </a:endParaRPr>
                    </a:p>
                  </a:txBody>
                  <a:tcPr>
                    <a:solidFill>
                      <a:srgbClr val="CC6600"/>
                    </a:solidFill>
                  </a:tcPr>
                </a:tc>
              </a:tr>
              <a:tr h="352245">
                <a:tc>
                  <a:txBody>
                    <a:bodyPr/>
                    <a:lstStyle/>
                    <a:p>
                      <a:r>
                        <a:rPr lang="en-US" sz="1200" err="1" smtClean="0">
                          <a:latin typeface="Arial" pitchFamily="34" charset="0"/>
                          <a:cs typeface="Arial" pitchFamily="34" charset="0"/>
                        </a:rPr>
                        <a:t>Pha</a:t>
                      </a:r>
                      <a:r>
                        <a:rPr lang="en-US" sz="1200" baseline="0" err="1" smtClean="0">
                          <a:latin typeface="Arial" pitchFamily="34" charset="0"/>
                          <a:cs typeface="Arial" pitchFamily="34" charset="0"/>
                        </a:rPr>
                        <a:t>n</a:t>
                      </a:r>
                      <a:r>
                        <a:rPr lang="en-US" sz="1200" baseline="0" smtClean="0">
                          <a:latin typeface="Arial" pitchFamily="34" charset="0"/>
                          <a:cs typeface="Arial" pitchFamily="34" charset="0"/>
                        </a:rPr>
                        <a:t> </a:t>
                      </a:r>
                      <a:r>
                        <a:rPr lang="en-US" sz="1200" baseline="0" err="1" smtClean="0">
                          <a:latin typeface="Arial" pitchFamily="34" charset="0"/>
                          <a:cs typeface="Arial" pitchFamily="34" charset="0"/>
                        </a:rPr>
                        <a:t>Lê</a:t>
                      </a:r>
                      <a:r>
                        <a:rPr lang="en-US" sz="1200" baseline="0" smtClean="0">
                          <a:latin typeface="Arial" pitchFamily="34" charset="0"/>
                          <a:cs typeface="Arial" pitchFamily="34" charset="0"/>
                        </a:rPr>
                        <a:t> </a:t>
                      </a:r>
                      <a:r>
                        <a:rPr lang="en-US" sz="1200" baseline="0" err="1" smtClean="0">
                          <a:latin typeface="Arial" pitchFamily="34" charset="0"/>
                          <a:cs typeface="Arial" pitchFamily="34" charset="0"/>
                        </a:rPr>
                        <a:t>Thắng</a:t>
                      </a:r>
                      <a:r>
                        <a:rPr lang="en-US" sz="1200" baseline="0" smtClean="0">
                          <a:latin typeface="Arial" pitchFamily="34" charset="0"/>
                          <a:cs typeface="Arial" pitchFamily="34" charset="0"/>
                        </a:rPr>
                        <a:t> (2000)</a:t>
                      </a:r>
                      <a:endParaRPr lang="en-US" sz="1200">
                        <a:latin typeface="Arial" pitchFamily="34" charset="0"/>
                        <a:cs typeface="Arial" pitchFamily="34" charset="0"/>
                      </a:endParaRPr>
                    </a:p>
                  </a:txBody>
                  <a:tcPr/>
                </a:tc>
                <a:tc>
                  <a:txBody>
                    <a:bodyPr/>
                    <a:lstStyle/>
                    <a:p>
                      <a:pPr algn="ctr"/>
                      <a:r>
                        <a:rPr lang="vi-VN" sz="1200" dirty="0" smtClean="0">
                          <a:latin typeface="Arial" pitchFamily="34" charset="0"/>
                          <a:cs typeface="Arial" pitchFamily="34" charset="0"/>
                        </a:rPr>
                        <a:t>78</a:t>
                      </a:r>
                      <a:r>
                        <a:rPr lang="en-US" sz="1200" dirty="0" smtClean="0">
                          <a:latin typeface="Arial" pitchFamily="34" charset="0"/>
                          <a:cs typeface="Arial" pitchFamily="34" charset="0"/>
                        </a:rPr>
                        <a:t>.</a:t>
                      </a:r>
                      <a:r>
                        <a:rPr lang="vi-VN" sz="1200" dirty="0" smtClean="0">
                          <a:latin typeface="Arial" pitchFamily="34" charset="0"/>
                          <a:cs typeface="Arial" pitchFamily="34" charset="0"/>
                        </a:rPr>
                        <a:t>4%</a:t>
                      </a:r>
                      <a:endParaRPr lang="en-US" sz="1200" dirty="0">
                        <a:latin typeface="Arial" pitchFamily="34" charset="0"/>
                        <a:cs typeface="Arial" pitchFamily="34" charset="0"/>
                      </a:endParaRPr>
                    </a:p>
                  </a:txBody>
                  <a:tcPr/>
                </a:tc>
              </a:tr>
              <a:tr h="211347">
                <a:tc>
                  <a:txBody>
                    <a:bodyPr/>
                    <a:lstStyle/>
                    <a:p>
                      <a:r>
                        <a:rPr lang="en-US" sz="1200" err="1" smtClean="0">
                          <a:latin typeface="Arial" pitchFamily="34" charset="0"/>
                          <a:cs typeface="Arial" pitchFamily="34" charset="0"/>
                        </a:rPr>
                        <a:t>Lê</a:t>
                      </a:r>
                      <a:r>
                        <a:rPr lang="en-US" sz="1200" smtClean="0">
                          <a:latin typeface="Arial" pitchFamily="34" charset="0"/>
                          <a:cs typeface="Arial" pitchFamily="34" charset="0"/>
                        </a:rPr>
                        <a:t> Thu </a:t>
                      </a:r>
                      <a:r>
                        <a:rPr lang="en-US" sz="1200" err="1" smtClean="0">
                          <a:latin typeface="Arial" pitchFamily="34" charset="0"/>
                          <a:cs typeface="Arial" pitchFamily="34" charset="0"/>
                        </a:rPr>
                        <a:t>Hà</a:t>
                      </a:r>
                      <a:r>
                        <a:rPr lang="en-US" sz="1200" smtClean="0">
                          <a:latin typeface="Arial" pitchFamily="34" charset="0"/>
                          <a:cs typeface="Arial" pitchFamily="34" charset="0"/>
                        </a:rPr>
                        <a:t> (2009)</a:t>
                      </a:r>
                      <a:endParaRPr lang="en-US" sz="1200">
                        <a:latin typeface="Arial" pitchFamily="34" charset="0"/>
                        <a:cs typeface="Arial" pitchFamily="34" charset="0"/>
                      </a:endParaRPr>
                    </a:p>
                  </a:txBody>
                  <a:tcPr/>
                </a:tc>
                <a:tc>
                  <a:txBody>
                    <a:bodyPr/>
                    <a:lstStyle/>
                    <a:p>
                      <a:pPr algn="ctr"/>
                      <a:r>
                        <a:rPr lang="vi-VN" sz="1200" dirty="0" smtClean="0">
                          <a:latin typeface="Arial" pitchFamily="34" charset="0"/>
                          <a:cs typeface="Arial" pitchFamily="34" charset="0"/>
                        </a:rPr>
                        <a:t>71</a:t>
                      </a:r>
                      <a:r>
                        <a:rPr lang="en-US" sz="1200" dirty="0" smtClean="0">
                          <a:latin typeface="Arial" pitchFamily="34" charset="0"/>
                          <a:cs typeface="Arial" pitchFamily="34" charset="0"/>
                        </a:rPr>
                        <a:t>.</a:t>
                      </a:r>
                      <a:r>
                        <a:rPr lang="vi-VN" sz="1200" dirty="0" smtClean="0">
                          <a:latin typeface="Arial" pitchFamily="34" charset="0"/>
                          <a:cs typeface="Arial" pitchFamily="34" charset="0"/>
                        </a:rPr>
                        <a:t>2%</a:t>
                      </a:r>
                      <a:endParaRPr lang="en-US" sz="1200" dirty="0">
                        <a:latin typeface="Arial" pitchFamily="34" charset="0"/>
                        <a:cs typeface="Arial" pitchFamily="34" charset="0"/>
                      </a:endParaRPr>
                    </a:p>
                  </a:txBody>
                  <a:tcPr/>
                </a:tc>
              </a:tr>
            </a:tbl>
          </a:graphicData>
        </a:graphic>
      </p:graphicFrame>
      <p:grpSp>
        <p:nvGrpSpPr>
          <p:cNvPr id="9" name="组合 32"/>
          <p:cNvGrpSpPr>
            <a:grpSpLocks/>
          </p:cNvGrpSpPr>
          <p:nvPr/>
        </p:nvGrpSpPr>
        <p:grpSpPr bwMode="auto">
          <a:xfrm>
            <a:off x="4572000" y="0"/>
            <a:ext cx="660400" cy="657225"/>
            <a:chOff x="2049138" y="1825971"/>
            <a:chExt cx="660400" cy="657225"/>
          </a:xfrm>
        </p:grpSpPr>
        <p:grpSp>
          <p:nvGrpSpPr>
            <p:cNvPr id="10" name="Group 34"/>
            <p:cNvGrpSpPr>
              <a:grpSpLocks/>
            </p:cNvGrpSpPr>
            <p:nvPr/>
          </p:nvGrpSpPr>
          <p:grpSpPr bwMode="auto">
            <a:xfrm>
              <a:off x="2049138" y="1825971"/>
              <a:ext cx="660400" cy="657225"/>
              <a:chOff x="997" y="1736"/>
              <a:chExt cx="416" cy="414"/>
            </a:xfrm>
          </p:grpSpPr>
          <p:sp>
            <p:nvSpPr>
              <p:cNvPr id="12"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3" name="Picture 36" descr="cir_lighteffect0"/>
              <p:cNvPicPr>
                <a:picLocks noChangeAspect="1" noChangeArrowheads="1"/>
              </p:cNvPicPr>
              <p:nvPr/>
            </p:nvPicPr>
            <p:blipFill>
              <a:blip r:embed="rId4"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1"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smtClean="0">
                  <a:solidFill>
                    <a:srgbClr val="FFFFFF"/>
                  </a:solidFill>
                  <a:latin typeface="Arial" pitchFamily="34" charset="0"/>
                  <a:cs typeface="Arial" pitchFamily="34" charset="0"/>
                </a:rPr>
                <a:t>1</a:t>
              </a:r>
              <a:endParaRPr lang="en-US" altLang="zh-CN" sz="2400" dirty="0">
                <a:solidFill>
                  <a:srgbClr val="FFFFFF"/>
                </a:solidFill>
                <a:latin typeface="Arial" pitchFamily="34" charset="0"/>
                <a:cs typeface="Arial" pitchFamily="34" charset="0"/>
              </a:endParaRPr>
            </a:p>
          </p:txBody>
        </p:sp>
      </p:grpSp>
      <p:sp>
        <p:nvSpPr>
          <p:cNvPr id="14" name="Rectangle 10"/>
          <p:cNvSpPr>
            <a:spLocks noChangeArrowheads="1"/>
          </p:cNvSpPr>
          <p:nvPr/>
        </p:nvSpPr>
        <p:spPr bwMode="auto">
          <a:xfrm>
            <a:off x="5257800" y="0"/>
            <a:ext cx="4019550" cy="830948"/>
          </a:xfrm>
          <a:prstGeom prst="rect">
            <a:avLst/>
          </a:prstGeom>
          <a:noFill/>
          <a:ln w="9525">
            <a:noFill/>
            <a:miter lim="800000"/>
            <a:headEnd/>
            <a:tailEnd/>
          </a:ln>
        </p:spPr>
        <p:txBody>
          <a:bodyPr wrap="square" tIns="152352" bIns="0" anchor="ctr">
            <a:spAutoFit/>
          </a:bodyPr>
          <a:lstStyle/>
          <a:p>
            <a:pPr algn="ctr"/>
            <a:r>
              <a:rPr lang="en-US" sz="2200" b="1" dirty="0" smtClean="0">
                <a:solidFill>
                  <a:srgbClr val="0C04AC"/>
                </a:solidFill>
                <a:latin typeface="Arial" pitchFamily="34" charset="0"/>
                <a:cs typeface="Arial" pitchFamily="34" charset="0"/>
              </a:rPr>
              <a:t>Clinical &amp; </a:t>
            </a:r>
            <a:r>
              <a:rPr lang="en-US" sz="2200" b="1" dirty="0" err="1" smtClean="0">
                <a:solidFill>
                  <a:srgbClr val="0C04AC"/>
                </a:solidFill>
                <a:latin typeface="Arial" pitchFamily="34" charset="0"/>
                <a:cs typeface="Arial" pitchFamily="34" charset="0"/>
              </a:rPr>
              <a:t>paraclinical</a:t>
            </a:r>
            <a:r>
              <a:rPr lang="en-US" sz="2200" b="1" dirty="0" smtClean="0">
                <a:solidFill>
                  <a:srgbClr val="0C04AC"/>
                </a:solidFill>
                <a:latin typeface="Arial" pitchFamily="34" charset="0"/>
                <a:cs typeface="Arial" pitchFamily="34" charset="0"/>
              </a:rPr>
              <a:t> features</a:t>
            </a:r>
            <a:endParaRPr lang="en-US" sz="2200" b="1" dirty="0">
              <a:solidFill>
                <a:srgbClr val="0C04AC"/>
              </a:solidFill>
              <a:latin typeface="Arial" pitchFamily="34" charset="0"/>
              <a:cs typeface="Arial" pitchFamily="34" charset="0"/>
            </a:endParaRPr>
          </a:p>
        </p:txBody>
      </p:sp>
      <p:sp>
        <p:nvSpPr>
          <p:cNvPr id="3" name="TextBox 2"/>
          <p:cNvSpPr txBox="1"/>
          <p:nvPr/>
        </p:nvSpPr>
        <p:spPr>
          <a:xfrm>
            <a:off x="990600" y="1981200"/>
            <a:ext cx="1143000" cy="307777"/>
          </a:xfrm>
          <a:prstGeom prst="rect">
            <a:avLst/>
          </a:prstGeom>
          <a:solidFill>
            <a:srgbClr val="AFCAEB"/>
          </a:solidFill>
        </p:spPr>
        <p:txBody>
          <a:bodyPr wrap="square" rtlCol="0">
            <a:spAutoFit/>
          </a:bodyPr>
          <a:lstStyle/>
          <a:p>
            <a:r>
              <a:rPr lang="en-US" sz="1400" dirty="0" smtClean="0"/>
              <a:t>Smoking</a:t>
            </a:r>
            <a:endParaRPr lang="en-US" sz="1400" dirty="0"/>
          </a:p>
        </p:txBody>
      </p:sp>
      <p:sp>
        <p:nvSpPr>
          <p:cNvPr id="15" name="TextBox 14"/>
          <p:cNvSpPr txBox="1"/>
          <p:nvPr/>
        </p:nvSpPr>
        <p:spPr>
          <a:xfrm>
            <a:off x="2402840" y="1994733"/>
            <a:ext cx="1447800" cy="307777"/>
          </a:xfrm>
          <a:prstGeom prst="rect">
            <a:avLst/>
          </a:prstGeom>
          <a:solidFill>
            <a:srgbClr val="AFCAEB"/>
          </a:solidFill>
        </p:spPr>
        <p:txBody>
          <a:bodyPr wrap="square" rtlCol="0">
            <a:spAutoFit/>
          </a:bodyPr>
          <a:lstStyle/>
          <a:p>
            <a:r>
              <a:rPr lang="en-US" sz="1400" dirty="0" smtClean="0"/>
              <a:t>Non-smoking</a:t>
            </a:r>
            <a:endParaRPr lang="en-US" sz="1400" dirty="0"/>
          </a:p>
        </p:txBody>
      </p:sp>
      <p:sp>
        <p:nvSpPr>
          <p:cNvPr id="16" name="TextBox 15"/>
          <p:cNvSpPr txBox="1"/>
          <p:nvPr/>
        </p:nvSpPr>
        <p:spPr>
          <a:xfrm>
            <a:off x="4738689" y="4948237"/>
            <a:ext cx="457200" cy="261610"/>
          </a:xfrm>
          <a:prstGeom prst="rect">
            <a:avLst/>
          </a:prstGeom>
          <a:solidFill>
            <a:srgbClr val="AFCAEB"/>
          </a:solidFill>
        </p:spPr>
        <p:txBody>
          <a:bodyPr wrap="square" rtlCol="0">
            <a:spAutoFit/>
          </a:bodyPr>
          <a:lstStyle/>
          <a:p>
            <a:pPr algn="ctr"/>
            <a:r>
              <a:rPr lang="en-US" sz="1100" dirty="0" smtClean="0"/>
              <a:t>%</a:t>
            </a:r>
            <a:endParaRPr lang="en-US" sz="1100" dirty="0"/>
          </a:p>
        </p:txBody>
      </p:sp>
      <p:sp>
        <p:nvSpPr>
          <p:cNvPr id="17" name="TextBox 16"/>
          <p:cNvSpPr txBox="1"/>
          <p:nvPr/>
        </p:nvSpPr>
        <p:spPr>
          <a:xfrm>
            <a:off x="5181600" y="4784054"/>
            <a:ext cx="3429000" cy="430887"/>
          </a:xfrm>
          <a:prstGeom prst="rect">
            <a:avLst/>
          </a:prstGeom>
          <a:solidFill>
            <a:srgbClr val="AFCAEB"/>
          </a:solidFill>
        </p:spPr>
        <p:txBody>
          <a:bodyPr wrap="square" rtlCol="0">
            <a:spAutoFit/>
          </a:bodyPr>
          <a:lstStyle/>
          <a:p>
            <a:r>
              <a:rPr lang="en-US" sz="1100" dirty="0" smtClean="0"/>
              <a:t>                &lt; 20                         20 – 30                         &gt; 30</a:t>
            </a:r>
          </a:p>
          <a:p>
            <a:r>
              <a:rPr lang="en-US" sz="1100" dirty="0" smtClean="0"/>
              <a:t>                 5%                             30%                            45%</a:t>
            </a:r>
            <a:endParaRPr lang="en-US"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AutoShape 3"/>
          <p:cNvSpPr>
            <a:spLocks noChangeArrowheads="1"/>
          </p:cNvSpPr>
          <p:nvPr/>
        </p:nvSpPr>
        <p:spPr bwMode="auto">
          <a:xfrm>
            <a:off x="3581400" y="3200400"/>
            <a:ext cx="5608318" cy="1752600"/>
          </a:xfrm>
          <a:prstGeom prst="roundRect">
            <a:avLst>
              <a:gd name="adj" fmla="val 16667"/>
            </a:avLst>
          </a:prstGeom>
          <a:gradFill rotWithShape="1">
            <a:gsLst>
              <a:gs pos="0">
                <a:srgbClr val="F6FECE"/>
              </a:gs>
              <a:gs pos="50000">
                <a:schemeClr val="bg1"/>
              </a:gs>
              <a:gs pos="100000">
                <a:srgbClr val="F6FECE"/>
              </a:gs>
            </a:gsLst>
            <a:lin ang="5400000" scaled="1"/>
          </a:gradFill>
          <a:ln w="9525">
            <a:solidFill>
              <a:srgbClr val="FF0000"/>
            </a:solidFill>
            <a:round/>
            <a:headEnd/>
            <a:tailEnd/>
          </a:ln>
          <a:effectLst/>
        </p:spPr>
        <p:txBody>
          <a:bodyPr wrap="none" anchor="ctr"/>
          <a:lstStyle/>
          <a:p>
            <a:pPr>
              <a:defRPr/>
            </a:pPr>
            <a:r>
              <a:rPr lang="nl-NL" sz="2200" b="1" dirty="0" smtClean="0">
                <a:solidFill>
                  <a:srgbClr val="0C04AC"/>
                </a:solidFill>
                <a:latin typeface="Arial" pitchFamily="34" charset="0"/>
                <a:cs typeface="Arial" pitchFamily="34" charset="0"/>
              </a:rPr>
              <a:t>In the world &amp; Vietnam:</a:t>
            </a:r>
          </a:p>
          <a:p>
            <a:pPr>
              <a:defRPr/>
            </a:pPr>
            <a:r>
              <a:rPr lang="nl-NL" sz="2200" b="1" dirty="0" smtClean="0">
                <a:solidFill>
                  <a:srgbClr val="0C04AC"/>
                </a:solidFill>
                <a:latin typeface="Arial" pitchFamily="34" charset="0"/>
                <a:cs typeface="Arial" pitchFamily="34" charset="0"/>
              </a:rPr>
              <a:t>  Prevalence: 1</a:t>
            </a:r>
            <a:r>
              <a:rPr lang="nl-NL" sz="2200" b="1" baseline="30000" dirty="0" smtClean="0">
                <a:solidFill>
                  <a:srgbClr val="0C04AC"/>
                </a:solidFill>
                <a:latin typeface="Arial" pitchFamily="34" charset="0"/>
                <a:cs typeface="Arial" pitchFamily="34" charset="0"/>
              </a:rPr>
              <a:t>st</a:t>
            </a:r>
            <a:r>
              <a:rPr lang="nl-NL" sz="2200" b="1" dirty="0" smtClean="0">
                <a:solidFill>
                  <a:srgbClr val="0C04AC"/>
                </a:solidFill>
                <a:latin typeface="Arial" pitchFamily="34" charset="0"/>
                <a:cs typeface="Arial" pitchFamily="34" charset="0"/>
              </a:rPr>
              <a:t> in male, 2</a:t>
            </a:r>
            <a:r>
              <a:rPr lang="nl-NL" sz="2200" b="1" baseline="30000" dirty="0" smtClean="0">
                <a:solidFill>
                  <a:srgbClr val="0C04AC"/>
                </a:solidFill>
                <a:latin typeface="Arial" pitchFamily="34" charset="0"/>
                <a:cs typeface="Arial" pitchFamily="34" charset="0"/>
              </a:rPr>
              <a:t>nd</a:t>
            </a:r>
            <a:r>
              <a:rPr lang="nl-NL" sz="2200" b="1" dirty="0" smtClean="0">
                <a:solidFill>
                  <a:srgbClr val="0C04AC"/>
                </a:solidFill>
                <a:latin typeface="Arial" pitchFamily="34" charset="0"/>
                <a:cs typeface="Arial" pitchFamily="34" charset="0"/>
              </a:rPr>
              <a:t> in female</a:t>
            </a:r>
          </a:p>
          <a:p>
            <a:pPr>
              <a:defRPr/>
            </a:pPr>
            <a:r>
              <a:rPr lang="nl-NL" sz="2200" b="1" dirty="0" smtClean="0">
                <a:solidFill>
                  <a:srgbClr val="0C04AC"/>
                </a:solidFill>
                <a:latin typeface="Arial" pitchFamily="34" charset="0"/>
                <a:cs typeface="Arial" pitchFamily="34" charset="0"/>
              </a:rPr>
              <a:t>  Mortality: 1</a:t>
            </a:r>
            <a:r>
              <a:rPr lang="nl-NL" sz="2200" b="1" baseline="30000" dirty="0" smtClean="0">
                <a:solidFill>
                  <a:srgbClr val="0C04AC"/>
                </a:solidFill>
                <a:latin typeface="Arial" pitchFamily="34" charset="0"/>
                <a:cs typeface="Arial" pitchFamily="34" charset="0"/>
              </a:rPr>
              <a:t>st</a:t>
            </a:r>
            <a:r>
              <a:rPr lang="nl-NL" sz="2200" b="1" dirty="0" smtClean="0">
                <a:solidFill>
                  <a:srgbClr val="0C04AC"/>
                </a:solidFill>
                <a:latin typeface="Arial" pitchFamily="34" charset="0"/>
                <a:cs typeface="Arial" pitchFamily="34" charset="0"/>
              </a:rPr>
              <a:t> in both genders.</a:t>
            </a:r>
          </a:p>
        </p:txBody>
      </p:sp>
      <p:sp>
        <p:nvSpPr>
          <p:cNvPr id="63492" name="AutoShape 4"/>
          <p:cNvSpPr>
            <a:spLocks noChangeArrowheads="1"/>
          </p:cNvSpPr>
          <p:nvPr/>
        </p:nvSpPr>
        <p:spPr bwMode="auto">
          <a:xfrm flipH="1" flipV="1">
            <a:off x="9143999" y="6553199"/>
            <a:ext cx="45719" cy="45719"/>
          </a:xfrm>
          <a:prstGeom prst="roundRect">
            <a:avLst>
              <a:gd name="adj" fmla="val 16667"/>
            </a:avLst>
          </a:prstGeom>
          <a:gradFill rotWithShape="1">
            <a:gsLst>
              <a:gs pos="0">
                <a:srgbClr val="F6FECE"/>
              </a:gs>
              <a:gs pos="50000">
                <a:schemeClr val="bg1"/>
              </a:gs>
              <a:gs pos="100000">
                <a:srgbClr val="F6FECE"/>
              </a:gs>
            </a:gsLst>
            <a:lin ang="5400000" scaled="1"/>
          </a:gradFill>
          <a:ln w="9525">
            <a:solidFill>
              <a:srgbClr val="FF0000"/>
            </a:solidFill>
            <a:round/>
            <a:headEnd/>
            <a:tailEnd/>
          </a:ln>
          <a:effectLst/>
        </p:spPr>
        <p:txBody>
          <a:bodyPr wrap="none" anchor="ctr"/>
          <a:lstStyle/>
          <a:p>
            <a:pPr>
              <a:defRPr/>
            </a:pPr>
            <a:endParaRPr lang="en-US" sz="2400" b="1" smtClean="0">
              <a:solidFill>
                <a:srgbClr val="0C04AC"/>
              </a:solidFill>
              <a:latin typeface="Times New Roman" pitchFamily="18" charset="0"/>
              <a:cs typeface="Times New Roman" pitchFamily="18" charset="0"/>
            </a:endParaRPr>
          </a:p>
        </p:txBody>
      </p:sp>
      <p:sp>
        <p:nvSpPr>
          <p:cNvPr id="63496" name="Line 8"/>
          <p:cNvSpPr>
            <a:spLocks noChangeShapeType="1"/>
          </p:cNvSpPr>
          <p:nvPr/>
        </p:nvSpPr>
        <p:spPr bwMode="auto">
          <a:xfrm>
            <a:off x="2590800" y="3124200"/>
            <a:ext cx="990600" cy="952500"/>
          </a:xfrm>
          <a:prstGeom prst="line">
            <a:avLst/>
          </a:prstGeom>
          <a:noFill/>
          <a:ln w="38100">
            <a:solidFill>
              <a:srgbClr val="FF0000"/>
            </a:solidFill>
            <a:round/>
            <a:headEnd/>
            <a:tailEnd type="triangle" w="med" len="med"/>
          </a:ln>
        </p:spPr>
        <p:txBody>
          <a:bodyPr/>
          <a:lstStyle/>
          <a:p>
            <a:endParaRPr lang="en-US">
              <a:latin typeface="Times New Roman" pitchFamily="18" charset="0"/>
              <a:cs typeface="Times New Roman" pitchFamily="18" charset="0"/>
            </a:endParaRPr>
          </a:p>
        </p:txBody>
      </p:sp>
      <p:sp>
        <p:nvSpPr>
          <p:cNvPr id="63506" name="Line 18"/>
          <p:cNvSpPr>
            <a:spLocks noChangeShapeType="1"/>
          </p:cNvSpPr>
          <p:nvPr/>
        </p:nvSpPr>
        <p:spPr bwMode="auto">
          <a:xfrm flipV="1">
            <a:off x="2268538" y="2057400"/>
            <a:ext cx="1312862" cy="508000"/>
          </a:xfrm>
          <a:prstGeom prst="line">
            <a:avLst/>
          </a:prstGeom>
          <a:noFill/>
          <a:ln w="38100">
            <a:solidFill>
              <a:srgbClr val="FF0000"/>
            </a:solidFill>
            <a:round/>
            <a:headEnd/>
            <a:tailEnd type="triangle" w="med" len="med"/>
          </a:ln>
        </p:spPr>
        <p:txBody>
          <a:bodyPr/>
          <a:lstStyle/>
          <a:p>
            <a:endParaRPr lang="en-US"/>
          </a:p>
        </p:txBody>
      </p:sp>
      <p:sp>
        <p:nvSpPr>
          <p:cNvPr id="4105" name="AutoShape 21"/>
          <p:cNvSpPr>
            <a:spLocks noChangeArrowheads="1"/>
          </p:cNvSpPr>
          <p:nvPr/>
        </p:nvSpPr>
        <p:spPr bwMode="auto">
          <a:xfrm>
            <a:off x="0" y="1143000"/>
            <a:ext cx="2951163" cy="4103687"/>
          </a:xfrm>
          <a:prstGeom prst="irregularSeal1">
            <a:avLst/>
          </a:prstGeom>
          <a:solidFill>
            <a:schemeClr val="accent4"/>
          </a:solidFill>
          <a:ln w="9525" algn="ctr">
            <a:solidFill>
              <a:srgbClr val="FF0000"/>
            </a:solidFill>
            <a:miter lim="800000"/>
            <a:headEnd/>
            <a:tailEnd/>
          </a:ln>
        </p:spPr>
        <p:txBody>
          <a:bodyPr wrap="none" anchor="ctr"/>
          <a:lstStyle/>
          <a:p>
            <a:pPr algn="ctr">
              <a:defRPr/>
            </a:pPr>
            <a:endParaRPr lang="en-US" sz="2400" b="1" dirty="0" smtClean="0">
              <a:solidFill>
                <a:srgbClr val="FFFF00"/>
              </a:solidFill>
              <a:latin typeface="Times New Roman" pitchFamily="18" charset="0"/>
              <a:cs typeface="Times New Roman" pitchFamily="18" charset="0"/>
            </a:endParaRPr>
          </a:p>
          <a:p>
            <a:pPr algn="ctr">
              <a:defRPr/>
            </a:pPr>
            <a:r>
              <a:rPr lang="en-US" sz="2400" b="1" dirty="0" smtClean="0">
                <a:solidFill>
                  <a:srgbClr val="FFFF00"/>
                </a:solidFill>
                <a:latin typeface="Times New Roman" pitchFamily="18" charset="0"/>
                <a:cs typeface="Times New Roman" pitchFamily="18" charset="0"/>
              </a:rPr>
              <a:t>LUNG CANCER</a:t>
            </a:r>
            <a:endParaRPr lang="en-US" sz="2400" b="1" dirty="0">
              <a:solidFill>
                <a:srgbClr val="FFFF00"/>
              </a:solidFill>
              <a:latin typeface="Times New Roman" pitchFamily="18" charset="0"/>
              <a:cs typeface="Times New Roman" pitchFamily="18" charset="0"/>
            </a:endParaRPr>
          </a:p>
          <a:p>
            <a:pPr algn="ctr">
              <a:defRPr/>
            </a:pPr>
            <a:endParaRPr lang="en-US" dirty="0">
              <a:solidFill>
                <a:schemeClr val="bg2"/>
              </a:solidFill>
              <a:latin typeface="Times New Roman" pitchFamily="18" charset="0"/>
              <a:cs typeface="Times New Roman" pitchFamily="18" charset="0"/>
            </a:endParaRPr>
          </a:p>
        </p:txBody>
      </p:sp>
      <p:sp>
        <p:nvSpPr>
          <p:cNvPr id="15" name="AutoShape 2"/>
          <p:cNvSpPr>
            <a:spLocks noChangeArrowheads="1"/>
          </p:cNvSpPr>
          <p:nvPr/>
        </p:nvSpPr>
        <p:spPr bwMode="auto">
          <a:xfrm>
            <a:off x="3581400" y="1600200"/>
            <a:ext cx="5562600" cy="936625"/>
          </a:xfrm>
          <a:prstGeom prst="roundRect">
            <a:avLst>
              <a:gd name="adj" fmla="val 16667"/>
            </a:avLst>
          </a:prstGeom>
          <a:gradFill rotWithShape="1">
            <a:gsLst>
              <a:gs pos="0">
                <a:srgbClr val="F6FECE"/>
              </a:gs>
              <a:gs pos="50000">
                <a:schemeClr val="bg1"/>
              </a:gs>
              <a:gs pos="100000">
                <a:srgbClr val="F6FECE"/>
              </a:gs>
            </a:gsLst>
            <a:lin ang="5400000" scaled="1"/>
          </a:gradFill>
          <a:ln w="9525">
            <a:solidFill>
              <a:srgbClr val="FF0000"/>
            </a:solidFill>
            <a:round/>
            <a:headEnd/>
            <a:tailEnd/>
          </a:ln>
          <a:effectLst/>
        </p:spPr>
        <p:txBody>
          <a:bodyPr wrap="none" anchor="ctr"/>
          <a:lstStyle/>
          <a:p>
            <a:pPr algn="ctr">
              <a:defRPr/>
            </a:pPr>
            <a:r>
              <a:rPr lang="nl-NL" sz="2400" b="1" dirty="0" smtClean="0">
                <a:solidFill>
                  <a:srgbClr val="0C04AC"/>
                </a:solidFill>
                <a:latin typeface="Arial" pitchFamily="34" charset="0"/>
                <a:cs typeface="Arial" pitchFamily="34" charset="0"/>
              </a:rPr>
              <a:t>Common malignant disease</a:t>
            </a:r>
            <a:endParaRPr lang="en-US" sz="2400" b="1" dirty="0">
              <a:solidFill>
                <a:srgbClr val="0C04AC"/>
              </a:solidFill>
              <a:latin typeface="Arial" pitchFamily="34" charset="0"/>
              <a:cs typeface="Arial" pitchFamily="34" charset="0"/>
            </a:endParaRPr>
          </a:p>
        </p:txBody>
      </p:sp>
      <p:sp>
        <p:nvSpPr>
          <p:cNvPr id="12" name="Oval 11"/>
          <p:cNvSpPr/>
          <p:nvPr/>
        </p:nvSpPr>
        <p:spPr>
          <a:xfrm>
            <a:off x="2819400" y="0"/>
            <a:ext cx="3810000" cy="990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rgbClr val="FF0000"/>
                </a:solidFill>
              </a:rPr>
              <a:t>INTRODUCTION</a:t>
            </a:r>
            <a:endParaRPr lang="en-US" sz="3000" b="1" dirty="0">
              <a:solidFill>
                <a:srgbClr val="FF00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4294967295"/>
          </p:nvPr>
        </p:nvSpPr>
        <p:spPr>
          <a:xfrm>
            <a:off x="2057400" y="5486400"/>
            <a:ext cx="5143500" cy="571500"/>
          </a:xfrm>
        </p:spPr>
        <p:txBody>
          <a:bodyPr>
            <a:normAutofit/>
          </a:bodyPr>
          <a:lstStyle/>
          <a:p>
            <a:pPr algn="ctr">
              <a:buFont typeface="Wingdings" pitchFamily="2" charset="2"/>
              <a:buNone/>
            </a:pPr>
            <a:r>
              <a:rPr lang="en-US" sz="2000" b="1" smtClean="0">
                <a:latin typeface="Arial" pitchFamily="34" charset="0"/>
                <a:cs typeface="Arial" pitchFamily="34" charset="0"/>
              </a:rPr>
              <a:t> </a:t>
            </a:r>
            <a:endParaRPr lang="en-US" sz="2000" b="1" smtClean="0">
              <a:latin typeface="Arial" pitchFamily="34" charset="0"/>
              <a:ea typeface="黑体" pitchFamily="49" charset="-122"/>
              <a:cs typeface="Arial" pitchFamily="34" charset="0"/>
            </a:endParaRPr>
          </a:p>
        </p:txBody>
      </p:sp>
      <p:grpSp>
        <p:nvGrpSpPr>
          <p:cNvPr id="2" name="组合 32"/>
          <p:cNvGrpSpPr>
            <a:grpSpLocks/>
          </p:cNvGrpSpPr>
          <p:nvPr/>
        </p:nvGrpSpPr>
        <p:grpSpPr bwMode="auto">
          <a:xfrm>
            <a:off x="4572000" y="0"/>
            <a:ext cx="660400" cy="657225"/>
            <a:chOff x="2049138" y="1825971"/>
            <a:chExt cx="660400" cy="657225"/>
          </a:xfrm>
        </p:grpSpPr>
        <p:grpSp>
          <p:nvGrpSpPr>
            <p:cNvPr id="3" name="Group 34"/>
            <p:cNvGrpSpPr>
              <a:grpSpLocks/>
            </p:cNvGrpSpPr>
            <p:nvPr/>
          </p:nvGrpSpPr>
          <p:grpSpPr bwMode="auto">
            <a:xfrm>
              <a:off x="2049138" y="1825971"/>
              <a:ext cx="660400" cy="657225"/>
              <a:chOff x="997" y="1736"/>
              <a:chExt cx="416" cy="414"/>
            </a:xfrm>
          </p:grpSpPr>
          <p:sp>
            <p:nvSpPr>
              <p:cNvPr id="16418"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6419"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6417"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a:solidFill>
                    <a:srgbClr val="FFFFFF"/>
                  </a:solidFill>
                  <a:latin typeface="Arial" pitchFamily="34" charset="0"/>
                  <a:cs typeface="Arial" pitchFamily="34" charset="0"/>
                </a:rPr>
                <a:t>1</a:t>
              </a:r>
            </a:p>
          </p:txBody>
        </p:sp>
      </p:grpSp>
      <p:sp>
        <p:nvSpPr>
          <p:cNvPr id="12" name="Oval 11"/>
          <p:cNvSpPr/>
          <p:nvPr/>
        </p:nvSpPr>
        <p:spPr>
          <a:xfrm>
            <a:off x="0" y="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sp>
        <p:nvSpPr>
          <p:cNvPr id="6145" name="Rectangle 1"/>
          <p:cNvSpPr>
            <a:spLocks noChangeArrowheads="1"/>
          </p:cNvSpPr>
          <p:nvPr/>
        </p:nvSpPr>
        <p:spPr bwMode="auto">
          <a:xfrm>
            <a:off x="1142999" y="5495092"/>
            <a:ext cx="8008257"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539750" algn="l"/>
              </a:tabLst>
            </a:pPr>
            <a:r>
              <a:rPr lang="en-US" sz="2000" b="1" dirty="0" smtClean="0">
                <a:latin typeface="Arial" pitchFamily="34" charset="0"/>
                <a:ea typeface="Calibri" pitchFamily="34" charset="0"/>
                <a:cs typeface="Arial" pitchFamily="34" charset="0"/>
              </a:rPr>
              <a:t>Table 3.1.</a:t>
            </a:r>
            <a:r>
              <a:rPr kumimoji="0" lang="vi-VN" sz="2000" b="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nl-NL" sz="2000" b="1" u="none" strike="noStrike" cap="none" normalizeH="0" baseline="0" dirty="0" smtClean="0">
                <a:ln>
                  <a:noFill/>
                </a:ln>
                <a:solidFill>
                  <a:schemeClr val="tx1"/>
                </a:solidFill>
                <a:effectLst/>
                <a:latin typeface="Arial" pitchFamily="34" charset="0"/>
                <a:ea typeface="Calibri" pitchFamily="34" charset="0"/>
                <a:cs typeface="Arial" pitchFamily="34" charset="0"/>
              </a:rPr>
              <a:t>Tumor location on chest</a:t>
            </a:r>
            <a:r>
              <a:rPr kumimoji="0" lang="nl-NL" sz="2000" b="1" u="none" strike="noStrike" cap="none" normalizeH="0" dirty="0" smtClean="0">
                <a:ln>
                  <a:noFill/>
                </a:ln>
                <a:solidFill>
                  <a:schemeClr val="tx1"/>
                </a:solidFill>
                <a:effectLst/>
                <a:latin typeface="Arial" pitchFamily="34" charset="0"/>
                <a:ea typeface="Calibri" pitchFamily="34" charset="0"/>
                <a:cs typeface="Arial" pitchFamily="34" charset="0"/>
              </a:rPr>
              <a:t> x-ray</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3975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570606432"/>
              </p:ext>
            </p:extLst>
          </p:nvPr>
        </p:nvGraphicFramePr>
        <p:xfrm>
          <a:off x="76200" y="5983514"/>
          <a:ext cx="5486400" cy="838200"/>
        </p:xfrm>
        <a:graphic>
          <a:graphicData uri="http://schemas.openxmlformats.org/drawingml/2006/table">
            <a:tbl>
              <a:tblPr firstRow="1" bandRow="1">
                <a:tableStyleId>{5C22544A-7EE6-4342-B048-85BDC9FD1C3A}</a:tableStyleId>
              </a:tblPr>
              <a:tblGrid>
                <a:gridCol w="1676400"/>
                <a:gridCol w="3810000"/>
              </a:tblGrid>
              <a:tr h="292321">
                <a:tc>
                  <a:txBody>
                    <a:bodyPr/>
                    <a:lstStyle/>
                    <a:p>
                      <a:pPr algn="ctr"/>
                      <a:r>
                        <a:rPr lang="en-US" sz="1100" b="0" dirty="0" smtClean="0">
                          <a:latin typeface="Arial" pitchFamily="34" charset="0"/>
                          <a:cs typeface="Arial" pitchFamily="34" charset="0"/>
                        </a:rPr>
                        <a:t>Study</a:t>
                      </a:r>
                      <a:endParaRPr lang="en-US" sz="1100" b="0" dirty="0">
                        <a:latin typeface="Arial" pitchFamily="34" charset="0"/>
                        <a:cs typeface="Arial" pitchFamily="34" charset="0"/>
                      </a:endParaRPr>
                    </a:p>
                  </a:txBody>
                  <a:tcPr>
                    <a:solidFill>
                      <a:srgbClr val="CC6600"/>
                    </a:solidFill>
                  </a:tcPr>
                </a:tc>
                <a:tc>
                  <a:txBody>
                    <a:bodyPr/>
                    <a:lstStyle/>
                    <a:p>
                      <a:pPr algn="ctr"/>
                      <a:r>
                        <a:rPr lang="en-US" sz="1100" b="0" i="0" dirty="0" smtClean="0">
                          <a:latin typeface="Arial" pitchFamily="34" charset="0"/>
                          <a:cs typeface="Arial" pitchFamily="34" charset="0"/>
                        </a:rPr>
                        <a:t>Tumor location</a:t>
                      </a:r>
                      <a:endParaRPr lang="en-US" sz="1100" i="0" dirty="0">
                        <a:latin typeface="Arial" pitchFamily="34" charset="0"/>
                        <a:cs typeface="Arial" pitchFamily="34" charset="0"/>
                      </a:endParaRPr>
                    </a:p>
                  </a:txBody>
                  <a:tcPr>
                    <a:solidFill>
                      <a:srgbClr val="CC6600"/>
                    </a:solidFill>
                  </a:tcPr>
                </a:tc>
              </a:tr>
              <a:tr h="545879">
                <a:tc>
                  <a:txBody>
                    <a:bodyPr/>
                    <a:lstStyle/>
                    <a:p>
                      <a:r>
                        <a:rPr lang="en-US" sz="1100" dirty="0" err="1" smtClean="0">
                          <a:latin typeface="Arial" pitchFamily="34" charset="0"/>
                          <a:cs typeface="Arial" pitchFamily="34" charset="0"/>
                        </a:rPr>
                        <a:t>Nguyễn</a:t>
                      </a:r>
                      <a:r>
                        <a:rPr lang="en-US" sz="1100" baseline="0" dirty="0" smtClean="0">
                          <a:latin typeface="Arial" pitchFamily="34" charset="0"/>
                          <a:cs typeface="Arial" pitchFamily="34" charset="0"/>
                        </a:rPr>
                        <a:t> </a:t>
                      </a:r>
                      <a:r>
                        <a:rPr lang="en-US" sz="1100" baseline="0" dirty="0" err="1" smtClean="0">
                          <a:latin typeface="Arial" pitchFamily="34" charset="0"/>
                          <a:cs typeface="Arial" pitchFamily="34" charset="0"/>
                        </a:rPr>
                        <a:t>Việt</a:t>
                      </a:r>
                      <a:r>
                        <a:rPr lang="en-US" sz="1100" baseline="0" dirty="0" smtClean="0">
                          <a:latin typeface="Arial" pitchFamily="34" charset="0"/>
                          <a:cs typeface="Arial" pitchFamily="34" charset="0"/>
                        </a:rPr>
                        <a:t> </a:t>
                      </a:r>
                      <a:r>
                        <a:rPr lang="en-US" sz="1100" baseline="0" dirty="0" err="1" smtClean="0">
                          <a:latin typeface="Arial" pitchFamily="34" charset="0"/>
                          <a:cs typeface="Arial" pitchFamily="34" charset="0"/>
                        </a:rPr>
                        <a:t>Cồ</a:t>
                      </a:r>
                      <a:r>
                        <a:rPr lang="en-US" sz="1100" baseline="0" dirty="0" smtClean="0">
                          <a:latin typeface="Arial" pitchFamily="34" charset="0"/>
                          <a:cs typeface="Arial" pitchFamily="34" charset="0"/>
                        </a:rPr>
                        <a:t> ( 1994)</a:t>
                      </a:r>
                      <a:endParaRPr lang="en-US" sz="1100" dirty="0">
                        <a:latin typeface="Arial" pitchFamily="34" charset="0"/>
                        <a:cs typeface="Arial" pitchFamily="34" charset="0"/>
                      </a:endParaRPr>
                    </a:p>
                  </a:txBody>
                  <a:tcPr/>
                </a:tc>
                <a:tc>
                  <a:txBody>
                    <a:bodyPr/>
                    <a:lstStyle/>
                    <a:p>
                      <a:pPr algn="ctr"/>
                      <a:r>
                        <a:rPr lang="en-US" sz="1100" b="0" i="0" dirty="0" smtClean="0">
                          <a:effectLst/>
                          <a:latin typeface="Times New Roman"/>
                          <a:ea typeface="Calibri"/>
                        </a:rPr>
                        <a:t>Right lung (64.2%), left</a:t>
                      </a:r>
                      <a:r>
                        <a:rPr lang="en-US" sz="1100" b="0" i="0" baseline="0" dirty="0" smtClean="0">
                          <a:effectLst/>
                          <a:latin typeface="Times New Roman"/>
                          <a:ea typeface="Calibri"/>
                        </a:rPr>
                        <a:t> lung</a:t>
                      </a:r>
                      <a:r>
                        <a:rPr lang="en-US" sz="1100" b="0" i="0" dirty="0" smtClean="0">
                          <a:effectLst/>
                          <a:latin typeface="Times New Roman"/>
                          <a:ea typeface="Calibri"/>
                        </a:rPr>
                        <a:t> (35.3%), upper lobe (52.4%), lower</a:t>
                      </a:r>
                      <a:r>
                        <a:rPr lang="en-US" sz="1100" b="0" i="0" baseline="0" dirty="0" smtClean="0">
                          <a:effectLst/>
                          <a:latin typeface="Times New Roman"/>
                          <a:ea typeface="Calibri"/>
                        </a:rPr>
                        <a:t> lobe (</a:t>
                      </a:r>
                      <a:r>
                        <a:rPr lang="en-US" sz="1100" b="0" i="0" dirty="0" smtClean="0">
                          <a:effectLst/>
                          <a:latin typeface="Times New Roman"/>
                          <a:ea typeface="Calibri"/>
                        </a:rPr>
                        <a:t>29.14%). </a:t>
                      </a:r>
                      <a:endParaRPr lang="en-US" sz="1100" b="0" i="0" dirty="0" smtClean="0">
                        <a:latin typeface="Arial" pitchFamily="34" charset="0"/>
                        <a:cs typeface="Arial" pitchFamily="34"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43728796"/>
              </p:ext>
            </p:extLst>
          </p:nvPr>
        </p:nvGraphicFramePr>
        <p:xfrm>
          <a:off x="1981200" y="990600"/>
          <a:ext cx="5943600" cy="4495800"/>
        </p:xfrm>
        <a:graphic>
          <a:graphicData uri="http://schemas.openxmlformats.org/drawingml/2006/table">
            <a:tbl>
              <a:tblPr/>
              <a:tblGrid>
                <a:gridCol w="1197848"/>
                <a:gridCol w="1192796"/>
                <a:gridCol w="1724156"/>
                <a:gridCol w="1828800"/>
              </a:tblGrid>
              <a:tr h="449580">
                <a:tc rowSpan="2" gridSpan="2">
                  <a:txBody>
                    <a:bodyPr/>
                    <a:lstStyle/>
                    <a:p>
                      <a:pPr algn="ctr">
                        <a:lnSpc>
                          <a:spcPct val="150000"/>
                        </a:lnSpc>
                        <a:spcBef>
                          <a:spcPts val="600"/>
                        </a:spcBef>
                        <a:spcAft>
                          <a:spcPts val="0"/>
                        </a:spcAft>
                      </a:pPr>
                      <a:r>
                        <a:rPr lang="en-US" sz="1800" dirty="0" smtClean="0">
                          <a:effectLst/>
                          <a:latin typeface="Arial" pitchFamily="34" charset="0"/>
                          <a:ea typeface="Calibri"/>
                          <a:cs typeface="Arial" pitchFamily="34" charset="0"/>
                        </a:rPr>
                        <a:t>Tumor Location</a:t>
                      </a:r>
                      <a:endParaRPr lang="en-US" sz="1800" dirty="0">
                        <a:effectLst/>
                        <a:latin typeface="Arial" pitchFamily="34" charset="0"/>
                        <a:ea typeface="Calibri"/>
                        <a:cs typeface="Arial" pitchFamily="34" charset="0"/>
                      </a:endParaRPr>
                    </a:p>
                  </a:txBody>
                  <a:tcPr marL="68580" marR="68580" marT="9525"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rowSpan="2" hMerge="1">
                  <a:txBody>
                    <a:bodyPr/>
                    <a:lstStyle/>
                    <a:p>
                      <a:endParaRPr lang="en-US"/>
                    </a:p>
                  </a:txBody>
                  <a:tcPr/>
                </a:tc>
                <a:tc gridSpan="2">
                  <a:txBody>
                    <a:bodyPr/>
                    <a:lstStyle/>
                    <a:p>
                      <a:pPr algn="ctr">
                        <a:lnSpc>
                          <a:spcPct val="150000"/>
                        </a:lnSpc>
                        <a:spcBef>
                          <a:spcPts val="600"/>
                        </a:spcBef>
                        <a:spcAft>
                          <a:spcPts val="0"/>
                        </a:spcAft>
                      </a:pPr>
                      <a:r>
                        <a:rPr lang="en-US" sz="1800" dirty="0" smtClean="0">
                          <a:effectLst/>
                          <a:latin typeface="Arial" pitchFamily="34" charset="0"/>
                          <a:ea typeface="Calibri"/>
                          <a:cs typeface="Arial" pitchFamily="34" charset="0"/>
                        </a:rPr>
                        <a:t>Bronchogenic Carcinoma</a:t>
                      </a:r>
                      <a:endParaRPr lang="en-US" sz="1800" dirty="0">
                        <a:effectLst/>
                        <a:latin typeface="Arial" pitchFamily="34" charset="0"/>
                        <a:ea typeface="Calibri"/>
                        <a:cs typeface="Arial" pitchFamily="34" charset="0"/>
                      </a:endParaRPr>
                    </a:p>
                  </a:txBody>
                  <a:tcPr marL="68580" marR="68580" marT="9525"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r>
              <a:tr h="449580">
                <a:tc gridSpan="2" vMerge="1">
                  <a:txBody>
                    <a:bodyPr/>
                    <a:lstStyle/>
                    <a:p>
                      <a:endParaRPr lang="en-US"/>
                    </a:p>
                  </a:txBody>
                  <a:tcPr/>
                </a:tc>
                <a:tc hMerge="1" vMerge="1">
                  <a:txBody>
                    <a:bodyPr/>
                    <a:lstStyle/>
                    <a:p>
                      <a:endParaRPr lang="en-US"/>
                    </a:p>
                  </a:txBody>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n</a:t>
                      </a:r>
                    </a:p>
                  </a:txBody>
                  <a:tcPr marL="68580" marR="68580" marT="9525"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a:t>
                      </a:r>
                    </a:p>
                  </a:txBody>
                  <a:tcPr marL="68580" marR="68580" marT="9525"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rowSpan="4">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Lung</a:t>
                      </a:r>
                      <a:endParaRPr lang="en-US" sz="1800" dirty="0">
                        <a:effectLst/>
                        <a:latin typeface="Arial" pitchFamily="34" charset="0"/>
                        <a:ea typeface="Calibri"/>
                        <a:cs typeface="Arial" pitchFamily="34" charset="0"/>
                      </a:endParaRPr>
                    </a:p>
                  </a:txBody>
                  <a:tcPr marL="68580" marR="68580" marT="9525"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Right</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22</a:t>
                      </a: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55</a:t>
                      </a: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vMerge="1">
                  <a:txBody>
                    <a:bodyPr/>
                    <a:lstStyle/>
                    <a:p>
                      <a:endParaRPr lang="en-US"/>
                    </a:p>
                  </a:txBody>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Left</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14</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35</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vMerge="1">
                  <a:txBody>
                    <a:bodyPr/>
                    <a:lstStyle/>
                    <a:p>
                      <a:endParaRPr lang="en-US"/>
                    </a:p>
                  </a:txBody>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Both</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4</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10</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vMerge="1">
                  <a:txBody>
                    <a:bodyPr/>
                    <a:lstStyle/>
                    <a:p>
                      <a:endParaRPr lang="en-US"/>
                    </a:p>
                  </a:txBody>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Total</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40</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100</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rowSpan="4">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Lobe</a:t>
                      </a:r>
                      <a:endParaRPr lang="en-US" sz="1800" dirty="0">
                        <a:effectLst/>
                        <a:latin typeface="Arial" pitchFamily="34" charset="0"/>
                        <a:ea typeface="Calibri"/>
                        <a:cs typeface="Arial" pitchFamily="34" charset="0"/>
                      </a:endParaRPr>
                    </a:p>
                  </a:txBody>
                  <a:tcPr marL="68580" marR="68580" marT="9525"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Upper</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21</a:t>
                      </a: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52,5</a:t>
                      </a: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vMerge="1">
                  <a:txBody>
                    <a:bodyPr/>
                    <a:lstStyle/>
                    <a:p>
                      <a:endParaRPr lang="en-US"/>
                    </a:p>
                  </a:txBody>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Middle</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6</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15</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vMerge="1">
                  <a:txBody>
                    <a:bodyPr/>
                    <a:lstStyle/>
                    <a:p>
                      <a:endParaRPr lang="en-US"/>
                    </a:p>
                  </a:txBody>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Lower</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13</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32,5</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r h="449580">
                <a:tc vMerge="1">
                  <a:txBody>
                    <a:bodyPr/>
                    <a:lstStyle/>
                    <a:p>
                      <a:endParaRPr lang="en-US"/>
                    </a:p>
                  </a:txBody>
                  <a:tcPr/>
                </a:tc>
                <a:tc>
                  <a:txBody>
                    <a:bodyPr/>
                    <a:lstStyle/>
                    <a:p>
                      <a:pPr algn="just">
                        <a:lnSpc>
                          <a:spcPct val="150000"/>
                        </a:lnSpc>
                        <a:spcBef>
                          <a:spcPts val="600"/>
                        </a:spcBef>
                        <a:spcAft>
                          <a:spcPts val="0"/>
                        </a:spcAft>
                      </a:pPr>
                      <a:r>
                        <a:rPr lang="en-US" sz="1800" dirty="0" smtClean="0">
                          <a:effectLst/>
                          <a:latin typeface="Arial" pitchFamily="34" charset="0"/>
                          <a:ea typeface="Calibri"/>
                          <a:cs typeface="Arial" pitchFamily="34" charset="0"/>
                        </a:rPr>
                        <a:t>Total</a:t>
                      </a:r>
                      <a:endParaRPr lang="en-US" sz="1800" dirty="0">
                        <a:effectLst/>
                        <a:latin typeface="Arial" pitchFamily="34" charset="0"/>
                        <a:ea typeface="Calibri"/>
                        <a:cs typeface="Arial" pitchFamily="34" charset="0"/>
                      </a:endParaRPr>
                    </a:p>
                  </a:txBody>
                  <a:tcPr marL="68580" marR="68580" marT="9525"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a:effectLst/>
                          <a:latin typeface="Arial" pitchFamily="34" charset="0"/>
                          <a:ea typeface="Calibri"/>
                          <a:cs typeface="Arial" pitchFamily="34" charset="0"/>
                        </a:rPr>
                        <a:t>40</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50000"/>
                        </a:lnSpc>
                        <a:spcBef>
                          <a:spcPts val="600"/>
                        </a:spcBef>
                        <a:spcAft>
                          <a:spcPts val="0"/>
                        </a:spcAft>
                      </a:pPr>
                      <a:r>
                        <a:rPr lang="en-US" sz="1800" dirty="0">
                          <a:effectLst/>
                          <a:latin typeface="Arial" pitchFamily="34" charset="0"/>
                          <a:ea typeface="Calibri"/>
                          <a:cs typeface="Arial" pitchFamily="34" charset="0"/>
                        </a:rPr>
                        <a:t>100</a:t>
                      </a:r>
                    </a:p>
                  </a:txBody>
                  <a:tcPr marL="0" marR="0" marT="0" marB="0"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chemeClr val="accent5">
                        <a:lumMod val="20000"/>
                        <a:lumOff val="80000"/>
                      </a:schemeClr>
                    </a:solidFill>
                  </a:tcPr>
                </a:tc>
              </a:tr>
            </a:tbl>
          </a:graphicData>
        </a:graphic>
      </p:graphicFrame>
      <p:sp>
        <p:nvSpPr>
          <p:cNvPr id="13" name="Rectangle 10"/>
          <p:cNvSpPr>
            <a:spLocks noChangeArrowheads="1"/>
          </p:cNvSpPr>
          <p:nvPr/>
        </p:nvSpPr>
        <p:spPr bwMode="auto">
          <a:xfrm>
            <a:off x="5257800" y="0"/>
            <a:ext cx="4019550" cy="830948"/>
          </a:xfrm>
          <a:prstGeom prst="rect">
            <a:avLst/>
          </a:prstGeom>
          <a:noFill/>
          <a:ln w="9525">
            <a:noFill/>
            <a:miter lim="800000"/>
            <a:headEnd/>
            <a:tailEnd/>
          </a:ln>
        </p:spPr>
        <p:txBody>
          <a:bodyPr wrap="square" tIns="152352" bIns="0" anchor="ctr">
            <a:spAutoFit/>
          </a:bodyPr>
          <a:lstStyle/>
          <a:p>
            <a:pPr algn="ctr"/>
            <a:r>
              <a:rPr lang="en-US" sz="2200" b="1" dirty="0" smtClean="0">
                <a:solidFill>
                  <a:srgbClr val="0C04AC"/>
                </a:solidFill>
                <a:latin typeface="Arial" pitchFamily="34" charset="0"/>
                <a:cs typeface="Arial" pitchFamily="34" charset="0"/>
              </a:rPr>
              <a:t>Clinical &amp; </a:t>
            </a:r>
            <a:r>
              <a:rPr lang="en-US" sz="2200" b="1" dirty="0" err="1" smtClean="0">
                <a:solidFill>
                  <a:srgbClr val="0C04AC"/>
                </a:solidFill>
                <a:latin typeface="Arial" pitchFamily="34" charset="0"/>
                <a:cs typeface="Arial" pitchFamily="34" charset="0"/>
              </a:rPr>
              <a:t>paraclinical</a:t>
            </a:r>
            <a:r>
              <a:rPr lang="en-US" sz="2200" b="1" dirty="0" smtClean="0">
                <a:solidFill>
                  <a:srgbClr val="0C04AC"/>
                </a:solidFill>
                <a:latin typeface="Arial" pitchFamily="34" charset="0"/>
                <a:cs typeface="Arial" pitchFamily="34" charset="0"/>
              </a:rPr>
              <a:t> features</a:t>
            </a:r>
            <a:endParaRPr lang="en-US" sz="2200" b="1" dirty="0">
              <a:solidFill>
                <a:srgbClr val="0C04AC"/>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4294967295"/>
          </p:nvPr>
        </p:nvSpPr>
        <p:spPr>
          <a:xfrm>
            <a:off x="1752600" y="838200"/>
            <a:ext cx="5497513" cy="381000"/>
          </a:xfrm>
        </p:spPr>
        <p:txBody>
          <a:bodyPr>
            <a:normAutofit lnSpcReduction="10000"/>
          </a:bodyPr>
          <a:lstStyle/>
          <a:p>
            <a:pPr algn="ctr">
              <a:buFont typeface="Wingdings" pitchFamily="2" charset="2"/>
              <a:buNone/>
            </a:pPr>
            <a:r>
              <a:rPr lang="en-US" sz="2000" b="1" dirty="0" smtClean="0">
                <a:latin typeface="Arial" pitchFamily="34" charset="0"/>
                <a:cs typeface="Arial" pitchFamily="34" charset="0"/>
              </a:rPr>
              <a:t>Chart 3.10.</a:t>
            </a:r>
            <a:r>
              <a:rPr lang="vi-VN" sz="2000" b="1" dirty="0" smtClean="0">
                <a:latin typeface="Arial" pitchFamily="34" charset="0"/>
                <a:cs typeface="Arial" pitchFamily="34" charset="0"/>
              </a:rPr>
              <a:t> </a:t>
            </a:r>
            <a:r>
              <a:rPr lang="en-US" sz="2000" b="1" dirty="0" smtClean="0">
                <a:latin typeface="Arial" pitchFamily="34" charset="0"/>
                <a:cs typeface="Arial" pitchFamily="34" charset="0"/>
              </a:rPr>
              <a:t>Histopathologic types</a:t>
            </a:r>
            <a:endParaRPr lang="en-US" sz="2000" b="1" dirty="0" smtClean="0">
              <a:latin typeface="Arial" pitchFamily="34" charset="0"/>
              <a:ea typeface="黑体" pitchFamily="49" charset="-122"/>
              <a:cs typeface="Arial" pitchFamily="34" charset="0"/>
            </a:endParaRPr>
          </a:p>
        </p:txBody>
      </p:sp>
      <p:grpSp>
        <p:nvGrpSpPr>
          <p:cNvPr id="2" name="组合 32"/>
          <p:cNvGrpSpPr>
            <a:grpSpLocks/>
          </p:cNvGrpSpPr>
          <p:nvPr/>
        </p:nvGrpSpPr>
        <p:grpSpPr bwMode="auto">
          <a:xfrm>
            <a:off x="4572000" y="0"/>
            <a:ext cx="660400" cy="657225"/>
            <a:chOff x="2049138" y="1825971"/>
            <a:chExt cx="660400" cy="657225"/>
          </a:xfrm>
        </p:grpSpPr>
        <p:grpSp>
          <p:nvGrpSpPr>
            <p:cNvPr id="3" name="Group 34"/>
            <p:cNvGrpSpPr>
              <a:grpSpLocks/>
            </p:cNvGrpSpPr>
            <p:nvPr/>
          </p:nvGrpSpPr>
          <p:grpSpPr bwMode="auto">
            <a:xfrm>
              <a:off x="2049138" y="1825971"/>
              <a:ext cx="660400" cy="657225"/>
              <a:chOff x="997" y="1736"/>
              <a:chExt cx="416" cy="414"/>
            </a:xfrm>
          </p:grpSpPr>
          <p:sp>
            <p:nvSpPr>
              <p:cNvPr id="16418"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6419"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6417"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a:solidFill>
                    <a:srgbClr val="FFFFFF"/>
                  </a:solidFill>
                  <a:latin typeface="Arial" pitchFamily="34" charset="0"/>
                  <a:cs typeface="Arial" pitchFamily="34" charset="0"/>
                </a:rPr>
                <a:t>1</a:t>
              </a:r>
            </a:p>
          </p:txBody>
        </p:sp>
      </p:grpSp>
      <p:sp>
        <p:nvSpPr>
          <p:cNvPr id="12" name="Oval 11"/>
          <p:cNvSpPr/>
          <p:nvPr/>
        </p:nvSpPr>
        <p:spPr>
          <a:xfrm>
            <a:off x="0" y="-7620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graphicFrame>
        <p:nvGraphicFramePr>
          <p:cNvPr id="13" name="Table 12"/>
          <p:cNvGraphicFramePr>
            <a:graphicFrameLocks noGrp="1"/>
          </p:cNvGraphicFramePr>
          <p:nvPr>
            <p:extLst>
              <p:ext uri="{D42A27DB-BD31-4B8C-83A1-F6EECF244321}">
                <p14:modId xmlns:p14="http://schemas.microsoft.com/office/powerpoint/2010/main" val="997989938"/>
              </p:ext>
            </p:extLst>
          </p:nvPr>
        </p:nvGraphicFramePr>
        <p:xfrm>
          <a:off x="152400" y="5589494"/>
          <a:ext cx="3962400" cy="1268506"/>
        </p:xfrm>
        <a:graphic>
          <a:graphicData uri="http://schemas.openxmlformats.org/drawingml/2006/table">
            <a:tbl>
              <a:tblPr firstRow="1" bandRow="1">
                <a:tableStyleId>{5C22544A-7EE6-4342-B048-85BDC9FD1C3A}</a:tableStyleId>
              </a:tblPr>
              <a:tblGrid>
                <a:gridCol w="1363980"/>
                <a:gridCol w="2598420"/>
              </a:tblGrid>
              <a:tr h="410826">
                <a:tc>
                  <a:txBody>
                    <a:bodyPr/>
                    <a:lstStyle/>
                    <a:p>
                      <a:pPr algn="ctr"/>
                      <a:r>
                        <a:rPr lang="en-US" sz="1000" dirty="0" smtClean="0">
                          <a:latin typeface="Arial" pitchFamily="34" charset="0"/>
                          <a:cs typeface="Arial" pitchFamily="34" charset="0"/>
                        </a:rPr>
                        <a:t>Study</a:t>
                      </a:r>
                      <a:endParaRPr lang="en-US" sz="1000" dirty="0">
                        <a:latin typeface="Arial" pitchFamily="34" charset="0"/>
                        <a:cs typeface="Arial" pitchFamily="34" charset="0"/>
                      </a:endParaRPr>
                    </a:p>
                  </a:txBody>
                  <a:tcPr>
                    <a:solidFill>
                      <a:srgbClr val="CC6600"/>
                    </a:solidFill>
                  </a:tcPr>
                </a:tc>
                <a:tc>
                  <a:txBody>
                    <a:bodyPr/>
                    <a:lstStyle/>
                    <a:p>
                      <a:pPr algn="ctr"/>
                      <a:r>
                        <a:rPr lang="nl-NL" sz="1000" b="0" i="0" dirty="0" smtClean="0">
                          <a:latin typeface="Arial" pitchFamily="34" charset="0"/>
                          <a:cs typeface="Arial" pitchFamily="34" charset="0"/>
                        </a:rPr>
                        <a:t>Histopathologic</a:t>
                      </a:r>
                      <a:r>
                        <a:rPr lang="nl-NL" sz="1000" b="0" i="0" baseline="0" dirty="0" smtClean="0">
                          <a:latin typeface="Arial" pitchFamily="34" charset="0"/>
                          <a:cs typeface="Arial" pitchFamily="34" charset="0"/>
                        </a:rPr>
                        <a:t> types</a:t>
                      </a:r>
                      <a:endParaRPr lang="nl-NL" sz="1000" b="0" i="0" dirty="0" smtClean="0">
                        <a:latin typeface="Arial" pitchFamily="34" charset="0"/>
                        <a:cs typeface="Arial" pitchFamily="34" charset="0"/>
                      </a:endParaRPr>
                    </a:p>
                    <a:p>
                      <a:pPr algn="ctr"/>
                      <a:endParaRPr lang="en-US" sz="1000" i="0" dirty="0">
                        <a:latin typeface="Arial" pitchFamily="34" charset="0"/>
                        <a:cs typeface="Arial" pitchFamily="34" charset="0"/>
                      </a:endParaRPr>
                    </a:p>
                  </a:txBody>
                  <a:tcPr>
                    <a:solidFill>
                      <a:srgbClr val="CC6600"/>
                    </a:solidFill>
                  </a:tcPr>
                </a:tc>
              </a:tr>
              <a:tr h="461440">
                <a:tc>
                  <a:txBody>
                    <a:bodyPr/>
                    <a:lstStyle/>
                    <a:p>
                      <a:r>
                        <a:rPr lang="en-US" sz="1000" baseline="0" dirty="0" err="1" smtClean="0">
                          <a:latin typeface="Times New Roman" pitchFamily="18" charset="0"/>
                          <a:cs typeface="Times New Roman" pitchFamily="18" charset="0"/>
                        </a:rPr>
                        <a:t>Houwen</a:t>
                      </a:r>
                      <a:r>
                        <a:rPr lang="en-US" sz="1000" baseline="0" dirty="0" smtClean="0">
                          <a:latin typeface="Times New Roman" pitchFamily="18" charset="0"/>
                          <a:cs typeface="Times New Roman" pitchFamily="18" charset="0"/>
                        </a:rPr>
                        <a:t> L (1994)</a:t>
                      </a:r>
                      <a:endParaRPr lang="en-US" sz="1000" dirty="0">
                        <a:latin typeface="Times New Roman" pitchFamily="18" charset="0"/>
                        <a:cs typeface="Times New Roman" pitchFamily="18" charset="0"/>
                      </a:endParaRPr>
                    </a:p>
                  </a:txBody>
                  <a:tcPr/>
                </a:tc>
                <a:tc>
                  <a:txBody>
                    <a:bodyPr/>
                    <a:lstStyle/>
                    <a:p>
                      <a:pPr algn="l"/>
                      <a:r>
                        <a:rPr lang="en-US" sz="1000" dirty="0" smtClean="0">
                          <a:latin typeface="Times New Roman" pitchFamily="18" charset="0"/>
                          <a:cs typeface="Times New Roman" pitchFamily="18" charset="0"/>
                        </a:rPr>
                        <a:t>Central lung cancer: squamous cell</a:t>
                      </a:r>
                      <a:r>
                        <a:rPr lang="en-US" sz="1000" baseline="0" dirty="0" smtClean="0">
                          <a:latin typeface="Times New Roman" pitchFamily="18" charset="0"/>
                          <a:cs typeface="Times New Roman" pitchFamily="18" charset="0"/>
                        </a:rPr>
                        <a:t> 60%</a:t>
                      </a:r>
                    </a:p>
                    <a:p>
                      <a:pPr algn="l"/>
                      <a:r>
                        <a:rPr lang="en-US" sz="1000" dirty="0" smtClean="0">
                          <a:latin typeface="Times New Roman" pitchFamily="18" charset="0"/>
                          <a:cs typeface="Times New Roman" pitchFamily="18" charset="0"/>
                        </a:rPr>
                        <a:t>Peripheral lung cancer:</a:t>
                      </a:r>
                      <a:r>
                        <a:rPr lang="en-US" sz="1000" baseline="0" dirty="0" smtClean="0">
                          <a:latin typeface="Times New Roman" pitchFamily="18" charset="0"/>
                          <a:cs typeface="Times New Roman" pitchFamily="18" charset="0"/>
                        </a:rPr>
                        <a:t> adenocarcinoma 70%</a:t>
                      </a:r>
                      <a:endParaRPr lang="en-US" sz="1000" dirty="0">
                        <a:latin typeface="Times New Roman" pitchFamily="18" charset="0"/>
                        <a:cs typeface="Times New Roman" pitchFamily="18" charset="0"/>
                      </a:endParaRPr>
                    </a:p>
                  </a:txBody>
                  <a:tcPr/>
                </a:tc>
              </a:tr>
              <a:tr h="317979">
                <a:tc>
                  <a:txBody>
                    <a:bodyPr/>
                    <a:lstStyle/>
                    <a:p>
                      <a:r>
                        <a:rPr lang="en-US" sz="1000" dirty="0" err="1" smtClean="0">
                          <a:latin typeface="Times New Roman" pitchFamily="18" charset="0"/>
                          <a:cs typeface="Times New Roman" pitchFamily="18" charset="0"/>
                        </a:rPr>
                        <a:t>Phan</a:t>
                      </a:r>
                      <a:r>
                        <a:rPr lang="en-US" sz="1000" dirty="0" smtClean="0">
                          <a:latin typeface="Times New Roman" pitchFamily="18" charset="0"/>
                          <a:cs typeface="Times New Roman" pitchFamily="18" charset="0"/>
                        </a:rPr>
                        <a:t> </a:t>
                      </a:r>
                      <a:r>
                        <a:rPr lang="en-US" sz="1000" dirty="0" err="1" smtClean="0">
                          <a:latin typeface="Times New Roman" pitchFamily="18" charset="0"/>
                          <a:cs typeface="Times New Roman" pitchFamily="18" charset="0"/>
                        </a:rPr>
                        <a:t>Lê</a:t>
                      </a:r>
                      <a:r>
                        <a:rPr lang="en-US" sz="1000" dirty="0" smtClean="0">
                          <a:latin typeface="Times New Roman" pitchFamily="18" charset="0"/>
                          <a:cs typeface="Times New Roman" pitchFamily="18" charset="0"/>
                        </a:rPr>
                        <a:t> </a:t>
                      </a:r>
                      <a:r>
                        <a:rPr lang="en-US" sz="1000" dirty="0" err="1" smtClean="0">
                          <a:latin typeface="Times New Roman" pitchFamily="18" charset="0"/>
                          <a:cs typeface="Times New Roman" pitchFamily="18" charset="0"/>
                        </a:rPr>
                        <a:t>Thắng</a:t>
                      </a:r>
                      <a:r>
                        <a:rPr lang="en-US" sz="1000" dirty="0" smtClean="0">
                          <a:latin typeface="Times New Roman" pitchFamily="18" charset="0"/>
                          <a:cs typeface="Times New Roman" pitchFamily="18" charset="0"/>
                        </a:rPr>
                        <a:t> (2000)</a:t>
                      </a:r>
                      <a:endParaRPr lang="en-US" sz="1000" dirty="0">
                        <a:latin typeface="Times New Roman" pitchFamily="18" charset="0"/>
                        <a:cs typeface="Times New Roman" pitchFamily="18" charset="0"/>
                      </a:endParaRPr>
                    </a:p>
                  </a:txBody>
                  <a:tcPr/>
                </a:tc>
                <a:tc>
                  <a:txBody>
                    <a:bodyPr/>
                    <a:lstStyle/>
                    <a:p>
                      <a:pPr algn="l"/>
                      <a:r>
                        <a:rPr lang="en-US" sz="1000" dirty="0" smtClean="0">
                          <a:latin typeface="Times New Roman" pitchFamily="18" charset="0"/>
                          <a:cs typeface="Times New Roman" pitchFamily="18" charset="0"/>
                        </a:rPr>
                        <a:t>Central lung cancer: squamous cell </a:t>
                      </a:r>
                      <a:r>
                        <a:rPr lang="en-US" sz="1000" baseline="0" dirty="0" smtClean="0">
                          <a:latin typeface="Times New Roman" pitchFamily="18" charset="0"/>
                          <a:cs typeface="Times New Roman" pitchFamily="18" charset="0"/>
                        </a:rPr>
                        <a:t>38.5%</a:t>
                      </a:r>
                    </a:p>
                    <a:p>
                      <a:pPr algn="l"/>
                      <a:r>
                        <a:rPr lang="en-US" sz="1000" dirty="0" smtClean="0">
                          <a:latin typeface="Times New Roman" pitchFamily="18" charset="0"/>
                          <a:cs typeface="Times New Roman" pitchFamily="18" charset="0"/>
                        </a:rPr>
                        <a:t>Peripheral lung cancer:</a:t>
                      </a:r>
                      <a:r>
                        <a:rPr lang="en-US" sz="1000" baseline="0" dirty="0" smtClean="0">
                          <a:latin typeface="Times New Roman" pitchFamily="18" charset="0"/>
                          <a:cs typeface="Times New Roman" pitchFamily="18" charset="0"/>
                        </a:rPr>
                        <a:t> adenocarcinoma 74.5%</a:t>
                      </a:r>
                      <a:endParaRPr lang="en-US" sz="1000" dirty="0">
                        <a:latin typeface="Times New Roman" pitchFamily="18" charset="0"/>
                        <a:cs typeface="Times New Roman" pitchFamily="18" charset="0"/>
                      </a:endParaRPr>
                    </a:p>
                  </a:txBody>
                  <a:tcPr/>
                </a:tc>
              </a:tr>
            </a:tbl>
          </a:graphicData>
        </a:graphic>
      </p:graphicFrame>
      <p:graphicFrame>
        <p:nvGraphicFramePr>
          <p:cNvPr id="16" name="Chart 15"/>
          <p:cNvGraphicFramePr/>
          <p:nvPr/>
        </p:nvGraphicFramePr>
        <p:xfrm>
          <a:off x="1143000" y="1371600"/>
          <a:ext cx="6858000" cy="4248150"/>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0"/>
          <p:cNvSpPr>
            <a:spLocks noChangeArrowheads="1"/>
          </p:cNvSpPr>
          <p:nvPr/>
        </p:nvSpPr>
        <p:spPr bwMode="auto">
          <a:xfrm>
            <a:off x="5257800" y="7252"/>
            <a:ext cx="4019550" cy="830948"/>
          </a:xfrm>
          <a:prstGeom prst="rect">
            <a:avLst/>
          </a:prstGeom>
          <a:noFill/>
          <a:ln w="9525">
            <a:noFill/>
            <a:miter lim="800000"/>
            <a:headEnd/>
            <a:tailEnd/>
          </a:ln>
        </p:spPr>
        <p:txBody>
          <a:bodyPr wrap="square" tIns="152352" bIns="0" anchor="ctr">
            <a:spAutoFit/>
          </a:bodyPr>
          <a:lstStyle/>
          <a:p>
            <a:pPr algn="ctr"/>
            <a:r>
              <a:rPr lang="en-US" sz="2200" b="1" dirty="0" smtClean="0">
                <a:solidFill>
                  <a:srgbClr val="0C04AC"/>
                </a:solidFill>
                <a:latin typeface="Arial" pitchFamily="34" charset="0"/>
                <a:cs typeface="Arial" pitchFamily="34" charset="0"/>
              </a:rPr>
              <a:t>Clinical &amp; </a:t>
            </a:r>
            <a:r>
              <a:rPr lang="en-US" sz="2200" b="1" dirty="0" err="1" smtClean="0">
                <a:solidFill>
                  <a:srgbClr val="0C04AC"/>
                </a:solidFill>
                <a:latin typeface="Arial" pitchFamily="34" charset="0"/>
                <a:cs typeface="Arial" pitchFamily="34" charset="0"/>
              </a:rPr>
              <a:t>paraclinical</a:t>
            </a:r>
            <a:r>
              <a:rPr lang="en-US" sz="2200" b="1" dirty="0" smtClean="0">
                <a:solidFill>
                  <a:srgbClr val="0C04AC"/>
                </a:solidFill>
                <a:latin typeface="Arial" pitchFamily="34" charset="0"/>
                <a:cs typeface="Arial" pitchFamily="34" charset="0"/>
              </a:rPr>
              <a:t> features</a:t>
            </a:r>
            <a:endParaRPr lang="en-US" sz="2200" b="1" dirty="0">
              <a:solidFill>
                <a:srgbClr val="0C04AC"/>
              </a:solidFill>
              <a:latin typeface="Arial" pitchFamily="34" charset="0"/>
              <a:cs typeface="Arial" pitchFamily="34" charset="0"/>
            </a:endParaRPr>
          </a:p>
        </p:txBody>
      </p:sp>
      <p:sp>
        <p:nvSpPr>
          <p:cNvPr id="15" name="TextBox 14"/>
          <p:cNvSpPr txBox="1"/>
          <p:nvPr/>
        </p:nvSpPr>
        <p:spPr>
          <a:xfrm>
            <a:off x="1798320" y="5277981"/>
            <a:ext cx="1257300" cy="276999"/>
          </a:xfrm>
          <a:prstGeom prst="rect">
            <a:avLst/>
          </a:prstGeom>
          <a:solidFill>
            <a:srgbClr val="AFCAEB"/>
          </a:solidFill>
        </p:spPr>
        <p:txBody>
          <a:bodyPr wrap="square" rtlCol="0">
            <a:spAutoFit/>
          </a:bodyPr>
          <a:lstStyle/>
          <a:p>
            <a:r>
              <a:rPr lang="en-US" sz="1200" dirty="0" smtClean="0"/>
              <a:t>Small cell</a:t>
            </a:r>
            <a:endParaRPr lang="en-US" sz="1200" dirty="0"/>
          </a:p>
        </p:txBody>
      </p:sp>
      <p:sp>
        <p:nvSpPr>
          <p:cNvPr id="17" name="TextBox 16"/>
          <p:cNvSpPr txBox="1"/>
          <p:nvPr/>
        </p:nvSpPr>
        <p:spPr>
          <a:xfrm>
            <a:off x="3291840" y="5273040"/>
            <a:ext cx="1356360" cy="276999"/>
          </a:xfrm>
          <a:prstGeom prst="rect">
            <a:avLst/>
          </a:prstGeom>
          <a:solidFill>
            <a:srgbClr val="AFCAEB"/>
          </a:solidFill>
        </p:spPr>
        <p:txBody>
          <a:bodyPr wrap="square" rtlCol="0">
            <a:spAutoFit/>
          </a:bodyPr>
          <a:lstStyle/>
          <a:p>
            <a:r>
              <a:rPr lang="en-US" sz="1200" dirty="0" smtClean="0"/>
              <a:t>Adenocarcinoma</a:t>
            </a:r>
            <a:endParaRPr lang="en-US" sz="1200" dirty="0"/>
          </a:p>
        </p:txBody>
      </p:sp>
      <p:sp>
        <p:nvSpPr>
          <p:cNvPr id="18" name="TextBox 17"/>
          <p:cNvSpPr txBox="1"/>
          <p:nvPr/>
        </p:nvSpPr>
        <p:spPr>
          <a:xfrm>
            <a:off x="4876800" y="5273040"/>
            <a:ext cx="1257300" cy="276999"/>
          </a:xfrm>
          <a:prstGeom prst="rect">
            <a:avLst/>
          </a:prstGeom>
          <a:solidFill>
            <a:srgbClr val="AFCAEB"/>
          </a:solidFill>
        </p:spPr>
        <p:txBody>
          <a:bodyPr wrap="square" rtlCol="0">
            <a:spAutoFit/>
          </a:bodyPr>
          <a:lstStyle/>
          <a:p>
            <a:r>
              <a:rPr lang="en-US" sz="1200" dirty="0" smtClean="0"/>
              <a:t>Squamous cell</a:t>
            </a:r>
            <a:endParaRPr lang="en-US" sz="1200" dirty="0"/>
          </a:p>
        </p:txBody>
      </p:sp>
      <p:sp>
        <p:nvSpPr>
          <p:cNvPr id="19" name="TextBox 18"/>
          <p:cNvSpPr txBox="1"/>
          <p:nvPr/>
        </p:nvSpPr>
        <p:spPr>
          <a:xfrm>
            <a:off x="6355080" y="5265420"/>
            <a:ext cx="1257300" cy="276999"/>
          </a:xfrm>
          <a:prstGeom prst="rect">
            <a:avLst/>
          </a:prstGeom>
          <a:solidFill>
            <a:srgbClr val="AFCAEB"/>
          </a:solidFill>
        </p:spPr>
        <p:txBody>
          <a:bodyPr wrap="square" rtlCol="0">
            <a:spAutoFit/>
          </a:bodyPr>
          <a:lstStyle/>
          <a:p>
            <a:r>
              <a:rPr lang="en-US" sz="1200" dirty="0" smtClean="0"/>
              <a:t>Large cell</a:t>
            </a:r>
            <a:endParaRPr lang="en-US" sz="12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2"/>
          <p:cNvGrpSpPr>
            <a:grpSpLocks/>
          </p:cNvGrpSpPr>
          <p:nvPr/>
        </p:nvGrpSpPr>
        <p:grpSpPr bwMode="auto">
          <a:xfrm>
            <a:off x="4242725" y="469900"/>
            <a:ext cx="660400" cy="657225"/>
            <a:chOff x="2049138" y="1825971"/>
            <a:chExt cx="660400" cy="657225"/>
          </a:xfrm>
        </p:grpSpPr>
        <p:grpSp>
          <p:nvGrpSpPr>
            <p:cNvPr id="3" name="Group 34"/>
            <p:cNvGrpSpPr>
              <a:grpSpLocks/>
            </p:cNvGrpSpPr>
            <p:nvPr/>
          </p:nvGrpSpPr>
          <p:grpSpPr bwMode="auto">
            <a:xfrm>
              <a:off x="2049138" y="1825971"/>
              <a:ext cx="660400" cy="657225"/>
              <a:chOff x="997" y="1736"/>
              <a:chExt cx="416" cy="414"/>
            </a:xfrm>
          </p:grpSpPr>
          <p:sp>
            <p:nvSpPr>
              <p:cNvPr id="16418"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6419"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6417"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a:solidFill>
                    <a:srgbClr val="FFFFFF"/>
                  </a:solidFill>
                  <a:latin typeface="Arial" pitchFamily="34" charset="0"/>
                  <a:cs typeface="Arial" pitchFamily="34" charset="0"/>
                </a:rPr>
                <a:t>2</a:t>
              </a:r>
            </a:p>
          </p:txBody>
        </p:sp>
      </p:grpSp>
      <p:sp>
        <p:nvSpPr>
          <p:cNvPr id="16391" name="Rectangle 10"/>
          <p:cNvSpPr>
            <a:spLocks noChangeArrowheads="1"/>
          </p:cNvSpPr>
          <p:nvPr/>
        </p:nvSpPr>
        <p:spPr bwMode="auto">
          <a:xfrm>
            <a:off x="4903125" y="109765"/>
            <a:ext cx="4191000" cy="1261835"/>
          </a:xfrm>
          <a:prstGeom prst="rect">
            <a:avLst/>
          </a:prstGeom>
          <a:noFill/>
          <a:ln w="9525">
            <a:noFill/>
            <a:miter lim="800000"/>
            <a:headEnd/>
            <a:tailEnd/>
          </a:ln>
        </p:spPr>
        <p:txBody>
          <a:bodyPr wrap="square" tIns="152352" bIns="0" anchor="ctr">
            <a:spAutoFit/>
          </a:bodyPr>
          <a:lstStyle/>
          <a:p>
            <a:pPr algn="just"/>
            <a:r>
              <a:rPr lang="en-US" sz="2400" b="1" i="1" dirty="0">
                <a:solidFill>
                  <a:srgbClr val="0C04AC"/>
                </a:solidFill>
                <a:latin typeface="Arial" pitchFamily="34" charset="0"/>
                <a:cs typeface="Arial" pitchFamily="34" charset="0"/>
              </a:rPr>
              <a:t>Assessing the lesions of </a:t>
            </a:r>
            <a:r>
              <a:rPr lang="en-US" sz="2400" b="1" i="1" dirty="0" smtClean="0">
                <a:solidFill>
                  <a:srgbClr val="0C04AC"/>
                </a:solidFill>
                <a:latin typeface="Arial" pitchFamily="34" charset="0"/>
                <a:cs typeface="Arial" pitchFamily="34" charset="0"/>
              </a:rPr>
              <a:t>bronchogenic carcinoma </a:t>
            </a:r>
            <a:r>
              <a:rPr lang="en-US" sz="2400" b="1" i="1" dirty="0">
                <a:solidFill>
                  <a:srgbClr val="0C04AC"/>
                </a:solidFill>
                <a:latin typeface="Arial" pitchFamily="34" charset="0"/>
                <a:cs typeface="Arial" pitchFamily="34" charset="0"/>
              </a:rPr>
              <a:t>in </a:t>
            </a:r>
            <a:r>
              <a:rPr lang="en-US" sz="2400" b="1" i="1" dirty="0" smtClean="0">
                <a:solidFill>
                  <a:srgbClr val="0C04AC"/>
                </a:solidFill>
                <a:latin typeface="Arial" pitchFamily="34" charset="0"/>
                <a:cs typeface="Arial" pitchFamily="34" charset="0"/>
              </a:rPr>
              <a:t>white light bronchoscopy</a:t>
            </a:r>
            <a:r>
              <a:rPr lang="en-US" sz="2200" dirty="0" smtClean="0">
                <a:solidFill>
                  <a:srgbClr val="0C04AC"/>
                </a:solidFill>
                <a:latin typeface="Arial" pitchFamily="34" charset="0"/>
                <a:cs typeface="Arial" pitchFamily="34" charset="0"/>
              </a:rPr>
              <a:t>:</a:t>
            </a:r>
            <a:endParaRPr lang="en-US" sz="2200" dirty="0">
              <a:solidFill>
                <a:srgbClr val="0C04AC"/>
              </a:solidFill>
              <a:latin typeface="Arial" pitchFamily="34" charset="0"/>
              <a:cs typeface="Arial" pitchFamily="34" charset="0"/>
            </a:endParaRPr>
          </a:p>
        </p:txBody>
      </p:sp>
      <p:sp>
        <p:nvSpPr>
          <p:cNvPr id="12" name="Oval 11"/>
          <p:cNvSpPr/>
          <p:nvPr/>
        </p:nvSpPr>
        <p:spPr>
          <a:xfrm>
            <a:off x="0" y="-7620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graphicFrame>
        <p:nvGraphicFramePr>
          <p:cNvPr id="13" name="Table 12"/>
          <p:cNvGraphicFramePr>
            <a:graphicFrameLocks noGrp="1"/>
          </p:cNvGraphicFramePr>
          <p:nvPr>
            <p:extLst>
              <p:ext uri="{D42A27DB-BD31-4B8C-83A1-F6EECF244321}">
                <p14:modId xmlns:p14="http://schemas.microsoft.com/office/powerpoint/2010/main" val="3360038102"/>
              </p:ext>
            </p:extLst>
          </p:nvPr>
        </p:nvGraphicFramePr>
        <p:xfrm>
          <a:off x="304800" y="5638800"/>
          <a:ext cx="5892800" cy="1005646"/>
        </p:xfrm>
        <a:graphic>
          <a:graphicData uri="http://schemas.openxmlformats.org/drawingml/2006/table">
            <a:tbl>
              <a:tblPr firstRow="1" bandRow="1">
                <a:tableStyleId>{5C22544A-7EE6-4342-B048-85BDC9FD1C3A}</a:tableStyleId>
              </a:tblPr>
              <a:tblGrid>
                <a:gridCol w="1816100"/>
                <a:gridCol w="4076700"/>
              </a:tblGrid>
              <a:tr h="286988">
                <a:tc>
                  <a:txBody>
                    <a:bodyPr/>
                    <a:lstStyle/>
                    <a:p>
                      <a:pPr algn="ctr"/>
                      <a:r>
                        <a:rPr lang="en-US" sz="1200" dirty="0" smtClean="0">
                          <a:latin typeface="Times New Roman" pitchFamily="18" charset="0"/>
                          <a:cs typeface="Times New Roman" pitchFamily="18" charset="0"/>
                        </a:rPr>
                        <a:t>Study</a:t>
                      </a:r>
                      <a:endParaRPr lang="en-US" sz="1200" dirty="0">
                        <a:latin typeface="Times New Roman" pitchFamily="18" charset="0"/>
                        <a:cs typeface="Times New Roman" pitchFamily="18" charset="0"/>
                      </a:endParaRPr>
                    </a:p>
                  </a:txBody>
                  <a:tcPr>
                    <a:solidFill>
                      <a:srgbClr val="CC6600"/>
                    </a:solidFill>
                  </a:tcPr>
                </a:tc>
                <a:tc>
                  <a:txBody>
                    <a:bodyPr/>
                    <a:lstStyle/>
                    <a:p>
                      <a:pPr algn="ctr"/>
                      <a:r>
                        <a:rPr lang="en-US" sz="1200" b="0" i="0" dirty="0" smtClean="0">
                          <a:latin typeface="Times New Roman" pitchFamily="18" charset="0"/>
                          <a:cs typeface="Times New Roman" pitchFamily="18" charset="0"/>
                        </a:rPr>
                        <a:t>Lesions</a:t>
                      </a:r>
                      <a:endParaRPr lang="en-US" sz="1200" i="0" dirty="0">
                        <a:latin typeface="Times New Roman" pitchFamily="18" charset="0"/>
                        <a:cs typeface="Times New Roman" pitchFamily="18" charset="0"/>
                      </a:endParaRPr>
                    </a:p>
                  </a:txBody>
                  <a:tcPr>
                    <a:solidFill>
                      <a:srgbClr val="CC6600"/>
                    </a:solidFill>
                  </a:tcPr>
                </a:tc>
              </a:tr>
              <a:tr h="425467">
                <a:tc>
                  <a:txBody>
                    <a:bodyPr/>
                    <a:lstStyle/>
                    <a:p>
                      <a:r>
                        <a:rPr lang="en-US" sz="1200" dirty="0" err="1" smtClean="0">
                          <a:latin typeface="Times New Roman" pitchFamily="18" charset="0"/>
                          <a:cs typeface="Times New Roman" pitchFamily="18" charset="0"/>
                        </a:rPr>
                        <a:t>Ngô</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Quý</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Châu</a:t>
                      </a:r>
                      <a:r>
                        <a:rPr lang="en-US" sz="1200" dirty="0" smtClean="0">
                          <a:latin typeface="Times New Roman" pitchFamily="18" charset="0"/>
                          <a:cs typeface="Times New Roman" pitchFamily="18" charset="0"/>
                        </a:rPr>
                        <a:t> (2002)</a:t>
                      </a:r>
                      <a:endParaRPr lang="en-US" sz="1200" dirty="0">
                        <a:latin typeface="Times New Roman" pitchFamily="18" charset="0"/>
                        <a:cs typeface="Times New Roman" pitchFamily="18" charset="0"/>
                      </a:endParaRPr>
                    </a:p>
                  </a:txBody>
                  <a:tcPr/>
                </a:tc>
                <a:tc>
                  <a:txBody>
                    <a:bodyPr/>
                    <a:lstStyle/>
                    <a:p>
                      <a:pPr algn="l"/>
                      <a:r>
                        <a:rPr lang="en-US" sz="1200" baseline="0" dirty="0" smtClean="0">
                          <a:latin typeface="Times New Roman" pitchFamily="18" charset="0"/>
                          <a:cs typeface="Times New Roman" pitchFamily="18" charset="0"/>
                        </a:rPr>
                        <a:t>Papillary tumor </a:t>
                      </a:r>
                      <a:r>
                        <a:rPr lang="en-US" sz="1200" baseline="0" dirty="0" smtClean="0">
                          <a:latin typeface="Times New Roman" pitchFamily="18" charset="0"/>
                          <a:cs typeface="Times New Roman" pitchFamily="18" charset="0"/>
                        </a:rPr>
                        <a:t>17%, infiltration 39%, compression 30%</a:t>
                      </a:r>
                    </a:p>
                  </a:txBody>
                  <a:tcPr/>
                </a:tc>
              </a:tr>
              <a:tr h="293191">
                <a:tc>
                  <a:txBody>
                    <a:bodyPr/>
                    <a:lstStyle/>
                    <a:p>
                      <a:r>
                        <a:rPr lang="en-US" sz="1200" err="1" smtClean="0">
                          <a:latin typeface="Times New Roman" pitchFamily="18" charset="0"/>
                          <a:cs typeface="Times New Roman" pitchFamily="18" charset="0"/>
                        </a:rPr>
                        <a:t>Nguyễn</a:t>
                      </a:r>
                      <a:r>
                        <a:rPr lang="en-US" sz="1200" baseline="0" smtClean="0">
                          <a:latin typeface="Times New Roman" pitchFamily="18" charset="0"/>
                          <a:cs typeface="Times New Roman" pitchFamily="18" charset="0"/>
                        </a:rPr>
                        <a:t> </a:t>
                      </a:r>
                      <a:r>
                        <a:rPr lang="en-US" sz="1200" baseline="0" err="1" smtClean="0">
                          <a:latin typeface="Times New Roman" pitchFamily="18" charset="0"/>
                          <a:cs typeface="Times New Roman" pitchFamily="18" charset="0"/>
                        </a:rPr>
                        <a:t>Đại</a:t>
                      </a:r>
                      <a:r>
                        <a:rPr lang="en-US" sz="1200" baseline="0" smtClean="0">
                          <a:latin typeface="Times New Roman" pitchFamily="18" charset="0"/>
                          <a:cs typeface="Times New Roman" pitchFamily="18" charset="0"/>
                        </a:rPr>
                        <a:t> </a:t>
                      </a:r>
                      <a:r>
                        <a:rPr lang="en-US" sz="1200" baseline="0" err="1" smtClean="0">
                          <a:latin typeface="Times New Roman" pitchFamily="18" charset="0"/>
                          <a:cs typeface="Times New Roman" pitchFamily="18" charset="0"/>
                        </a:rPr>
                        <a:t>Bình</a:t>
                      </a:r>
                      <a:r>
                        <a:rPr lang="en-US" sz="1200" baseline="0" smtClean="0">
                          <a:latin typeface="Times New Roman" pitchFamily="18" charset="0"/>
                          <a:cs typeface="Times New Roman" pitchFamily="18" charset="0"/>
                        </a:rPr>
                        <a:t> (1999)</a:t>
                      </a:r>
                      <a:endParaRPr lang="en-US" sz="1200">
                        <a:latin typeface="Times New Roman" pitchFamily="18" charset="0"/>
                        <a:cs typeface="Times New Roman" pitchFamily="18" charset="0"/>
                      </a:endParaRPr>
                    </a:p>
                  </a:txBody>
                  <a:tcPr/>
                </a:tc>
                <a:tc>
                  <a:txBody>
                    <a:bodyPr/>
                    <a:lstStyle/>
                    <a:p>
                      <a:pPr algn="l"/>
                      <a:r>
                        <a:rPr lang="en-US" sz="1200" baseline="0" dirty="0" smtClean="0">
                          <a:latin typeface="Times New Roman" pitchFamily="18" charset="0"/>
                          <a:cs typeface="Times New Roman" pitchFamily="18" charset="0"/>
                        </a:rPr>
                        <a:t>Papillary tumor 29.2</a:t>
                      </a:r>
                      <a:r>
                        <a:rPr lang="en-US" sz="1200" baseline="0" dirty="0" smtClean="0">
                          <a:latin typeface="Times New Roman" pitchFamily="18" charset="0"/>
                          <a:cs typeface="Times New Roman" pitchFamily="18" charset="0"/>
                        </a:rPr>
                        <a:t>%, infiltration 47.9%, compression 12.3%</a:t>
                      </a:r>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642157648"/>
              </p:ext>
            </p:extLst>
          </p:nvPr>
        </p:nvGraphicFramePr>
        <p:xfrm>
          <a:off x="762000" y="1752600"/>
          <a:ext cx="7391403" cy="2971798"/>
        </p:xfrm>
        <a:graphic>
          <a:graphicData uri="http://schemas.openxmlformats.org/drawingml/2006/table">
            <a:tbl>
              <a:tblPr>
                <a:tableStyleId>{08FB837D-C827-4EFA-A057-4D05807E0F7C}</a:tableStyleId>
              </a:tblPr>
              <a:tblGrid>
                <a:gridCol w="2525207"/>
                <a:gridCol w="2525207"/>
                <a:gridCol w="2340989"/>
              </a:tblGrid>
              <a:tr h="481913">
                <a:tc>
                  <a:txBody>
                    <a:bodyPr/>
                    <a:lstStyle/>
                    <a:p>
                      <a:pPr marL="0" marR="0" algn="ctr">
                        <a:lnSpc>
                          <a:spcPct val="120000"/>
                        </a:lnSpc>
                        <a:spcBef>
                          <a:spcPts val="400"/>
                        </a:spcBef>
                        <a:spcAft>
                          <a:spcPts val="0"/>
                        </a:spcAft>
                        <a:tabLst>
                          <a:tab pos="540385" algn="l"/>
                        </a:tabLst>
                      </a:pPr>
                      <a:r>
                        <a:rPr lang="en-US" sz="2400" dirty="0" smtClean="0">
                          <a:latin typeface="Times New Roman" pitchFamily="18" charset="0"/>
                          <a:cs typeface="Times New Roman" pitchFamily="18" charset="0"/>
                        </a:rPr>
                        <a:t>Lesion</a:t>
                      </a:r>
                      <a:endParaRPr lang="en-US" sz="24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400"/>
                        </a:spcBef>
                        <a:spcAft>
                          <a:spcPts val="0"/>
                        </a:spcAft>
                        <a:tabLst>
                          <a:tab pos="540385" algn="l"/>
                        </a:tabLst>
                      </a:pPr>
                      <a:r>
                        <a:rPr lang="en-US" sz="2400" dirty="0" smtClean="0">
                          <a:latin typeface="Times New Roman" pitchFamily="18" charset="0"/>
                          <a:cs typeface="Times New Roman" pitchFamily="18" charset="0"/>
                        </a:rPr>
                        <a:t>Number</a:t>
                      </a:r>
                      <a:endParaRPr lang="en-US" sz="24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400"/>
                        </a:spcBef>
                        <a:spcAft>
                          <a:spcPts val="0"/>
                        </a:spcAft>
                        <a:tabLst>
                          <a:tab pos="540385" algn="l"/>
                        </a:tabLst>
                      </a:pPr>
                      <a:r>
                        <a:rPr lang="en-US" sz="2400" dirty="0" smtClean="0">
                          <a:latin typeface="Times New Roman" pitchFamily="18" charset="0"/>
                          <a:cs typeface="Times New Roman" pitchFamily="18" charset="0"/>
                        </a:rPr>
                        <a:t>Percentage</a:t>
                      </a:r>
                      <a:endParaRPr lang="en-US" sz="2400" dirty="0">
                        <a:latin typeface="Times New Roman" pitchFamily="18" charset="0"/>
                        <a:ea typeface="Calibri"/>
                        <a:cs typeface="Times New Roman" pitchFamily="18" charset="0"/>
                      </a:endParaRPr>
                    </a:p>
                  </a:txBody>
                  <a:tcPr marL="68580" marR="68580" marT="0" marB="0" anchor="ctr"/>
                </a:tc>
              </a:tr>
              <a:tr h="481913">
                <a:tc>
                  <a:txBody>
                    <a:bodyPr/>
                    <a:lstStyle/>
                    <a:p>
                      <a:pPr marL="0" marR="0" algn="ctr">
                        <a:lnSpc>
                          <a:spcPct val="120000"/>
                        </a:lnSpc>
                        <a:spcBef>
                          <a:spcPts val="400"/>
                        </a:spcBef>
                        <a:spcAft>
                          <a:spcPts val="0"/>
                        </a:spcAft>
                        <a:tabLst>
                          <a:tab pos="540385" algn="l"/>
                        </a:tabLst>
                      </a:pPr>
                      <a:r>
                        <a:rPr lang="en-US" sz="2400" dirty="0" smtClean="0">
                          <a:latin typeface="Times New Roman" pitchFamily="18" charset="0"/>
                          <a:ea typeface="+mn-ea"/>
                          <a:cs typeface="Times New Roman" pitchFamily="18" charset="0"/>
                        </a:rPr>
                        <a:t>Papillary tumor</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a:latin typeface="Times New Roman" pitchFamily="18" charset="0"/>
                          <a:cs typeface="Times New Roman" pitchFamily="18" charset="0"/>
                        </a:rPr>
                        <a:t>10</a:t>
                      </a:r>
                      <a:endParaRPr lang="en-US" sz="240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a:latin typeface="Times New Roman" pitchFamily="18" charset="0"/>
                          <a:cs typeface="Times New Roman" pitchFamily="18" charset="0"/>
                        </a:rPr>
                        <a:t>25</a:t>
                      </a:r>
                      <a:endParaRPr lang="en-US" sz="2400">
                        <a:latin typeface="Times New Roman" pitchFamily="18" charset="0"/>
                        <a:ea typeface="Calibri"/>
                        <a:cs typeface="Times New Roman" pitchFamily="18" charset="0"/>
                      </a:endParaRPr>
                    </a:p>
                  </a:txBody>
                  <a:tcPr marL="68580" marR="68580" marT="0" marB="0"/>
                </a:tc>
              </a:tr>
              <a:tr h="481913">
                <a:tc>
                  <a:txBody>
                    <a:bodyPr/>
                    <a:lstStyle/>
                    <a:p>
                      <a:pPr marL="0" marR="0" algn="ctr">
                        <a:lnSpc>
                          <a:spcPct val="120000"/>
                        </a:lnSpc>
                        <a:spcBef>
                          <a:spcPts val="400"/>
                        </a:spcBef>
                        <a:spcAft>
                          <a:spcPts val="0"/>
                        </a:spcAft>
                        <a:tabLst>
                          <a:tab pos="540385" algn="l"/>
                        </a:tabLst>
                      </a:pPr>
                      <a:r>
                        <a:rPr lang="en-US" sz="2400" dirty="0" smtClean="0">
                          <a:latin typeface="Times New Roman" pitchFamily="18" charset="0"/>
                          <a:ea typeface="+mn-ea"/>
                          <a:cs typeface="Times New Roman" pitchFamily="18" charset="0"/>
                        </a:rPr>
                        <a:t>Infiltration</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dirty="0">
                          <a:latin typeface="Times New Roman" pitchFamily="18" charset="0"/>
                          <a:cs typeface="Times New Roman" pitchFamily="18" charset="0"/>
                        </a:rPr>
                        <a:t>24</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a:latin typeface="Times New Roman" pitchFamily="18" charset="0"/>
                          <a:cs typeface="Times New Roman" pitchFamily="18" charset="0"/>
                        </a:rPr>
                        <a:t>60</a:t>
                      </a:r>
                      <a:endParaRPr lang="en-US" sz="2400">
                        <a:latin typeface="Times New Roman" pitchFamily="18" charset="0"/>
                        <a:ea typeface="Calibri"/>
                        <a:cs typeface="Times New Roman" pitchFamily="18" charset="0"/>
                      </a:endParaRPr>
                    </a:p>
                  </a:txBody>
                  <a:tcPr marL="68580" marR="68580" marT="0" marB="0"/>
                </a:tc>
              </a:tr>
              <a:tr h="481913">
                <a:tc>
                  <a:txBody>
                    <a:bodyPr/>
                    <a:lstStyle/>
                    <a:p>
                      <a:pPr marL="0" marR="0" algn="ctr">
                        <a:lnSpc>
                          <a:spcPct val="120000"/>
                        </a:lnSpc>
                        <a:spcBef>
                          <a:spcPts val="400"/>
                        </a:spcBef>
                        <a:spcAft>
                          <a:spcPts val="0"/>
                        </a:spcAft>
                        <a:tabLst>
                          <a:tab pos="540385" algn="l"/>
                        </a:tabLst>
                      </a:pPr>
                      <a:r>
                        <a:rPr lang="en-US" sz="2400" dirty="0" smtClean="0">
                          <a:latin typeface="Times New Roman" pitchFamily="18" charset="0"/>
                          <a:cs typeface="Times New Roman" pitchFamily="18" charset="0"/>
                        </a:rPr>
                        <a:t>Compression</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dirty="0">
                          <a:latin typeface="Times New Roman" pitchFamily="18" charset="0"/>
                          <a:cs typeface="Times New Roman" pitchFamily="18" charset="0"/>
                        </a:rPr>
                        <a:t>6</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dirty="0">
                          <a:latin typeface="Times New Roman" pitchFamily="18" charset="0"/>
                          <a:cs typeface="Times New Roman" pitchFamily="18" charset="0"/>
                        </a:rPr>
                        <a:t>15</a:t>
                      </a:r>
                      <a:endParaRPr lang="en-US" sz="2400" dirty="0">
                        <a:latin typeface="Times New Roman" pitchFamily="18" charset="0"/>
                        <a:ea typeface="Calibri"/>
                        <a:cs typeface="Times New Roman" pitchFamily="18" charset="0"/>
                      </a:endParaRPr>
                    </a:p>
                  </a:txBody>
                  <a:tcPr marL="68580" marR="68580" marT="0" marB="0"/>
                </a:tc>
              </a:tr>
              <a:tr h="1044146">
                <a:tc>
                  <a:txBody>
                    <a:bodyPr/>
                    <a:lstStyle/>
                    <a:p>
                      <a:pPr marL="0" marR="0" algn="ctr">
                        <a:lnSpc>
                          <a:spcPct val="120000"/>
                        </a:lnSpc>
                        <a:spcBef>
                          <a:spcPts val="400"/>
                        </a:spcBef>
                        <a:spcAft>
                          <a:spcPts val="0"/>
                        </a:spcAft>
                        <a:tabLst>
                          <a:tab pos="540385" algn="l"/>
                          <a:tab pos="884555" algn="ctr"/>
                        </a:tabLst>
                      </a:pPr>
                      <a:r>
                        <a:rPr lang="en-US" sz="2400" dirty="0" smtClean="0">
                          <a:latin typeface="Times New Roman" pitchFamily="18" charset="0"/>
                          <a:cs typeface="Times New Roman" pitchFamily="18" charset="0"/>
                        </a:rPr>
                        <a:t>Total</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dirty="0" smtClean="0">
                          <a:latin typeface="Times New Roman" pitchFamily="18" charset="0"/>
                          <a:cs typeface="Times New Roman" pitchFamily="18" charset="0"/>
                        </a:rPr>
                        <a:t>40</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400"/>
                        </a:spcBef>
                        <a:spcAft>
                          <a:spcPts val="0"/>
                        </a:spcAft>
                        <a:tabLst>
                          <a:tab pos="540385" algn="l"/>
                        </a:tabLst>
                      </a:pPr>
                      <a:r>
                        <a:rPr lang="en-US" sz="2400" dirty="0">
                          <a:latin typeface="Times New Roman" pitchFamily="18" charset="0"/>
                          <a:cs typeface="Times New Roman" pitchFamily="18" charset="0"/>
                        </a:rPr>
                        <a:t>100</a:t>
                      </a:r>
                      <a:endParaRPr lang="en-US" sz="2400" dirty="0">
                        <a:latin typeface="Times New Roman" pitchFamily="18" charset="0"/>
                        <a:ea typeface="Calibri"/>
                        <a:cs typeface="Times New Roman" pitchFamily="18" charset="0"/>
                      </a:endParaRPr>
                    </a:p>
                  </a:txBody>
                  <a:tcPr marL="68580" marR="68580" marT="0" marB="0"/>
                </a:tc>
              </a:tr>
            </a:tbl>
          </a:graphicData>
        </a:graphic>
      </p:graphicFrame>
      <p:sp>
        <p:nvSpPr>
          <p:cNvPr id="18" name="Rectangle 17"/>
          <p:cNvSpPr/>
          <p:nvPr/>
        </p:nvSpPr>
        <p:spPr>
          <a:xfrm>
            <a:off x="304800" y="5105400"/>
            <a:ext cx="8321040" cy="369332"/>
          </a:xfrm>
          <a:prstGeom prst="rect">
            <a:avLst/>
          </a:prstGeom>
        </p:spPr>
        <p:txBody>
          <a:bodyPr wrap="square">
            <a:spAutoFit/>
          </a:bodyPr>
          <a:lstStyle/>
          <a:p>
            <a:r>
              <a:rPr lang="nl-NL" b="1" dirty="0" smtClean="0">
                <a:latin typeface="Arial" pitchFamily="34" charset="0"/>
                <a:cs typeface="Arial" pitchFamily="34" charset="0"/>
              </a:rPr>
              <a:t>Table 3.3. Lesions of </a:t>
            </a:r>
            <a:r>
              <a:rPr lang="nl-NL" b="1" dirty="0">
                <a:latin typeface="Arial" pitchFamily="34" charset="0"/>
                <a:cs typeface="Arial" pitchFamily="34" charset="0"/>
              </a:rPr>
              <a:t>bronchogenic carcinoma in white light bronchoscopy </a:t>
            </a:r>
            <a:endParaRPr lang="en-US"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0" y="-7620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sp>
        <p:nvSpPr>
          <p:cNvPr id="18" name="Rectangle 17"/>
          <p:cNvSpPr/>
          <p:nvPr/>
        </p:nvSpPr>
        <p:spPr>
          <a:xfrm>
            <a:off x="152400" y="6019800"/>
            <a:ext cx="8686800" cy="369332"/>
          </a:xfrm>
          <a:prstGeom prst="rect">
            <a:avLst/>
          </a:prstGeom>
        </p:spPr>
        <p:txBody>
          <a:bodyPr wrap="square">
            <a:spAutoFit/>
          </a:bodyPr>
          <a:lstStyle/>
          <a:p>
            <a:r>
              <a:rPr lang="nl-NL" b="1" dirty="0">
                <a:latin typeface="Arial" pitchFamily="34" charset="0"/>
                <a:cs typeface="Arial" pitchFamily="34" charset="0"/>
              </a:rPr>
              <a:t>Table </a:t>
            </a:r>
            <a:r>
              <a:rPr lang="nl-NL" b="1" dirty="0" smtClean="0">
                <a:latin typeface="Arial" pitchFamily="34" charset="0"/>
                <a:cs typeface="Arial" pitchFamily="34" charset="0"/>
              </a:rPr>
              <a:t>3.4. Lesions </a:t>
            </a:r>
            <a:r>
              <a:rPr lang="nl-NL" b="1" dirty="0">
                <a:latin typeface="Arial" pitchFamily="34" charset="0"/>
                <a:cs typeface="Arial" pitchFamily="34" charset="0"/>
              </a:rPr>
              <a:t>of bronchogenic carcinoma in </a:t>
            </a:r>
            <a:r>
              <a:rPr lang="nl-NL" b="1" dirty="0" smtClean="0">
                <a:latin typeface="Arial" pitchFamily="34" charset="0"/>
                <a:cs typeface="Arial" pitchFamily="34" charset="0"/>
              </a:rPr>
              <a:t>fluorescence bronchoscopy </a:t>
            </a:r>
            <a:endParaRPr lang="en-US" b="1" dirty="0">
              <a:latin typeface="Arial" pitchFamily="34"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595888093"/>
              </p:ext>
            </p:extLst>
          </p:nvPr>
        </p:nvGraphicFramePr>
        <p:xfrm>
          <a:off x="304800" y="1600200"/>
          <a:ext cx="8229599" cy="4256156"/>
        </p:xfrm>
        <a:graphic>
          <a:graphicData uri="http://schemas.openxmlformats.org/drawingml/2006/table">
            <a:tbl>
              <a:tblPr>
                <a:tableStyleId>{08FB837D-C827-4EFA-A057-4D05807E0F7C}</a:tableStyleId>
              </a:tblPr>
              <a:tblGrid>
                <a:gridCol w="4038600"/>
                <a:gridCol w="2057400"/>
                <a:gridCol w="2133599"/>
              </a:tblGrid>
              <a:tr h="1500277">
                <a:tc>
                  <a:txBody>
                    <a:bodyPr/>
                    <a:lstStyle/>
                    <a:p>
                      <a:pPr marL="0" marR="0" algn="r">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Bronchoscopy                 </a:t>
                      </a:r>
                    </a:p>
                    <a:p>
                      <a:pPr marL="0" marR="0">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Lesion</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White</a:t>
                      </a:r>
                      <a:r>
                        <a:rPr lang="en-US" sz="2000" baseline="0" dirty="0" smtClean="0">
                          <a:latin typeface="Times New Roman" pitchFamily="18" charset="0"/>
                          <a:cs typeface="Times New Roman" pitchFamily="18" charset="0"/>
                        </a:rPr>
                        <a:t> light</a:t>
                      </a:r>
                      <a:endParaRPr lang="en-US" sz="2000" dirty="0">
                        <a:latin typeface="Times New Roman" pitchFamily="18" charset="0"/>
                        <a:cs typeface="Times New Roman" pitchFamily="18" charset="0"/>
                      </a:endParaRPr>
                    </a:p>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n = 40</a:t>
                      </a:r>
                      <a:r>
                        <a:rPr lang="en-US" sz="2000" dirty="0">
                          <a:latin typeface="Times New Roman" pitchFamily="18" charset="0"/>
                          <a:cs typeface="Times New Roman" pitchFamily="18" charset="0"/>
                        </a:rPr>
                        <a:t>)</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lvl="0" indent="0" algn="ctr" defTabSz="914400" rtl="0" eaLnBrk="1" fontAlgn="auto" latinLnBrk="0" hangingPunct="1">
                        <a:lnSpc>
                          <a:spcPct val="120000"/>
                        </a:lnSpc>
                        <a:spcBef>
                          <a:spcPts val="200"/>
                        </a:spcBef>
                        <a:spcAft>
                          <a:spcPts val="0"/>
                        </a:spcAft>
                        <a:buClrTx/>
                        <a:buSzTx/>
                        <a:buFontTx/>
                        <a:buNone/>
                        <a:tabLst>
                          <a:tab pos="540385" algn="l"/>
                        </a:tabLst>
                        <a:defRPr/>
                      </a:pPr>
                      <a:r>
                        <a:rPr lang="en-US" sz="2000" b="0" kern="1200" dirty="0" smtClean="0">
                          <a:solidFill>
                            <a:schemeClr val="tx1"/>
                          </a:solidFill>
                          <a:latin typeface="Times New Roman" panose="02020603050405020304" pitchFamily="18" charset="0"/>
                          <a:ea typeface="+mn-ea"/>
                          <a:cs typeface="Times New Roman" panose="02020603050405020304" pitchFamily="18" charset="0"/>
                        </a:rPr>
                        <a:t>Decrease in fluorescence </a:t>
                      </a:r>
                    </a:p>
                    <a:p>
                      <a:pPr marL="0" marR="0" algn="ctr">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(n = </a:t>
                      </a:r>
                      <a:r>
                        <a:rPr lang="en-US" sz="2000" dirty="0">
                          <a:latin typeface="Times New Roman" pitchFamily="18" charset="0"/>
                          <a:cs typeface="Times New Roman" pitchFamily="18" charset="0"/>
                        </a:rPr>
                        <a:t>40)</a:t>
                      </a:r>
                      <a:endParaRPr lang="en-US" sz="2000" dirty="0">
                        <a:latin typeface="Times New Roman" pitchFamily="18" charset="0"/>
                        <a:ea typeface="Calibri"/>
                        <a:cs typeface="Times New Roman" pitchFamily="18" charset="0"/>
                      </a:endParaRPr>
                    </a:p>
                  </a:txBody>
                  <a:tcPr marL="68580" marR="68580" marT="0" marB="0" anchor="ctr"/>
                </a:tc>
              </a:tr>
              <a:tr h="542015">
                <a:tc>
                  <a:txBody>
                    <a:bodyPr/>
                    <a:lstStyle/>
                    <a:p>
                      <a:pPr marL="0" marR="0" algn="just">
                        <a:lnSpc>
                          <a:spcPct val="120000"/>
                        </a:lnSpc>
                        <a:spcBef>
                          <a:spcPts val="200"/>
                        </a:spcBef>
                        <a:spcAft>
                          <a:spcPts val="0"/>
                        </a:spcAft>
                        <a:tabLst>
                          <a:tab pos="540385" algn="l"/>
                        </a:tabLst>
                      </a:pPr>
                      <a:r>
                        <a:rPr lang="en-US" sz="2000" dirty="0" smtClean="0">
                          <a:latin typeface="Times New Roman" pitchFamily="18" charset="0"/>
                          <a:ea typeface="+mn-ea"/>
                          <a:cs typeface="Times New Roman" pitchFamily="18" charset="0"/>
                        </a:rPr>
                        <a:t>Papillary</a:t>
                      </a:r>
                      <a:r>
                        <a:rPr lang="en-US" sz="2000" baseline="0" dirty="0" smtClean="0">
                          <a:latin typeface="Times New Roman" pitchFamily="18" charset="0"/>
                          <a:ea typeface="+mn-ea"/>
                          <a:cs typeface="Times New Roman" pitchFamily="18" charset="0"/>
                        </a:rPr>
                        <a:t> tumor</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10</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a:latin typeface="Times New Roman" pitchFamily="18" charset="0"/>
                          <a:cs typeface="Times New Roman" pitchFamily="18" charset="0"/>
                        </a:rPr>
                        <a:t>10</a:t>
                      </a:r>
                      <a:endParaRPr lang="en-US" sz="2000">
                        <a:latin typeface="Times New Roman" pitchFamily="18" charset="0"/>
                        <a:ea typeface="Calibri"/>
                        <a:cs typeface="Times New Roman" pitchFamily="18" charset="0"/>
                      </a:endParaRPr>
                    </a:p>
                  </a:txBody>
                  <a:tcPr marL="68580" marR="68580" marT="0" marB="0" anchor="ctr"/>
                </a:tc>
              </a:tr>
              <a:tr h="574262">
                <a:tc>
                  <a:txBody>
                    <a:bodyPr/>
                    <a:lstStyle/>
                    <a:p>
                      <a:pPr marL="0" marR="0" algn="just">
                        <a:lnSpc>
                          <a:spcPct val="120000"/>
                        </a:lnSpc>
                        <a:spcBef>
                          <a:spcPts val="200"/>
                        </a:spcBef>
                        <a:spcAft>
                          <a:spcPts val="0"/>
                        </a:spcAft>
                        <a:tabLst>
                          <a:tab pos="540385" algn="l"/>
                        </a:tabLst>
                      </a:pPr>
                      <a:r>
                        <a:rPr lang="en-US" sz="2000" dirty="0" smtClean="0">
                          <a:latin typeface="Times New Roman" pitchFamily="18" charset="0"/>
                          <a:ea typeface="+mn-ea"/>
                          <a:cs typeface="Times New Roman" pitchFamily="18" charset="0"/>
                        </a:rPr>
                        <a:t>Infiltration</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24</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24</a:t>
                      </a:r>
                      <a:endParaRPr lang="en-US" sz="2000" dirty="0">
                        <a:latin typeface="Times New Roman" pitchFamily="18" charset="0"/>
                        <a:ea typeface="Calibri"/>
                        <a:cs typeface="Times New Roman" pitchFamily="18" charset="0"/>
                      </a:endParaRPr>
                    </a:p>
                  </a:txBody>
                  <a:tcPr marL="68580" marR="68580" marT="0" marB="0" anchor="ctr"/>
                </a:tc>
              </a:tr>
              <a:tr h="574262">
                <a:tc>
                  <a:txBody>
                    <a:bodyPr/>
                    <a:lstStyle/>
                    <a:p>
                      <a:pPr marL="0" marR="0" algn="just">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Compression</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6</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6</a:t>
                      </a:r>
                      <a:endParaRPr lang="en-US" sz="2000" dirty="0">
                        <a:latin typeface="Times New Roman" pitchFamily="18" charset="0"/>
                        <a:ea typeface="Calibri"/>
                        <a:cs typeface="Times New Roman" pitchFamily="18" charset="0"/>
                      </a:endParaRPr>
                    </a:p>
                  </a:txBody>
                  <a:tcPr marL="68580" marR="68580" marT="0" marB="0" anchor="ctr"/>
                </a:tc>
              </a:tr>
              <a:tr h="1000183">
                <a:tc>
                  <a:txBody>
                    <a:bodyPr/>
                    <a:lstStyle/>
                    <a:p>
                      <a:pPr marL="0" marR="0" lvl="0" indent="0" algn="just" defTabSz="914400" rtl="0" eaLnBrk="1" fontAlgn="auto" latinLnBrk="0" hangingPunct="1">
                        <a:lnSpc>
                          <a:spcPct val="120000"/>
                        </a:lnSpc>
                        <a:spcBef>
                          <a:spcPts val="200"/>
                        </a:spcBef>
                        <a:spcAft>
                          <a:spcPts val="0"/>
                        </a:spcAft>
                        <a:buClrTx/>
                        <a:buSzTx/>
                        <a:buFontTx/>
                        <a:buNone/>
                        <a:tabLst>
                          <a:tab pos="540385" algn="l"/>
                        </a:tabLst>
                        <a:defRPr/>
                      </a:pPr>
                      <a:r>
                        <a:rPr lang="en-US" sz="2000" b="0" kern="1200" dirty="0" smtClean="0">
                          <a:solidFill>
                            <a:schemeClr val="tx1"/>
                          </a:solidFill>
                          <a:latin typeface="Times New Roman" panose="02020603050405020304" pitchFamily="18" charset="0"/>
                          <a:ea typeface="+mn-ea"/>
                          <a:cs typeface="Times New Roman" panose="02020603050405020304" pitchFamily="18" charset="0"/>
                        </a:rPr>
                        <a:t>Decrease in fluorescence</a:t>
                      </a:r>
                      <a:r>
                        <a:rPr lang="en-US" sz="2000" b="0" kern="1200" baseline="0" dirty="0" smtClean="0">
                          <a:solidFill>
                            <a:schemeClr val="tx1"/>
                          </a:solidFill>
                          <a:latin typeface="Times New Roman" panose="02020603050405020304" pitchFamily="18" charset="0"/>
                          <a:ea typeface="+mn-ea"/>
                          <a:cs typeface="Times New Roman" panose="02020603050405020304" pitchFamily="18" charset="0"/>
                        </a:rPr>
                        <a:t> significantly different from </a:t>
                      </a:r>
                      <a:r>
                        <a:rPr lang="en-US" sz="2000" b="0" kern="1200" baseline="0" dirty="0" smtClean="0">
                          <a:solidFill>
                            <a:schemeClr val="tx1"/>
                          </a:solidFill>
                          <a:latin typeface="Times New Roman" panose="02020603050405020304" pitchFamily="18" charset="0"/>
                          <a:ea typeface="+mn-ea"/>
                          <a:cs typeface="Times New Roman" panose="02020603050405020304" pitchFamily="18" charset="0"/>
                        </a:rPr>
                        <a:t>papillary tumor</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infiltration,</a:t>
                      </a:r>
                      <a:r>
                        <a:rPr lang="en-US" sz="2000" baseline="0" dirty="0" smtClean="0">
                          <a:latin typeface="Times New Roman" pitchFamily="18" charset="0"/>
                          <a:cs typeface="Times New Roman" pitchFamily="18" charset="0"/>
                        </a:rPr>
                        <a:t> compression</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0</a:t>
                      </a:r>
                      <a:endParaRPr lang="en-US" sz="2000" dirty="0">
                        <a:latin typeface="Times New Roman" pitchFamily="18" charset="0"/>
                        <a:ea typeface="Calibri"/>
                        <a:cs typeface="Times New Roman" pitchFamily="18" charset="0"/>
                      </a:endParaRPr>
                    </a:p>
                  </a:txBody>
                  <a:tcPr marL="68580" marR="68580" marT="0" marB="0" anchor="ctr"/>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40</a:t>
                      </a:r>
                      <a:endParaRPr lang="en-US" sz="2000" dirty="0">
                        <a:latin typeface="Times New Roman" pitchFamily="18" charset="0"/>
                        <a:ea typeface="Calibri"/>
                        <a:cs typeface="Times New Roman" pitchFamily="18" charset="0"/>
                      </a:endParaRPr>
                    </a:p>
                  </a:txBody>
                  <a:tcPr marL="68580" marR="68580" marT="0" marB="0" anchor="ctr"/>
                </a:tc>
              </a:tr>
            </a:tbl>
          </a:graphicData>
        </a:graphic>
      </p:graphicFrame>
      <p:cxnSp>
        <p:nvCxnSpPr>
          <p:cNvPr id="16" name="Straight Connector 15"/>
          <p:cNvCxnSpPr/>
          <p:nvPr/>
        </p:nvCxnSpPr>
        <p:spPr>
          <a:xfrm>
            <a:off x="685800" y="1600200"/>
            <a:ext cx="3581400" cy="1524000"/>
          </a:xfrm>
          <a:prstGeom prst="line">
            <a:avLst/>
          </a:prstGeom>
          <a:ln cmpd="sng">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0"/>
          <p:cNvSpPr>
            <a:spLocks noChangeArrowheads="1"/>
          </p:cNvSpPr>
          <p:nvPr/>
        </p:nvSpPr>
        <p:spPr bwMode="auto">
          <a:xfrm>
            <a:off x="4903125" y="109765"/>
            <a:ext cx="4191000" cy="1261835"/>
          </a:xfrm>
          <a:prstGeom prst="rect">
            <a:avLst/>
          </a:prstGeom>
          <a:noFill/>
          <a:ln w="9525">
            <a:noFill/>
            <a:miter lim="800000"/>
            <a:headEnd/>
            <a:tailEnd/>
          </a:ln>
        </p:spPr>
        <p:txBody>
          <a:bodyPr wrap="square" tIns="152352" bIns="0" anchor="ctr">
            <a:spAutoFit/>
          </a:bodyPr>
          <a:lstStyle/>
          <a:p>
            <a:pPr algn="just"/>
            <a:r>
              <a:rPr lang="en-US" sz="2400" b="1" i="1" dirty="0">
                <a:solidFill>
                  <a:srgbClr val="0C04AC"/>
                </a:solidFill>
                <a:latin typeface="Arial" pitchFamily="34" charset="0"/>
                <a:cs typeface="Arial" pitchFamily="34" charset="0"/>
              </a:rPr>
              <a:t>Assessing the lesions of </a:t>
            </a:r>
            <a:r>
              <a:rPr lang="en-US" sz="2400" b="1" i="1" dirty="0" smtClean="0">
                <a:solidFill>
                  <a:srgbClr val="0C04AC"/>
                </a:solidFill>
                <a:latin typeface="Arial" pitchFamily="34" charset="0"/>
                <a:cs typeface="Arial" pitchFamily="34" charset="0"/>
              </a:rPr>
              <a:t>bronchogenic carcinoma </a:t>
            </a:r>
            <a:r>
              <a:rPr lang="en-US" sz="2400" b="1" i="1" dirty="0">
                <a:solidFill>
                  <a:srgbClr val="0C04AC"/>
                </a:solidFill>
                <a:latin typeface="Arial" pitchFamily="34" charset="0"/>
                <a:cs typeface="Arial" pitchFamily="34" charset="0"/>
              </a:rPr>
              <a:t>in </a:t>
            </a:r>
            <a:r>
              <a:rPr lang="en-US" sz="2400" b="1" i="1" dirty="0" err="1" smtClean="0">
                <a:solidFill>
                  <a:srgbClr val="0C04AC"/>
                </a:solidFill>
                <a:latin typeface="Arial" pitchFamily="34" charset="0"/>
                <a:cs typeface="Arial" pitchFamily="34" charset="0"/>
              </a:rPr>
              <a:t>fluorescene</a:t>
            </a:r>
            <a:r>
              <a:rPr lang="en-US" sz="2400" b="1" i="1" dirty="0" smtClean="0">
                <a:solidFill>
                  <a:srgbClr val="0C04AC"/>
                </a:solidFill>
                <a:latin typeface="Arial" pitchFamily="34" charset="0"/>
                <a:cs typeface="Arial" pitchFamily="34" charset="0"/>
              </a:rPr>
              <a:t> bronchoscopy</a:t>
            </a:r>
            <a:r>
              <a:rPr lang="en-US" sz="2200" dirty="0" smtClean="0">
                <a:solidFill>
                  <a:srgbClr val="0C04AC"/>
                </a:solidFill>
                <a:latin typeface="Arial" pitchFamily="34" charset="0"/>
                <a:cs typeface="Arial" pitchFamily="34" charset="0"/>
              </a:rPr>
              <a:t>:</a:t>
            </a:r>
            <a:endParaRPr lang="en-US" sz="2200" dirty="0">
              <a:solidFill>
                <a:srgbClr val="0C04AC"/>
              </a:solidFill>
              <a:latin typeface="Arial" pitchFamily="34" charset="0"/>
              <a:cs typeface="Arial" pitchFamily="34" charset="0"/>
            </a:endParaRPr>
          </a:p>
        </p:txBody>
      </p:sp>
      <p:grpSp>
        <p:nvGrpSpPr>
          <p:cNvPr id="17" name="组合 32"/>
          <p:cNvGrpSpPr>
            <a:grpSpLocks/>
          </p:cNvGrpSpPr>
          <p:nvPr/>
        </p:nvGrpSpPr>
        <p:grpSpPr bwMode="auto">
          <a:xfrm>
            <a:off x="4242725" y="469900"/>
            <a:ext cx="660400" cy="657225"/>
            <a:chOff x="2049138" y="1825971"/>
            <a:chExt cx="660400" cy="657225"/>
          </a:xfrm>
        </p:grpSpPr>
        <p:grpSp>
          <p:nvGrpSpPr>
            <p:cNvPr id="19" name="Group 34"/>
            <p:cNvGrpSpPr>
              <a:grpSpLocks/>
            </p:cNvGrpSpPr>
            <p:nvPr/>
          </p:nvGrpSpPr>
          <p:grpSpPr bwMode="auto">
            <a:xfrm>
              <a:off x="2049138" y="1825971"/>
              <a:ext cx="660400" cy="657225"/>
              <a:chOff x="997" y="1736"/>
              <a:chExt cx="416" cy="414"/>
            </a:xfrm>
          </p:grpSpPr>
          <p:sp>
            <p:nvSpPr>
              <p:cNvPr id="21"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22"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20"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a:solidFill>
                    <a:srgbClr val="FFFFFF"/>
                  </a:solidFill>
                  <a:latin typeface="Arial" pitchFamily="34" charset="0"/>
                  <a:cs typeface="Arial" pitchFamily="34" charset="0"/>
                </a:rPr>
                <a:t>2</a:t>
              </a:r>
            </a:p>
          </p:txBody>
        </p:sp>
      </p:grpSp>
    </p:spTree>
    <p:extLst>
      <p:ext uri="{BB962C8B-B14F-4D97-AF65-F5344CB8AC3E}">
        <p14:creationId xmlns:p14="http://schemas.microsoft.com/office/powerpoint/2010/main" val="355724605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0" y="-7620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graphicFrame>
        <p:nvGraphicFramePr>
          <p:cNvPr id="11" name="Table 10"/>
          <p:cNvGraphicFramePr>
            <a:graphicFrameLocks noGrp="1"/>
          </p:cNvGraphicFramePr>
          <p:nvPr>
            <p:extLst>
              <p:ext uri="{D42A27DB-BD31-4B8C-83A1-F6EECF244321}">
                <p14:modId xmlns:p14="http://schemas.microsoft.com/office/powerpoint/2010/main" val="2948631928"/>
              </p:ext>
            </p:extLst>
          </p:nvPr>
        </p:nvGraphicFramePr>
        <p:xfrm>
          <a:off x="533400" y="1447800"/>
          <a:ext cx="8275403" cy="4190999"/>
        </p:xfrm>
        <a:graphic>
          <a:graphicData uri="http://schemas.openxmlformats.org/drawingml/2006/table">
            <a:tbl>
              <a:tblPr>
                <a:tableStyleId>{08FB837D-C827-4EFA-A057-4D05807E0F7C}</a:tableStyleId>
              </a:tblPr>
              <a:tblGrid>
                <a:gridCol w="2908935"/>
                <a:gridCol w="2741041"/>
                <a:gridCol w="2625427"/>
              </a:tblGrid>
              <a:tr h="495139">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Histopathologic</a:t>
                      </a:r>
                      <a:r>
                        <a:rPr lang="en-US" sz="2400" baseline="0" dirty="0" smtClean="0">
                          <a:latin typeface="Times New Roman" pitchFamily="18" charset="0"/>
                          <a:cs typeface="Times New Roman" pitchFamily="18" charset="0"/>
                        </a:rPr>
                        <a:t> type</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Number</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Percentage</a:t>
                      </a:r>
                      <a:endParaRPr lang="en-US" sz="2400" dirty="0">
                        <a:latin typeface="Times New Roman" pitchFamily="18" charset="0"/>
                        <a:ea typeface="Calibri"/>
                        <a:cs typeface="Times New Roman" pitchFamily="18" charset="0"/>
                      </a:endParaRPr>
                    </a:p>
                  </a:txBody>
                  <a:tcPr marL="68580" marR="68580" marT="0" marB="0"/>
                </a:tc>
              </a:tr>
              <a:tr h="495139">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Hyperplasia</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a:latin typeface="Times New Roman" pitchFamily="18" charset="0"/>
                          <a:cs typeface="Times New Roman" pitchFamily="18" charset="0"/>
                        </a:rPr>
                        <a:t>4</a:t>
                      </a:r>
                      <a:endParaRPr lang="en-US" sz="240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a:latin typeface="Times New Roman" pitchFamily="18" charset="0"/>
                          <a:cs typeface="Times New Roman" pitchFamily="18" charset="0"/>
                        </a:rPr>
                        <a:t>10</a:t>
                      </a:r>
                      <a:endParaRPr lang="en-US" sz="2400">
                        <a:latin typeface="Times New Roman" pitchFamily="18" charset="0"/>
                        <a:ea typeface="Calibri"/>
                        <a:cs typeface="Times New Roman" pitchFamily="18" charset="0"/>
                      </a:endParaRPr>
                    </a:p>
                  </a:txBody>
                  <a:tcPr marL="68580" marR="68580" marT="0" marB="0"/>
                </a:tc>
              </a:tr>
              <a:tr h="495139">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Dysplasia</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a:latin typeface="Times New Roman" pitchFamily="18" charset="0"/>
                          <a:cs typeface="Times New Roman" pitchFamily="18" charset="0"/>
                        </a:rPr>
                        <a:t>3</a:t>
                      </a:r>
                      <a:endParaRPr lang="en-US" sz="240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7.5</a:t>
                      </a:r>
                      <a:endParaRPr lang="en-US" sz="2400" dirty="0">
                        <a:latin typeface="Times New Roman" pitchFamily="18" charset="0"/>
                        <a:ea typeface="Calibri"/>
                        <a:cs typeface="Times New Roman" pitchFamily="18" charset="0"/>
                      </a:endParaRPr>
                    </a:p>
                  </a:txBody>
                  <a:tcPr marL="68580" marR="68580" marT="0" marB="0"/>
                </a:tc>
              </a:tr>
              <a:tr h="495139">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Metaplasia</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a:latin typeface="Times New Roman" pitchFamily="18" charset="0"/>
                          <a:cs typeface="Times New Roman" pitchFamily="18" charset="0"/>
                        </a:rPr>
                        <a:t>3</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7.5</a:t>
                      </a:r>
                      <a:endParaRPr lang="en-US" sz="2400" dirty="0">
                        <a:latin typeface="Times New Roman" pitchFamily="18" charset="0"/>
                        <a:ea typeface="Calibri"/>
                        <a:cs typeface="Times New Roman" pitchFamily="18" charset="0"/>
                      </a:endParaRPr>
                    </a:p>
                  </a:txBody>
                  <a:tcPr marL="68580" marR="68580" marT="0" marB="0"/>
                </a:tc>
              </a:tr>
              <a:tr h="495139">
                <a:tc>
                  <a:txBody>
                    <a:bodyPr/>
                    <a:lstStyle/>
                    <a:p>
                      <a:pPr marL="0" marR="0" algn="ctr">
                        <a:lnSpc>
                          <a:spcPct val="120000"/>
                        </a:lnSpc>
                        <a:spcBef>
                          <a:spcPts val="200"/>
                        </a:spcBef>
                        <a:spcAft>
                          <a:spcPts val="0"/>
                        </a:spcAft>
                        <a:tabLst>
                          <a:tab pos="540385" algn="l"/>
                        </a:tabLst>
                      </a:pPr>
                      <a:r>
                        <a:rPr lang="en-US" sz="2400" dirty="0">
                          <a:latin typeface="Times New Roman" pitchFamily="18" charset="0"/>
                          <a:cs typeface="Times New Roman" pitchFamily="18" charset="0"/>
                        </a:rPr>
                        <a:t>Cis</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a:latin typeface="Times New Roman" pitchFamily="18" charset="0"/>
                          <a:cs typeface="Times New Roman" pitchFamily="18" charset="0"/>
                        </a:rPr>
                        <a:t>0</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a:latin typeface="Times New Roman" pitchFamily="18" charset="0"/>
                          <a:cs typeface="Times New Roman" pitchFamily="18" charset="0"/>
                        </a:rPr>
                        <a:t>0</a:t>
                      </a:r>
                      <a:endParaRPr lang="en-US" sz="2400">
                        <a:latin typeface="Times New Roman" pitchFamily="18" charset="0"/>
                        <a:ea typeface="Calibri"/>
                        <a:cs typeface="Times New Roman" pitchFamily="18" charset="0"/>
                      </a:endParaRPr>
                    </a:p>
                  </a:txBody>
                  <a:tcPr marL="68580" marR="68580" marT="0" marB="0"/>
                </a:tc>
              </a:tr>
              <a:tr h="495139">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Cancer</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a:latin typeface="Times New Roman" pitchFamily="18" charset="0"/>
                          <a:cs typeface="Times New Roman" pitchFamily="18" charset="0"/>
                        </a:rPr>
                        <a:t>20</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a:latin typeface="Times New Roman" pitchFamily="18" charset="0"/>
                          <a:cs typeface="Times New Roman" pitchFamily="18" charset="0"/>
                        </a:rPr>
                        <a:t>50</a:t>
                      </a:r>
                      <a:endParaRPr lang="en-US" sz="2400" dirty="0">
                        <a:latin typeface="Times New Roman" pitchFamily="18" charset="0"/>
                        <a:ea typeface="Calibri"/>
                        <a:cs typeface="Times New Roman" pitchFamily="18" charset="0"/>
                      </a:endParaRPr>
                    </a:p>
                  </a:txBody>
                  <a:tcPr marL="68580" marR="68580" marT="0" marB="0"/>
                </a:tc>
              </a:tr>
              <a:tr h="495139">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Chronic inflammation</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a:latin typeface="Times New Roman" pitchFamily="18" charset="0"/>
                          <a:cs typeface="Times New Roman" pitchFamily="18" charset="0"/>
                        </a:rPr>
                        <a:t>10</a:t>
                      </a:r>
                      <a:endParaRPr lang="en-US" sz="240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a:latin typeface="Times New Roman" pitchFamily="18" charset="0"/>
                          <a:cs typeface="Times New Roman" pitchFamily="18" charset="0"/>
                        </a:rPr>
                        <a:t>25</a:t>
                      </a:r>
                      <a:endParaRPr lang="en-US" sz="2400" dirty="0">
                        <a:latin typeface="Times New Roman" pitchFamily="18" charset="0"/>
                        <a:ea typeface="Calibri"/>
                        <a:cs typeface="Times New Roman" pitchFamily="18" charset="0"/>
                      </a:endParaRPr>
                    </a:p>
                  </a:txBody>
                  <a:tcPr marL="68580" marR="68580" marT="0" marB="0"/>
                </a:tc>
              </a:tr>
              <a:tr h="725026">
                <a:tc>
                  <a:txBody>
                    <a:bodyPr/>
                    <a:lstStyle/>
                    <a:p>
                      <a:pPr marL="0" marR="0" algn="ctr">
                        <a:lnSpc>
                          <a:spcPct val="120000"/>
                        </a:lnSpc>
                        <a:spcBef>
                          <a:spcPts val="200"/>
                        </a:spcBef>
                        <a:spcAft>
                          <a:spcPts val="0"/>
                        </a:spcAft>
                        <a:tabLst>
                          <a:tab pos="540385" algn="l"/>
                        </a:tabLst>
                      </a:pPr>
                      <a:r>
                        <a:rPr lang="en-US" sz="2400" dirty="0" smtClean="0">
                          <a:latin typeface="Times New Roman" pitchFamily="18" charset="0"/>
                          <a:cs typeface="Times New Roman" pitchFamily="18" charset="0"/>
                        </a:rPr>
                        <a:t>Total</a:t>
                      </a:r>
                      <a:endParaRPr lang="en-US" sz="2400"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a:latin typeface="Times New Roman" pitchFamily="18" charset="0"/>
                          <a:cs typeface="Times New Roman" pitchFamily="18" charset="0"/>
                        </a:rPr>
                        <a:t>40</a:t>
                      </a:r>
                      <a:endParaRPr lang="en-US" sz="240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200"/>
                        </a:spcBef>
                        <a:spcAft>
                          <a:spcPts val="0"/>
                        </a:spcAft>
                        <a:tabLst>
                          <a:tab pos="540385" algn="l"/>
                        </a:tabLst>
                      </a:pPr>
                      <a:r>
                        <a:rPr lang="en-US" sz="2400" dirty="0">
                          <a:latin typeface="Times New Roman" pitchFamily="18" charset="0"/>
                          <a:cs typeface="Times New Roman" pitchFamily="18" charset="0"/>
                        </a:rPr>
                        <a:t>100</a:t>
                      </a:r>
                      <a:endParaRPr lang="en-US" sz="2400" dirty="0">
                        <a:latin typeface="Times New Roman" pitchFamily="18" charset="0"/>
                        <a:ea typeface="Calibri"/>
                        <a:cs typeface="Times New Roman" pitchFamily="18" charset="0"/>
                      </a:endParaRPr>
                    </a:p>
                  </a:txBody>
                  <a:tcPr marL="68580" marR="68580" marT="0" marB="0"/>
                </a:tc>
              </a:tr>
            </a:tbl>
          </a:graphicData>
        </a:graphic>
      </p:graphicFrame>
      <p:sp>
        <p:nvSpPr>
          <p:cNvPr id="13" name="Rectangle 12"/>
          <p:cNvSpPr/>
          <p:nvPr/>
        </p:nvSpPr>
        <p:spPr>
          <a:xfrm>
            <a:off x="1023610" y="5929397"/>
            <a:ext cx="7696200" cy="707886"/>
          </a:xfrm>
          <a:prstGeom prst="rect">
            <a:avLst/>
          </a:prstGeom>
        </p:spPr>
        <p:txBody>
          <a:bodyPr wrap="square">
            <a:spAutoFit/>
          </a:bodyPr>
          <a:lstStyle/>
          <a:p>
            <a:pPr algn="ctr"/>
            <a:r>
              <a:rPr lang="en-US" sz="2000" b="1" dirty="0" smtClean="0">
                <a:latin typeface="Arial" pitchFamily="34" charset="0"/>
                <a:cs typeface="Arial" pitchFamily="34" charset="0"/>
              </a:rPr>
              <a:t>Table 3.5. Histopathologic types of 40 decrease in </a:t>
            </a:r>
            <a:r>
              <a:rPr lang="en-US" sz="2000" b="1" dirty="0" err="1" smtClean="0">
                <a:latin typeface="Arial" pitchFamily="34" charset="0"/>
                <a:cs typeface="Arial" pitchFamily="34" charset="0"/>
              </a:rPr>
              <a:t>fluorescene</a:t>
            </a:r>
            <a:r>
              <a:rPr lang="en-US" sz="2000" b="1" dirty="0">
                <a:latin typeface="Arial" pitchFamily="34" charset="0"/>
                <a:cs typeface="Arial" pitchFamily="34" charset="0"/>
              </a:rPr>
              <a:t> </a:t>
            </a:r>
            <a:r>
              <a:rPr lang="en-US" sz="2000" b="1" dirty="0" smtClean="0">
                <a:latin typeface="Arial" pitchFamily="34" charset="0"/>
                <a:cs typeface="Arial" pitchFamily="34" charset="0"/>
              </a:rPr>
              <a:t>lesions of </a:t>
            </a:r>
            <a:r>
              <a:rPr lang="en-US" sz="2000" b="1" smtClean="0">
                <a:latin typeface="Arial" pitchFamily="34" charset="0"/>
                <a:cs typeface="Arial" pitchFamily="34" charset="0"/>
              </a:rPr>
              <a:t>bronchogenic carcinoma</a:t>
            </a:r>
            <a:endParaRPr lang="en-US" sz="2000" b="1" dirty="0">
              <a:latin typeface="Arial" pitchFamily="34" charset="0"/>
              <a:cs typeface="Arial" pitchFamily="34" charset="0"/>
            </a:endParaRPr>
          </a:p>
        </p:txBody>
      </p:sp>
      <p:grpSp>
        <p:nvGrpSpPr>
          <p:cNvPr id="14" name="组合 32"/>
          <p:cNvGrpSpPr>
            <a:grpSpLocks/>
          </p:cNvGrpSpPr>
          <p:nvPr/>
        </p:nvGrpSpPr>
        <p:grpSpPr bwMode="auto">
          <a:xfrm>
            <a:off x="4242725" y="304800"/>
            <a:ext cx="660400" cy="657225"/>
            <a:chOff x="2049138" y="1825971"/>
            <a:chExt cx="660400" cy="657225"/>
          </a:xfrm>
        </p:grpSpPr>
        <p:grpSp>
          <p:nvGrpSpPr>
            <p:cNvPr id="15" name="Group 34"/>
            <p:cNvGrpSpPr>
              <a:grpSpLocks/>
            </p:cNvGrpSpPr>
            <p:nvPr/>
          </p:nvGrpSpPr>
          <p:grpSpPr bwMode="auto">
            <a:xfrm>
              <a:off x="2049138" y="1825971"/>
              <a:ext cx="660400" cy="657225"/>
              <a:chOff x="997" y="1736"/>
              <a:chExt cx="416" cy="414"/>
            </a:xfrm>
          </p:grpSpPr>
          <p:sp>
            <p:nvSpPr>
              <p:cNvPr id="17"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8"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6"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a:solidFill>
                    <a:srgbClr val="FFFFFF"/>
                  </a:solidFill>
                  <a:latin typeface="Arial" pitchFamily="34" charset="0"/>
                  <a:cs typeface="Arial" pitchFamily="34" charset="0"/>
                </a:rPr>
                <a:t>2</a:t>
              </a:r>
            </a:p>
          </p:txBody>
        </p:sp>
      </p:grpSp>
      <p:sp>
        <p:nvSpPr>
          <p:cNvPr id="19" name="Rectangle 10"/>
          <p:cNvSpPr>
            <a:spLocks noChangeArrowheads="1"/>
          </p:cNvSpPr>
          <p:nvPr/>
        </p:nvSpPr>
        <p:spPr bwMode="auto">
          <a:xfrm>
            <a:off x="4903125" y="-76200"/>
            <a:ext cx="4191000" cy="1261835"/>
          </a:xfrm>
          <a:prstGeom prst="rect">
            <a:avLst/>
          </a:prstGeom>
          <a:noFill/>
          <a:ln w="9525">
            <a:noFill/>
            <a:miter lim="800000"/>
            <a:headEnd/>
            <a:tailEnd/>
          </a:ln>
        </p:spPr>
        <p:txBody>
          <a:bodyPr wrap="square" tIns="152352" bIns="0" anchor="ctr">
            <a:spAutoFit/>
          </a:bodyPr>
          <a:lstStyle/>
          <a:p>
            <a:pPr algn="just"/>
            <a:r>
              <a:rPr lang="en-US" sz="2400" b="1" i="1" dirty="0">
                <a:solidFill>
                  <a:srgbClr val="0C04AC"/>
                </a:solidFill>
                <a:latin typeface="Arial" pitchFamily="34" charset="0"/>
                <a:cs typeface="Arial" pitchFamily="34" charset="0"/>
              </a:rPr>
              <a:t>Assessing the lesions of </a:t>
            </a:r>
            <a:r>
              <a:rPr lang="en-US" sz="2400" b="1" i="1" dirty="0" smtClean="0">
                <a:solidFill>
                  <a:srgbClr val="0C04AC"/>
                </a:solidFill>
                <a:latin typeface="Arial" pitchFamily="34" charset="0"/>
                <a:cs typeface="Arial" pitchFamily="34" charset="0"/>
              </a:rPr>
              <a:t>bronchogenic carcinoma </a:t>
            </a:r>
            <a:r>
              <a:rPr lang="en-US" sz="2400" b="1" i="1" dirty="0">
                <a:solidFill>
                  <a:srgbClr val="0C04AC"/>
                </a:solidFill>
                <a:latin typeface="Arial" pitchFamily="34" charset="0"/>
                <a:cs typeface="Arial" pitchFamily="34" charset="0"/>
              </a:rPr>
              <a:t>in </a:t>
            </a:r>
            <a:r>
              <a:rPr lang="en-US" sz="2400" b="1" i="1" dirty="0" err="1" smtClean="0">
                <a:solidFill>
                  <a:srgbClr val="0C04AC"/>
                </a:solidFill>
                <a:latin typeface="Arial" pitchFamily="34" charset="0"/>
                <a:cs typeface="Arial" pitchFamily="34" charset="0"/>
              </a:rPr>
              <a:t>fluorescene</a:t>
            </a:r>
            <a:r>
              <a:rPr lang="en-US" sz="2400" b="1" i="1" dirty="0" smtClean="0">
                <a:solidFill>
                  <a:srgbClr val="0C04AC"/>
                </a:solidFill>
                <a:latin typeface="Arial" pitchFamily="34" charset="0"/>
                <a:cs typeface="Arial" pitchFamily="34" charset="0"/>
              </a:rPr>
              <a:t> bronchoscopy</a:t>
            </a:r>
            <a:r>
              <a:rPr lang="en-US" sz="2200" dirty="0" smtClean="0">
                <a:solidFill>
                  <a:srgbClr val="0C04AC"/>
                </a:solidFill>
                <a:latin typeface="Arial" pitchFamily="34" charset="0"/>
                <a:cs typeface="Arial" pitchFamily="34" charset="0"/>
              </a:rPr>
              <a:t>:</a:t>
            </a:r>
            <a:endParaRPr lang="en-US" sz="2200" dirty="0">
              <a:solidFill>
                <a:srgbClr val="0C04AC"/>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0" y="-7620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sp>
        <p:nvSpPr>
          <p:cNvPr id="13" name="Rectangle 12"/>
          <p:cNvSpPr/>
          <p:nvPr/>
        </p:nvSpPr>
        <p:spPr>
          <a:xfrm>
            <a:off x="1219200" y="5562600"/>
            <a:ext cx="7162800" cy="1015663"/>
          </a:xfrm>
          <a:prstGeom prst="rect">
            <a:avLst/>
          </a:prstGeom>
        </p:spPr>
        <p:txBody>
          <a:bodyPr wrap="square">
            <a:spAutoFit/>
          </a:bodyPr>
          <a:lstStyle/>
          <a:p>
            <a:pPr algn="ctr"/>
            <a:r>
              <a:rPr lang="nl-NL" sz="2000" b="1" dirty="0" smtClean="0">
                <a:latin typeface="Arial" pitchFamily="34" charset="0"/>
                <a:cs typeface="Arial" pitchFamily="34" charset="0"/>
              </a:rPr>
              <a:t>Table 3.6. </a:t>
            </a:r>
            <a:r>
              <a:rPr lang="nl-NL" sz="2000" b="1" dirty="0">
                <a:latin typeface="Arial" pitchFamily="34" charset="0"/>
                <a:cs typeface="Arial" pitchFamily="34" charset="0"/>
              </a:rPr>
              <a:t>Comparison of </a:t>
            </a:r>
            <a:r>
              <a:rPr lang="nl-NL" sz="2000" b="1" dirty="0" smtClean="0">
                <a:latin typeface="Arial" pitchFamily="34" charset="0"/>
                <a:cs typeface="Arial" pitchFamily="34" charset="0"/>
              </a:rPr>
              <a:t>T classification </a:t>
            </a:r>
            <a:r>
              <a:rPr lang="nl-NL" sz="2000" b="1" dirty="0">
                <a:latin typeface="Arial" pitchFamily="34" charset="0"/>
                <a:cs typeface="Arial" pitchFamily="34" charset="0"/>
              </a:rPr>
              <a:t>of bronchogenic carcinoma between white light bronchoscopy and fluorescene bronchoscopy</a:t>
            </a:r>
            <a:endParaRPr lang="en-US" sz="2000" b="1" dirty="0">
              <a:latin typeface="Arial" pitchFamily="34" charset="0"/>
              <a:cs typeface="Arial"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801675932"/>
              </p:ext>
            </p:extLst>
          </p:nvPr>
        </p:nvGraphicFramePr>
        <p:xfrm>
          <a:off x="990600" y="1524000"/>
          <a:ext cx="7620001" cy="3886198"/>
        </p:xfrm>
        <a:graphic>
          <a:graphicData uri="http://schemas.openxmlformats.org/drawingml/2006/table">
            <a:tbl>
              <a:tblPr>
                <a:tableStyleId>{08FB837D-C827-4EFA-A057-4D05807E0F7C}</a:tableStyleId>
              </a:tblPr>
              <a:tblGrid>
                <a:gridCol w="2256017"/>
                <a:gridCol w="2681992"/>
                <a:gridCol w="2681992"/>
              </a:tblGrid>
              <a:tr h="885038">
                <a:tc rowSpan="2">
                  <a:txBody>
                    <a:bodyPr/>
                    <a:lstStyle/>
                    <a:p>
                      <a:pPr marL="0" marR="0" indent="0" algn="ctr">
                        <a:lnSpc>
                          <a:spcPct val="120000"/>
                        </a:lnSpc>
                        <a:spcBef>
                          <a:spcPts val="200"/>
                        </a:spcBef>
                        <a:spcAft>
                          <a:spcPts val="0"/>
                        </a:spcAft>
                        <a:tabLst>
                          <a:tab pos="685800" algn="l"/>
                          <a:tab pos="540385" algn="l"/>
                          <a:tab pos="630555" algn="l"/>
                        </a:tabLst>
                      </a:pPr>
                      <a:r>
                        <a:rPr lang="nl-NL" sz="2000" dirty="0" smtClean="0">
                          <a:latin typeface="Times New Roman" pitchFamily="18" charset="0"/>
                          <a:cs typeface="Times New Roman" pitchFamily="18" charset="0"/>
                        </a:rPr>
                        <a:t>T classification</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c>
                  <a:txBody>
                    <a:bodyPr/>
                    <a:lstStyle/>
                    <a:p>
                      <a:pPr marL="0" marR="0" indent="0" algn="ctr">
                        <a:lnSpc>
                          <a:spcPct val="120000"/>
                        </a:lnSpc>
                        <a:spcBef>
                          <a:spcPts val="200"/>
                        </a:spcBef>
                        <a:spcAft>
                          <a:spcPts val="0"/>
                        </a:spcAft>
                        <a:tabLst>
                          <a:tab pos="685800" algn="l"/>
                          <a:tab pos="540385" algn="l"/>
                        </a:tabLst>
                      </a:pPr>
                      <a:r>
                        <a:rPr lang="en-US" sz="2000" dirty="0" smtClean="0">
                          <a:solidFill>
                            <a:schemeClr val="dk1"/>
                          </a:solidFill>
                          <a:latin typeface="Times New Roman" pitchFamily="18" charset="0"/>
                          <a:ea typeface="+mn-ea"/>
                          <a:cs typeface="Times New Roman" pitchFamily="18" charset="0"/>
                        </a:rPr>
                        <a:t>White</a:t>
                      </a:r>
                      <a:r>
                        <a:rPr lang="en-US" sz="2000" baseline="0" dirty="0" smtClean="0">
                          <a:solidFill>
                            <a:schemeClr val="dk1"/>
                          </a:solidFill>
                          <a:latin typeface="Times New Roman" pitchFamily="18" charset="0"/>
                          <a:ea typeface="+mn-ea"/>
                          <a:cs typeface="Times New Roman" pitchFamily="18" charset="0"/>
                        </a:rPr>
                        <a:t> light bronchoscopy</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c>
                  <a:txBody>
                    <a:bodyPr/>
                    <a:lstStyle/>
                    <a:p>
                      <a:pPr marL="0" marR="0" indent="0" algn="ctr">
                        <a:lnSpc>
                          <a:spcPct val="120000"/>
                        </a:lnSpc>
                        <a:spcBef>
                          <a:spcPts val="200"/>
                        </a:spcBef>
                        <a:spcAft>
                          <a:spcPts val="0"/>
                        </a:spcAft>
                        <a:tabLst>
                          <a:tab pos="685800" algn="l"/>
                          <a:tab pos="540385" algn="l"/>
                        </a:tabLst>
                      </a:pPr>
                      <a:r>
                        <a:rPr lang="en-US" sz="2000" dirty="0" err="1" smtClean="0">
                          <a:latin typeface="Times New Roman" pitchFamily="18" charset="0"/>
                          <a:cs typeface="Times New Roman" pitchFamily="18" charset="0"/>
                        </a:rPr>
                        <a:t>Fluorescene</a:t>
                      </a:r>
                      <a:r>
                        <a:rPr lang="en-US" sz="2000" baseline="0" dirty="0" smtClean="0">
                          <a:latin typeface="Times New Roman" pitchFamily="18" charset="0"/>
                          <a:cs typeface="Times New Roman" pitchFamily="18" charset="0"/>
                        </a:rPr>
                        <a:t> bronchoscopy</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r>
              <a:tr h="521665">
                <a:tc vMerge="1">
                  <a:txBody>
                    <a:bodyPr/>
                    <a:lstStyle/>
                    <a:p>
                      <a:endParaRPr lang="en-US"/>
                    </a:p>
                  </a:txBody>
                  <a:tcPr/>
                </a:tc>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Number</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Number</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r>
              <a:tr h="457250">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T1</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dirty="0">
                          <a:latin typeface="Times New Roman" pitchFamily="18" charset="0"/>
                          <a:cs typeface="Times New Roman" pitchFamily="18" charset="0"/>
                        </a:rPr>
                        <a:t>0</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a:latin typeface="Times New Roman" pitchFamily="18" charset="0"/>
                          <a:cs typeface="Times New Roman" pitchFamily="18" charset="0"/>
                        </a:rPr>
                        <a:t>0</a:t>
                      </a:r>
                      <a:endParaRPr lang="en-US" sz="2000">
                        <a:solidFill>
                          <a:srgbClr val="000000"/>
                        </a:solidFill>
                        <a:latin typeface="Times New Roman" pitchFamily="18" charset="0"/>
                        <a:ea typeface="Times New Roman"/>
                        <a:cs typeface="Times New Roman" pitchFamily="18" charset="0"/>
                      </a:endParaRPr>
                    </a:p>
                  </a:txBody>
                  <a:tcPr marL="68580" marR="68580" marT="0" marB="0"/>
                </a:tc>
              </a:tr>
              <a:tr h="457250">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T2</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dirty="0">
                          <a:latin typeface="Times New Roman" pitchFamily="18" charset="0"/>
                          <a:cs typeface="Times New Roman" pitchFamily="18" charset="0"/>
                        </a:rPr>
                        <a:t>7</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dirty="0">
                          <a:latin typeface="Times New Roman" pitchFamily="18" charset="0"/>
                          <a:cs typeface="Times New Roman" pitchFamily="18" charset="0"/>
                        </a:rPr>
                        <a:t>2</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r>
              <a:tr h="521665">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T3</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a:latin typeface="Times New Roman" pitchFamily="18" charset="0"/>
                          <a:cs typeface="Times New Roman" pitchFamily="18" charset="0"/>
                        </a:rPr>
                        <a:t>4</a:t>
                      </a:r>
                      <a:endParaRPr lang="en-US" sz="200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dirty="0">
                          <a:latin typeface="Times New Roman" pitchFamily="18" charset="0"/>
                          <a:cs typeface="Times New Roman" pitchFamily="18" charset="0"/>
                        </a:rPr>
                        <a:t>3</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r>
              <a:tr h="521665">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T4</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a:latin typeface="Times New Roman" pitchFamily="18" charset="0"/>
                          <a:cs typeface="Times New Roman" pitchFamily="18" charset="0"/>
                        </a:rPr>
                        <a:t>9</a:t>
                      </a:r>
                      <a:endParaRPr lang="en-US" sz="200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dirty="0">
                          <a:latin typeface="Times New Roman" pitchFamily="18" charset="0"/>
                          <a:cs typeface="Times New Roman" pitchFamily="18" charset="0"/>
                        </a:rPr>
                        <a:t>15</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r>
              <a:tr h="521665">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Total</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a:latin typeface="Times New Roman" pitchFamily="18" charset="0"/>
                          <a:cs typeface="Times New Roman" pitchFamily="18" charset="0"/>
                        </a:rPr>
                        <a:t>20</a:t>
                      </a:r>
                      <a:endParaRPr lang="en-US" sz="2000">
                        <a:solidFill>
                          <a:srgbClr val="000000"/>
                        </a:solidFill>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20000"/>
                        </a:lnSpc>
                        <a:spcBef>
                          <a:spcPts val="200"/>
                        </a:spcBef>
                        <a:spcAft>
                          <a:spcPts val="0"/>
                        </a:spcAft>
                        <a:tabLst>
                          <a:tab pos="685800" algn="l"/>
                          <a:tab pos="540385" algn="l"/>
                        </a:tabLst>
                      </a:pPr>
                      <a:r>
                        <a:rPr lang="nl-NL" sz="2000" dirty="0">
                          <a:latin typeface="Times New Roman" pitchFamily="18" charset="0"/>
                          <a:cs typeface="Times New Roman" pitchFamily="18" charset="0"/>
                        </a:rPr>
                        <a:t>20</a:t>
                      </a:r>
                      <a:endParaRPr lang="en-US" sz="2000" dirty="0">
                        <a:solidFill>
                          <a:srgbClr val="000000"/>
                        </a:solidFill>
                        <a:latin typeface="Times New Roman" pitchFamily="18" charset="0"/>
                        <a:ea typeface="Times New Roman"/>
                        <a:cs typeface="Times New Roman" pitchFamily="18" charset="0"/>
                      </a:endParaRPr>
                    </a:p>
                  </a:txBody>
                  <a:tcPr marL="68580" marR="68580" marT="0" marB="0"/>
                </a:tc>
              </a:tr>
            </a:tbl>
          </a:graphicData>
        </a:graphic>
      </p:graphicFrame>
      <p:sp>
        <p:nvSpPr>
          <p:cNvPr id="11" name="Rectangle 10"/>
          <p:cNvSpPr>
            <a:spLocks noChangeArrowheads="1"/>
          </p:cNvSpPr>
          <p:nvPr/>
        </p:nvSpPr>
        <p:spPr bwMode="auto">
          <a:xfrm>
            <a:off x="4903125" y="9700"/>
            <a:ext cx="4191000" cy="1261835"/>
          </a:xfrm>
          <a:prstGeom prst="rect">
            <a:avLst/>
          </a:prstGeom>
          <a:noFill/>
          <a:ln w="9525">
            <a:noFill/>
            <a:miter lim="800000"/>
            <a:headEnd/>
            <a:tailEnd/>
          </a:ln>
        </p:spPr>
        <p:txBody>
          <a:bodyPr wrap="square" tIns="152352" bIns="0" anchor="ctr">
            <a:spAutoFit/>
          </a:bodyPr>
          <a:lstStyle/>
          <a:p>
            <a:pPr algn="just"/>
            <a:r>
              <a:rPr lang="en-US" sz="2400" b="1" i="1" dirty="0">
                <a:solidFill>
                  <a:srgbClr val="0C04AC"/>
                </a:solidFill>
                <a:latin typeface="Arial" pitchFamily="34" charset="0"/>
                <a:cs typeface="Arial" pitchFamily="34" charset="0"/>
              </a:rPr>
              <a:t>Assessing the lesions of </a:t>
            </a:r>
            <a:r>
              <a:rPr lang="en-US" sz="2400" b="1" i="1" dirty="0" smtClean="0">
                <a:solidFill>
                  <a:srgbClr val="0C04AC"/>
                </a:solidFill>
                <a:latin typeface="Arial" pitchFamily="34" charset="0"/>
                <a:cs typeface="Arial" pitchFamily="34" charset="0"/>
              </a:rPr>
              <a:t>bronchogenic carcinoma </a:t>
            </a:r>
            <a:r>
              <a:rPr lang="en-US" sz="2400" b="1" i="1" dirty="0">
                <a:solidFill>
                  <a:srgbClr val="0C04AC"/>
                </a:solidFill>
                <a:latin typeface="Arial" pitchFamily="34" charset="0"/>
                <a:cs typeface="Arial" pitchFamily="34" charset="0"/>
              </a:rPr>
              <a:t>in </a:t>
            </a:r>
            <a:r>
              <a:rPr lang="en-US" sz="2400" b="1" i="1" dirty="0" err="1" smtClean="0">
                <a:solidFill>
                  <a:srgbClr val="0C04AC"/>
                </a:solidFill>
                <a:latin typeface="Arial" pitchFamily="34" charset="0"/>
                <a:cs typeface="Arial" pitchFamily="34" charset="0"/>
              </a:rPr>
              <a:t>fluorescene</a:t>
            </a:r>
            <a:r>
              <a:rPr lang="en-US" sz="2400" b="1" i="1" dirty="0" smtClean="0">
                <a:solidFill>
                  <a:srgbClr val="0C04AC"/>
                </a:solidFill>
                <a:latin typeface="Arial" pitchFamily="34" charset="0"/>
                <a:cs typeface="Arial" pitchFamily="34" charset="0"/>
              </a:rPr>
              <a:t> bronchoscopy</a:t>
            </a:r>
            <a:r>
              <a:rPr lang="en-US" sz="2200" dirty="0" smtClean="0">
                <a:solidFill>
                  <a:srgbClr val="0C04AC"/>
                </a:solidFill>
                <a:latin typeface="Arial" pitchFamily="34" charset="0"/>
                <a:cs typeface="Arial" pitchFamily="34" charset="0"/>
              </a:rPr>
              <a:t>:</a:t>
            </a:r>
            <a:endParaRPr lang="en-US" sz="2200" dirty="0">
              <a:solidFill>
                <a:srgbClr val="0C04AC"/>
              </a:solidFill>
              <a:latin typeface="Arial" pitchFamily="34" charset="0"/>
              <a:cs typeface="Arial" pitchFamily="34" charset="0"/>
            </a:endParaRPr>
          </a:p>
        </p:txBody>
      </p:sp>
      <p:grpSp>
        <p:nvGrpSpPr>
          <p:cNvPr id="14" name="组合 32"/>
          <p:cNvGrpSpPr>
            <a:grpSpLocks/>
          </p:cNvGrpSpPr>
          <p:nvPr/>
        </p:nvGrpSpPr>
        <p:grpSpPr bwMode="auto">
          <a:xfrm>
            <a:off x="4242725" y="321425"/>
            <a:ext cx="660400" cy="657225"/>
            <a:chOff x="2049138" y="1825971"/>
            <a:chExt cx="660400" cy="657225"/>
          </a:xfrm>
        </p:grpSpPr>
        <p:grpSp>
          <p:nvGrpSpPr>
            <p:cNvPr id="15" name="Group 34"/>
            <p:cNvGrpSpPr>
              <a:grpSpLocks/>
            </p:cNvGrpSpPr>
            <p:nvPr/>
          </p:nvGrpSpPr>
          <p:grpSpPr bwMode="auto">
            <a:xfrm>
              <a:off x="2049138" y="1825971"/>
              <a:ext cx="660400" cy="657225"/>
              <a:chOff x="997" y="1736"/>
              <a:chExt cx="416" cy="414"/>
            </a:xfrm>
          </p:grpSpPr>
          <p:sp>
            <p:nvSpPr>
              <p:cNvPr id="18"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9"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7"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a:solidFill>
                    <a:srgbClr val="FFFFFF"/>
                  </a:solidFill>
                  <a:latin typeface="Arial" pitchFamily="34" charset="0"/>
                  <a:cs typeface="Arial" pitchFamily="34" charset="0"/>
                </a:rPr>
                <a:t>2</a:t>
              </a: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0" y="-76200"/>
            <a:ext cx="4205288"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latin typeface="Arial" pitchFamily="34" charset="0"/>
                <a:cs typeface="Arial" pitchFamily="34" charset="0"/>
              </a:rPr>
              <a:t>RESULTS &amp; DISCUSSION</a:t>
            </a:r>
          </a:p>
        </p:txBody>
      </p:sp>
      <p:sp>
        <p:nvSpPr>
          <p:cNvPr id="13" name="Rectangle 12"/>
          <p:cNvSpPr/>
          <p:nvPr/>
        </p:nvSpPr>
        <p:spPr>
          <a:xfrm>
            <a:off x="1465263" y="5638800"/>
            <a:ext cx="6324600" cy="1015663"/>
          </a:xfrm>
          <a:prstGeom prst="rect">
            <a:avLst/>
          </a:prstGeom>
        </p:spPr>
        <p:txBody>
          <a:bodyPr wrap="square">
            <a:spAutoFit/>
          </a:bodyPr>
          <a:lstStyle/>
          <a:p>
            <a:pPr algn="ctr"/>
            <a:r>
              <a:rPr lang="nl-NL" sz="2000" b="1" dirty="0" smtClean="0">
                <a:latin typeface="Arial" pitchFamily="34" charset="0"/>
                <a:cs typeface="Arial" pitchFamily="34" charset="0"/>
              </a:rPr>
              <a:t>Table 3.7. Comparison of stage of bronchogenic carcinoma between white light bronchoscopy and fluorescene bronchoscopy</a:t>
            </a:r>
            <a:endParaRPr lang="en-US" sz="2000" b="1" dirty="0">
              <a:latin typeface="Arial"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4181959488"/>
              </p:ext>
            </p:extLst>
          </p:nvPr>
        </p:nvGraphicFramePr>
        <p:xfrm>
          <a:off x="1008063" y="1524000"/>
          <a:ext cx="7239000" cy="3809998"/>
        </p:xfrm>
        <a:graphic>
          <a:graphicData uri="http://schemas.openxmlformats.org/drawingml/2006/table">
            <a:tbl>
              <a:tblPr>
                <a:tableStyleId>{08FB837D-C827-4EFA-A057-4D05807E0F7C}</a:tableStyleId>
              </a:tblPr>
              <a:tblGrid>
                <a:gridCol w="2308678"/>
                <a:gridCol w="2465161"/>
                <a:gridCol w="2465161"/>
              </a:tblGrid>
              <a:tr h="846667">
                <a:tc rowSpan="2">
                  <a:txBody>
                    <a:bodyPr/>
                    <a:lstStyle/>
                    <a:p>
                      <a:pPr marL="0" marR="0" algn="ctr">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Stage group</a:t>
                      </a:r>
                      <a:endParaRPr lang="en-US" sz="2000" dirty="0">
                        <a:latin typeface="Times New Roman" pitchFamily="18" charset="0"/>
                        <a:ea typeface="Calibri"/>
                        <a:cs typeface="Times New Roman" pitchFamily="18" charset="0"/>
                      </a:endParaRPr>
                    </a:p>
                  </a:txBody>
                  <a:tcPr marL="66194" marR="66194" marT="0" marB="0" anchor="ctr"/>
                </a:tc>
                <a:tc>
                  <a:txBody>
                    <a:bodyPr/>
                    <a:lstStyle/>
                    <a:p>
                      <a:pPr marL="0" marR="0" indent="0" algn="ctr">
                        <a:lnSpc>
                          <a:spcPct val="120000"/>
                        </a:lnSpc>
                        <a:spcBef>
                          <a:spcPts val="200"/>
                        </a:spcBef>
                        <a:spcAft>
                          <a:spcPts val="0"/>
                        </a:spcAft>
                        <a:tabLst>
                          <a:tab pos="685800" algn="l"/>
                          <a:tab pos="540385" algn="l"/>
                        </a:tabLst>
                      </a:pPr>
                      <a:r>
                        <a:rPr lang="en-US" sz="2000" dirty="0" smtClean="0">
                          <a:solidFill>
                            <a:schemeClr val="dk1"/>
                          </a:solidFill>
                          <a:latin typeface="Times New Roman" pitchFamily="18" charset="0"/>
                          <a:ea typeface="+mn-ea"/>
                          <a:cs typeface="Times New Roman" pitchFamily="18" charset="0"/>
                        </a:rPr>
                        <a:t>White</a:t>
                      </a:r>
                      <a:r>
                        <a:rPr lang="en-US" sz="2000" baseline="0" dirty="0" smtClean="0">
                          <a:solidFill>
                            <a:schemeClr val="dk1"/>
                          </a:solidFill>
                          <a:latin typeface="Times New Roman" pitchFamily="18" charset="0"/>
                          <a:ea typeface="+mn-ea"/>
                          <a:cs typeface="Times New Roman" pitchFamily="18" charset="0"/>
                        </a:rPr>
                        <a:t> light bronchoscopy</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c>
                  <a:txBody>
                    <a:bodyPr/>
                    <a:lstStyle/>
                    <a:p>
                      <a:pPr marL="0" marR="0" indent="0" algn="ctr">
                        <a:lnSpc>
                          <a:spcPct val="120000"/>
                        </a:lnSpc>
                        <a:spcBef>
                          <a:spcPts val="200"/>
                        </a:spcBef>
                        <a:spcAft>
                          <a:spcPts val="0"/>
                        </a:spcAft>
                        <a:tabLst>
                          <a:tab pos="685800" algn="l"/>
                          <a:tab pos="540385" algn="l"/>
                        </a:tabLst>
                      </a:pPr>
                      <a:r>
                        <a:rPr lang="en-US" sz="2000" dirty="0" err="1" smtClean="0">
                          <a:latin typeface="Times New Roman" pitchFamily="18" charset="0"/>
                          <a:cs typeface="Times New Roman" pitchFamily="18" charset="0"/>
                        </a:rPr>
                        <a:t>Fluorescene</a:t>
                      </a:r>
                      <a:r>
                        <a:rPr lang="en-US" sz="2000" baseline="0" dirty="0" smtClean="0">
                          <a:latin typeface="Times New Roman" pitchFamily="18" charset="0"/>
                          <a:cs typeface="Times New Roman" pitchFamily="18" charset="0"/>
                        </a:rPr>
                        <a:t> bronchoscopy</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r>
              <a:tr h="423333">
                <a:tc vMerge="1">
                  <a:txBody>
                    <a:bodyPr/>
                    <a:lstStyle/>
                    <a:p>
                      <a:endParaRPr lang="en-US"/>
                    </a:p>
                  </a:txBody>
                  <a:tcPr/>
                </a:tc>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Number</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c>
                  <a:txBody>
                    <a:bodyPr/>
                    <a:lstStyle/>
                    <a:p>
                      <a:pPr marL="0" marR="0" indent="0" algn="ctr">
                        <a:lnSpc>
                          <a:spcPct val="120000"/>
                        </a:lnSpc>
                        <a:spcBef>
                          <a:spcPts val="200"/>
                        </a:spcBef>
                        <a:spcAft>
                          <a:spcPts val="0"/>
                        </a:spcAft>
                        <a:tabLst>
                          <a:tab pos="685800" algn="l"/>
                          <a:tab pos="540385" algn="l"/>
                        </a:tabLst>
                      </a:pPr>
                      <a:r>
                        <a:rPr lang="nl-NL" sz="2000" dirty="0" smtClean="0">
                          <a:latin typeface="Times New Roman" pitchFamily="18" charset="0"/>
                          <a:cs typeface="Times New Roman" pitchFamily="18" charset="0"/>
                        </a:rPr>
                        <a:t>Number</a:t>
                      </a:r>
                      <a:endParaRPr lang="en-US" sz="2000" dirty="0">
                        <a:solidFill>
                          <a:srgbClr val="000000"/>
                        </a:solidFill>
                        <a:latin typeface="Times New Roman" pitchFamily="18" charset="0"/>
                        <a:ea typeface="Times New Roman"/>
                        <a:cs typeface="Times New Roman" pitchFamily="18" charset="0"/>
                      </a:endParaRPr>
                    </a:p>
                  </a:txBody>
                  <a:tcPr marL="68580" marR="68580" marT="0" marB="0" anchor="ctr"/>
                </a:tc>
              </a:tr>
              <a:tr h="423333">
                <a:tc>
                  <a:txBody>
                    <a:bodyPr/>
                    <a:lstStyle/>
                    <a:p>
                      <a:pPr marL="0" marR="0" algn="ctr">
                        <a:lnSpc>
                          <a:spcPct val="120000"/>
                        </a:lnSpc>
                        <a:spcBef>
                          <a:spcPts val="200"/>
                        </a:spcBef>
                        <a:spcAft>
                          <a:spcPts val="0"/>
                        </a:spcAft>
                        <a:tabLst>
                          <a:tab pos="540385" algn="l"/>
                        </a:tabLst>
                      </a:pPr>
                      <a:r>
                        <a:rPr lang="en-US" sz="2000" dirty="0" err="1" smtClean="0">
                          <a:latin typeface="Times New Roman" pitchFamily="18" charset="0"/>
                          <a:cs typeface="Times New Roman" pitchFamily="18" charset="0"/>
                        </a:rPr>
                        <a:t>IIa</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1</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0</a:t>
                      </a:r>
                      <a:endParaRPr lang="en-US" sz="2000" dirty="0">
                        <a:latin typeface="Times New Roman" pitchFamily="18" charset="0"/>
                        <a:ea typeface="Calibri"/>
                        <a:cs typeface="Times New Roman" pitchFamily="18" charset="0"/>
                      </a:endParaRPr>
                    </a:p>
                  </a:txBody>
                  <a:tcPr marL="66194" marR="66194" marT="0" marB="0"/>
                </a:tc>
              </a:tr>
              <a:tr h="423333">
                <a:tc>
                  <a:txBody>
                    <a:bodyPr/>
                    <a:lstStyle/>
                    <a:p>
                      <a:pPr marL="0" marR="0" algn="ctr">
                        <a:lnSpc>
                          <a:spcPct val="120000"/>
                        </a:lnSpc>
                        <a:spcBef>
                          <a:spcPts val="200"/>
                        </a:spcBef>
                        <a:spcAft>
                          <a:spcPts val="0"/>
                        </a:spcAft>
                        <a:tabLst>
                          <a:tab pos="540385" algn="l"/>
                        </a:tabLst>
                      </a:pPr>
                      <a:r>
                        <a:rPr lang="en-US" sz="2000" dirty="0" err="1" smtClean="0">
                          <a:latin typeface="Times New Roman" pitchFamily="18" charset="0"/>
                          <a:cs typeface="Times New Roman" pitchFamily="18" charset="0"/>
                        </a:rPr>
                        <a:t>IIb</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0</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a:latin typeface="Times New Roman" pitchFamily="18" charset="0"/>
                          <a:cs typeface="Times New Roman" pitchFamily="18" charset="0"/>
                        </a:rPr>
                        <a:t>1</a:t>
                      </a:r>
                      <a:endParaRPr lang="en-US" sz="2000">
                        <a:latin typeface="Times New Roman" pitchFamily="18" charset="0"/>
                        <a:ea typeface="Calibri"/>
                        <a:cs typeface="Times New Roman" pitchFamily="18" charset="0"/>
                      </a:endParaRPr>
                    </a:p>
                  </a:txBody>
                  <a:tcPr marL="66194" marR="66194" marT="0" marB="0"/>
                </a:tc>
              </a:tr>
              <a:tr h="423333">
                <a:tc>
                  <a:txBody>
                    <a:bodyPr/>
                    <a:lstStyle/>
                    <a:p>
                      <a:pPr marL="0" marR="0" algn="ctr">
                        <a:lnSpc>
                          <a:spcPct val="120000"/>
                        </a:lnSpc>
                        <a:spcBef>
                          <a:spcPts val="200"/>
                        </a:spcBef>
                        <a:spcAft>
                          <a:spcPts val="0"/>
                        </a:spcAft>
                        <a:tabLst>
                          <a:tab pos="540385" algn="l"/>
                        </a:tabLst>
                      </a:pPr>
                      <a:r>
                        <a:rPr lang="en-US" sz="2000" dirty="0" err="1">
                          <a:latin typeface="Times New Roman" pitchFamily="18" charset="0"/>
                          <a:cs typeface="Times New Roman" pitchFamily="18" charset="0"/>
                        </a:rPr>
                        <a:t>IIIa</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5</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1</a:t>
                      </a:r>
                      <a:endParaRPr lang="en-US" sz="2000" dirty="0">
                        <a:latin typeface="Times New Roman" pitchFamily="18" charset="0"/>
                        <a:ea typeface="Calibri"/>
                        <a:cs typeface="Times New Roman" pitchFamily="18" charset="0"/>
                      </a:endParaRPr>
                    </a:p>
                  </a:txBody>
                  <a:tcPr marL="66194" marR="66194" marT="0" marB="0"/>
                </a:tc>
              </a:tr>
              <a:tr h="423333">
                <a:tc>
                  <a:txBody>
                    <a:bodyPr/>
                    <a:lstStyle/>
                    <a:p>
                      <a:pPr marL="0" marR="0" algn="ctr">
                        <a:lnSpc>
                          <a:spcPct val="120000"/>
                        </a:lnSpc>
                        <a:spcBef>
                          <a:spcPts val="200"/>
                        </a:spcBef>
                        <a:spcAft>
                          <a:spcPts val="0"/>
                        </a:spcAft>
                        <a:tabLst>
                          <a:tab pos="540385" algn="l"/>
                        </a:tabLst>
                      </a:pPr>
                      <a:r>
                        <a:rPr lang="en-US" sz="2000" dirty="0" err="1">
                          <a:latin typeface="Times New Roman" pitchFamily="18" charset="0"/>
                          <a:cs typeface="Times New Roman" pitchFamily="18" charset="0"/>
                        </a:rPr>
                        <a:t>IIIb</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2</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6</a:t>
                      </a:r>
                      <a:endParaRPr lang="en-US" sz="2000" dirty="0">
                        <a:latin typeface="Times New Roman" pitchFamily="18" charset="0"/>
                        <a:ea typeface="Calibri"/>
                        <a:cs typeface="Times New Roman" pitchFamily="18" charset="0"/>
                      </a:endParaRPr>
                    </a:p>
                  </a:txBody>
                  <a:tcPr marL="66194" marR="66194" marT="0" marB="0"/>
                </a:tc>
              </a:tr>
              <a:tr h="423333">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IV</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1</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smtClean="0">
                          <a:latin typeface="Times New Roman" pitchFamily="18" charset="0"/>
                          <a:cs typeface="Times New Roman" pitchFamily="18" charset="0"/>
                        </a:rPr>
                        <a:t>1</a:t>
                      </a:r>
                      <a:endParaRPr lang="en-US" sz="2000" dirty="0">
                        <a:latin typeface="Times New Roman" pitchFamily="18" charset="0"/>
                        <a:ea typeface="Calibri"/>
                        <a:cs typeface="Times New Roman" pitchFamily="18" charset="0"/>
                      </a:endParaRPr>
                    </a:p>
                  </a:txBody>
                  <a:tcPr marL="66194" marR="66194" marT="0" marB="0"/>
                </a:tc>
              </a:tr>
              <a:tr h="423333">
                <a:tc>
                  <a:txBody>
                    <a:bodyPr/>
                    <a:lstStyle/>
                    <a:p>
                      <a:pPr marL="0" marR="0" algn="ctr">
                        <a:lnSpc>
                          <a:spcPct val="120000"/>
                        </a:lnSpc>
                        <a:spcBef>
                          <a:spcPts val="200"/>
                        </a:spcBef>
                        <a:spcAft>
                          <a:spcPts val="0"/>
                        </a:spcAft>
                        <a:tabLst>
                          <a:tab pos="540385" algn="l"/>
                        </a:tabLst>
                      </a:pPr>
                      <a:r>
                        <a:rPr lang="en-US" sz="2000" dirty="0" smtClean="0">
                          <a:latin typeface="Times New Roman" pitchFamily="18" charset="0"/>
                          <a:ea typeface="+mn-ea"/>
                          <a:cs typeface="Times New Roman" pitchFamily="18" charset="0"/>
                        </a:rPr>
                        <a:t>Total</a:t>
                      </a:r>
                      <a:endParaRPr lang="en-US" sz="2000" dirty="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a:latin typeface="Times New Roman" pitchFamily="18" charset="0"/>
                          <a:cs typeface="Times New Roman" pitchFamily="18" charset="0"/>
                        </a:rPr>
                        <a:t>9</a:t>
                      </a:r>
                      <a:endParaRPr lang="en-US" sz="2000">
                        <a:latin typeface="Times New Roman" pitchFamily="18" charset="0"/>
                        <a:ea typeface="Calibri"/>
                        <a:cs typeface="Times New Roman" pitchFamily="18" charset="0"/>
                      </a:endParaRPr>
                    </a:p>
                  </a:txBody>
                  <a:tcPr marL="66194" marR="66194" marT="0" marB="0"/>
                </a:tc>
                <a:tc>
                  <a:txBody>
                    <a:bodyPr/>
                    <a:lstStyle/>
                    <a:p>
                      <a:pPr marL="0" marR="0" algn="ctr">
                        <a:lnSpc>
                          <a:spcPct val="120000"/>
                        </a:lnSpc>
                        <a:spcBef>
                          <a:spcPts val="200"/>
                        </a:spcBef>
                        <a:spcAft>
                          <a:spcPts val="0"/>
                        </a:spcAft>
                        <a:tabLst>
                          <a:tab pos="540385" algn="l"/>
                        </a:tabLst>
                      </a:pPr>
                      <a:r>
                        <a:rPr lang="en-US" sz="2000" dirty="0">
                          <a:latin typeface="Times New Roman" pitchFamily="18" charset="0"/>
                          <a:cs typeface="Times New Roman" pitchFamily="18" charset="0"/>
                        </a:rPr>
                        <a:t>9</a:t>
                      </a:r>
                      <a:endParaRPr lang="en-US" sz="2000" dirty="0">
                        <a:latin typeface="Times New Roman" pitchFamily="18" charset="0"/>
                        <a:ea typeface="Calibri"/>
                        <a:cs typeface="Times New Roman" pitchFamily="18" charset="0"/>
                      </a:endParaRPr>
                    </a:p>
                  </a:txBody>
                  <a:tcPr marL="66194" marR="66194" marT="0" marB="0"/>
                </a:tc>
              </a:tr>
            </a:tbl>
          </a:graphicData>
        </a:graphic>
      </p:graphicFrame>
      <p:grpSp>
        <p:nvGrpSpPr>
          <p:cNvPr id="14" name="组合 32"/>
          <p:cNvGrpSpPr>
            <a:grpSpLocks/>
          </p:cNvGrpSpPr>
          <p:nvPr/>
        </p:nvGrpSpPr>
        <p:grpSpPr bwMode="auto">
          <a:xfrm>
            <a:off x="4242725" y="321425"/>
            <a:ext cx="660400" cy="657225"/>
            <a:chOff x="2049138" y="1825971"/>
            <a:chExt cx="660400" cy="657225"/>
          </a:xfrm>
        </p:grpSpPr>
        <p:grpSp>
          <p:nvGrpSpPr>
            <p:cNvPr id="15" name="Group 34"/>
            <p:cNvGrpSpPr>
              <a:grpSpLocks/>
            </p:cNvGrpSpPr>
            <p:nvPr/>
          </p:nvGrpSpPr>
          <p:grpSpPr bwMode="auto">
            <a:xfrm>
              <a:off x="2049138" y="1825971"/>
              <a:ext cx="660400" cy="657225"/>
              <a:chOff x="997" y="1736"/>
              <a:chExt cx="416" cy="414"/>
            </a:xfrm>
          </p:grpSpPr>
          <p:sp>
            <p:nvSpPr>
              <p:cNvPr id="17"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Arial" pitchFamily="34" charset="0"/>
                  <a:cs typeface="Arial" pitchFamily="34" charset="0"/>
                </a:endParaRPr>
              </a:p>
            </p:txBody>
          </p:sp>
          <p:pic>
            <p:nvPicPr>
              <p:cNvPr id="18"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16"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dirty="0">
                  <a:solidFill>
                    <a:srgbClr val="FFFFFF"/>
                  </a:solidFill>
                  <a:latin typeface="Arial" pitchFamily="34" charset="0"/>
                  <a:cs typeface="Arial" pitchFamily="34" charset="0"/>
                </a:rPr>
                <a:t>2</a:t>
              </a:r>
            </a:p>
          </p:txBody>
        </p:sp>
      </p:grpSp>
      <p:sp>
        <p:nvSpPr>
          <p:cNvPr id="19" name="Rectangle 18"/>
          <p:cNvSpPr>
            <a:spLocks noChangeArrowheads="1"/>
          </p:cNvSpPr>
          <p:nvPr/>
        </p:nvSpPr>
        <p:spPr bwMode="auto">
          <a:xfrm>
            <a:off x="4903125" y="9700"/>
            <a:ext cx="4191000" cy="1261835"/>
          </a:xfrm>
          <a:prstGeom prst="rect">
            <a:avLst/>
          </a:prstGeom>
          <a:noFill/>
          <a:ln w="9525">
            <a:noFill/>
            <a:miter lim="800000"/>
            <a:headEnd/>
            <a:tailEnd/>
          </a:ln>
        </p:spPr>
        <p:txBody>
          <a:bodyPr wrap="square" tIns="152352" bIns="0" anchor="ctr">
            <a:spAutoFit/>
          </a:bodyPr>
          <a:lstStyle/>
          <a:p>
            <a:pPr algn="just"/>
            <a:r>
              <a:rPr lang="en-US" sz="2400" b="1" i="1" dirty="0">
                <a:solidFill>
                  <a:srgbClr val="0C04AC"/>
                </a:solidFill>
                <a:latin typeface="Arial" pitchFamily="34" charset="0"/>
                <a:cs typeface="Arial" pitchFamily="34" charset="0"/>
              </a:rPr>
              <a:t>Assessing the lesions of </a:t>
            </a:r>
            <a:r>
              <a:rPr lang="en-US" sz="2400" b="1" i="1" dirty="0" smtClean="0">
                <a:solidFill>
                  <a:srgbClr val="0C04AC"/>
                </a:solidFill>
                <a:latin typeface="Arial" pitchFamily="34" charset="0"/>
                <a:cs typeface="Arial" pitchFamily="34" charset="0"/>
              </a:rPr>
              <a:t>bronchogenic carcinoma </a:t>
            </a:r>
            <a:r>
              <a:rPr lang="en-US" sz="2400" b="1" i="1" dirty="0">
                <a:solidFill>
                  <a:srgbClr val="0C04AC"/>
                </a:solidFill>
                <a:latin typeface="Arial" pitchFamily="34" charset="0"/>
                <a:cs typeface="Arial" pitchFamily="34" charset="0"/>
              </a:rPr>
              <a:t>in </a:t>
            </a:r>
            <a:r>
              <a:rPr lang="en-US" sz="2400" b="1" i="1" dirty="0" err="1" smtClean="0">
                <a:solidFill>
                  <a:srgbClr val="0C04AC"/>
                </a:solidFill>
                <a:latin typeface="Arial" pitchFamily="34" charset="0"/>
                <a:cs typeface="Arial" pitchFamily="34" charset="0"/>
              </a:rPr>
              <a:t>fluorescene</a:t>
            </a:r>
            <a:r>
              <a:rPr lang="en-US" sz="2400" b="1" i="1" dirty="0" smtClean="0">
                <a:solidFill>
                  <a:srgbClr val="0C04AC"/>
                </a:solidFill>
                <a:latin typeface="Arial" pitchFamily="34" charset="0"/>
                <a:cs typeface="Arial" pitchFamily="34" charset="0"/>
              </a:rPr>
              <a:t> bronchoscopy</a:t>
            </a:r>
            <a:r>
              <a:rPr lang="en-US" sz="2200" dirty="0" smtClean="0">
                <a:solidFill>
                  <a:srgbClr val="0C04AC"/>
                </a:solidFill>
                <a:latin typeface="Arial" pitchFamily="34" charset="0"/>
                <a:cs typeface="Arial" pitchFamily="34" charset="0"/>
              </a:rPr>
              <a:t>:</a:t>
            </a:r>
            <a:endParaRPr lang="en-US" sz="2200" dirty="0">
              <a:solidFill>
                <a:srgbClr val="0C04AC"/>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p:cNvSpPr>
          <p:nvPr>
            <p:ph type="body" idx="4294967295"/>
          </p:nvPr>
        </p:nvSpPr>
        <p:spPr>
          <a:xfrm>
            <a:off x="457200" y="1412875"/>
            <a:ext cx="8312150" cy="5064125"/>
          </a:xfrm>
        </p:spPr>
        <p:txBody>
          <a:bodyPr/>
          <a:lstStyle/>
          <a:p>
            <a:pPr marL="381000" indent="-381000" algn="just">
              <a:buFont typeface="Wingdings" pitchFamily="2" charset="2"/>
              <a:buNone/>
            </a:pPr>
            <a:r>
              <a:rPr lang="en-US" sz="2800" dirty="0" smtClean="0">
                <a:latin typeface="Times New Roman" pitchFamily="18" charset="0"/>
                <a:ea typeface="黑体" pitchFamily="49" charset="-122"/>
                <a:cs typeface="Times New Roman" pitchFamily="18" charset="0"/>
              </a:rPr>
              <a:t>    </a:t>
            </a:r>
            <a:endParaRPr lang="zh-CN" altLang="en-US" sz="2800" dirty="0" smtClean="0">
              <a:latin typeface="Times New Roman" pitchFamily="18" charset="0"/>
              <a:ea typeface="黑体" pitchFamily="49" charset="-122"/>
            </a:endParaRPr>
          </a:p>
        </p:txBody>
      </p:sp>
      <p:sp>
        <p:nvSpPr>
          <p:cNvPr id="10" name="Oval 9"/>
          <p:cNvSpPr/>
          <p:nvPr/>
        </p:nvSpPr>
        <p:spPr>
          <a:xfrm>
            <a:off x="2819400" y="0"/>
            <a:ext cx="3733800"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smtClean="0">
                <a:solidFill>
                  <a:srgbClr val="FFFF00"/>
                </a:solidFill>
                <a:latin typeface="Arial" pitchFamily="34" charset="0"/>
                <a:cs typeface="Arial" pitchFamily="34" charset="0"/>
              </a:rPr>
              <a:t>CONCLUSION</a:t>
            </a:r>
            <a:endParaRPr lang="en-US" sz="2800" b="1" dirty="0">
              <a:solidFill>
                <a:srgbClr val="FFFF00"/>
              </a:solidFill>
              <a:latin typeface="Arial" pitchFamily="34" charset="0"/>
              <a:cs typeface="Arial" pitchFamily="34" charset="0"/>
            </a:endParaRPr>
          </a:p>
        </p:txBody>
      </p:sp>
      <p:sp>
        <p:nvSpPr>
          <p:cNvPr id="34820" name="TextBox 4"/>
          <p:cNvSpPr txBox="1">
            <a:spLocks noChangeArrowheads="1"/>
          </p:cNvSpPr>
          <p:nvPr/>
        </p:nvSpPr>
        <p:spPr bwMode="auto">
          <a:xfrm>
            <a:off x="838200" y="762001"/>
            <a:ext cx="5334000" cy="1200329"/>
          </a:xfrm>
          <a:prstGeom prst="rect">
            <a:avLst/>
          </a:prstGeom>
          <a:noFill/>
          <a:ln w="9525">
            <a:noFill/>
            <a:miter lim="800000"/>
            <a:headEnd/>
            <a:tailEnd/>
          </a:ln>
        </p:spPr>
        <p:txBody>
          <a:bodyPr wrap="square">
            <a:spAutoFit/>
          </a:bodyPr>
          <a:lstStyle/>
          <a:p>
            <a:pPr algn="just"/>
            <a:r>
              <a:rPr lang="nl-NL" sz="2400" dirty="0" smtClean="0">
                <a:solidFill>
                  <a:schemeClr val="tx1"/>
                </a:solidFill>
                <a:latin typeface="Arial" pitchFamily="34" charset="0"/>
                <a:cs typeface="Arial" pitchFamily="34" charset="0"/>
              </a:rPr>
              <a:t>     </a:t>
            </a:r>
            <a:r>
              <a:rPr lang="nl-NL" sz="2400" b="1" dirty="0" smtClean="0">
                <a:solidFill>
                  <a:srgbClr val="FF3300"/>
                </a:solidFill>
                <a:latin typeface="Arial" pitchFamily="34" charset="0"/>
                <a:cs typeface="Arial" pitchFamily="34" charset="0"/>
              </a:rPr>
              <a:t>Clinical &amp; paraclinical features</a:t>
            </a:r>
            <a:endParaRPr lang="nl-NL" sz="2400" dirty="0">
              <a:solidFill>
                <a:srgbClr val="0C04AC"/>
              </a:solidFill>
              <a:latin typeface="Arial" pitchFamily="34" charset="0"/>
              <a:cs typeface="Arial" pitchFamily="34" charset="0"/>
            </a:endParaRPr>
          </a:p>
          <a:p>
            <a:pPr algn="just"/>
            <a:r>
              <a:rPr lang="nl-NL" sz="2400" dirty="0">
                <a:latin typeface="Arial" pitchFamily="34" charset="0"/>
                <a:cs typeface="Arial" pitchFamily="34" charset="0"/>
              </a:rPr>
              <a:t/>
            </a:r>
            <a:br>
              <a:rPr lang="nl-NL" sz="2400" dirty="0">
                <a:latin typeface="Arial" pitchFamily="34" charset="0"/>
                <a:cs typeface="Arial" pitchFamily="34" charset="0"/>
              </a:rPr>
            </a:br>
            <a:endParaRPr lang="en-US" sz="2400" dirty="0">
              <a:latin typeface="Arial" pitchFamily="34" charset="0"/>
              <a:cs typeface="Arial" pitchFamily="34" charset="0"/>
            </a:endParaRPr>
          </a:p>
        </p:txBody>
      </p:sp>
      <p:sp>
        <p:nvSpPr>
          <p:cNvPr id="34826" name="Oval 35"/>
          <p:cNvSpPr>
            <a:spLocks noChangeArrowheads="1"/>
          </p:cNvSpPr>
          <p:nvPr/>
        </p:nvSpPr>
        <p:spPr bwMode="gray">
          <a:xfrm>
            <a:off x="395288" y="682171"/>
            <a:ext cx="762000" cy="762000"/>
          </a:xfrm>
          <a:prstGeom prst="ellipse">
            <a:avLst/>
          </a:prstGeom>
          <a:solidFill>
            <a:schemeClr val="accent1"/>
          </a:solidFill>
          <a:ln w="28575" algn="ctr">
            <a:solidFill>
              <a:srgbClr val="F8F8F8">
                <a:alpha val="70195"/>
              </a:srgbClr>
            </a:solidFill>
            <a:round/>
            <a:headEnd/>
            <a:tailEnd/>
          </a:ln>
        </p:spPr>
        <p:txBody>
          <a:bodyPr wrap="none" anchor="ctr"/>
          <a:lstStyle/>
          <a:p>
            <a:pPr algn="ctr"/>
            <a:r>
              <a:rPr lang="en-US" altLang="zh-CN" sz="3200" b="1" smtClean="0">
                <a:solidFill>
                  <a:schemeClr val="bg1"/>
                </a:solidFill>
                <a:latin typeface="Arial" pitchFamily="34" charset="0"/>
                <a:cs typeface="Arial" pitchFamily="34" charset="0"/>
              </a:rPr>
              <a:t>1</a:t>
            </a:r>
            <a:endParaRPr lang="zh-CN" altLang="en-US" sz="3200" b="1">
              <a:solidFill>
                <a:schemeClr val="bg1"/>
              </a:solidFill>
              <a:latin typeface="Arial" pitchFamily="34" charset="0"/>
              <a:cs typeface="Arial" pitchFamily="34" charset="0"/>
            </a:endParaRPr>
          </a:p>
        </p:txBody>
      </p:sp>
      <p:sp>
        <p:nvSpPr>
          <p:cNvPr id="34822" name="TextBox 22"/>
          <p:cNvSpPr txBox="1">
            <a:spLocks noChangeArrowheads="1"/>
          </p:cNvSpPr>
          <p:nvPr/>
        </p:nvSpPr>
        <p:spPr bwMode="auto">
          <a:xfrm>
            <a:off x="2428875" y="0"/>
            <a:ext cx="184731" cy="369332"/>
          </a:xfrm>
          <a:prstGeom prst="rect">
            <a:avLst/>
          </a:prstGeom>
          <a:noFill/>
          <a:ln w="9525">
            <a:noFill/>
            <a:miter lim="800000"/>
            <a:headEnd/>
            <a:tailEnd/>
          </a:ln>
        </p:spPr>
        <p:txBody>
          <a:bodyPr wrap="none">
            <a:spAutoFit/>
          </a:bodyPr>
          <a:lstStyle/>
          <a:p>
            <a:endParaRPr lang="en-US">
              <a:latin typeface="Arial" pitchFamily="34" charset="0"/>
              <a:cs typeface="Arial" pitchFamily="34" charset="0"/>
            </a:endParaRPr>
          </a:p>
        </p:txBody>
      </p:sp>
      <p:sp>
        <p:nvSpPr>
          <p:cNvPr id="11" name="Rectangle 10"/>
          <p:cNvSpPr/>
          <p:nvPr/>
        </p:nvSpPr>
        <p:spPr>
          <a:xfrm>
            <a:off x="457200" y="1447800"/>
            <a:ext cx="8610600" cy="1311128"/>
          </a:xfrm>
          <a:prstGeom prst="rect">
            <a:avLst/>
          </a:prstGeom>
        </p:spPr>
        <p:txBody>
          <a:bodyPr wrap="square">
            <a:spAutoFit/>
          </a:bodyPr>
          <a:lstStyle/>
          <a:p>
            <a:pPr algn="just">
              <a:lnSpc>
                <a:spcPct val="120000"/>
              </a:lnSpc>
            </a:pPr>
            <a:r>
              <a:rPr lang="en-US" sz="2200" dirty="0" smtClean="0">
                <a:solidFill>
                  <a:srgbClr val="0C04AC"/>
                </a:solidFill>
                <a:latin typeface="Arial" pitchFamily="34" charset="0"/>
                <a:cs typeface="Arial" pitchFamily="34" charset="0"/>
              </a:rPr>
              <a:t>- Bronchogenic carcinoma has some features: male more common than female, common in smokers, squamous cell carcinoma has high percentage.</a:t>
            </a:r>
            <a:endParaRPr lang="en-US" sz="2200" dirty="0">
              <a:solidFill>
                <a:srgbClr val="0C04AC"/>
              </a:solidFill>
              <a:latin typeface="Arial" pitchFamily="34" charset="0"/>
              <a:cs typeface="Arial" pitchFamily="34" charset="0"/>
            </a:endParaRPr>
          </a:p>
        </p:txBody>
      </p:sp>
      <p:sp>
        <p:nvSpPr>
          <p:cNvPr id="8" name="TextBox 1"/>
          <p:cNvSpPr txBox="1">
            <a:spLocks noChangeArrowheads="1"/>
          </p:cNvSpPr>
          <p:nvPr/>
        </p:nvSpPr>
        <p:spPr bwMode="auto">
          <a:xfrm>
            <a:off x="395288" y="3938689"/>
            <a:ext cx="8520112" cy="2693045"/>
          </a:xfrm>
          <a:prstGeom prst="rect">
            <a:avLst/>
          </a:prstGeom>
          <a:noFill/>
          <a:ln w="9525">
            <a:noFill/>
            <a:miter lim="800000"/>
            <a:headEnd/>
            <a:tailEnd/>
          </a:ln>
        </p:spPr>
        <p:txBody>
          <a:bodyPr wrap="square">
            <a:spAutoFit/>
          </a:bodyPr>
          <a:lstStyle/>
          <a:p>
            <a:pPr algn="just"/>
            <a:r>
              <a:rPr lang="nl-NL" sz="2200" dirty="0" smtClean="0">
                <a:solidFill>
                  <a:schemeClr val="tx1"/>
                </a:solidFill>
                <a:latin typeface="Arial" pitchFamily="34" charset="0"/>
                <a:cs typeface="Arial" pitchFamily="34" charset="0"/>
              </a:rPr>
              <a:t>          </a:t>
            </a:r>
            <a:r>
              <a:rPr lang="en-US" sz="2400" b="1" i="1" dirty="0">
                <a:solidFill>
                  <a:srgbClr val="FF0000"/>
                </a:solidFill>
                <a:latin typeface="Arial" pitchFamily="34" charset="0"/>
                <a:cs typeface="Arial" pitchFamily="34" charset="0"/>
              </a:rPr>
              <a:t>Assessing the lesions of bronchogenic </a:t>
            </a:r>
            <a:r>
              <a:rPr lang="en-US" sz="2400" b="1" i="1" dirty="0" smtClean="0">
                <a:solidFill>
                  <a:srgbClr val="FF0000"/>
                </a:solidFill>
                <a:latin typeface="Arial" pitchFamily="34" charset="0"/>
                <a:cs typeface="Arial" pitchFamily="34" charset="0"/>
              </a:rPr>
              <a:t>carcinoma in </a:t>
            </a:r>
            <a:r>
              <a:rPr lang="en-US" sz="2400" b="1" i="1" dirty="0" err="1">
                <a:solidFill>
                  <a:srgbClr val="FF0000"/>
                </a:solidFill>
                <a:latin typeface="Arial" pitchFamily="34" charset="0"/>
                <a:cs typeface="Arial" pitchFamily="34" charset="0"/>
              </a:rPr>
              <a:t>fluorescene</a:t>
            </a:r>
            <a:r>
              <a:rPr lang="en-US" sz="2400" b="1" i="1" dirty="0">
                <a:solidFill>
                  <a:srgbClr val="FF0000"/>
                </a:solidFill>
                <a:latin typeface="Arial" pitchFamily="34" charset="0"/>
                <a:cs typeface="Arial" pitchFamily="34" charset="0"/>
              </a:rPr>
              <a:t> </a:t>
            </a:r>
            <a:r>
              <a:rPr lang="en-US" sz="2400" b="1" i="1" dirty="0" smtClean="0">
                <a:solidFill>
                  <a:srgbClr val="FF0000"/>
                </a:solidFill>
                <a:latin typeface="Arial" pitchFamily="34" charset="0"/>
                <a:cs typeface="Arial" pitchFamily="34" charset="0"/>
              </a:rPr>
              <a:t>bronchoscopy</a:t>
            </a:r>
          </a:p>
          <a:p>
            <a:pPr marL="231775" indent="-231775" algn="just">
              <a:lnSpc>
                <a:spcPct val="110000"/>
              </a:lnSpc>
            </a:pPr>
            <a:r>
              <a:rPr lang="en-US" sz="2200" b="1" dirty="0" smtClean="0">
                <a:solidFill>
                  <a:srgbClr val="0C04AC"/>
                </a:solidFill>
                <a:latin typeface="Arial" pitchFamily="34" charset="0"/>
                <a:cs typeface="Arial" pitchFamily="34" charset="0"/>
              </a:rPr>
              <a:t>-</a:t>
            </a:r>
            <a:r>
              <a:rPr lang="en-US" sz="2200" dirty="0" smtClean="0">
                <a:solidFill>
                  <a:srgbClr val="0C04AC"/>
                </a:solidFill>
                <a:latin typeface="Arial" pitchFamily="34" charset="0"/>
                <a:cs typeface="Arial" pitchFamily="34" charset="0"/>
              </a:rPr>
              <a:t> </a:t>
            </a:r>
            <a:r>
              <a:rPr lang="en-US" sz="2200" dirty="0" err="1" smtClean="0">
                <a:solidFill>
                  <a:srgbClr val="0C04AC"/>
                </a:solidFill>
                <a:latin typeface="Arial" pitchFamily="34" charset="0"/>
                <a:cs typeface="Arial" pitchFamily="34" charset="0"/>
              </a:rPr>
              <a:t>Fluorescene</a:t>
            </a:r>
            <a:r>
              <a:rPr lang="en-US" sz="2200" dirty="0" smtClean="0">
                <a:solidFill>
                  <a:srgbClr val="0C04AC"/>
                </a:solidFill>
                <a:latin typeface="Arial" pitchFamily="34" charset="0"/>
                <a:cs typeface="Arial" pitchFamily="34" charset="0"/>
              </a:rPr>
              <a:t> bronchoscopy helps to identify accurately the margin of primary tumor of bronchogenic carcinoma (50%).</a:t>
            </a:r>
            <a:endParaRPr lang="en-US" sz="2200" b="1" i="1" dirty="0" smtClean="0">
              <a:solidFill>
                <a:srgbClr val="0C04AC"/>
              </a:solidFill>
              <a:latin typeface="Arial" pitchFamily="34" charset="0"/>
              <a:cs typeface="Arial" pitchFamily="34" charset="0"/>
            </a:endParaRPr>
          </a:p>
          <a:p>
            <a:pPr marL="231775" indent="-231775" algn="just">
              <a:lnSpc>
                <a:spcPct val="110000"/>
              </a:lnSpc>
            </a:pPr>
            <a:r>
              <a:rPr lang="en-US" sz="2200" b="1" dirty="0" smtClean="0">
                <a:solidFill>
                  <a:srgbClr val="0C04AC"/>
                </a:solidFill>
                <a:latin typeface="Arial" pitchFamily="34" charset="0"/>
                <a:cs typeface="Arial" pitchFamily="34" charset="0"/>
              </a:rPr>
              <a:t>-</a:t>
            </a:r>
            <a:r>
              <a:rPr lang="en-US" sz="2200" dirty="0" smtClean="0">
                <a:solidFill>
                  <a:srgbClr val="0C04AC"/>
                </a:solidFill>
                <a:latin typeface="Arial" pitchFamily="34" charset="0"/>
                <a:cs typeface="Arial" pitchFamily="34" charset="0"/>
              </a:rPr>
              <a:t> </a:t>
            </a:r>
            <a:r>
              <a:rPr lang="en-US" sz="2200" dirty="0" err="1" smtClean="0">
                <a:solidFill>
                  <a:srgbClr val="0C04AC"/>
                </a:solidFill>
                <a:latin typeface="Arial" pitchFamily="34" charset="0"/>
                <a:cs typeface="Arial" pitchFamily="34" charset="0"/>
              </a:rPr>
              <a:t>Fluorescene</a:t>
            </a:r>
            <a:r>
              <a:rPr lang="en-US" sz="2200" dirty="0" smtClean="0">
                <a:solidFill>
                  <a:srgbClr val="0C04AC"/>
                </a:solidFill>
                <a:latin typeface="Arial" pitchFamily="34" charset="0"/>
                <a:cs typeface="Arial" pitchFamily="34" charset="0"/>
              </a:rPr>
              <a:t> bronchoscopy helps to stage more accurately than white light bronchoscopy (9 in total of 40 patients changed stage).</a:t>
            </a:r>
            <a:endParaRPr lang="en-US" sz="2200" b="1" i="1" dirty="0" smtClean="0">
              <a:solidFill>
                <a:srgbClr val="0C04AC"/>
              </a:solidFill>
              <a:latin typeface="Arial" pitchFamily="34" charset="0"/>
              <a:cs typeface="Arial" pitchFamily="34" charset="0"/>
            </a:endParaRPr>
          </a:p>
        </p:txBody>
      </p:sp>
      <p:sp>
        <p:nvSpPr>
          <p:cNvPr id="9" name="Oval 35"/>
          <p:cNvSpPr>
            <a:spLocks noChangeArrowheads="1"/>
          </p:cNvSpPr>
          <p:nvPr/>
        </p:nvSpPr>
        <p:spPr bwMode="gray">
          <a:xfrm>
            <a:off x="457200" y="3779769"/>
            <a:ext cx="714375" cy="639831"/>
          </a:xfrm>
          <a:prstGeom prst="ellipse">
            <a:avLst/>
          </a:prstGeom>
          <a:solidFill>
            <a:schemeClr val="accent1"/>
          </a:solidFill>
          <a:ln w="28575" algn="ctr">
            <a:solidFill>
              <a:srgbClr val="F8F8F8">
                <a:alpha val="70195"/>
              </a:srgbClr>
            </a:solidFill>
            <a:round/>
            <a:headEnd/>
            <a:tailEnd/>
          </a:ln>
        </p:spPr>
        <p:txBody>
          <a:bodyPr wrap="none" anchor="ctr"/>
          <a:lstStyle/>
          <a:p>
            <a:pPr algn="ctr"/>
            <a:r>
              <a:rPr lang="en-US" altLang="zh-CN" sz="2800" b="0" dirty="0" smtClean="0">
                <a:solidFill>
                  <a:schemeClr val="bg1"/>
                </a:solidFill>
                <a:latin typeface="Arial" pitchFamily="34" charset="0"/>
                <a:cs typeface="Arial" pitchFamily="34" charset="0"/>
              </a:rPr>
              <a:t>2</a:t>
            </a:r>
            <a:endParaRPr lang="zh-CN" altLang="en-US" sz="2800" b="0"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295400"/>
            <a:ext cx="8382000" cy="3200400"/>
          </a:xfrm>
        </p:spPr>
        <p:txBody>
          <a:bodyPr>
            <a:normAutofit/>
          </a:bodyPr>
          <a:lstStyle/>
          <a:p>
            <a:pPr marL="0" indent="0" algn="just">
              <a:buNone/>
            </a:pPr>
            <a:r>
              <a:rPr lang="en-US" sz="3000" dirty="0">
                <a:solidFill>
                  <a:srgbClr val="0C04AC"/>
                </a:solidFill>
                <a:latin typeface="Arial" pitchFamily="34" charset="0"/>
                <a:cs typeface="Arial" pitchFamily="34" charset="0"/>
              </a:rPr>
              <a:t> </a:t>
            </a:r>
            <a:r>
              <a:rPr lang="en-US" sz="3000" dirty="0" smtClean="0">
                <a:solidFill>
                  <a:srgbClr val="0C04AC"/>
                </a:solidFill>
                <a:latin typeface="Arial" pitchFamily="34" charset="0"/>
                <a:cs typeface="Arial" pitchFamily="34" charset="0"/>
              </a:rPr>
              <a:t>   Lung cancer patients who are operable should be ordered a fluorescence bronchoscopy to operate scientifically and rationally</a:t>
            </a:r>
            <a:r>
              <a:rPr lang="vi-VN" sz="3000" dirty="0" smtClean="0">
                <a:solidFill>
                  <a:srgbClr val="0C04AC"/>
                </a:solidFill>
                <a:latin typeface="Arial" pitchFamily="34" charset="0"/>
                <a:cs typeface="Arial" pitchFamily="34" charset="0"/>
              </a:rPr>
              <a:t>.</a:t>
            </a:r>
            <a:endParaRPr lang="en-US" sz="3000" b="1" i="1" dirty="0" smtClean="0">
              <a:solidFill>
                <a:srgbClr val="0C04AC"/>
              </a:solidFill>
              <a:latin typeface="Arial" pitchFamily="34" charset="0"/>
              <a:cs typeface="Arial" pitchFamily="34" charset="0"/>
            </a:endParaRPr>
          </a:p>
        </p:txBody>
      </p:sp>
      <p:sp>
        <p:nvSpPr>
          <p:cNvPr id="4" name="Title 3"/>
          <p:cNvSpPr>
            <a:spLocks noGrp="1"/>
          </p:cNvSpPr>
          <p:nvPr>
            <p:ph type="title"/>
          </p:nvPr>
        </p:nvSpPr>
        <p:spPr>
          <a:xfrm>
            <a:off x="1295400" y="0"/>
            <a:ext cx="5943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sz="3600" b="1" dirty="0" smtClean="0">
                <a:solidFill>
                  <a:srgbClr val="CFF709"/>
                </a:solidFill>
                <a:latin typeface="Arial" pitchFamily="34" charset="0"/>
                <a:cs typeface="Arial" pitchFamily="34" charset="0"/>
              </a:rPr>
              <a:t>Recommendation</a:t>
            </a:r>
            <a:endParaRPr lang="en-US" sz="3600" b="1" dirty="0">
              <a:solidFill>
                <a:srgbClr val="CFF709"/>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vc\Downloads\mu-cang-chai4.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29" name="WordArt 5"/>
          <p:cNvSpPr>
            <a:spLocks noChangeArrowheads="1" noChangeShapeType="1" noTextEdit="1"/>
          </p:cNvSpPr>
          <p:nvPr/>
        </p:nvSpPr>
        <p:spPr bwMode="auto">
          <a:xfrm>
            <a:off x="228600" y="228600"/>
            <a:ext cx="8763000" cy="3200400"/>
          </a:xfrm>
          <a:prstGeom prst="rect">
            <a:avLst/>
          </a:prstGeom>
        </p:spPr>
        <p:txBody>
          <a:bodyPr wrap="none" fromWordArt="1">
            <a:prstTxWarp prst="textInflateTop">
              <a:avLst/>
            </a:prstTxWarp>
          </a:bodyPr>
          <a:lstStyle/>
          <a:p>
            <a:pPr algn="ctr" rtl="0"/>
            <a:r>
              <a:rPr lang="en-US" sz="3600" b="1" kern="1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1">
                      <a:satMod val="175000"/>
                      <a:alpha val="40000"/>
                    </a:schemeClr>
                  </a:glow>
                  <a:outerShdw blurRad="50800" dist="40000" dir="5400000" algn="tl" rotWithShape="0">
                    <a:srgbClr val="000000">
                      <a:shade val="5000"/>
                      <a:satMod val="120000"/>
                      <a:alpha val="33000"/>
                    </a:srgbClr>
                  </a:outerShdw>
                </a:effectLst>
                <a:latin typeface="Times New Roman"/>
                <a:cs typeface="Times New Roman"/>
              </a:rPr>
              <a:t>Thanks for listening</a:t>
            </a:r>
            <a:endParaRPr lang="en-US" sz="3600" b="1" kern="1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1">
                    <a:satMod val="175000"/>
                    <a:alpha val="40000"/>
                  </a:schemeClr>
                </a:glow>
                <a:outerShdw blurRad="50800" dist="40000" dir="5400000" algn="tl" rotWithShape="0">
                  <a:srgbClr val="000000">
                    <a:shade val="5000"/>
                    <a:satMod val="120000"/>
                    <a:alpha val="33000"/>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AutoShape 5"/>
          <p:cNvSpPr>
            <a:spLocks noChangeArrowheads="1"/>
          </p:cNvSpPr>
          <p:nvPr/>
        </p:nvSpPr>
        <p:spPr bwMode="auto">
          <a:xfrm>
            <a:off x="4843550" y="2209800"/>
            <a:ext cx="4267200" cy="2071068"/>
          </a:xfrm>
          <a:prstGeom prst="roundRect">
            <a:avLst>
              <a:gd name="adj" fmla="val 16667"/>
            </a:avLst>
          </a:prstGeom>
          <a:gradFill rotWithShape="1">
            <a:gsLst>
              <a:gs pos="0">
                <a:srgbClr val="F6FECE"/>
              </a:gs>
              <a:gs pos="50000">
                <a:schemeClr val="bg1"/>
              </a:gs>
              <a:gs pos="100000">
                <a:srgbClr val="F6FECE"/>
              </a:gs>
            </a:gsLst>
            <a:lin ang="5400000" scaled="1"/>
          </a:gradFill>
          <a:ln w="9525">
            <a:solidFill>
              <a:srgbClr val="FF6600"/>
            </a:solidFill>
            <a:round/>
            <a:headEnd/>
            <a:tailEnd/>
          </a:ln>
          <a:effectLst/>
        </p:spPr>
        <p:txBody>
          <a:bodyPr wrap="none" anchor="ctr"/>
          <a:lstStyle/>
          <a:p>
            <a:pPr algn="ctr">
              <a:defRPr/>
            </a:pPr>
            <a:r>
              <a:rPr lang="nl-NL" sz="2200" b="1" dirty="0" smtClean="0">
                <a:solidFill>
                  <a:srgbClr val="0C04AC"/>
                </a:solidFill>
                <a:latin typeface="Arial" pitchFamily="34" charset="0"/>
                <a:cs typeface="Arial" pitchFamily="34" charset="0"/>
              </a:rPr>
              <a:t>Bronchogenic Carcinoma: </a:t>
            </a:r>
          </a:p>
          <a:p>
            <a:pPr algn="ctr">
              <a:defRPr/>
            </a:pPr>
            <a:r>
              <a:rPr lang="en-US" sz="2200" b="1" dirty="0" smtClean="0">
                <a:solidFill>
                  <a:srgbClr val="0C04AC"/>
                </a:solidFill>
                <a:latin typeface="Arial" pitchFamily="34" charset="0"/>
                <a:cs typeface="Arial" pitchFamily="34" charset="0"/>
              </a:rPr>
              <a:t>cancer of trachea, </a:t>
            </a:r>
          </a:p>
          <a:p>
            <a:pPr algn="ctr">
              <a:defRPr/>
            </a:pPr>
            <a:r>
              <a:rPr lang="en-US" sz="2200" b="1" dirty="0" smtClean="0">
                <a:solidFill>
                  <a:srgbClr val="0C04AC"/>
                </a:solidFill>
                <a:latin typeface="Arial" pitchFamily="34" charset="0"/>
                <a:cs typeface="Arial" pitchFamily="34" charset="0"/>
              </a:rPr>
              <a:t>bronchi (main, lobar, </a:t>
            </a:r>
          </a:p>
          <a:p>
            <a:pPr algn="ctr">
              <a:defRPr/>
            </a:pPr>
            <a:r>
              <a:rPr lang="en-US" sz="2200" b="1" dirty="0" smtClean="0">
                <a:solidFill>
                  <a:srgbClr val="0C04AC"/>
                </a:solidFill>
                <a:latin typeface="Arial" pitchFamily="34" charset="0"/>
                <a:cs typeface="Arial" pitchFamily="34" charset="0"/>
              </a:rPr>
              <a:t>segmental and </a:t>
            </a:r>
            <a:r>
              <a:rPr lang="en-US" sz="2200" b="1" dirty="0" err="1" smtClean="0">
                <a:solidFill>
                  <a:srgbClr val="0C04AC"/>
                </a:solidFill>
                <a:latin typeface="Arial" pitchFamily="34" charset="0"/>
                <a:cs typeface="Arial" pitchFamily="34" charset="0"/>
              </a:rPr>
              <a:t>subsegmental</a:t>
            </a:r>
            <a:r>
              <a:rPr lang="en-US" sz="2200" b="1" dirty="0" smtClean="0">
                <a:solidFill>
                  <a:srgbClr val="0C04AC"/>
                </a:solidFill>
                <a:latin typeface="Arial" pitchFamily="34" charset="0"/>
                <a:cs typeface="Arial" pitchFamily="34" charset="0"/>
              </a:rPr>
              <a:t>)</a:t>
            </a:r>
            <a:endParaRPr lang="nl-NL" sz="2200" b="1" dirty="0" smtClean="0">
              <a:solidFill>
                <a:srgbClr val="0C04AC"/>
              </a:solidFill>
              <a:latin typeface="Arial" pitchFamily="34" charset="0"/>
              <a:cs typeface="Arial" pitchFamily="34" charset="0"/>
            </a:endParaRPr>
          </a:p>
        </p:txBody>
      </p:sp>
      <p:sp>
        <p:nvSpPr>
          <p:cNvPr id="4104" name="AutoShape 11"/>
          <p:cNvSpPr>
            <a:spLocks noChangeArrowheads="1"/>
          </p:cNvSpPr>
          <p:nvPr/>
        </p:nvSpPr>
        <p:spPr bwMode="auto">
          <a:xfrm>
            <a:off x="0" y="1524000"/>
            <a:ext cx="4321175" cy="3810000"/>
          </a:xfrm>
          <a:prstGeom prst="irregularSeal1">
            <a:avLst/>
          </a:prstGeom>
          <a:solidFill>
            <a:srgbClr val="66FF33"/>
          </a:solidFill>
          <a:ln w="9525" algn="ctr">
            <a:solidFill>
              <a:srgbClr val="FF0000"/>
            </a:solidFill>
            <a:miter lim="800000"/>
            <a:headEnd/>
            <a:tailEnd/>
          </a:ln>
        </p:spPr>
        <p:txBody>
          <a:bodyPr wrap="none" anchor="ctr"/>
          <a:lstStyle/>
          <a:p>
            <a:pPr algn="ctr"/>
            <a:r>
              <a:rPr lang="en-US" sz="2800" dirty="0" smtClean="0">
                <a:solidFill>
                  <a:srgbClr val="0C04AC"/>
                </a:solidFill>
                <a:latin typeface="Times New Roman" pitchFamily="18" charset="0"/>
                <a:cs typeface="Times New Roman" pitchFamily="18" charset="0"/>
              </a:rPr>
              <a:t>Lung Cancer or </a:t>
            </a:r>
          </a:p>
          <a:p>
            <a:pPr algn="ctr"/>
            <a:r>
              <a:rPr lang="en-US" sz="2800" dirty="0" smtClean="0">
                <a:solidFill>
                  <a:srgbClr val="0C04AC"/>
                </a:solidFill>
                <a:latin typeface="Times New Roman" pitchFamily="18" charset="0"/>
                <a:cs typeface="Times New Roman" pitchFamily="18" charset="0"/>
              </a:rPr>
              <a:t>Bronchogenic Carcinoma</a:t>
            </a:r>
          </a:p>
          <a:p>
            <a:pPr algn="ctr"/>
            <a:r>
              <a:rPr lang="en-US" sz="2400" dirty="0" smtClean="0">
                <a:solidFill>
                  <a:srgbClr val="0C04AC"/>
                </a:solidFill>
                <a:latin typeface="Times New Roman" pitchFamily="18" charset="0"/>
                <a:cs typeface="Times New Roman" pitchFamily="18" charset="0"/>
              </a:rPr>
              <a:t>(</a:t>
            </a:r>
            <a:r>
              <a:rPr lang="en-US" sz="2400" dirty="0" err="1" smtClean="0">
                <a:solidFill>
                  <a:srgbClr val="0C04AC"/>
                </a:solidFill>
                <a:latin typeface="Times New Roman" pitchFamily="18" charset="0"/>
                <a:cs typeface="Times New Roman" pitchFamily="18" charset="0"/>
              </a:rPr>
              <a:t>S.Ikeda</a:t>
            </a:r>
            <a:r>
              <a:rPr lang="en-US" sz="2400" dirty="0" smtClean="0">
                <a:solidFill>
                  <a:srgbClr val="0C04AC"/>
                </a:solidFill>
                <a:latin typeface="Times New Roman" pitchFamily="18" charset="0"/>
                <a:cs typeface="Times New Roman" pitchFamily="18" charset="0"/>
              </a:rPr>
              <a:t> 1974) </a:t>
            </a:r>
          </a:p>
          <a:p>
            <a:pPr algn="ctr"/>
            <a:endParaRPr lang="en-US" dirty="0">
              <a:latin typeface="Times New Roman" pitchFamily="18" charset="0"/>
              <a:cs typeface="Times New Roman" pitchFamily="18" charset="0"/>
            </a:endParaRPr>
          </a:p>
        </p:txBody>
      </p:sp>
      <p:sp>
        <p:nvSpPr>
          <p:cNvPr id="112654" name="Freeform 14"/>
          <p:cNvSpPr>
            <a:spLocks/>
          </p:cNvSpPr>
          <p:nvPr/>
        </p:nvSpPr>
        <p:spPr bwMode="auto">
          <a:xfrm rot="2204056">
            <a:off x="3953933" y="2538290"/>
            <a:ext cx="702734" cy="714619"/>
          </a:xfrm>
          <a:custGeom>
            <a:avLst/>
            <a:gdLst>
              <a:gd name="T0" fmla="*/ 0 w 846"/>
              <a:gd name="T1" fmla="*/ 2147483647 h 554"/>
              <a:gd name="T2" fmla="*/ 1906501382 w 846"/>
              <a:gd name="T3" fmla="*/ 0 h 554"/>
              <a:gd name="T4" fmla="*/ 0 60000 65536"/>
              <a:gd name="T5" fmla="*/ 0 60000 65536"/>
              <a:gd name="T6" fmla="*/ 0 w 846"/>
              <a:gd name="T7" fmla="*/ 0 h 554"/>
              <a:gd name="T8" fmla="*/ 846 w 846"/>
              <a:gd name="T9" fmla="*/ 554 h 554"/>
            </a:gdLst>
            <a:ahLst/>
            <a:cxnLst>
              <a:cxn ang="T4">
                <a:pos x="T0" y="T1"/>
              </a:cxn>
              <a:cxn ang="T5">
                <a:pos x="T2" y="T3"/>
              </a:cxn>
            </a:cxnLst>
            <a:rect l="T6" t="T7" r="T8" b="T9"/>
            <a:pathLst>
              <a:path w="846" h="554">
                <a:moveTo>
                  <a:pt x="0" y="554"/>
                </a:moveTo>
                <a:lnTo>
                  <a:pt x="846" y="0"/>
                </a:lnTo>
              </a:path>
            </a:pathLst>
          </a:custGeom>
          <a:noFill/>
          <a:ln w="38100">
            <a:solidFill>
              <a:srgbClr val="FF0000"/>
            </a:solidFill>
            <a:round/>
            <a:headEnd/>
            <a:tailEnd type="triangle" w="med" len="med"/>
          </a:ln>
        </p:spPr>
        <p:txBody>
          <a:bodyPr/>
          <a:lstStyle/>
          <a:p>
            <a:endParaRPr lang="en-US"/>
          </a:p>
        </p:txBody>
      </p:sp>
      <p:sp>
        <p:nvSpPr>
          <p:cNvPr id="4106" name="Line 15"/>
          <p:cNvSpPr>
            <a:spLocks noChangeShapeType="1"/>
          </p:cNvSpPr>
          <p:nvPr/>
        </p:nvSpPr>
        <p:spPr bwMode="auto">
          <a:xfrm>
            <a:off x="3352800" y="3733800"/>
            <a:ext cx="0" cy="76200"/>
          </a:xfrm>
          <a:prstGeom prst="line">
            <a:avLst/>
          </a:prstGeom>
          <a:noFill/>
          <a:ln w="38100">
            <a:solidFill>
              <a:srgbClr val="FF0000"/>
            </a:solidFill>
            <a:round/>
            <a:headEnd/>
            <a:tailEnd type="triangle" w="med" len="med"/>
          </a:ln>
        </p:spPr>
        <p:txBody>
          <a:bodyPr/>
          <a:lstStyle/>
          <a:p>
            <a:endParaRPr lang="en-US"/>
          </a:p>
        </p:txBody>
      </p:sp>
      <p:sp>
        <p:nvSpPr>
          <p:cNvPr id="7" name="Oval 6"/>
          <p:cNvSpPr/>
          <p:nvPr/>
        </p:nvSpPr>
        <p:spPr>
          <a:xfrm>
            <a:off x="2819400" y="0"/>
            <a:ext cx="3810000" cy="990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rgbClr val="FF0000"/>
                </a:solidFill>
              </a:rPr>
              <a:t>INTRODUCTION</a:t>
            </a:r>
            <a:endParaRPr lang="en-US" sz="3000" b="1" dirty="0">
              <a:solidFill>
                <a:srgbClr val="FF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p:cNvSpPr>
          <p:nvPr>
            <p:ph type="body" idx="4294967295"/>
          </p:nvPr>
        </p:nvSpPr>
        <p:spPr>
          <a:xfrm>
            <a:off x="0" y="1066800"/>
            <a:ext cx="9144000" cy="5162550"/>
          </a:xfrm>
        </p:spPr>
        <p:txBody>
          <a:bodyPr/>
          <a:lstStyle/>
          <a:p>
            <a:pPr marL="0" indent="0">
              <a:buFont typeface="Wingdings" pitchFamily="2" charset="2"/>
              <a:buNone/>
              <a:defRPr/>
            </a:pPr>
            <a:r>
              <a:rPr lang="nl-NL" altLang="zh-CN" sz="2800" b="1" smtClean="0">
                <a:latin typeface="Times New Roman" pitchFamily="18" charset="0"/>
                <a:ea typeface="黑体" pitchFamily="49" charset="-122"/>
              </a:rPr>
              <a:t>                                   </a:t>
            </a:r>
          </a:p>
          <a:p>
            <a:pPr marL="0" indent="0">
              <a:buFontTx/>
              <a:buNone/>
              <a:defRPr/>
            </a:pPr>
            <a:endParaRPr lang="nl-NL" altLang="zh-CN" sz="2800" b="1" smtClean="0">
              <a:latin typeface="Times New Roman" pitchFamily="18" charset="0"/>
              <a:ea typeface="黑体" pitchFamily="49" charset="-122"/>
            </a:endParaRPr>
          </a:p>
          <a:p>
            <a:pPr marL="0" indent="0">
              <a:buFont typeface="Wingdings" pitchFamily="2" charset="2"/>
              <a:buNone/>
              <a:defRPr/>
            </a:pPr>
            <a:r>
              <a:rPr lang="nl-NL" sz="2800" b="1" smtClean="0">
                <a:latin typeface="Times New Roman" pitchFamily="18" charset="0"/>
                <a:ea typeface="黑体" pitchFamily="49" charset="-122"/>
              </a:rPr>
              <a:t>                                   </a:t>
            </a:r>
            <a:endParaRPr lang="nl-NL" sz="2800" b="1" smtClean="0">
              <a:solidFill>
                <a:srgbClr val="FF0000"/>
              </a:solidFill>
              <a:latin typeface="Times New Roman" pitchFamily="18" charset="0"/>
              <a:ea typeface="黑体" pitchFamily="49" charset="-122"/>
            </a:endParaRPr>
          </a:p>
          <a:p>
            <a:pPr marL="0" indent="0">
              <a:buFont typeface="Wingdings" pitchFamily="2" charset="2"/>
              <a:buNone/>
              <a:defRPr/>
            </a:pPr>
            <a:r>
              <a:rPr lang="nl-NL" sz="2800" b="1" smtClean="0">
                <a:solidFill>
                  <a:srgbClr val="FF0000"/>
                </a:solidFill>
                <a:latin typeface="Times New Roman" pitchFamily="18" charset="0"/>
                <a:ea typeface="黑体" pitchFamily="49" charset="-122"/>
              </a:rPr>
              <a:t>                                              </a:t>
            </a:r>
            <a:endParaRPr lang="nl-NL" sz="2800" b="1" smtClean="0">
              <a:latin typeface="Times New Roman" pitchFamily="18" charset="0"/>
              <a:ea typeface="黑体" pitchFamily="49" charset="-122"/>
            </a:endParaRPr>
          </a:p>
          <a:p>
            <a:pPr marL="0" indent="0">
              <a:buFont typeface="Wingdings" pitchFamily="2" charset="2"/>
              <a:buNone/>
              <a:defRPr/>
            </a:pPr>
            <a:endParaRPr lang="nl-NL" sz="2800" b="1" smtClean="0">
              <a:solidFill>
                <a:schemeClr val="tx2"/>
              </a:solidFill>
              <a:latin typeface="Times New Roman" pitchFamily="18" charset="0"/>
              <a:ea typeface="黑体" pitchFamily="49" charset="-122"/>
            </a:endParaRPr>
          </a:p>
          <a:p>
            <a:pPr marL="0" indent="0">
              <a:buFont typeface="Wingdings" pitchFamily="2" charset="2"/>
              <a:buNone/>
              <a:defRPr/>
            </a:pPr>
            <a:endParaRPr lang="nl-NL" sz="2800" b="1" smtClean="0">
              <a:solidFill>
                <a:schemeClr val="tx2"/>
              </a:solidFill>
              <a:latin typeface="Times New Roman" pitchFamily="18" charset="0"/>
              <a:ea typeface="黑体" pitchFamily="49" charset="-122"/>
            </a:endParaRPr>
          </a:p>
        </p:txBody>
      </p:sp>
      <p:sp>
        <p:nvSpPr>
          <p:cNvPr id="9" name="7-Point Star 8"/>
          <p:cNvSpPr/>
          <p:nvPr/>
        </p:nvSpPr>
        <p:spPr>
          <a:xfrm>
            <a:off x="381000" y="1676400"/>
            <a:ext cx="3429000" cy="3733800"/>
          </a:xfrm>
          <a:prstGeom prst="star7">
            <a:avLst/>
          </a:prstGeom>
          <a:solidFill>
            <a:srgbClr val="81F6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800000"/>
                </a:solidFill>
                <a:latin typeface="Times New Roman" pitchFamily="18" charset="0"/>
                <a:cs typeface="Times New Roman" pitchFamily="18" charset="0"/>
              </a:rPr>
              <a:t>Diagnosis of Lung Cancer</a:t>
            </a:r>
          </a:p>
        </p:txBody>
      </p:sp>
      <p:sp>
        <p:nvSpPr>
          <p:cNvPr id="10" name="AutoShape 6"/>
          <p:cNvSpPr>
            <a:spLocks noChangeArrowheads="1"/>
          </p:cNvSpPr>
          <p:nvPr/>
        </p:nvSpPr>
        <p:spPr bwMode="auto">
          <a:xfrm>
            <a:off x="4572000" y="1371600"/>
            <a:ext cx="4267200" cy="863600"/>
          </a:xfrm>
          <a:prstGeom prst="roundRect">
            <a:avLst>
              <a:gd name="adj" fmla="val 16667"/>
            </a:avLst>
          </a:prstGeom>
          <a:gradFill rotWithShape="1">
            <a:gsLst>
              <a:gs pos="0">
                <a:srgbClr val="F6FECE"/>
              </a:gs>
              <a:gs pos="50000">
                <a:schemeClr val="bg1"/>
              </a:gs>
              <a:gs pos="100000">
                <a:srgbClr val="F6FECE"/>
              </a:gs>
            </a:gsLst>
            <a:lin ang="5400000" scaled="1"/>
          </a:gradFill>
          <a:ln w="9525">
            <a:solidFill>
              <a:srgbClr val="FF6600"/>
            </a:solidFill>
            <a:round/>
            <a:headEnd/>
            <a:tailEnd/>
          </a:ln>
          <a:effectLst/>
        </p:spPr>
        <p:txBody>
          <a:bodyPr wrap="none" anchor="ctr"/>
          <a:lstStyle/>
          <a:p>
            <a:pPr>
              <a:defRPr/>
            </a:pPr>
            <a:r>
              <a:rPr lang="en-US" sz="2400" b="1" dirty="0" smtClean="0">
                <a:solidFill>
                  <a:srgbClr val="0C04AC"/>
                </a:solidFill>
                <a:latin typeface="Arial" pitchFamily="34" charset="0"/>
                <a:cs typeface="Arial" pitchFamily="34" charset="0"/>
              </a:rPr>
              <a:t>Chest X-ray, CT, MRI, PET…</a:t>
            </a:r>
            <a:endParaRPr lang="en-US" sz="2400" b="1" dirty="0">
              <a:solidFill>
                <a:srgbClr val="0C04AC"/>
              </a:solidFill>
              <a:latin typeface="Arial" pitchFamily="34" charset="0"/>
              <a:cs typeface="Arial" pitchFamily="34" charset="0"/>
            </a:endParaRPr>
          </a:p>
        </p:txBody>
      </p:sp>
      <p:cxnSp>
        <p:nvCxnSpPr>
          <p:cNvPr id="13" name="Straight Arrow Connector 12"/>
          <p:cNvCxnSpPr/>
          <p:nvPr/>
        </p:nvCxnSpPr>
        <p:spPr>
          <a:xfrm rot="5400000" flipH="1" flipV="1">
            <a:off x="3187700" y="1841500"/>
            <a:ext cx="1549400" cy="1371600"/>
          </a:xfrm>
          <a:prstGeom prst="straightConnector1">
            <a:avLst/>
          </a:prstGeom>
          <a:ln w="28575"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352800" y="3302000"/>
            <a:ext cx="152400" cy="50800"/>
          </a:xfrm>
          <a:prstGeom prst="straightConnector1">
            <a:avLst/>
          </a:prstGeom>
          <a:ln w="28575"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505200" y="3352800"/>
            <a:ext cx="1143000" cy="228600"/>
          </a:xfrm>
          <a:prstGeom prst="straightConnector1">
            <a:avLst/>
          </a:prstGeom>
          <a:ln w="28575"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AutoShape 6"/>
          <p:cNvSpPr>
            <a:spLocks noChangeArrowheads="1"/>
          </p:cNvSpPr>
          <p:nvPr/>
        </p:nvSpPr>
        <p:spPr bwMode="auto">
          <a:xfrm>
            <a:off x="4572000" y="3048000"/>
            <a:ext cx="4343400" cy="863600"/>
          </a:xfrm>
          <a:prstGeom prst="roundRect">
            <a:avLst>
              <a:gd name="adj" fmla="val 16667"/>
            </a:avLst>
          </a:prstGeom>
          <a:gradFill rotWithShape="1">
            <a:gsLst>
              <a:gs pos="0">
                <a:srgbClr val="F6FECE"/>
              </a:gs>
              <a:gs pos="50000">
                <a:schemeClr val="bg1"/>
              </a:gs>
              <a:gs pos="100000">
                <a:srgbClr val="F6FECE"/>
              </a:gs>
            </a:gsLst>
            <a:lin ang="5400000" scaled="1"/>
          </a:gradFill>
          <a:ln w="9525">
            <a:solidFill>
              <a:srgbClr val="FF6600"/>
            </a:solidFill>
            <a:round/>
            <a:headEnd/>
            <a:tailEnd/>
          </a:ln>
          <a:effectLst/>
        </p:spPr>
        <p:txBody>
          <a:bodyPr wrap="none" anchor="ctr"/>
          <a:lstStyle/>
          <a:p>
            <a:pPr>
              <a:defRPr/>
            </a:pPr>
            <a:r>
              <a:rPr lang="en-US" sz="2400" b="1" dirty="0" smtClean="0">
                <a:solidFill>
                  <a:srgbClr val="0C04AC"/>
                </a:solidFill>
                <a:latin typeface="Arial" pitchFamily="34" charset="0"/>
                <a:cs typeface="Arial" pitchFamily="34" charset="0"/>
              </a:rPr>
              <a:t>Lung needle biopsy </a:t>
            </a:r>
          </a:p>
          <a:p>
            <a:pPr>
              <a:defRPr/>
            </a:pPr>
            <a:r>
              <a:rPr lang="en-US" sz="2400" b="1" dirty="0" smtClean="0">
                <a:solidFill>
                  <a:srgbClr val="0C04AC"/>
                </a:solidFill>
                <a:latin typeface="Arial" pitchFamily="34" charset="0"/>
                <a:cs typeface="Arial" pitchFamily="34" charset="0"/>
              </a:rPr>
              <a:t>Exploratory surgery</a:t>
            </a:r>
            <a:endParaRPr lang="en-US" sz="2400" b="1" dirty="0">
              <a:solidFill>
                <a:srgbClr val="0C04AC"/>
              </a:solidFill>
              <a:latin typeface="Arial" pitchFamily="34" charset="0"/>
              <a:cs typeface="Arial" pitchFamily="34" charset="0"/>
            </a:endParaRPr>
          </a:p>
        </p:txBody>
      </p:sp>
      <p:sp>
        <p:nvSpPr>
          <p:cNvPr id="16" name="AutoShape 6"/>
          <p:cNvSpPr>
            <a:spLocks noChangeArrowheads="1"/>
          </p:cNvSpPr>
          <p:nvPr/>
        </p:nvSpPr>
        <p:spPr bwMode="auto">
          <a:xfrm>
            <a:off x="4572000" y="4495800"/>
            <a:ext cx="4267200" cy="863600"/>
          </a:xfrm>
          <a:prstGeom prst="roundRect">
            <a:avLst>
              <a:gd name="adj" fmla="val 16667"/>
            </a:avLst>
          </a:prstGeom>
          <a:gradFill rotWithShape="1">
            <a:gsLst>
              <a:gs pos="0">
                <a:srgbClr val="F6FECE"/>
              </a:gs>
              <a:gs pos="50000">
                <a:schemeClr val="bg1"/>
              </a:gs>
              <a:gs pos="100000">
                <a:srgbClr val="F6FECE"/>
              </a:gs>
            </a:gsLst>
            <a:lin ang="5400000" scaled="1"/>
          </a:gradFill>
          <a:ln w="9525">
            <a:solidFill>
              <a:srgbClr val="FF6600"/>
            </a:solidFill>
            <a:round/>
            <a:headEnd/>
            <a:tailEnd/>
          </a:ln>
          <a:effectLst/>
        </p:spPr>
        <p:txBody>
          <a:bodyPr wrap="none" anchor="ctr"/>
          <a:lstStyle/>
          <a:p>
            <a:pPr>
              <a:defRPr/>
            </a:pPr>
            <a:r>
              <a:rPr lang="en-US" sz="2400" b="1" dirty="0" smtClean="0">
                <a:solidFill>
                  <a:srgbClr val="0C04AC"/>
                </a:solidFill>
                <a:latin typeface="Arial" pitchFamily="34" charset="0"/>
                <a:cs typeface="Arial" pitchFamily="34" charset="0"/>
              </a:rPr>
              <a:t>Bronchoscopy</a:t>
            </a:r>
            <a:endParaRPr lang="en-US" sz="2400" b="1" dirty="0">
              <a:solidFill>
                <a:srgbClr val="0C04AC"/>
              </a:solidFill>
              <a:latin typeface="Arial" pitchFamily="34" charset="0"/>
              <a:cs typeface="Arial" pitchFamily="34" charset="0"/>
            </a:endParaRPr>
          </a:p>
        </p:txBody>
      </p:sp>
      <p:cxnSp>
        <p:nvCxnSpPr>
          <p:cNvPr id="24" name="Straight Arrow Connector 23"/>
          <p:cNvCxnSpPr/>
          <p:nvPr/>
        </p:nvCxnSpPr>
        <p:spPr>
          <a:xfrm>
            <a:off x="3352800" y="3352800"/>
            <a:ext cx="1371600" cy="1143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 name="Oval 11"/>
          <p:cNvSpPr/>
          <p:nvPr/>
        </p:nvSpPr>
        <p:spPr>
          <a:xfrm>
            <a:off x="2819400" y="0"/>
            <a:ext cx="3810000" cy="990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rgbClr val="FF0000"/>
                </a:solidFill>
              </a:rPr>
              <a:t>INTRODUCTION</a:t>
            </a:r>
            <a:endParaRPr lang="en-US" sz="3000" b="1" dirty="0">
              <a:solidFill>
                <a:srgbClr val="FF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5"/>
          <p:cNvSpPr>
            <a:spLocks noChangeArrowheads="1"/>
          </p:cNvSpPr>
          <p:nvPr/>
        </p:nvSpPr>
        <p:spPr bwMode="gray">
          <a:xfrm>
            <a:off x="1116013" y="1219200"/>
            <a:ext cx="8027987" cy="2089150"/>
          </a:xfrm>
          <a:prstGeom prst="roundRect">
            <a:avLst>
              <a:gd name="adj" fmla="val 49999"/>
            </a:avLst>
          </a:pr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6200000" scaled="1"/>
            <a:tileRect/>
          </a:gradFill>
          <a:ln w="12700">
            <a:solidFill>
              <a:schemeClr val="bg2"/>
            </a:solidFill>
            <a:round/>
            <a:headEnd/>
            <a:tailEnd/>
          </a:ln>
          <a:effectLst/>
        </p:spPr>
        <p:txBody>
          <a:bodyPr wrap="none" anchor="ctr"/>
          <a:lstStyle/>
          <a:p>
            <a:pPr>
              <a:defRPr/>
            </a:pPr>
            <a:endParaRPr lang="zh-CN" altLang="en-US" sz="1800" b="0">
              <a:solidFill>
                <a:schemeClr val="tx1"/>
              </a:solidFill>
              <a:latin typeface="Calibri" pitchFamily="34" charset="0"/>
              <a:ea typeface="宋体" pitchFamily="2" charset="-122"/>
            </a:endParaRPr>
          </a:p>
        </p:txBody>
      </p:sp>
      <p:grpSp>
        <p:nvGrpSpPr>
          <p:cNvPr id="2" name="组合 32"/>
          <p:cNvGrpSpPr>
            <a:grpSpLocks/>
          </p:cNvGrpSpPr>
          <p:nvPr/>
        </p:nvGrpSpPr>
        <p:grpSpPr bwMode="auto">
          <a:xfrm>
            <a:off x="323850" y="1700213"/>
            <a:ext cx="660400" cy="657225"/>
            <a:chOff x="2049138" y="1825971"/>
            <a:chExt cx="660400" cy="657225"/>
          </a:xfrm>
        </p:grpSpPr>
        <p:grpSp>
          <p:nvGrpSpPr>
            <p:cNvPr id="3" name="Group 34"/>
            <p:cNvGrpSpPr>
              <a:grpSpLocks/>
            </p:cNvGrpSpPr>
            <p:nvPr/>
          </p:nvGrpSpPr>
          <p:grpSpPr bwMode="auto">
            <a:xfrm>
              <a:off x="2049138" y="1825971"/>
              <a:ext cx="660400" cy="657225"/>
              <a:chOff x="997" y="1736"/>
              <a:chExt cx="416" cy="414"/>
            </a:xfrm>
          </p:grpSpPr>
          <p:sp>
            <p:nvSpPr>
              <p:cNvPr id="6159" name="Oval 35"/>
              <p:cNvSpPr>
                <a:spLocks noChangeArrowheads="1"/>
              </p:cNvSpPr>
              <p:nvPr/>
            </p:nvSpPr>
            <p:spPr bwMode="gray">
              <a:xfrm>
                <a:off x="997" y="1738"/>
                <a:ext cx="416" cy="412"/>
              </a:xfrm>
              <a:prstGeom prst="ellipse">
                <a:avLst/>
              </a:prstGeom>
              <a:solidFill>
                <a:schemeClr val="accent1"/>
              </a:solidFill>
              <a:ln w="28575" algn="ctr">
                <a:solidFill>
                  <a:srgbClr val="F8F8F8">
                    <a:alpha val="70195"/>
                  </a:srgbClr>
                </a:solidFill>
                <a:round/>
                <a:headEnd/>
                <a:tailEnd/>
              </a:ln>
            </p:spPr>
            <p:txBody>
              <a:bodyPr wrap="none" anchor="ctr"/>
              <a:lstStyle/>
              <a:p>
                <a:endParaRPr lang="zh-CN" altLang="en-US" sz="1800" b="0">
                  <a:solidFill>
                    <a:schemeClr val="tx1"/>
                  </a:solidFill>
                  <a:latin typeface="Calibri" pitchFamily="34" charset="0"/>
                </a:endParaRPr>
              </a:p>
            </p:txBody>
          </p:sp>
          <p:pic>
            <p:nvPicPr>
              <p:cNvPr id="6160"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6158"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a:solidFill>
                    <a:srgbClr val="FFFFFF"/>
                  </a:solidFill>
                  <a:latin typeface="Arial" charset="0"/>
                  <a:cs typeface="Arial" charset="0"/>
                </a:rPr>
                <a:t>1</a:t>
              </a:r>
            </a:p>
          </p:txBody>
        </p:sp>
      </p:grpSp>
      <p:sp>
        <p:nvSpPr>
          <p:cNvPr id="34" name="AutoShape 5"/>
          <p:cNvSpPr>
            <a:spLocks noChangeArrowheads="1"/>
          </p:cNvSpPr>
          <p:nvPr/>
        </p:nvSpPr>
        <p:spPr bwMode="gray">
          <a:xfrm>
            <a:off x="809170" y="3657600"/>
            <a:ext cx="8334829" cy="2016125"/>
          </a:xfrm>
          <a:prstGeom prst="roundRect">
            <a:avLst>
              <a:gd name="adj" fmla="val 49999"/>
            </a:avLst>
          </a:pr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6200000" scaled="1"/>
            <a:tileRect/>
          </a:gradFill>
          <a:ln w="12700">
            <a:solidFill>
              <a:schemeClr val="bg2"/>
            </a:solidFill>
            <a:round/>
            <a:headEnd/>
            <a:tailEnd/>
          </a:ln>
          <a:effectLst/>
        </p:spPr>
        <p:txBody>
          <a:bodyPr wrap="none" anchor="ctr"/>
          <a:lstStyle/>
          <a:p>
            <a:pPr algn="ctr"/>
            <a:r>
              <a:rPr lang="en-US" sz="2800" b="1" i="1" dirty="0" smtClean="0">
                <a:solidFill>
                  <a:srgbClr val="0C04AC"/>
                </a:solidFill>
                <a:latin typeface="Arial" pitchFamily="34" charset="0"/>
                <a:cs typeface="Arial" pitchFamily="34" charset="0"/>
              </a:rPr>
              <a:t>   Assessing the lesions of bronchogenic </a:t>
            </a:r>
          </a:p>
          <a:p>
            <a:pPr algn="ctr"/>
            <a:r>
              <a:rPr lang="en-US" sz="2800" b="1" i="1" dirty="0" smtClean="0">
                <a:solidFill>
                  <a:srgbClr val="0C04AC"/>
                </a:solidFill>
                <a:latin typeface="Arial" pitchFamily="34" charset="0"/>
                <a:cs typeface="Arial" pitchFamily="34" charset="0"/>
              </a:rPr>
              <a:t>carcinoma in </a:t>
            </a:r>
            <a:r>
              <a:rPr lang="en-US" sz="2800" b="1" i="1" dirty="0" err="1" smtClean="0">
                <a:solidFill>
                  <a:srgbClr val="0C04AC"/>
                </a:solidFill>
                <a:latin typeface="Arial" pitchFamily="34" charset="0"/>
                <a:cs typeface="Arial" pitchFamily="34" charset="0"/>
              </a:rPr>
              <a:t>fluorescene</a:t>
            </a:r>
            <a:r>
              <a:rPr lang="en-US" sz="2800" b="1" i="1" dirty="0" smtClean="0">
                <a:solidFill>
                  <a:srgbClr val="0C04AC"/>
                </a:solidFill>
                <a:latin typeface="Arial" pitchFamily="34" charset="0"/>
                <a:cs typeface="Arial" pitchFamily="34" charset="0"/>
              </a:rPr>
              <a:t> bronchoscopy</a:t>
            </a:r>
            <a:endParaRPr lang="en-US" sz="2800" b="1" dirty="0">
              <a:solidFill>
                <a:srgbClr val="0C04AC"/>
              </a:solidFill>
              <a:latin typeface="Arial" pitchFamily="34" charset="0"/>
              <a:cs typeface="Arial" pitchFamily="34" charset="0"/>
            </a:endParaRPr>
          </a:p>
          <a:p>
            <a:pPr algn="ctr">
              <a:defRPr/>
            </a:pPr>
            <a:endParaRPr lang="zh-CN" altLang="en-US" sz="1800" b="1" dirty="0">
              <a:solidFill>
                <a:srgbClr val="006600"/>
              </a:solidFill>
              <a:latin typeface="Arial" pitchFamily="34" charset="0"/>
              <a:cs typeface="Arial" pitchFamily="34" charset="0"/>
            </a:endParaRPr>
          </a:p>
        </p:txBody>
      </p:sp>
      <p:grpSp>
        <p:nvGrpSpPr>
          <p:cNvPr id="4" name="组合 34"/>
          <p:cNvGrpSpPr>
            <a:grpSpLocks/>
          </p:cNvGrpSpPr>
          <p:nvPr/>
        </p:nvGrpSpPr>
        <p:grpSpPr bwMode="auto">
          <a:xfrm>
            <a:off x="152400" y="4219575"/>
            <a:ext cx="660400" cy="657225"/>
            <a:chOff x="2049138" y="1825971"/>
            <a:chExt cx="660400" cy="657225"/>
          </a:xfrm>
        </p:grpSpPr>
        <p:grpSp>
          <p:nvGrpSpPr>
            <p:cNvPr id="5" name="Group 34"/>
            <p:cNvGrpSpPr>
              <a:grpSpLocks/>
            </p:cNvGrpSpPr>
            <p:nvPr/>
          </p:nvGrpSpPr>
          <p:grpSpPr bwMode="auto">
            <a:xfrm>
              <a:off x="2049138" y="1825971"/>
              <a:ext cx="660400" cy="657225"/>
              <a:chOff x="997" y="1736"/>
              <a:chExt cx="416" cy="414"/>
            </a:xfrm>
          </p:grpSpPr>
          <p:sp>
            <p:nvSpPr>
              <p:cNvPr id="6155" name="Oval 35"/>
              <p:cNvSpPr>
                <a:spLocks noChangeArrowheads="1"/>
              </p:cNvSpPr>
              <p:nvPr/>
            </p:nvSpPr>
            <p:spPr bwMode="gray">
              <a:xfrm>
                <a:off x="997" y="1738"/>
                <a:ext cx="416" cy="412"/>
              </a:xfrm>
              <a:prstGeom prst="ellipse">
                <a:avLst/>
              </a:prstGeom>
              <a:solidFill>
                <a:schemeClr val="accent2"/>
              </a:solidFill>
              <a:ln w="28575" algn="ctr">
                <a:solidFill>
                  <a:srgbClr val="F8F8F8">
                    <a:alpha val="70195"/>
                  </a:srgbClr>
                </a:solidFill>
                <a:round/>
                <a:headEnd/>
                <a:tailEnd/>
              </a:ln>
            </p:spPr>
            <p:txBody>
              <a:bodyPr wrap="none" anchor="ctr"/>
              <a:lstStyle/>
              <a:p>
                <a:endParaRPr lang="zh-CN" altLang="en-US" sz="1800" b="0">
                  <a:solidFill>
                    <a:schemeClr val="tx1"/>
                  </a:solidFill>
                  <a:latin typeface="Calibri" pitchFamily="34" charset="0"/>
                </a:endParaRPr>
              </a:p>
            </p:txBody>
          </p:sp>
          <p:pic>
            <p:nvPicPr>
              <p:cNvPr id="6156" name="Picture 36" descr="cir_lighteffect0"/>
              <p:cNvPicPr>
                <a:picLocks noChangeAspect="1" noChangeArrowheads="1"/>
              </p:cNvPicPr>
              <p:nvPr/>
            </p:nvPicPr>
            <p:blipFill>
              <a:blip r:embed="rId3" cstate="print">
                <a:lum bright="18000" contrast="-12000"/>
              </a:blip>
              <a:srcRect/>
              <a:stretch>
                <a:fillRect/>
              </a:stretch>
            </p:blipFill>
            <p:spPr bwMode="gray">
              <a:xfrm>
                <a:off x="1032" y="1736"/>
                <a:ext cx="344" cy="344"/>
              </a:xfrm>
              <a:prstGeom prst="rect">
                <a:avLst/>
              </a:prstGeom>
              <a:noFill/>
              <a:ln w="9525">
                <a:noFill/>
                <a:miter lim="800000"/>
                <a:headEnd/>
                <a:tailEnd/>
              </a:ln>
            </p:spPr>
          </p:pic>
        </p:grpSp>
        <p:sp>
          <p:nvSpPr>
            <p:cNvPr id="6154" name="Text Box 40"/>
            <p:cNvSpPr txBox="1">
              <a:spLocks noChangeArrowheads="1"/>
            </p:cNvSpPr>
            <p:nvPr/>
          </p:nvSpPr>
          <p:spPr bwMode="gray">
            <a:xfrm>
              <a:off x="2098351" y="1924396"/>
              <a:ext cx="571500" cy="457200"/>
            </a:xfrm>
            <a:prstGeom prst="rect">
              <a:avLst/>
            </a:prstGeom>
            <a:noFill/>
            <a:ln w="9525" algn="ctr">
              <a:noFill/>
              <a:miter lim="800000"/>
              <a:headEnd/>
              <a:tailEnd/>
            </a:ln>
          </p:spPr>
          <p:txBody>
            <a:bodyPr>
              <a:spAutoFit/>
            </a:bodyPr>
            <a:lstStyle/>
            <a:p>
              <a:pPr algn="ctr">
                <a:spcBef>
                  <a:spcPct val="50000"/>
                </a:spcBef>
              </a:pPr>
              <a:r>
                <a:rPr lang="en-US" altLang="zh-CN" sz="2400">
                  <a:solidFill>
                    <a:srgbClr val="FFFFFF"/>
                  </a:solidFill>
                  <a:latin typeface="Arial" charset="0"/>
                  <a:cs typeface="Arial" charset="0"/>
                </a:rPr>
                <a:t>2</a:t>
              </a:r>
            </a:p>
          </p:txBody>
        </p:sp>
      </p:grpSp>
      <p:sp>
        <p:nvSpPr>
          <p:cNvPr id="6150" name="TextBox 60"/>
          <p:cNvSpPr txBox="1">
            <a:spLocks noChangeArrowheads="1"/>
          </p:cNvSpPr>
          <p:nvPr/>
        </p:nvSpPr>
        <p:spPr bwMode="auto">
          <a:xfrm>
            <a:off x="1520596" y="1586805"/>
            <a:ext cx="7471004" cy="1077218"/>
          </a:xfrm>
          <a:prstGeom prst="rect">
            <a:avLst/>
          </a:prstGeom>
          <a:noFill/>
          <a:ln w="9525">
            <a:noFill/>
            <a:miter lim="800000"/>
            <a:headEnd/>
            <a:tailEnd/>
          </a:ln>
        </p:spPr>
        <p:txBody>
          <a:bodyPr wrap="square">
            <a:spAutoFit/>
          </a:bodyPr>
          <a:lstStyle/>
          <a:p>
            <a:pPr algn="ctr"/>
            <a:r>
              <a:rPr lang="en-US" sz="3200" b="1" i="1" dirty="0" smtClean="0">
                <a:solidFill>
                  <a:srgbClr val="003300"/>
                </a:solidFill>
                <a:latin typeface="Arial" pitchFamily="34" charset="0"/>
                <a:cs typeface="Arial" pitchFamily="34" charset="0"/>
              </a:rPr>
              <a:t>Describe some clinical, </a:t>
            </a:r>
            <a:r>
              <a:rPr lang="en-US" sz="3200" b="1" i="1" dirty="0" err="1" smtClean="0">
                <a:solidFill>
                  <a:srgbClr val="003300"/>
                </a:solidFill>
                <a:latin typeface="Arial" pitchFamily="34" charset="0"/>
                <a:cs typeface="Arial" pitchFamily="34" charset="0"/>
              </a:rPr>
              <a:t>paraclinical</a:t>
            </a:r>
            <a:r>
              <a:rPr lang="en-US" sz="3200" b="1" i="1" dirty="0" smtClean="0">
                <a:solidFill>
                  <a:srgbClr val="003300"/>
                </a:solidFill>
                <a:latin typeface="Arial" pitchFamily="34" charset="0"/>
                <a:cs typeface="Arial" pitchFamily="34" charset="0"/>
              </a:rPr>
              <a:t> features of bronchogenic carcinoma</a:t>
            </a:r>
            <a:endParaRPr lang="en-US" sz="2000" b="1" dirty="0">
              <a:solidFill>
                <a:srgbClr val="003300"/>
              </a:solidFill>
              <a:latin typeface="Arial" pitchFamily="34" charset="0"/>
              <a:cs typeface="Arial" pitchFamily="34" charset="0"/>
            </a:endParaRPr>
          </a:p>
        </p:txBody>
      </p:sp>
      <p:sp>
        <p:nvSpPr>
          <p:cNvPr id="6151" name="Rectangle 39"/>
          <p:cNvSpPr>
            <a:spLocks noChangeArrowheads="1"/>
          </p:cNvSpPr>
          <p:nvPr/>
        </p:nvSpPr>
        <p:spPr bwMode="auto">
          <a:xfrm>
            <a:off x="3203575" y="260350"/>
            <a:ext cx="4248150" cy="596900"/>
          </a:xfrm>
          <a:prstGeom prst="rect">
            <a:avLst/>
          </a:prstGeom>
          <a:noFill/>
          <a:ln w="9525">
            <a:noFill/>
            <a:miter lim="800000"/>
            <a:headEnd/>
            <a:tailEnd/>
          </a:ln>
        </p:spPr>
        <p:txBody>
          <a:bodyPr>
            <a:spAutoFit/>
          </a:bodyPr>
          <a:lstStyle/>
          <a:p>
            <a:pPr algn="ctr">
              <a:lnSpc>
                <a:spcPct val="130000"/>
              </a:lnSpc>
              <a:buFont typeface="Wingdings" pitchFamily="2" charset="2"/>
              <a:buNone/>
            </a:pPr>
            <a:endParaRPr lang="en-US">
              <a:solidFill>
                <a:schemeClr val="tx1"/>
              </a:solidFill>
            </a:endParaRPr>
          </a:p>
        </p:txBody>
      </p:sp>
      <p:sp>
        <p:nvSpPr>
          <p:cNvPr id="17" name="Oval 16"/>
          <p:cNvSpPr/>
          <p:nvPr/>
        </p:nvSpPr>
        <p:spPr>
          <a:xfrm>
            <a:off x="3124200" y="0"/>
            <a:ext cx="3200400" cy="990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smtClean="0">
                <a:solidFill>
                  <a:srgbClr val="FF0000"/>
                </a:solidFill>
                <a:latin typeface="Arial" pitchFamily="34" charset="0"/>
                <a:cs typeface="Arial" pitchFamily="34" charset="0"/>
              </a:rPr>
              <a:t>Objectives</a:t>
            </a:r>
            <a:endParaRPr lang="en-US" sz="30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675"/>
        <p:cNvGrpSpPr/>
        <p:nvPr/>
      </p:nvGrpSpPr>
      <p:grpSpPr>
        <a:xfrm>
          <a:off x="0" y="0"/>
          <a:ext cx="0" cy="0"/>
          <a:chOff x="0" y="0"/>
          <a:chExt cx="0" cy="0"/>
        </a:xfrm>
      </p:grpSpPr>
      <p:sp>
        <p:nvSpPr>
          <p:cNvPr id="112676" name="Shape 112676"/>
          <p:cNvSpPr txBox="1">
            <a:spLocks noGrp="1"/>
          </p:cNvSpPr>
          <p:nvPr>
            <p:ph type="title"/>
          </p:nvPr>
        </p:nvSpPr>
        <p:spPr>
          <a:xfrm>
            <a:off x="457200" y="0"/>
            <a:ext cx="8229600" cy="762000"/>
          </a:xfrm>
          <a:prstGeom prst="rect">
            <a:avLst/>
          </a:prstGeom>
          <a:noFill/>
          <a:ln>
            <a:noFill/>
          </a:ln>
        </p:spPr>
        <p:txBody>
          <a:bodyPr wrap="square" lIns="91425" tIns="45700" rIns="91425" bIns="45700" anchor="ctr" anchorCtr="0">
            <a:normAutofit/>
          </a:bodyPr>
          <a:lstStyle/>
          <a:p>
            <a:pPr marL="0" lvl="0" indent="0" algn="ctr" rtl="0">
              <a:spcBef>
                <a:spcPts val="0"/>
              </a:spcBef>
              <a:buClr>
                <a:srgbClr val="0C04AC"/>
              </a:buClr>
              <a:buSzPct val="25000"/>
              <a:buFont typeface="Arial"/>
              <a:buNone/>
            </a:pPr>
            <a:r>
              <a:rPr lang="en-US" sz="3600" b="1">
                <a:solidFill>
                  <a:srgbClr val="0C04AC"/>
                </a:solidFill>
                <a:latin typeface="Arial"/>
                <a:ea typeface="Arial"/>
                <a:cs typeface="Arial"/>
                <a:sym typeface="Arial"/>
              </a:rPr>
              <a:t>Literature Review</a:t>
            </a:r>
          </a:p>
        </p:txBody>
      </p:sp>
      <p:sp>
        <p:nvSpPr>
          <p:cNvPr id="112677" name="Shape 112677"/>
          <p:cNvSpPr txBox="1">
            <a:spLocks noGrp="1"/>
          </p:cNvSpPr>
          <p:nvPr>
            <p:ph type="body" idx="1"/>
          </p:nvPr>
        </p:nvSpPr>
        <p:spPr>
          <a:xfrm>
            <a:off x="381000" y="762000"/>
            <a:ext cx="8382000" cy="5715000"/>
          </a:xfrm>
          <a:prstGeom prst="rect">
            <a:avLst/>
          </a:prstGeom>
          <a:noFill/>
          <a:ln>
            <a:noFill/>
          </a:ln>
        </p:spPr>
        <p:txBody>
          <a:bodyPr wrap="square" lIns="91425" tIns="45700" rIns="91425" bIns="45700" anchor="t" anchorCtr="0">
            <a:normAutofit/>
          </a:bodyPr>
          <a:lstStyle/>
          <a:p>
            <a:pPr marL="342900" lvl="0" indent="-342900" algn="l" rtl="0">
              <a:lnSpc>
                <a:spcPct val="100000"/>
              </a:lnSpc>
              <a:spcBef>
                <a:spcPts val="0"/>
              </a:spcBef>
              <a:spcAft>
                <a:spcPts val="0"/>
              </a:spcAft>
              <a:buClr>
                <a:srgbClr val="0000FF"/>
              </a:buClr>
              <a:buSzPct val="100000"/>
              <a:buFont typeface="Noto Sans Symbols"/>
              <a:buChar char="❖"/>
            </a:pPr>
            <a:r>
              <a:rPr lang="en-US" sz="3100" dirty="0">
                <a:solidFill>
                  <a:srgbClr val="0000FF"/>
                </a:solidFill>
                <a:latin typeface="Arial"/>
                <a:ea typeface="Arial"/>
                <a:cs typeface="Arial"/>
                <a:sym typeface="Arial"/>
              </a:rPr>
              <a:t> Causes and risk factors of lung cancer:</a:t>
            </a:r>
          </a:p>
          <a:p>
            <a:pPr marL="342900" lvl="0" indent="-342900" algn="l" rtl="0">
              <a:lnSpc>
                <a:spcPct val="100000"/>
              </a:lnSpc>
              <a:spcBef>
                <a:spcPts val="620"/>
              </a:spcBef>
              <a:spcAft>
                <a:spcPts val="0"/>
              </a:spcAft>
              <a:buClr>
                <a:srgbClr val="0000FF"/>
              </a:buClr>
              <a:buSzPct val="100000"/>
              <a:buFont typeface="Arial"/>
              <a:buChar char="-"/>
            </a:pPr>
            <a:r>
              <a:rPr lang="en-US" sz="3100" dirty="0">
                <a:solidFill>
                  <a:srgbClr val="0000FF"/>
                </a:solidFill>
                <a:latin typeface="Arial"/>
                <a:ea typeface="Arial"/>
                <a:cs typeface="Arial"/>
                <a:sym typeface="Arial"/>
              </a:rPr>
              <a:t>Cigarette smoking</a:t>
            </a:r>
          </a:p>
          <a:p>
            <a:pPr marL="342900" lvl="0" indent="-342900" algn="l" rtl="0">
              <a:lnSpc>
                <a:spcPct val="100000"/>
              </a:lnSpc>
              <a:spcBef>
                <a:spcPts val="620"/>
              </a:spcBef>
              <a:spcAft>
                <a:spcPts val="0"/>
              </a:spcAft>
              <a:buClr>
                <a:srgbClr val="0000FF"/>
              </a:buClr>
              <a:buSzPct val="100000"/>
              <a:buFont typeface="Arial"/>
              <a:buChar char="-"/>
            </a:pPr>
            <a:r>
              <a:rPr lang="en-US" sz="3100" dirty="0">
                <a:solidFill>
                  <a:srgbClr val="0000FF"/>
                </a:solidFill>
                <a:latin typeface="Arial"/>
                <a:ea typeface="Arial"/>
                <a:cs typeface="Arial"/>
                <a:sym typeface="Arial"/>
              </a:rPr>
              <a:t>Substances not related to cigarette: Arsenic, Asbestos, Nickel…</a:t>
            </a:r>
          </a:p>
          <a:p>
            <a:pPr marL="342900" lvl="0" indent="-342900" algn="l" rtl="0">
              <a:lnSpc>
                <a:spcPct val="100000"/>
              </a:lnSpc>
              <a:spcBef>
                <a:spcPts val="620"/>
              </a:spcBef>
              <a:spcAft>
                <a:spcPts val="0"/>
              </a:spcAft>
              <a:buClr>
                <a:srgbClr val="0000FF"/>
              </a:buClr>
              <a:buSzPct val="100000"/>
              <a:buFont typeface="Arial"/>
              <a:buChar char="-"/>
            </a:pPr>
            <a:r>
              <a:rPr lang="en-US" sz="3100" dirty="0">
                <a:solidFill>
                  <a:srgbClr val="0000FF"/>
                </a:solidFill>
                <a:latin typeface="Arial"/>
                <a:ea typeface="Arial"/>
                <a:cs typeface="Arial"/>
                <a:sym typeface="Arial"/>
              </a:rPr>
              <a:t>Risk factors: </a:t>
            </a:r>
          </a:p>
          <a:p>
            <a:pPr marL="0" lvl="0" indent="0" algn="l" rtl="0">
              <a:lnSpc>
                <a:spcPct val="100000"/>
              </a:lnSpc>
              <a:spcBef>
                <a:spcPts val="620"/>
              </a:spcBef>
              <a:spcAft>
                <a:spcPts val="0"/>
              </a:spcAft>
              <a:buClr>
                <a:srgbClr val="0000FF"/>
              </a:buClr>
              <a:buSzPct val="25000"/>
              <a:buNone/>
            </a:pPr>
            <a:r>
              <a:rPr lang="en-US" sz="3100" dirty="0">
                <a:solidFill>
                  <a:srgbClr val="0000FF"/>
                </a:solidFill>
                <a:latin typeface="Arial"/>
                <a:ea typeface="Arial"/>
                <a:cs typeface="Arial"/>
                <a:sym typeface="Arial"/>
              </a:rPr>
              <a:t>    + 	Age: 	peak in 55 – 65</a:t>
            </a:r>
          </a:p>
          <a:p>
            <a:pPr marL="0" lvl="0" indent="0" algn="l" rtl="0">
              <a:lnSpc>
                <a:spcPct val="100000"/>
              </a:lnSpc>
              <a:spcBef>
                <a:spcPts val="620"/>
              </a:spcBef>
              <a:spcAft>
                <a:spcPts val="0"/>
              </a:spcAft>
              <a:buClr>
                <a:srgbClr val="0000FF"/>
              </a:buClr>
              <a:buSzPct val="25000"/>
              <a:buNone/>
            </a:pPr>
            <a:r>
              <a:rPr lang="en-US" sz="3100" dirty="0">
                <a:solidFill>
                  <a:srgbClr val="0000FF"/>
                </a:solidFill>
                <a:latin typeface="Arial"/>
                <a:ea typeface="Arial"/>
                <a:cs typeface="Arial"/>
                <a:sym typeface="Arial"/>
              </a:rPr>
              <a:t>    + 	Gender: 	World: male/female: 6/1</a:t>
            </a:r>
          </a:p>
          <a:p>
            <a:pPr marL="0" lvl="0" indent="0" algn="l" rtl="0">
              <a:lnSpc>
                <a:spcPct val="100000"/>
              </a:lnSpc>
              <a:spcBef>
                <a:spcPts val="620"/>
              </a:spcBef>
              <a:spcAft>
                <a:spcPts val="0"/>
              </a:spcAft>
              <a:buClr>
                <a:srgbClr val="0000FF"/>
              </a:buClr>
              <a:buSzPct val="25000"/>
              <a:buNone/>
            </a:pPr>
            <a:r>
              <a:rPr lang="en-US" sz="3100" dirty="0">
                <a:solidFill>
                  <a:srgbClr val="0000FF"/>
                </a:solidFill>
                <a:latin typeface="Arial"/>
                <a:ea typeface="Arial"/>
                <a:cs typeface="Arial"/>
                <a:sym typeface="Arial"/>
              </a:rPr>
              <a:t>                 	Vietnam: male/female: 4/1</a:t>
            </a:r>
          </a:p>
          <a:p>
            <a:pPr marL="0" lvl="0" indent="0" algn="l" rtl="0">
              <a:lnSpc>
                <a:spcPct val="100000"/>
              </a:lnSpc>
              <a:spcBef>
                <a:spcPts val="620"/>
              </a:spcBef>
              <a:spcAft>
                <a:spcPts val="0"/>
              </a:spcAft>
              <a:buClr>
                <a:srgbClr val="0000FF"/>
              </a:buClr>
              <a:buSzPct val="25000"/>
              <a:buNone/>
            </a:pPr>
            <a:r>
              <a:rPr lang="en-US" sz="3100" dirty="0">
                <a:solidFill>
                  <a:srgbClr val="0000FF"/>
                </a:solidFill>
                <a:latin typeface="Arial"/>
                <a:ea typeface="Arial"/>
                <a:cs typeface="Arial"/>
                <a:sym typeface="Arial"/>
              </a:rPr>
              <a:t>    + 	Other factors: family history, diet, chronic pulmonary diseases, </a:t>
            </a:r>
            <a:r>
              <a:rPr lang="en-US" sz="3100" dirty="0" smtClean="0">
                <a:solidFill>
                  <a:srgbClr val="0000FF"/>
                </a:solidFill>
                <a:latin typeface="Arial"/>
                <a:ea typeface="Arial"/>
                <a:cs typeface="Arial"/>
                <a:sym typeface="Arial"/>
              </a:rPr>
              <a:t>socioeconomic status.</a:t>
            </a:r>
            <a:endParaRPr lang="en-US" sz="3100" dirty="0">
              <a:solidFill>
                <a:srgbClr val="0000FF"/>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b="1" dirty="0">
                <a:solidFill>
                  <a:srgbClr val="0C04AC"/>
                </a:solidFill>
                <a:latin typeface="Arial" pitchFamily="34" charset="0"/>
                <a:cs typeface="Arial" pitchFamily="34" charset="0"/>
              </a:rPr>
              <a:t>Literature Review</a:t>
            </a:r>
          </a:p>
        </p:txBody>
      </p:sp>
      <p:sp>
        <p:nvSpPr>
          <p:cNvPr id="3" name="Content Placeholder 2"/>
          <p:cNvSpPr>
            <a:spLocks noGrp="1"/>
          </p:cNvSpPr>
          <p:nvPr>
            <p:ph idx="1"/>
          </p:nvPr>
        </p:nvSpPr>
        <p:spPr>
          <a:xfrm>
            <a:off x="457200" y="914400"/>
            <a:ext cx="8686800" cy="5135563"/>
          </a:xfrm>
        </p:spPr>
        <p:txBody>
          <a:bodyPr>
            <a:normAutofit/>
          </a:bodyPr>
          <a:lstStyle/>
          <a:p>
            <a:pPr>
              <a:spcBef>
                <a:spcPts val="0"/>
              </a:spcBef>
              <a:spcAft>
                <a:spcPts val="600"/>
              </a:spcAft>
              <a:buClr>
                <a:srgbClr val="0000FF"/>
              </a:buClr>
              <a:buFont typeface="Wingdings" pitchFamily="2" charset="2"/>
              <a:buChar char="v"/>
              <a:defRPr/>
            </a:pPr>
            <a:r>
              <a:rPr lang="en-US" sz="2800" dirty="0" smtClean="0">
                <a:solidFill>
                  <a:srgbClr val="0000FF"/>
                </a:solidFill>
                <a:latin typeface="Arial" pitchFamily="34" charset="0"/>
                <a:cs typeface="Arial" pitchFamily="34" charset="0"/>
              </a:rPr>
              <a:t>Clinical signs &amp; symptoms:</a:t>
            </a:r>
          </a:p>
          <a:p>
            <a:pPr marL="0" indent="0">
              <a:spcBef>
                <a:spcPts val="0"/>
              </a:spcBef>
              <a:spcAft>
                <a:spcPts val="600"/>
              </a:spcAft>
              <a:buFont typeface="Wingdings 2" pitchFamily="18" charset="2"/>
              <a:buNone/>
              <a:defRPr/>
            </a:pPr>
            <a:r>
              <a:rPr lang="en-US" sz="2800" dirty="0" smtClean="0">
                <a:solidFill>
                  <a:srgbClr val="0000FF"/>
                </a:solidFill>
                <a:latin typeface="Arial" pitchFamily="34" charset="0"/>
                <a:cs typeface="Arial" pitchFamily="34" charset="0"/>
              </a:rPr>
              <a:t>A. Local:   Cough, chest pain, dyspnea</a:t>
            </a:r>
          </a:p>
          <a:p>
            <a:pPr marL="0" indent="0">
              <a:spcBef>
                <a:spcPts val="0"/>
              </a:spcBef>
              <a:spcAft>
                <a:spcPts val="600"/>
              </a:spcAft>
              <a:buFont typeface="Wingdings 2" pitchFamily="18" charset="2"/>
              <a:buNone/>
              <a:defRPr/>
            </a:pPr>
            <a:r>
              <a:rPr lang="en-US" sz="2800" dirty="0" smtClean="0">
                <a:solidFill>
                  <a:srgbClr val="0000FF"/>
                </a:solidFill>
                <a:latin typeface="Arial" pitchFamily="34" charset="0"/>
                <a:cs typeface="Arial" pitchFamily="34" charset="0"/>
              </a:rPr>
              <a:t>B. Compression:</a:t>
            </a:r>
          </a:p>
          <a:p>
            <a:pPr lvl="1">
              <a:spcBef>
                <a:spcPts val="0"/>
              </a:spcBef>
              <a:spcAft>
                <a:spcPts val="600"/>
              </a:spcAft>
              <a:buFontTx/>
              <a:buChar char="-"/>
              <a:defRPr/>
            </a:pPr>
            <a:r>
              <a:rPr lang="en-US" dirty="0" smtClean="0">
                <a:solidFill>
                  <a:srgbClr val="0000FF"/>
                </a:solidFill>
                <a:latin typeface="Arial" pitchFamily="34" charset="0"/>
                <a:cs typeface="Arial" pitchFamily="34" charset="0"/>
              </a:rPr>
              <a:t>Hoarseness, hiccup, dysphagia, superior vena cava syndrome…</a:t>
            </a:r>
          </a:p>
          <a:p>
            <a:pPr lvl="1">
              <a:spcBef>
                <a:spcPts val="0"/>
              </a:spcBef>
              <a:spcAft>
                <a:spcPts val="600"/>
              </a:spcAft>
              <a:buFontTx/>
              <a:buChar char="-"/>
              <a:defRPr/>
            </a:pPr>
            <a:r>
              <a:rPr lang="en-US" dirty="0" smtClean="0">
                <a:solidFill>
                  <a:srgbClr val="0000FF"/>
                </a:solidFill>
                <a:latin typeface="Arial" pitchFamily="34" charset="0"/>
                <a:cs typeface="Arial" pitchFamily="34" charset="0"/>
              </a:rPr>
              <a:t>Pleural, pericardial effusion</a:t>
            </a:r>
          </a:p>
          <a:p>
            <a:pPr marL="0" indent="0">
              <a:spcBef>
                <a:spcPts val="0"/>
              </a:spcBef>
              <a:spcAft>
                <a:spcPts val="600"/>
              </a:spcAft>
              <a:buNone/>
              <a:defRPr/>
            </a:pPr>
            <a:r>
              <a:rPr lang="en-US" sz="2800" dirty="0" smtClean="0">
                <a:solidFill>
                  <a:srgbClr val="0000FF"/>
                </a:solidFill>
                <a:latin typeface="Arial" pitchFamily="34" charset="0"/>
                <a:cs typeface="Arial" pitchFamily="34" charset="0"/>
              </a:rPr>
              <a:t>C. Paraneoplastic syndromes</a:t>
            </a:r>
          </a:p>
          <a:p>
            <a:pPr marL="0" indent="0">
              <a:spcBef>
                <a:spcPts val="0"/>
              </a:spcBef>
              <a:spcAft>
                <a:spcPts val="600"/>
              </a:spcAft>
              <a:buFont typeface="Wingdings 2" pitchFamily="18" charset="2"/>
              <a:buNone/>
              <a:defRPr/>
            </a:pPr>
            <a:r>
              <a:rPr lang="en-US" sz="2800" dirty="0" smtClean="0">
                <a:solidFill>
                  <a:srgbClr val="0000FF"/>
                </a:solidFill>
                <a:latin typeface="Arial" pitchFamily="34" charset="0"/>
                <a:cs typeface="Arial" pitchFamily="34" charset="0"/>
              </a:rPr>
              <a:t>D. General signs: Fever, loss of appetite, weight loss</a:t>
            </a:r>
          </a:p>
          <a:p>
            <a:pPr marL="0" indent="0">
              <a:spcBef>
                <a:spcPts val="0"/>
              </a:spcBef>
              <a:spcAft>
                <a:spcPts val="600"/>
              </a:spcAft>
              <a:buFont typeface="Wingdings 2" pitchFamily="18" charset="2"/>
              <a:buNone/>
              <a:defRPr/>
            </a:pPr>
            <a:r>
              <a:rPr lang="en-US" sz="2800" dirty="0">
                <a:solidFill>
                  <a:srgbClr val="0000FF"/>
                </a:solidFill>
                <a:latin typeface="Arial" pitchFamily="34" charset="0"/>
                <a:cs typeface="Arial" pitchFamily="34" charset="0"/>
              </a:rPr>
              <a:t>E</a:t>
            </a:r>
            <a:r>
              <a:rPr lang="en-US" sz="2800" dirty="0" smtClean="0">
                <a:solidFill>
                  <a:srgbClr val="0000FF"/>
                </a:solidFill>
                <a:latin typeface="Arial" pitchFamily="34" charset="0"/>
                <a:cs typeface="Arial" pitchFamily="34" charset="0"/>
              </a:rPr>
              <a:t>. Symptoms of metastasis: headache (brain met), bone pain (bone met), abdominal pain (liver met)…</a:t>
            </a:r>
          </a:p>
          <a:p>
            <a:pPr>
              <a:lnSpc>
                <a:spcPct val="130000"/>
              </a:lnSpc>
              <a:buNone/>
            </a:pPr>
            <a:endParaRPr lang="en-US" sz="3000" dirty="0" smtClean="0">
              <a:solidFill>
                <a:srgbClr val="0C04A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152400"/>
            <a:ext cx="3962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C04AC"/>
                </a:solidFill>
                <a:latin typeface="Arial" pitchFamily="34" charset="0"/>
                <a:cs typeface="Arial" pitchFamily="34" charset="0"/>
              </a:rPr>
              <a:t>Literature</a:t>
            </a:r>
            <a:r>
              <a:rPr lang="en-US" sz="3200" b="1" dirty="0">
                <a:solidFill>
                  <a:srgbClr val="0C04AC"/>
                </a:solidFill>
                <a:latin typeface="Arial" pitchFamily="34" charset="0"/>
                <a:cs typeface="Arial" pitchFamily="34" charset="0"/>
              </a:rPr>
              <a:t> Review</a:t>
            </a:r>
          </a:p>
        </p:txBody>
      </p:sp>
      <p:sp>
        <p:nvSpPr>
          <p:cNvPr id="5" name="Rectangle 4"/>
          <p:cNvSpPr/>
          <p:nvPr/>
        </p:nvSpPr>
        <p:spPr>
          <a:xfrm>
            <a:off x="304800" y="914400"/>
            <a:ext cx="8686800" cy="3693319"/>
          </a:xfrm>
          <a:prstGeom prst="rect">
            <a:avLst/>
          </a:prstGeom>
        </p:spPr>
        <p:txBody>
          <a:bodyPr wrap="square">
            <a:spAutoFit/>
          </a:bodyPr>
          <a:lstStyle/>
          <a:p>
            <a:pPr algn="just">
              <a:lnSpc>
                <a:spcPct val="150000"/>
              </a:lnSpc>
              <a:spcBef>
                <a:spcPct val="0"/>
              </a:spcBef>
              <a:buClr>
                <a:srgbClr val="0000FF"/>
              </a:buClr>
              <a:buFont typeface="Wingdings" pitchFamily="2" charset="2"/>
              <a:buChar char="v"/>
            </a:pPr>
            <a:r>
              <a:rPr lang="en-US" altLang="en-US" sz="2600" dirty="0" smtClean="0">
                <a:solidFill>
                  <a:srgbClr val="0000FF"/>
                </a:solidFill>
                <a:latin typeface="Arial" pitchFamily="34" charset="0"/>
                <a:cs typeface="Arial" pitchFamily="34" charset="0"/>
              </a:rPr>
              <a:t> </a:t>
            </a:r>
            <a:r>
              <a:rPr lang="en-US" altLang="en-US" sz="2600" dirty="0" err="1" smtClean="0">
                <a:solidFill>
                  <a:srgbClr val="0000FF"/>
                </a:solidFill>
                <a:latin typeface="Arial" pitchFamily="34" charset="0"/>
                <a:cs typeface="Arial" pitchFamily="34" charset="0"/>
              </a:rPr>
              <a:t>Paraclinial</a:t>
            </a:r>
            <a:r>
              <a:rPr lang="en-US" altLang="en-US" sz="2600" dirty="0" smtClean="0">
                <a:solidFill>
                  <a:srgbClr val="0000FF"/>
                </a:solidFill>
                <a:latin typeface="Arial" pitchFamily="34" charset="0"/>
                <a:cs typeface="Arial" pitchFamily="34" charset="0"/>
              </a:rPr>
              <a:t> features:</a:t>
            </a:r>
          </a:p>
          <a:p>
            <a:pPr marL="347663" indent="-347663" algn="just">
              <a:lnSpc>
                <a:spcPct val="150000"/>
              </a:lnSpc>
              <a:spcBef>
                <a:spcPct val="0"/>
              </a:spcBef>
              <a:buClr>
                <a:srgbClr val="0000FF"/>
              </a:buClr>
              <a:buFontTx/>
              <a:buChar char="-"/>
            </a:pPr>
            <a:r>
              <a:rPr lang="en-US" altLang="en-US" sz="2600" dirty="0" smtClean="0">
                <a:solidFill>
                  <a:srgbClr val="0000FF"/>
                </a:solidFill>
                <a:latin typeface="Arial" pitchFamily="34" charset="0"/>
                <a:cs typeface="Arial" pitchFamily="34" charset="0"/>
              </a:rPr>
              <a:t>Diagnostic Imaging: Chest X-ray, CT Scanner, MRI…</a:t>
            </a:r>
          </a:p>
          <a:p>
            <a:pPr marL="347663" indent="-347663" algn="just">
              <a:lnSpc>
                <a:spcPct val="150000"/>
              </a:lnSpc>
              <a:spcBef>
                <a:spcPct val="0"/>
              </a:spcBef>
              <a:buClr>
                <a:srgbClr val="0000FF"/>
              </a:buClr>
              <a:buFontTx/>
              <a:buChar char="-"/>
            </a:pPr>
            <a:r>
              <a:rPr lang="en-US" altLang="en-US" sz="2600" dirty="0" smtClean="0">
                <a:solidFill>
                  <a:srgbClr val="0000FF"/>
                </a:solidFill>
                <a:latin typeface="Arial" pitchFamily="34" charset="0"/>
                <a:cs typeface="Arial" pitchFamily="34" charset="0"/>
              </a:rPr>
              <a:t>Tumor markers: CEA, </a:t>
            </a:r>
            <a:r>
              <a:rPr lang="en-US" altLang="en-US" sz="2600" dirty="0" err="1" smtClean="0">
                <a:solidFill>
                  <a:srgbClr val="0000FF"/>
                </a:solidFill>
                <a:latin typeface="Arial" pitchFamily="34" charset="0"/>
                <a:cs typeface="Arial" pitchFamily="34" charset="0"/>
              </a:rPr>
              <a:t>Cyfra</a:t>
            </a:r>
            <a:r>
              <a:rPr lang="en-US" altLang="en-US" sz="2600" dirty="0" smtClean="0">
                <a:solidFill>
                  <a:srgbClr val="0000FF"/>
                </a:solidFill>
                <a:latin typeface="Arial" pitchFamily="34" charset="0"/>
                <a:cs typeface="Arial" pitchFamily="34" charset="0"/>
              </a:rPr>
              <a:t> 21-1, Pro-GRP</a:t>
            </a:r>
          </a:p>
          <a:p>
            <a:pPr marL="347663" indent="-347663" algn="just">
              <a:lnSpc>
                <a:spcPct val="150000"/>
              </a:lnSpc>
              <a:spcBef>
                <a:spcPct val="0"/>
              </a:spcBef>
              <a:buClr>
                <a:srgbClr val="0000FF"/>
              </a:buClr>
              <a:buFontTx/>
              <a:buChar char="-"/>
            </a:pPr>
            <a:r>
              <a:rPr lang="en-US" altLang="en-US" sz="2600" dirty="0" smtClean="0">
                <a:solidFill>
                  <a:srgbClr val="0000FF"/>
                </a:solidFill>
                <a:latin typeface="Arial" pitchFamily="34" charset="0"/>
                <a:cs typeface="Arial" pitchFamily="34" charset="0"/>
              </a:rPr>
              <a:t>Bronchoscopy</a:t>
            </a:r>
          </a:p>
          <a:p>
            <a:pPr marL="347663" indent="-347663" algn="just">
              <a:lnSpc>
                <a:spcPct val="150000"/>
              </a:lnSpc>
              <a:spcBef>
                <a:spcPct val="0"/>
              </a:spcBef>
              <a:buClr>
                <a:srgbClr val="0000FF"/>
              </a:buClr>
              <a:buFontTx/>
              <a:buChar char="-"/>
            </a:pPr>
            <a:r>
              <a:rPr lang="en-US" altLang="en-US" sz="2600" dirty="0" smtClean="0">
                <a:solidFill>
                  <a:srgbClr val="0000FF"/>
                </a:solidFill>
                <a:latin typeface="Arial" pitchFamily="34" charset="0"/>
                <a:cs typeface="Arial" pitchFamily="34" charset="0"/>
              </a:rPr>
              <a:t>Pathology: cytology, histopathology</a:t>
            </a:r>
          </a:p>
          <a:p>
            <a:pPr marL="347663" indent="-347663" algn="just">
              <a:lnSpc>
                <a:spcPct val="150000"/>
              </a:lnSpc>
              <a:spcBef>
                <a:spcPct val="0"/>
              </a:spcBef>
              <a:buClr>
                <a:srgbClr val="0000FF"/>
              </a:buClr>
              <a:buFontTx/>
              <a:buChar char="-"/>
            </a:pPr>
            <a:r>
              <a:rPr lang="en-US" altLang="en-US" sz="2600" dirty="0" smtClean="0">
                <a:solidFill>
                  <a:srgbClr val="0000FF"/>
                </a:solidFill>
                <a:latin typeface="Arial" pitchFamily="34" charset="0"/>
                <a:cs typeface="Arial" pitchFamily="34" charset="0"/>
              </a:rPr>
              <a:t>EGFR mutation testing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533400" y="609600"/>
            <a:ext cx="8229600" cy="5638800"/>
          </a:xfrm>
        </p:spPr>
        <p:txBody>
          <a:bodyPr/>
          <a:lstStyle/>
          <a:p>
            <a:pPr>
              <a:buClr>
                <a:srgbClr val="0000FF"/>
              </a:buClr>
              <a:buFont typeface="Wingdings" pitchFamily="2" charset="2"/>
              <a:buChar char="v"/>
              <a:defRPr/>
            </a:pPr>
            <a:r>
              <a:rPr lang="en-US" altLang="en-US" sz="2400" dirty="0" smtClean="0">
                <a:solidFill>
                  <a:srgbClr val="0000FF"/>
                </a:solidFill>
                <a:latin typeface="Arial" pitchFamily="34" charset="0"/>
                <a:cs typeface="Arial" pitchFamily="34" charset="0"/>
              </a:rPr>
              <a:t>Lung cancer stages: AJCC 2010</a:t>
            </a:r>
          </a:p>
          <a:p>
            <a:pPr marL="0" indent="0">
              <a:buFont typeface="Wingdings 2" pitchFamily="18" charset="2"/>
              <a:buNone/>
              <a:defRPr/>
            </a:pPr>
            <a:endParaRPr lang="en-US" altLang="en-US" sz="2400" dirty="0" smtClean="0">
              <a:solidFill>
                <a:srgbClr val="0000FF"/>
              </a:solidFill>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32666787"/>
              </p:ext>
            </p:extLst>
          </p:nvPr>
        </p:nvGraphicFramePr>
        <p:xfrm>
          <a:off x="609600" y="1219200"/>
          <a:ext cx="7772400" cy="4786312"/>
        </p:xfrm>
        <a:graphic>
          <a:graphicData uri="http://schemas.openxmlformats.org/drawingml/2006/table">
            <a:tbl>
              <a:tblPr firstRow="1" firstCol="1" bandRow="1">
                <a:tableStyleId>{2D5ABB26-0587-4C30-8999-92F81FD0307C}</a:tableStyleId>
              </a:tblPr>
              <a:tblGrid>
                <a:gridCol w="2233467"/>
                <a:gridCol w="1846311"/>
                <a:gridCol w="1846311"/>
                <a:gridCol w="1846311"/>
              </a:tblGrid>
              <a:tr h="315518">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Stage group</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T</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466037">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0</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699056">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 </a:t>
                      </a:r>
                      <a:r>
                        <a:rPr lang="en-US" sz="1800" dirty="0">
                          <a:solidFill>
                            <a:srgbClr val="0000FF"/>
                          </a:solidFill>
                          <a:effectLst/>
                          <a:latin typeface="Arial" pitchFamily="34" charset="0"/>
                          <a:cs typeface="Arial" pitchFamily="34" charset="0"/>
                        </a:rPr>
                        <a:t>IA</a:t>
                      </a:r>
                    </a:p>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IB</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err="1">
                          <a:solidFill>
                            <a:srgbClr val="0000FF"/>
                          </a:solidFill>
                          <a:effectLst/>
                          <a:latin typeface="Arial" pitchFamily="34" charset="0"/>
                          <a:cs typeface="Arial" pitchFamily="34" charset="0"/>
                        </a:rPr>
                        <a:t>T1a</a:t>
                      </a:r>
                      <a:r>
                        <a:rPr lang="en-US" sz="1800">
                          <a:solidFill>
                            <a:srgbClr val="0000FF"/>
                          </a:solidFill>
                          <a:effectLst/>
                          <a:latin typeface="Arial" pitchFamily="34" charset="0"/>
                          <a:cs typeface="Arial" pitchFamily="34" charset="0"/>
                        </a:rPr>
                        <a:t>-b</a:t>
                      </a:r>
                    </a:p>
                    <a:p>
                      <a:pPr marL="0" marR="0" algn="ctr">
                        <a:lnSpc>
                          <a:spcPct val="115000"/>
                        </a:lnSpc>
                        <a:spcBef>
                          <a:spcPts val="0"/>
                        </a:spcBef>
                        <a:spcAft>
                          <a:spcPts val="0"/>
                        </a:spcAft>
                      </a:pPr>
                      <a:r>
                        <a:rPr lang="en-US" sz="1800" err="1">
                          <a:solidFill>
                            <a:srgbClr val="0000FF"/>
                          </a:solidFill>
                          <a:effectLst/>
                          <a:latin typeface="Arial" pitchFamily="34" charset="0"/>
                          <a:cs typeface="Arial" pitchFamily="34" charset="0"/>
                        </a:rPr>
                        <a:t>T2a</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1262073">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IIA</a:t>
                      </a:r>
                      <a:endParaRPr lang="en-US" sz="1800" dirty="0">
                        <a:solidFill>
                          <a:srgbClr val="0000FF"/>
                        </a:solidFill>
                        <a:effectLst/>
                        <a:latin typeface="Arial" pitchFamily="34" charset="0"/>
                        <a:cs typeface="Arial" pitchFamily="34" charset="0"/>
                      </a:endParaRPr>
                    </a:p>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 </a:t>
                      </a:r>
                    </a:p>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IIB</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T1a-b, T2a</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T2b</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T2b</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T3</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N1</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N1</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1577591">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IIIA</a:t>
                      </a:r>
                      <a:endParaRPr lang="en-US" sz="1800" dirty="0">
                        <a:solidFill>
                          <a:srgbClr val="0000FF"/>
                        </a:solidFill>
                        <a:effectLst/>
                        <a:latin typeface="Arial" pitchFamily="34" charset="0"/>
                        <a:cs typeface="Arial" pitchFamily="34" charset="0"/>
                      </a:endParaRPr>
                    </a:p>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 </a:t>
                      </a:r>
                    </a:p>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 </a:t>
                      </a:r>
                    </a:p>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IIIB</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T3</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T1-3</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T4</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T1-3</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T4</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N1</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N2</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N0-1</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N3</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N2-3</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p>
                    <a:p>
                      <a:pPr marL="0" marR="0" algn="ctr">
                        <a:lnSpc>
                          <a:spcPct val="115000"/>
                        </a:lnSpc>
                        <a:spcBef>
                          <a:spcPts val="0"/>
                        </a:spcBef>
                        <a:spcAft>
                          <a:spcPts val="0"/>
                        </a:spcAft>
                      </a:pPr>
                      <a:r>
                        <a:rPr lang="en-US" sz="1800">
                          <a:solidFill>
                            <a:srgbClr val="0000FF"/>
                          </a:solidFill>
                          <a:effectLst/>
                          <a:latin typeface="Arial" pitchFamily="34" charset="0"/>
                          <a:cs typeface="Arial" pitchFamily="34" charset="0"/>
                        </a:rPr>
                        <a:t>M0</a:t>
                      </a:r>
                      <a:endParaRPr lang="en-US" sz="180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466037">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IV</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Any </a:t>
                      </a:r>
                      <a:r>
                        <a:rPr lang="en-US" sz="1800" dirty="0">
                          <a:solidFill>
                            <a:srgbClr val="0000FF"/>
                          </a:solidFill>
                          <a:effectLst/>
                          <a:latin typeface="Arial" pitchFamily="34" charset="0"/>
                          <a:cs typeface="Arial" pitchFamily="34" charset="0"/>
                        </a:rPr>
                        <a:t>T</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0000FF"/>
                          </a:solidFill>
                          <a:effectLst/>
                          <a:latin typeface="Arial" pitchFamily="34" charset="0"/>
                          <a:cs typeface="Arial" pitchFamily="34" charset="0"/>
                        </a:rPr>
                        <a:t>Any N</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FF"/>
                          </a:solidFill>
                          <a:effectLst/>
                          <a:latin typeface="Arial" pitchFamily="34" charset="0"/>
                          <a:cs typeface="Arial" pitchFamily="34" charset="0"/>
                        </a:rPr>
                        <a:t>M1a-b</a:t>
                      </a:r>
                      <a:endParaRPr lang="en-US" sz="1800" dirty="0">
                        <a:solidFill>
                          <a:srgbClr val="0000FF"/>
                        </a:solidFill>
                        <a:effectLst/>
                        <a:latin typeface="Arial" pitchFamily="34" charset="0"/>
                        <a:ea typeface="Calibri"/>
                        <a:cs typeface="Arial" pitchFamily="34" charset="0"/>
                      </a:endParaRPr>
                    </a:p>
                  </a:txBody>
                  <a:tcPr marL="68575" marR="68575" marT="0" marB="0">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bl>
          </a:graphicData>
        </a:graphic>
      </p:graphicFrame>
      <p:sp>
        <p:nvSpPr>
          <p:cNvPr id="18472" name="Rectangle 3"/>
          <p:cNvSpPr>
            <a:spLocks noChangeArrowheads="1"/>
          </p:cNvSpPr>
          <p:nvPr/>
        </p:nvSpPr>
        <p:spPr bwMode="auto">
          <a:xfrm>
            <a:off x="2308225" y="2657475"/>
            <a:ext cx="9144000" cy="457200"/>
          </a:xfrm>
          <a:prstGeom prst="rect">
            <a:avLst/>
          </a:prstGeom>
          <a:noFill/>
          <a:ln w="9525">
            <a:noFill/>
            <a:miter lim="800000"/>
            <a:headEnd/>
            <a:tailEnd/>
          </a:ln>
        </p:spPr>
        <p:txBody>
          <a:bodyPr wrap="none" anchor="ctr">
            <a:spAutoFit/>
          </a:bodyPr>
          <a:lstStyle/>
          <a:p>
            <a:pPr eaLnBrk="0" hangingPunct="0"/>
            <a:endParaRPr lang="en-US" altLang="en-US"/>
          </a:p>
        </p:txBody>
      </p:sp>
      <p:sp>
        <p:nvSpPr>
          <p:cNvPr id="5" name="Title 1"/>
          <p:cNvSpPr>
            <a:spLocks noGrp="1"/>
          </p:cNvSpPr>
          <p:nvPr>
            <p:ph type="title"/>
          </p:nvPr>
        </p:nvSpPr>
        <p:spPr>
          <a:xfrm>
            <a:off x="381000" y="24938"/>
            <a:ext cx="8382000" cy="609600"/>
          </a:xfrm>
          <a:noFill/>
          <a:ln>
            <a:noFill/>
          </a:ln>
          <a:extLst/>
        </p:spPr>
        <p:style>
          <a:lnRef idx="2">
            <a:schemeClr val="accent2">
              <a:shade val="50000"/>
            </a:schemeClr>
          </a:lnRef>
          <a:fillRef idx="1">
            <a:schemeClr val="accent2"/>
          </a:fillRef>
          <a:effectRef idx="0">
            <a:schemeClr val="accent2"/>
          </a:effectRef>
          <a:fontRef idx="minor">
            <a:schemeClr val="lt1"/>
          </a:fontRef>
        </p:style>
        <p:txBody>
          <a:bodyPr rtlCol="0">
            <a:noAutofit/>
          </a:bodyPr>
          <a:lstStyle/>
          <a:p>
            <a:pPr>
              <a:defRPr/>
            </a:pPr>
            <a:r>
              <a:rPr lang="en-US" sz="3200" b="1" dirty="0">
                <a:solidFill>
                  <a:srgbClr val="0C04AC"/>
                </a:solidFill>
                <a:latin typeface="Arial" pitchFamily="34" charset="0"/>
                <a:cs typeface="Arial" pitchFamily="34" charset="0"/>
              </a:rPr>
              <a:t>Literature Review</a:t>
            </a:r>
            <a:endParaRPr lang="en-US" sz="3200"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cmpd="sng">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2978</Words>
  <Application>Microsoft Office PowerPoint</Application>
  <PresentationFormat>On-screen Show (4:3)</PresentationFormat>
  <Paragraphs>438</Paragraphs>
  <Slides>29</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宋体</vt:lpstr>
      <vt:lpstr>.VnTimeH</vt:lpstr>
      <vt:lpstr>Arial</vt:lpstr>
      <vt:lpstr>Calibri</vt:lpstr>
      <vt:lpstr>Noto Sans Symbols</vt:lpstr>
      <vt:lpstr>黑体</vt:lpstr>
      <vt:lpstr>Times New Roman</vt:lpstr>
      <vt:lpstr>Wingdings</vt:lpstr>
      <vt:lpstr>Wingdings 2</vt:lpstr>
      <vt:lpstr>Office Theme</vt:lpstr>
      <vt:lpstr>  STUDY OF APPLICATION OF FLUORESCENCE BRONCHOSCOPY TO BRONCHOGENIC CARCINOMA DIAGNOSIS      </vt:lpstr>
      <vt:lpstr>PowerPoint Presentation</vt:lpstr>
      <vt:lpstr>PowerPoint Presentation</vt:lpstr>
      <vt:lpstr>PowerPoint Presentation</vt:lpstr>
      <vt:lpstr>PowerPoint Presentation</vt:lpstr>
      <vt:lpstr>Literature Review</vt:lpstr>
      <vt:lpstr>Literature Review</vt:lpstr>
      <vt:lpstr>PowerPoint Presentation</vt:lpstr>
      <vt:lpstr>Literature Review</vt:lpstr>
      <vt:lpstr>Literature Review</vt:lpstr>
      <vt:lpstr>Fluorescence Bronchoscopy Devices</vt:lpstr>
      <vt:lpstr>Subjects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STUDY OF APPLICATION OF FLUORESCENCE BRONCHOSCOPY TO BRONCHOGENIC CARCINOMA DIAGNOSIS      </dc:title>
  <cp:lastModifiedBy>Long Le Tuan</cp:lastModifiedBy>
  <cp:revision>9</cp:revision>
  <dcterms:modified xsi:type="dcterms:W3CDTF">2017-10-25T17:16:33Z</dcterms:modified>
</cp:coreProperties>
</file>