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87" r:id="rId5"/>
    <p:sldId id="260" r:id="rId6"/>
    <p:sldId id="262" r:id="rId7"/>
    <p:sldId id="264" r:id="rId8"/>
    <p:sldId id="265" r:id="rId9"/>
    <p:sldId id="266" r:id="rId10"/>
    <p:sldId id="267" r:id="rId11"/>
    <p:sldId id="288" r:id="rId12"/>
    <p:sldId id="268" r:id="rId13"/>
    <p:sldId id="270" r:id="rId14"/>
    <p:sldId id="289" r:id="rId15"/>
    <p:sldId id="272" r:id="rId16"/>
    <p:sldId id="273" r:id="rId17"/>
    <p:sldId id="275" r:id="rId18"/>
    <p:sldId id="277" r:id="rId19"/>
    <p:sldId id="279" r:id="rId20"/>
    <p:sldId id="281" r:id="rId21"/>
    <p:sldId id="283" r:id="rId22"/>
    <p:sldId id="284" r:id="rId23"/>
    <p:sldId id="285" r:id="rId24"/>
    <p:sldId id="286" r:id="rId25"/>
    <p:sldId id="291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9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3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Workbook4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Workbook4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Workbook3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3366FF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Sheet1!$A$1:$B$1</c:f>
              <c:strCache>
                <c:ptCount val="2"/>
                <c:pt idx="0">
                  <c:v>hommes</c:v>
                </c:pt>
                <c:pt idx="1">
                  <c:v>femmes</c:v>
                </c:pt>
              </c:strCache>
            </c:strRef>
          </c:cat>
          <c:val>
            <c:numRef>
              <c:f>Sheet1!$A$2:$B$2</c:f>
              <c:numCache>
                <c:formatCode>General</c:formatCode>
                <c:ptCount val="2"/>
                <c:pt idx="0">
                  <c:v>64.0</c:v>
                </c:pt>
                <c:pt idx="1">
                  <c:v>28.0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37384198502965"/>
          <c:y val="0.236000161733536"/>
          <c:w val="0.150270122484689"/>
          <c:h val="0.466266737045796"/>
        </c:manualLayout>
      </c:layout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3366FF"/>
              </a:solidFill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Sheet1!$A$1:$B$1</c:f>
              <c:strCache>
                <c:ptCount val="2"/>
                <c:pt idx="0">
                  <c:v>tabagisme actif</c:v>
                </c:pt>
                <c:pt idx="1">
                  <c:v>tabagisme passif</c:v>
                </c:pt>
              </c:strCache>
            </c:strRef>
          </c:cat>
          <c:val>
            <c:numRef>
              <c:f>Sheet1!$A$2:$B$2</c:f>
              <c:numCache>
                <c:formatCode>0%</c:formatCode>
                <c:ptCount val="2"/>
                <c:pt idx="0">
                  <c:v>0.81</c:v>
                </c:pt>
                <c:pt idx="1">
                  <c:v>0.19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46113176825119"/>
          <c:y val="0.160237279889385"/>
          <c:w val="0.241541144162535"/>
          <c:h val="0.578508043481575"/>
        </c:manualLayout>
      </c:layout>
      <c:overlay val="0"/>
      <c:txPr>
        <a:bodyPr/>
        <a:lstStyle/>
        <a:p>
          <a:pPr>
            <a:defRPr sz="28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0000FF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Sheet1!$A$1:$A$2</c:f>
              <c:strCache>
                <c:ptCount val="2"/>
                <c:pt idx="0">
                  <c:v>mort</c:v>
                </c:pt>
                <c:pt idx="1">
                  <c:v>survie</c:v>
                </c:pt>
              </c:strCache>
            </c:strRef>
          </c:cat>
          <c:val>
            <c:numRef>
              <c:f>Sheet1!$B$1:$B$2</c:f>
              <c:numCache>
                <c:formatCode>General</c:formatCode>
                <c:ptCount val="2"/>
                <c:pt idx="0">
                  <c:v>8.0</c:v>
                </c:pt>
                <c:pt idx="1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28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660066"/>
              </a:solidFill>
            </c:spPr>
          </c:dPt>
          <c:dPt>
            <c:idx val="1"/>
            <c:bubble3D val="0"/>
            <c:spPr>
              <a:solidFill>
                <a:srgbClr val="0FFF34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Sheet1!$A$1:$A$2</c:f>
              <c:strCache>
                <c:ptCount val="2"/>
                <c:pt idx="0">
                  <c:v>mort</c:v>
                </c:pt>
                <c:pt idx="1">
                  <c:v>survie</c:v>
                </c:pt>
              </c:strCache>
            </c:strRef>
          </c:cat>
          <c:val>
            <c:numRef>
              <c:f>Sheet1!$B$1:$B$2</c:f>
              <c:numCache>
                <c:formatCode>General</c:formatCode>
                <c:ptCount val="2"/>
                <c:pt idx="0">
                  <c:v>71.0</c:v>
                </c:pt>
                <c:pt idx="1">
                  <c:v>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28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A345A-FD98-5641-9FBB-0D0CF6390164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38F120-A0A4-7B48-8C80-A2B587EE1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86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FA1C3-C4C1-BA4B-904E-3AFF02CC3189}" type="datetimeFigureOut">
              <a:rPr lang="en-US" smtClean="0"/>
              <a:t>10/24/17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349A7-9909-5C46-9374-125721DD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1673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885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B1348-FA6D-4844-838B-5D4300651C5F}" type="datetime1">
              <a:rPr lang="en-US" smtClean="0"/>
              <a:t>10/24/17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9FF9-40BE-9643-BD08-C124E5744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74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45A3D-1853-5B49-AD71-0C866F047748}" type="datetime1">
              <a:rPr lang="en-US" smtClean="0"/>
              <a:t>10/24/17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9FF9-40BE-9643-BD08-C124E5744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615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29DB-6890-3140-A9E9-41A3A1DE2E21}" type="datetime1">
              <a:rPr lang="en-US" smtClean="0"/>
              <a:t>10/24/17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9FF9-40BE-9643-BD08-C124E5744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343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D9BF-3FE8-2A47-8B64-39C8E791012F}" type="datetime1">
              <a:rPr lang="en-US" smtClean="0"/>
              <a:t>10/24/17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9FF9-40BE-9643-BD08-C124E5744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73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4DE72-C0FC-A24A-9A73-5AAFFD252D7B}" type="datetime1">
              <a:rPr lang="en-US" smtClean="0"/>
              <a:t>10/24/17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9FF9-40BE-9643-BD08-C124E5744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73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512A4-A0DA-E443-8371-0032D810BA46}" type="datetime1">
              <a:rPr lang="en-US" smtClean="0"/>
              <a:t>10/24/17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9FF9-40BE-9643-BD08-C124E5744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910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B7E12-4AEF-E644-AF12-2F4967903469}" type="datetime1">
              <a:rPr lang="en-US" smtClean="0"/>
              <a:t>10/24/17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9FF9-40BE-9643-BD08-C124E5744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78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D7010-CE02-724A-A6F9-439B3BD4AD2C}" type="datetime1">
              <a:rPr lang="en-US" smtClean="0"/>
              <a:t>10/24/17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9FF9-40BE-9643-BD08-C124E5744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82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D62EC-62EF-134D-8654-97B92EC7F6FC}" type="datetime1">
              <a:rPr lang="en-US" smtClean="0"/>
              <a:t>10/24/17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9FF9-40BE-9643-BD08-C124E5744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32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9C51E-A7A0-8642-97F1-A79442274B1A}" type="datetime1">
              <a:rPr lang="en-US" smtClean="0"/>
              <a:t>10/24/17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9FF9-40BE-9643-BD08-C124E5744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187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7F4C4-6E66-A147-A7F0-4F431F66648F}" type="datetime1">
              <a:rPr lang="en-US" smtClean="0"/>
              <a:t>10/24/17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9FF9-40BE-9643-BD08-C124E5744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6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D7D74-B593-C34F-8AD8-407B44822379}" type="datetime1">
              <a:rPr lang="en-US" smtClean="0"/>
              <a:t>10/24/17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69FF9-40BE-9643-BD08-C124E5744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52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58801"/>
            <a:ext cx="7772400" cy="3041650"/>
          </a:xfrm>
        </p:spPr>
        <p:txBody>
          <a:bodyPr>
            <a:normAutofit/>
          </a:bodyPr>
          <a:lstStyle/>
          <a:p>
            <a:r>
              <a:rPr lang="en-US" b="1" dirty="0" smtClean="0"/>
              <a:t>Lung Cancers in Surgery Ward, </a:t>
            </a:r>
            <a:r>
              <a:rPr lang="en-US" b="1" dirty="0" err="1" smtClean="0"/>
              <a:t>Calmette</a:t>
            </a:r>
            <a:r>
              <a:rPr lang="en-US" b="1" dirty="0" smtClean="0"/>
              <a:t> hospital, Cambodia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b="1" dirty="0" smtClean="0"/>
              <a:t>(3 years: </a:t>
            </a:r>
            <a:r>
              <a:rPr lang="en-US" sz="2800" b="1" dirty="0" err="1" smtClean="0"/>
              <a:t>january</a:t>
            </a:r>
            <a:r>
              <a:rPr lang="en-US" sz="2800" b="1" dirty="0" smtClean="0"/>
              <a:t> 2010 – </a:t>
            </a:r>
            <a:r>
              <a:rPr lang="en-US" sz="2800" b="1" dirty="0"/>
              <a:t>D</a:t>
            </a:r>
            <a:r>
              <a:rPr lang="en-US" sz="2800" b="1" dirty="0" smtClean="0"/>
              <a:t>ecember 2012)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99" y="3886200"/>
            <a:ext cx="8568267" cy="25654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 smtClean="0">
                <a:solidFill>
                  <a:srgbClr val="0000FF"/>
                </a:solidFill>
              </a:rPr>
              <a:t>Professor DUONG </a:t>
            </a:r>
            <a:r>
              <a:rPr lang="en-US" b="1" dirty="0" err="1" smtClean="0">
                <a:solidFill>
                  <a:srgbClr val="0000FF"/>
                </a:solidFill>
              </a:rPr>
              <a:t>Chhay</a:t>
            </a:r>
            <a:endParaRPr lang="en-US" b="1" dirty="0" smtClean="0">
              <a:solidFill>
                <a:srgbClr val="0000FF"/>
              </a:solidFill>
            </a:endParaRPr>
          </a:p>
          <a:p>
            <a:pPr marL="457200" indent="-457200" algn="l">
              <a:buFont typeface="Wingdings" charset="2"/>
              <a:buChar char="§"/>
            </a:pPr>
            <a:r>
              <a:rPr lang="en-US" sz="3000" dirty="0" smtClean="0">
                <a:solidFill>
                  <a:schemeClr val="tx1"/>
                </a:solidFill>
              </a:rPr>
              <a:t>Foreigner Member of French Academy of Surgery.</a:t>
            </a:r>
          </a:p>
          <a:p>
            <a:pPr marL="457200" indent="-457200" algn="l">
              <a:buFont typeface="Wingdings" charset="2"/>
              <a:buChar char="§"/>
            </a:pPr>
            <a:r>
              <a:rPr lang="en-US" sz="3000" dirty="0" smtClean="0">
                <a:solidFill>
                  <a:schemeClr val="tx1"/>
                </a:solidFill>
              </a:rPr>
              <a:t>Chief of Thoracic Surgery Ward, </a:t>
            </a:r>
            <a:r>
              <a:rPr lang="en-US" sz="3000" dirty="0" err="1" smtClean="0">
                <a:solidFill>
                  <a:schemeClr val="tx1"/>
                </a:solidFill>
              </a:rPr>
              <a:t>Calmette</a:t>
            </a:r>
            <a:r>
              <a:rPr lang="en-US" sz="3000" dirty="0" smtClean="0">
                <a:solidFill>
                  <a:schemeClr val="tx1"/>
                </a:solidFill>
              </a:rPr>
              <a:t> Hospital.</a:t>
            </a:r>
          </a:p>
          <a:p>
            <a:pPr marL="457200" indent="-457200" algn="l">
              <a:buFont typeface="Wingdings" charset="2"/>
              <a:buChar char="§"/>
            </a:pPr>
            <a:r>
              <a:rPr lang="en-US" sz="3000" dirty="0" smtClean="0">
                <a:solidFill>
                  <a:schemeClr val="tx1"/>
                </a:solidFill>
              </a:rPr>
              <a:t>Lecturer of University of Health Sciences, Cambodia.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9FF9-40BE-9643-BD08-C124E57448B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05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Stage and type of cancer cells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Stage of cancer (TNM)</a:t>
            </a:r>
          </a:p>
          <a:p>
            <a:pPr lvl="1"/>
            <a:r>
              <a:rPr lang="en-US" sz="3200" b="1" dirty="0" smtClean="0"/>
              <a:t>Stage I to II = 5 cases, 5,4%</a:t>
            </a:r>
          </a:p>
          <a:p>
            <a:pPr lvl="1"/>
            <a:r>
              <a:rPr lang="en-US" sz="3200" b="1" dirty="0" smtClean="0"/>
              <a:t>Stage </a:t>
            </a:r>
            <a:r>
              <a:rPr lang="en-US" sz="3200" b="1" dirty="0" err="1" smtClean="0"/>
              <a:t>IIIa</a:t>
            </a:r>
            <a:r>
              <a:rPr lang="en-US" sz="3200" b="1" dirty="0" smtClean="0"/>
              <a:t> = 8 cases, 8,7%.</a:t>
            </a:r>
          </a:p>
          <a:p>
            <a:pPr lvl="1"/>
            <a:r>
              <a:rPr lang="en-US" sz="3200" b="1" dirty="0" err="1" smtClean="0"/>
              <a:t>Stae</a:t>
            </a:r>
            <a:r>
              <a:rPr lang="en-US" sz="3200" b="1" dirty="0" smtClean="0"/>
              <a:t> ≥ </a:t>
            </a:r>
            <a:r>
              <a:rPr lang="en-US" sz="3200" b="1" dirty="0" err="1" smtClean="0"/>
              <a:t>IIIb</a:t>
            </a:r>
            <a:r>
              <a:rPr lang="en-US" sz="3200" b="1" dirty="0" smtClean="0"/>
              <a:t> = 79 cases, 85,9%</a:t>
            </a:r>
          </a:p>
          <a:p>
            <a:r>
              <a:rPr lang="en-US" b="1" dirty="0" smtClean="0"/>
              <a:t>Type  cancer cells</a:t>
            </a:r>
          </a:p>
          <a:p>
            <a:pPr lvl="1"/>
            <a:r>
              <a:rPr lang="en-US" sz="3200" b="1" dirty="0" smtClean="0"/>
              <a:t>Non small cells= 75 cases, 81,5%.</a:t>
            </a:r>
          </a:p>
          <a:p>
            <a:pPr lvl="1"/>
            <a:r>
              <a:rPr lang="en-US" sz="3200" b="1" dirty="0" smtClean="0"/>
              <a:t>Small cells = 17 cases, 18,5%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9FF9-40BE-9643-BD08-C124E57448B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361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b="1" u="sng" dirty="0" smtClean="0"/>
              <a:t>Surgical Treatment</a:t>
            </a:r>
            <a:r>
              <a:rPr lang="en-US" b="1" dirty="0" smtClean="0"/>
              <a:t>  </a:t>
            </a:r>
            <a:r>
              <a:rPr lang="en-US" b="1" dirty="0" smtClean="0"/>
              <a:t>(1)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2186716"/>
              </p:ext>
            </p:extLst>
          </p:nvPr>
        </p:nvGraphicFramePr>
        <p:xfrm>
          <a:off x="135467" y="1866372"/>
          <a:ext cx="8873066" cy="4206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2675466"/>
                <a:gridCol w="2082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rgbClr val="FF0000"/>
                          </a:solidFill>
                        </a:rPr>
                        <a:t>Moyens</a:t>
                      </a:r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rgbClr val="FF0000"/>
                          </a:solidFill>
                        </a:rPr>
                        <a:t>thérapetiques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Cancers 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</a:rPr>
                        <a:t>broncho-pulmonaires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</a:rPr>
                        <a:t>Stade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 0 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</a:rPr>
                        <a:t>à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</a:rPr>
                        <a:t>IIIa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</a:rPr>
                        <a:t>Stade</a:t>
                      </a:r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</a:rPr>
                        <a:t> &gt; </a:t>
                      </a:r>
                      <a:r>
                        <a:rPr lang="en-US" sz="2800" b="1" baseline="0" dirty="0" err="1" smtClean="0">
                          <a:solidFill>
                            <a:srgbClr val="FF0000"/>
                          </a:solidFill>
                        </a:rPr>
                        <a:t>IIIa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Aucun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traitement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Néant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Oui</a:t>
                      </a:r>
                      <a:r>
                        <a:rPr lang="en-US" sz="2800" b="1" dirty="0" smtClean="0"/>
                        <a:t> 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Traitements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palliatifs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Néant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Oui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Drainage pleural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Oui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Oui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Thoracotomies 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Oui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Oui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Thoracoscopie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Oui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Oui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Chimio-radiothérapie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Oui</a:t>
                      </a:r>
                      <a:r>
                        <a:rPr lang="en-US" sz="2800" b="1" dirty="0" smtClean="0"/>
                        <a:t>/Non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Oui</a:t>
                      </a:r>
                      <a:r>
                        <a:rPr lang="en-US" sz="2800" b="1" dirty="0" smtClean="0"/>
                        <a:t>/Non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176A-34D7-FA4A-AB39-ABCE1FA4C9C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312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Surgical treatment (2)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Carcinological</a:t>
            </a:r>
            <a:r>
              <a:rPr lang="en-US" sz="3600" b="1" dirty="0" smtClean="0"/>
              <a:t> Surgical treatment for stage I to </a:t>
            </a:r>
            <a:r>
              <a:rPr lang="en-US" sz="3600" b="1" dirty="0" err="1" smtClean="0"/>
              <a:t>IIIa</a:t>
            </a:r>
            <a:r>
              <a:rPr lang="en-US" sz="3600" b="1" dirty="0" smtClean="0"/>
              <a:t> = 13 cases, 14 %. </a:t>
            </a:r>
          </a:p>
          <a:p>
            <a:pPr lvl="1"/>
            <a:r>
              <a:rPr lang="en-US" sz="3600" b="1" dirty="0" smtClean="0"/>
              <a:t>Lobectomy 9 cases.</a:t>
            </a:r>
          </a:p>
          <a:p>
            <a:pPr lvl="1"/>
            <a:r>
              <a:rPr lang="en-US" sz="3600" b="1" dirty="0" err="1" smtClean="0"/>
              <a:t>Bilobectomy</a:t>
            </a:r>
            <a:r>
              <a:rPr lang="en-US" sz="3600" b="1" dirty="0" smtClean="0"/>
              <a:t> 3 cases.</a:t>
            </a:r>
          </a:p>
          <a:p>
            <a:pPr lvl="1"/>
            <a:r>
              <a:rPr lang="en-US" sz="3600" b="1" dirty="0" err="1" smtClean="0"/>
              <a:t>Pneumonectomy</a:t>
            </a:r>
            <a:r>
              <a:rPr lang="en-US" sz="3600" b="1" dirty="0" smtClean="0"/>
              <a:t> 1 case.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9FF9-40BE-9643-BD08-C124E57448B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321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Surgical treatment (3)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7595"/>
            <a:ext cx="8229600" cy="4525963"/>
          </a:xfrm>
        </p:spPr>
        <p:txBody>
          <a:bodyPr/>
          <a:lstStyle/>
          <a:p>
            <a:r>
              <a:rPr lang="en-US" b="1" dirty="0" smtClean="0"/>
              <a:t>Surgical palliative treatment = 78 cases, 86%</a:t>
            </a:r>
          </a:p>
          <a:p>
            <a:pPr lvl="1"/>
            <a:r>
              <a:rPr lang="en-US" sz="3200" b="1" dirty="0"/>
              <a:t>P</a:t>
            </a:r>
            <a:r>
              <a:rPr lang="en-US" sz="3200" b="1" dirty="0" smtClean="0"/>
              <a:t>leural drainage 62 cases. </a:t>
            </a:r>
          </a:p>
          <a:p>
            <a:pPr lvl="1"/>
            <a:r>
              <a:rPr lang="en-US" sz="3200" b="1" dirty="0" smtClean="0"/>
              <a:t>Lobectomy resection chest wall 10 cases.</a:t>
            </a:r>
          </a:p>
          <a:p>
            <a:pPr lvl="1"/>
            <a:r>
              <a:rPr lang="en-US" sz="3200" b="1" dirty="0" err="1" smtClean="0"/>
              <a:t>Pleurostomy</a:t>
            </a:r>
            <a:r>
              <a:rPr lang="en-US" sz="3200" b="1" dirty="0" smtClean="0"/>
              <a:t> 4 cases. </a:t>
            </a:r>
          </a:p>
          <a:p>
            <a:pPr lvl="1"/>
            <a:r>
              <a:rPr lang="en-US" sz="3200" b="1" dirty="0"/>
              <a:t>P</a:t>
            </a:r>
            <a:r>
              <a:rPr lang="en-US" sz="3200" b="1" dirty="0" smtClean="0"/>
              <a:t>leural </a:t>
            </a:r>
            <a:r>
              <a:rPr lang="en-US" sz="3200" b="1" dirty="0" err="1" smtClean="0"/>
              <a:t>talcage</a:t>
            </a:r>
            <a:r>
              <a:rPr lang="en-US" sz="3200" b="1" dirty="0" smtClean="0"/>
              <a:t> 2 cases.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9FF9-40BE-9643-BD08-C124E57448B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381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/>
              <a:t>Surgical Treatment</a:t>
            </a:r>
            <a:r>
              <a:rPr lang="en-US" dirty="0" smtClean="0"/>
              <a:t> </a:t>
            </a:r>
            <a:r>
              <a:rPr lang="en-US" b="1" dirty="0" smtClean="0"/>
              <a:t>(4)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6817762"/>
              </p:ext>
            </p:extLst>
          </p:nvPr>
        </p:nvGraphicFramePr>
        <p:xfrm>
          <a:off x="118534" y="1600200"/>
          <a:ext cx="8940800" cy="4693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666"/>
                <a:gridCol w="2184401"/>
                <a:gridCol w="31157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Types de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traitement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00"/>
                          </a:solidFill>
                        </a:rPr>
                        <a:t>Cancer </a:t>
                      </a:r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</a:rPr>
                        <a:t>broncho-pulmonaires</a:t>
                      </a:r>
                      <a:endParaRPr lang="en-US" sz="28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Stade</a:t>
                      </a:r>
                      <a:r>
                        <a:rPr lang="en-US" sz="2800" b="1" dirty="0" smtClean="0"/>
                        <a:t> 0 </a:t>
                      </a:r>
                      <a:r>
                        <a:rPr lang="en-US" sz="2800" b="1" dirty="0" err="1" smtClean="0"/>
                        <a:t>à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IIIa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Stade</a:t>
                      </a:r>
                      <a:r>
                        <a:rPr lang="en-US" sz="2800" b="1" dirty="0" smtClean="0"/>
                        <a:t> &gt;</a:t>
                      </a:r>
                      <a:r>
                        <a:rPr lang="en-US" sz="2800" b="1" dirty="0" err="1" smtClean="0"/>
                        <a:t>IIIa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Lobectomie</a:t>
                      </a:r>
                      <a:r>
                        <a:rPr lang="en-US" sz="2400" b="1" dirty="0" smtClean="0"/>
                        <a:t>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9 </a:t>
                      </a:r>
                      <a:r>
                        <a:rPr lang="en-US" sz="2400" b="1" dirty="0" err="1" smtClean="0"/>
                        <a:t>cas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Bilobectomie</a:t>
                      </a:r>
                      <a:r>
                        <a:rPr lang="en-US" sz="2400" b="1" dirty="0" smtClean="0"/>
                        <a:t>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 </a:t>
                      </a:r>
                      <a:r>
                        <a:rPr lang="en-US" sz="2400" b="1" dirty="0" err="1" smtClean="0"/>
                        <a:t>cas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Pneumonectomie</a:t>
                      </a:r>
                      <a:r>
                        <a:rPr lang="en-US" sz="2400" b="1" dirty="0" smtClean="0"/>
                        <a:t>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 </a:t>
                      </a:r>
                      <a:r>
                        <a:rPr lang="en-US" sz="2400" b="1" dirty="0" err="1" smtClean="0"/>
                        <a:t>cas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Lobectomie+pariétectomie</a:t>
                      </a:r>
                      <a:r>
                        <a:rPr lang="en-US" sz="2400" b="1" dirty="0" smtClean="0"/>
                        <a:t> 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10 </a:t>
                      </a:r>
                      <a:r>
                        <a:rPr lang="en-US" sz="2400" b="1" dirty="0" err="1" smtClean="0"/>
                        <a:t>cas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Drainage pleural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62 </a:t>
                      </a:r>
                      <a:r>
                        <a:rPr lang="en-US" sz="2400" b="1" dirty="0" err="1" smtClean="0"/>
                        <a:t>cas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Pleurostomie</a:t>
                      </a:r>
                      <a:r>
                        <a:rPr lang="en-US" sz="2400" b="1" dirty="0" smtClean="0"/>
                        <a:t>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 </a:t>
                      </a:r>
                      <a:r>
                        <a:rPr lang="en-US" sz="2400" b="1" dirty="0" err="1" smtClean="0"/>
                        <a:t>cas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Talcage</a:t>
                      </a:r>
                      <a:r>
                        <a:rPr lang="en-US" sz="2400" b="1" dirty="0" smtClean="0"/>
                        <a:t> pleural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 </a:t>
                      </a:r>
                      <a:r>
                        <a:rPr lang="en-US" sz="2400" b="1" dirty="0" err="1" smtClean="0"/>
                        <a:t>cas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Chimio-radiothérapie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Oui</a:t>
                      </a:r>
                      <a:r>
                        <a:rPr lang="en-US" sz="2400" b="1" dirty="0" smtClean="0"/>
                        <a:t> /Non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Oui</a:t>
                      </a:r>
                      <a:r>
                        <a:rPr lang="en-US" sz="2400" b="1" dirty="0" smtClean="0"/>
                        <a:t> /Non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176A-34D7-FA4A-AB39-ABCE1FA4C9C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62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Results (1)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5 years later :</a:t>
            </a:r>
          </a:p>
          <a:p>
            <a:r>
              <a:rPr lang="en-US" b="1" dirty="0"/>
              <a:t>E</a:t>
            </a:r>
            <a:r>
              <a:rPr lang="en-US" b="1" dirty="0" smtClean="0"/>
              <a:t>volution :</a:t>
            </a:r>
          </a:p>
          <a:p>
            <a:pPr lvl="1"/>
            <a:r>
              <a:rPr lang="en-US" b="1" dirty="0" smtClean="0"/>
              <a:t>Favorite = 11% cases.</a:t>
            </a:r>
          </a:p>
          <a:p>
            <a:pPr lvl="1"/>
            <a:r>
              <a:rPr lang="en-US" b="1" dirty="0" smtClean="0"/>
              <a:t>Not favorite = 89% cases.</a:t>
            </a:r>
          </a:p>
          <a:p>
            <a:r>
              <a:rPr lang="en-US" b="1" dirty="0" smtClean="0"/>
              <a:t>Relapsed :</a:t>
            </a:r>
          </a:p>
          <a:p>
            <a:pPr lvl="1"/>
            <a:r>
              <a:rPr lang="en-US" b="1" dirty="0" smtClean="0"/>
              <a:t>Local = 31% cases.</a:t>
            </a:r>
          </a:p>
          <a:p>
            <a:pPr lvl="1"/>
            <a:r>
              <a:rPr lang="en-US" b="1" dirty="0" smtClean="0"/>
              <a:t>Metastasis = 43% cases.</a:t>
            </a:r>
          </a:p>
          <a:p>
            <a:pPr lvl="1"/>
            <a:r>
              <a:rPr lang="en-US" b="1" dirty="0" smtClean="0"/>
              <a:t>Local and metastasis = 26% cases.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9FF9-40BE-9643-BD08-C124E57448B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036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Results (2)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Mortality</a:t>
            </a:r>
          </a:p>
          <a:p>
            <a:pPr lvl="1"/>
            <a:r>
              <a:rPr lang="en-US" b="1" dirty="0" smtClean="0"/>
              <a:t>Stage I to </a:t>
            </a:r>
            <a:r>
              <a:rPr lang="en-US" b="1" dirty="0" err="1" smtClean="0"/>
              <a:t>IIIa</a:t>
            </a:r>
            <a:r>
              <a:rPr lang="en-US" b="1" dirty="0" smtClean="0"/>
              <a:t> : 62%</a:t>
            </a:r>
          </a:p>
          <a:p>
            <a:pPr lvl="1"/>
            <a:r>
              <a:rPr lang="en-US" b="1" dirty="0" smtClean="0"/>
              <a:t>Stage &gt; </a:t>
            </a:r>
            <a:r>
              <a:rPr lang="en-US" b="1" dirty="0" err="1" smtClean="0"/>
              <a:t>IIIa</a:t>
            </a:r>
            <a:r>
              <a:rPr lang="en-US" b="1" dirty="0" smtClean="0"/>
              <a:t> : 91%</a:t>
            </a:r>
          </a:p>
          <a:p>
            <a:r>
              <a:rPr lang="en-US" b="1" dirty="0" smtClean="0"/>
              <a:t>Survival :</a:t>
            </a:r>
          </a:p>
          <a:p>
            <a:pPr lvl="1"/>
            <a:r>
              <a:rPr lang="en-US" b="1" dirty="0" smtClean="0"/>
              <a:t>Stage I to </a:t>
            </a:r>
            <a:r>
              <a:rPr lang="en-US" b="1" dirty="0" err="1" smtClean="0"/>
              <a:t>IIIa</a:t>
            </a:r>
            <a:r>
              <a:rPr lang="en-US" b="1" dirty="0" smtClean="0"/>
              <a:t> : 38%</a:t>
            </a:r>
          </a:p>
          <a:p>
            <a:pPr lvl="1"/>
            <a:r>
              <a:rPr lang="en-US" b="1" dirty="0" smtClean="0"/>
              <a:t>Stage &gt; </a:t>
            </a:r>
            <a:r>
              <a:rPr lang="en-US" b="1" dirty="0" err="1" smtClean="0"/>
              <a:t>IIIa</a:t>
            </a:r>
            <a:r>
              <a:rPr lang="en-US" b="1" dirty="0" smtClean="0"/>
              <a:t> : 9%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9FF9-40BE-9643-BD08-C124E57448B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181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762000"/>
          </a:xfrm>
        </p:spPr>
        <p:txBody>
          <a:bodyPr>
            <a:normAutofit/>
          </a:bodyPr>
          <a:lstStyle/>
          <a:p>
            <a:pPr algn="l"/>
            <a:r>
              <a:rPr lang="en-US" b="1" u="sng" dirty="0" smtClean="0"/>
              <a:t>Results</a:t>
            </a:r>
            <a:r>
              <a:rPr lang="en-US" dirty="0" smtClean="0"/>
              <a:t> </a:t>
            </a:r>
            <a:r>
              <a:rPr lang="en-US" b="1" dirty="0"/>
              <a:t>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2"/>
            <a:ext cx="8229600" cy="5364162"/>
          </a:xfrm>
        </p:spPr>
        <p:txBody>
          <a:bodyPr/>
          <a:lstStyle/>
          <a:p>
            <a:r>
              <a:rPr lang="en-US" b="1" dirty="0" smtClean="0"/>
              <a:t>within </a:t>
            </a:r>
            <a:r>
              <a:rPr lang="en-US" b="1" dirty="0"/>
              <a:t>5 </a:t>
            </a:r>
            <a:r>
              <a:rPr lang="en-US" b="1" dirty="0" smtClean="0"/>
              <a:t>years later :</a:t>
            </a:r>
            <a:endParaRPr lang="en-US" b="1" dirty="0"/>
          </a:p>
          <a:p>
            <a:r>
              <a:rPr lang="en-US" b="1" dirty="0" smtClean="0"/>
              <a:t>Mortality of group stage </a:t>
            </a:r>
            <a:r>
              <a:rPr lang="en-US" b="1" dirty="0"/>
              <a:t>I </a:t>
            </a:r>
            <a:r>
              <a:rPr lang="en-US" b="1" dirty="0" smtClean="0"/>
              <a:t>to </a:t>
            </a:r>
            <a:r>
              <a:rPr lang="en-US" b="1" dirty="0" err="1"/>
              <a:t>IIIa</a:t>
            </a:r>
            <a:r>
              <a:rPr lang="en-US" b="1" dirty="0"/>
              <a:t> = 8 </a:t>
            </a:r>
            <a:r>
              <a:rPr lang="en-US" b="1" dirty="0" smtClean="0"/>
              <a:t>cases, 62%.</a:t>
            </a:r>
            <a:endParaRPr lang="en-US" b="1" dirty="0"/>
          </a:p>
          <a:p>
            <a:r>
              <a:rPr lang="en-US" b="1" dirty="0" smtClean="0"/>
              <a:t>Survival </a:t>
            </a:r>
            <a:r>
              <a:rPr lang="en-US" b="1" dirty="0"/>
              <a:t>= 5 </a:t>
            </a:r>
            <a:r>
              <a:rPr lang="en-US" b="1" dirty="0" smtClean="0"/>
              <a:t>cases, </a:t>
            </a:r>
            <a:r>
              <a:rPr lang="en-US" b="1" dirty="0"/>
              <a:t>38%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2590691"/>
              </p:ext>
            </p:extLst>
          </p:nvPr>
        </p:nvGraphicFramePr>
        <p:xfrm>
          <a:off x="1405467" y="3031067"/>
          <a:ext cx="6333065" cy="3484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176A-34D7-FA4A-AB39-ABCE1FA4C9C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12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9398"/>
            <a:ext cx="8229600" cy="491067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Results</a:t>
            </a:r>
            <a:r>
              <a:rPr lang="en-US" dirty="0" smtClean="0"/>
              <a:t> </a:t>
            </a:r>
            <a:r>
              <a:rPr lang="en-US" b="1" dirty="0" smtClean="0"/>
              <a:t>(4)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2132"/>
            <a:ext cx="8229600" cy="5144031"/>
          </a:xfrm>
        </p:spPr>
        <p:txBody>
          <a:bodyPr/>
          <a:lstStyle/>
          <a:p>
            <a:r>
              <a:rPr lang="en-US" b="1" dirty="0" smtClean="0"/>
              <a:t>within 5 years later: </a:t>
            </a:r>
          </a:p>
          <a:p>
            <a:r>
              <a:rPr lang="en-US" b="1" dirty="0" smtClean="0"/>
              <a:t>Mortality of group stage &gt; </a:t>
            </a:r>
            <a:r>
              <a:rPr lang="en-US" b="1" dirty="0" err="1" smtClean="0"/>
              <a:t>IIIa</a:t>
            </a:r>
            <a:r>
              <a:rPr lang="en-US" b="1" dirty="0"/>
              <a:t> </a:t>
            </a:r>
            <a:r>
              <a:rPr lang="en-US" b="1" dirty="0" smtClean="0"/>
              <a:t>= 71 cases, 91%.</a:t>
            </a:r>
          </a:p>
          <a:p>
            <a:r>
              <a:rPr lang="en-US" b="1" dirty="0" smtClean="0"/>
              <a:t>Survival = 7 cases, 9%.</a:t>
            </a:r>
          </a:p>
          <a:p>
            <a:pPr marL="0" indent="0">
              <a:buNone/>
            </a:pPr>
            <a:endParaRPr lang="en-US" b="1" dirty="0" smtClean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439541"/>
              </p:ext>
            </p:extLst>
          </p:nvPr>
        </p:nvGraphicFramePr>
        <p:xfrm>
          <a:off x="1337733" y="3056467"/>
          <a:ext cx="6163733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176A-34D7-FA4A-AB39-ABCE1FA4C9C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831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160866"/>
            <a:ext cx="8229600" cy="491067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Discussion</a:t>
            </a:r>
            <a:r>
              <a:rPr lang="en-US" dirty="0" smtClean="0"/>
              <a:t> </a:t>
            </a:r>
            <a:r>
              <a:rPr lang="en-US" b="1" dirty="0" smtClean="0"/>
              <a:t>(1)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29734"/>
            <a:ext cx="8229600" cy="577426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Frequent </a:t>
            </a:r>
            <a:r>
              <a:rPr lang="en-US" sz="3600" b="1" dirty="0"/>
              <a:t>a</a:t>
            </a:r>
            <a:r>
              <a:rPr lang="en-US" sz="3600" b="1" dirty="0" smtClean="0"/>
              <a:t>ge from 70 to 89 = 53,2 %, similar to </a:t>
            </a:r>
            <a:r>
              <a:rPr lang="en-US" sz="3600" b="1" dirty="0" err="1" smtClean="0"/>
              <a:t>Zélicourt</a:t>
            </a:r>
            <a:r>
              <a:rPr lang="en-US" sz="3600" b="1" dirty="0" smtClean="0"/>
              <a:t> M </a:t>
            </a:r>
            <a:r>
              <a:rPr lang="en-US" sz="3600" b="1" baseline="30000" dirty="0" smtClean="0">
                <a:solidFill>
                  <a:srgbClr val="0000FF"/>
                </a:solidFill>
              </a:rPr>
              <a:t>(1)</a:t>
            </a:r>
            <a:r>
              <a:rPr lang="en-US" sz="3600" b="1" dirty="0" smtClean="0"/>
              <a:t>. </a:t>
            </a:r>
          </a:p>
          <a:p>
            <a:r>
              <a:rPr lang="en-US" sz="3600" b="1" dirty="0"/>
              <a:t>S</a:t>
            </a:r>
            <a:r>
              <a:rPr lang="en-US" sz="3600" b="1" dirty="0" smtClean="0"/>
              <a:t>ex-ratio male/female = 2,2/1.</a:t>
            </a:r>
          </a:p>
          <a:p>
            <a:r>
              <a:rPr lang="en-US" sz="3600" b="1" dirty="0" smtClean="0"/>
              <a:t>Active </a:t>
            </a:r>
            <a:r>
              <a:rPr lang="en-US" sz="3600" b="1" dirty="0" err="1" smtClean="0"/>
              <a:t>Tabagism</a:t>
            </a:r>
            <a:r>
              <a:rPr lang="en-US" sz="3600" b="1" dirty="0" smtClean="0"/>
              <a:t> 85% cases.</a:t>
            </a:r>
          </a:p>
          <a:p>
            <a:r>
              <a:rPr lang="en-US" sz="3600" b="1" dirty="0" smtClean="0"/>
              <a:t>Passive </a:t>
            </a:r>
            <a:r>
              <a:rPr lang="en-US" sz="3600" b="1" dirty="0" err="1" smtClean="0"/>
              <a:t>Tabagism</a:t>
            </a:r>
            <a:r>
              <a:rPr lang="en-US" sz="3600" b="1" dirty="0" smtClean="0"/>
              <a:t> around 20% cases, similar to </a:t>
            </a:r>
            <a:r>
              <a:rPr lang="en-US" sz="3600" b="1" dirty="0" err="1" smtClean="0"/>
              <a:t>Hackshaw</a:t>
            </a:r>
            <a:r>
              <a:rPr lang="en-US" sz="3600" b="1" dirty="0" smtClean="0"/>
              <a:t> et al. </a:t>
            </a:r>
            <a:r>
              <a:rPr lang="en-US" sz="3600" b="1" baseline="30000" dirty="0" smtClean="0">
                <a:solidFill>
                  <a:srgbClr val="0000FF"/>
                </a:solidFill>
              </a:rPr>
              <a:t>(2)</a:t>
            </a:r>
          </a:p>
          <a:p>
            <a:pPr marL="0" indent="0">
              <a:buNone/>
            </a:pPr>
            <a:endParaRPr lang="en-US" b="1" baseline="30000" dirty="0"/>
          </a:p>
          <a:p>
            <a:pPr marL="0" indent="0">
              <a:buNone/>
            </a:pPr>
            <a:endParaRPr lang="en-US" b="1" baseline="30000" dirty="0"/>
          </a:p>
          <a:p>
            <a:pPr>
              <a:buAutoNum type="arabicParenBoth"/>
            </a:pPr>
            <a:r>
              <a:rPr lang="en-US" sz="1700" b="1" dirty="0" smtClean="0">
                <a:solidFill>
                  <a:srgbClr val="0000FF"/>
                </a:solidFill>
              </a:rPr>
              <a:t>:</a:t>
            </a:r>
            <a:r>
              <a:rPr lang="en-US" b="1" baseline="30000" dirty="0" smtClean="0">
                <a:solidFill>
                  <a:srgbClr val="0000FF"/>
                </a:solidFill>
              </a:rPr>
              <a:t>  </a:t>
            </a:r>
            <a:r>
              <a:rPr lang="en-US" sz="1700" b="1" dirty="0" err="1" smtClean="0">
                <a:solidFill>
                  <a:srgbClr val="0000FF"/>
                </a:solidFill>
              </a:rPr>
              <a:t>épidémiologie</a:t>
            </a:r>
            <a:r>
              <a:rPr lang="en-US" sz="1700" b="1" dirty="0" smtClean="0">
                <a:solidFill>
                  <a:srgbClr val="0000FF"/>
                </a:solidFill>
              </a:rPr>
              <a:t> et </a:t>
            </a:r>
            <a:r>
              <a:rPr lang="en-US" sz="1700" b="1" dirty="0" err="1" smtClean="0">
                <a:solidFill>
                  <a:srgbClr val="0000FF"/>
                </a:solidFill>
              </a:rPr>
              <a:t>coût</a:t>
            </a:r>
            <a:r>
              <a:rPr lang="en-US" sz="1700" b="1" dirty="0" smtClean="0">
                <a:solidFill>
                  <a:srgbClr val="0000FF"/>
                </a:solidFill>
              </a:rPr>
              <a:t> du cancer du </a:t>
            </a:r>
            <a:r>
              <a:rPr lang="en-US" sz="1700" b="1" dirty="0" err="1" smtClean="0">
                <a:solidFill>
                  <a:srgbClr val="0000FF"/>
                </a:solidFill>
              </a:rPr>
              <a:t>poumon</a:t>
            </a:r>
            <a:r>
              <a:rPr lang="en-US" sz="1700" b="1" dirty="0" smtClean="0">
                <a:solidFill>
                  <a:srgbClr val="0000FF"/>
                </a:solidFill>
              </a:rPr>
              <a:t> en France : Bull. Cancer 2001.</a:t>
            </a:r>
          </a:p>
          <a:p>
            <a:pPr>
              <a:buAutoNum type="arabicParenBoth"/>
            </a:pPr>
            <a:r>
              <a:rPr lang="en-US" sz="1700" b="1" dirty="0" smtClean="0">
                <a:solidFill>
                  <a:srgbClr val="0000FF"/>
                </a:solidFill>
              </a:rPr>
              <a:t>: the accumulated evident on lung cancer and environmental tobacco smoke : BMJ, 1997,oct, 18.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176A-34D7-FA4A-AB39-ABCE1FA4C9C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2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Generality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Mild frequent to compare to other lung pathology.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Chest injury is 316 cases, 53.1%.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Chronic </a:t>
            </a:r>
            <a:r>
              <a:rPr lang="en-US" b="1" dirty="0" err="1">
                <a:solidFill>
                  <a:srgbClr val="0000FF"/>
                </a:solidFill>
              </a:rPr>
              <a:t>p</a:t>
            </a:r>
            <a:r>
              <a:rPr lang="en-US" b="1" dirty="0" err="1" smtClean="0">
                <a:solidFill>
                  <a:srgbClr val="0000FF"/>
                </a:solidFill>
              </a:rPr>
              <a:t>leuro-pnemopathy</a:t>
            </a:r>
            <a:r>
              <a:rPr lang="en-US" b="1" dirty="0" smtClean="0">
                <a:solidFill>
                  <a:srgbClr val="0000FF"/>
                </a:solidFill>
              </a:rPr>
              <a:t> = 129 </a:t>
            </a:r>
            <a:r>
              <a:rPr lang="en-US" b="1" dirty="0" err="1" smtClean="0">
                <a:solidFill>
                  <a:srgbClr val="0000FF"/>
                </a:solidFill>
              </a:rPr>
              <a:t>cas</a:t>
            </a:r>
            <a:r>
              <a:rPr lang="en-US" b="1" dirty="0" smtClean="0">
                <a:solidFill>
                  <a:srgbClr val="0000FF"/>
                </a:solidFill>
              </a:rPr>
              <a:t>, 21.6%.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Primitive lung cancer = 92 cases, 15.4%.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Other 58 cases, 9.7%.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9FF9-40BE-9643-BD08-C124E57448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934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9171"/>
            <a:ext cx="8229600" cy="775229"/>
          </a:xfrm>
        </p:spPr>
        <p:txBody>
          <a:bodyPr/>
          <a:lstStyle/>
          <a:p>
            <a:pPr algn="l"/>
            <a:r>
              <a:rPr lang="en-US" b="1" dirty="0" smtClean="0"/>
              <a:t>Discussion</a:t>
            </a:r>
            <a:r>
              <a:rPr lang="en-US" dirty="0" smtClean="0"/>
              <a:t> </a:t>
            </a:r>
            <a:r>
              <a:rPr lang="en-US" b="1" dirty="0" smtClean="0"/>
              <a:t>(2)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9867"/>
            <a:ext cx="8229600" cy="5587999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/>
              <a:t>Non Small cells Cancer = </a:t>
            </a:r>
            <a:r>
              <a:rPr lang="en-US" sz="3600" b="1" dirty="0"/>
              <a:t>81,5</a:t>
            </a:r>
            <a:r>
              <a:rPr lang="en-US" sz="3600" b="1" dirty="0" smtClean="0"/>
              <a:t>% cases, small cells 18,5%, similar to Janssen</a:t>
            </a:r>
            <a:r>
              <a:rPr lang="en-US" sz="3600" b="1" dirty="0"/>
              <a:t>-</a:t>
            </a:r>
            <a:r>
              <a:rPr lang="en-US" sz="3600" b="1" dirty="0" err="1"/>
              <a:t>Heijnen</a:t>
            </a:r>
            <a:r>
              <a:rPr lang="en-US" sz="3600" b="1" dirty="0"/>
              <a:t> </a:t>
            </a:r>
            <a:r>
              <a:rPr lang="en-US" sz="3600" b="1" dirty="0" smtClean="0"/>
              <a:t>ML.</a:t>
            </a:r>
            <a:r>
              <a:rPr lang="en-US" sz="3600" b="1" baseline="30000" dirty="0" smtClean="0">
                <a:solidFill>
                  <a:srgbClr val="FF0000"/>
                </a:solidFill>
              </a:rPr>
              <a:t>(</a:t>
            </a:r>
            <a:r>
              <a:rPr lang="en-US" sz="3600" b="1" baseline="30000" dirty="0">
                <a:solidFill>
                  <a:srgbClr val="FF0000"/>
                </a:solidFill>
              </a:rPr>
              <a:t>3</a:t>
            </a:r>
            <a:r>
              <a:rPr lang="en-US" sz="3600" b="1" baseline="300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sz="3600" b="1" dirty="0" smtClean="0"/>
              <a:t>Stage I to </a:t>
            </a:r>
            <a:r>
              <a:rPr lang="en-US" sz="3600" b="1" dirty="0" err="1" smtClean="0"/>
              <a:t>IIIa</a:t>
            </a:r>
            <a:r>
              <a:rPr lang="en-US" sz="3600" b="1" dirty="0" smtClean="0"/>
              <a:t> = 14,1% cases, stage stage &gt;</a:t>
            </a:r>
            <a:r>
              <a:rPr lang="en-US" sz="3600" b="1" dirty="0" err="1" smtClean="0"/>
              <a:t>IIIa</a:t>
            </a:r>
            <a:r>
              <a:rPr lang="en-US" sz="3600" b="1" dirty="0" smtClean="0"/>
              <a:t> = 85,9% cases, much frequent than European and </a:t>
            </a:r>
            <a:r>
              <a:rPr lang="en-US" sz="3600" b="1" dirty="0" err="1" smtClean="0"/>
              <a:t>american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litteratures</a:t>
            </a:r>
            <a:r>
              <a:rPr lang="en-US" sz="3600" b="1" dirty="0" smtClean="0"/>
              <a:t>, respectively 38% and 62%</a:t>
            </a:r>
            <a:r>
              <a:rPr lang="en-US" sz="3600" b="1" baseline="30000" dirty="0" smtClean="0">
                <a:solidFill>
                  <a:srgbClr val="FF0000"/>
                </a:solidFill>
              </a:rPr>
              <a:t>(4 et 5)</a:t>
            </a:r>
            <a:r>
              <a:rPr lang="en-US" sz="3600" b="1" dirty="0" smtClean="0"/>
              <a:t> </a:t>
            </a:r>
            <a:endParaRPr lang="en-US" sz="3600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(3) Variation in survival of patients with lung cancer in Europe : 1985-1989. </a:t>
            </a:r>
            <a:r>
              <a:rPr lang="en-US" sz="1600" b="1" dirty="0" err="1" smtClean="0">
                <a:solidFill>
                  <a:srgbClr val="FF0000"/>
                </a:solidFill>
              </a:rPr>
              <a:t>Eurocare</a:t>
            </a:r>
            <a:r>
              <a:rPr lang="en-US" sz="1600" b="1" dirty="0" smtClean="0">
                <a:solidFill>
                  <a:srgbClr val="FF0000"/>
                </a:solidFill>
              </a:rPr>
              <a:t> working group: Euro. J. cancer 1998, dec.34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(4) </a:t>
            </a:r>
            <a:r>
              <a:rPr lang="en-US" sz="1600" b="1" dirty="0" err="1" smtClean="0">
                <a:solidFill>
                  <a:srgbClr val="FF0000"/>
                </a:solidFill>
              </a:rPr>
              <a:t>Blanchon</a:t>
            </a:r>
            <a:r>
              <a:rPr lang="en-US" sz="1600" b="1" dirty="0" smtClean="0">
                <a:solidFill>
                  <a:srgbClr val="FF0000"/>
                </a:solidFill>
              </a:rPr>
              <a:t> F. : </a:t>
            </a:r>
            <a:r>
              <a:rPr lang="en-US" sz="1600" b="1" dirty="0" err="1" smtClean="0">
                <a:solidFill>
                  <a:srgbClr val="FF0000"/>
                </a:solidFill>
              </a:rPr>
              <a:t>épidémiologie</a:t>
            </a:r>
            <a:r>
              <a:rPr lang="en-US" sz="1600" b="1" dirty="0" smtClean="0">
                <a:solidFill>
                  <a:srgbClr val="FF0000"/>
                </a:solidFill>
              </a:rPr>
              <a:t> du cancer </a:t>
            </a:r>
            <a:r>
              <a:rPr lang="en-US" sz="1600" b="1" dirty="0" err="1" smtClean="0">
                <a:solidFill>
                  <a:srgbClr val="FF0000"/>
                </a:solidFill>
              </a:rPr>
              <a:t>bronchique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primitif</a:t>
            </a:r>
            <a:r>
              <a:rPr lang="en-US" sz="1600" b="1" dirty="0" smtClean="0">
                <a:solidFill>
                  <a:srgbClr val="FF0000"/>
                </a:solidFill>
              </a:rPr>
              <a:t>. Etude KBP-2000-CPHG (2002)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(5) Moro-</a:t>
            </a:r>
            <a:r>
              <a:rPr lang="en-US" sz="1600" b="1" dirty="0" err="1" smtClean="0">
                <a:solidFill>
                  <a:srgbClr val="FF0000"/>
                </a:solidFill>
              </a:rPr>
              <a:t>Sibilot</a:t>
            </a:r>
            <a:r>
              <a:rPr lang="en-US" sz="1600" b="1" dirty="0" smtClean="0">
                <a:solidFill>
                  <a:srgbClr val="FF0000"/>
                </a:solidFill>
              </a:rPr>
              <a:t> D. : </a:t>
            </a:r>
            <a:r>
              <a:rPr lang="en-US" sz="1600" b="1" dirty="0" err="1" smtClean="0">
                <a:solidFill>
                  <a:srgbClr val="FF0000"/>
                </a:solidFill>
              </a:rPr>
              <a:t>tumeurs</a:t>
            </a:r>
            <a:r>
              <a:rPr lang="en-US" sz="1600" b="1" dirty="0" smtClean="0">
                <a:solidFill>
                  <a:srgbClr val="FF0000"/>
                </a:solidFill>
              </a:rPr>
              <a:t> du </a:t>
            </a:r>
            <a:r>
              <a:rPr lang="en-US" sz="1600" b="1" dirty="0" err="1" smtClean="0">
                <a:solidFill>
                  <a:srgbClr val="FF0000"/>
                </a:solidFill>
              </a:rPr>
              <a:t>poumon</a:t>
            </a:r>
            <a:r>
              <a:rPr lang="en-US" sz="1600" b="1" dirty="0" smtClean="0">
                <a:solidFill>
                  <a:srgbClr val="FF0000"/>
                </a:solidFill>
              </a:rPr>
              <a:t> primitive et </a:t>
            </a:r>
            <a:r>
              <a:rPr lang="en-US" sz="1600" b="1" dirty="0" err="1" smtClean="0">
                <a:solidFill>
                  <a:srgbClr val="FF0000"/>
                </a:solidFill>
              </a:rPr>
              <a:t>secondaire</a:t>
            </a:r>
            <a:r>
              <a:rPr lang="en-US" sz="1600" b="1" dirty="0" smtClean="0">
                <a:solidFill>
                  <a:srgbClr val="FF0000"/>
                </a:solidFill>
              </a:rPr>
              <a:t>. Paris </a:t>
            </a:r>
            <a:r>
              <a:rPr lang="en-US" sz="1600" b="1" dirty="0" err="1" smtClean="0">
                <a:solidFill>
                  <a:srgbClr val="FF0000"/>
                </a:solidFill>
              </a:rPr>
              <a:t>Collège</a:t>
            </a:r>
            <a:r>
              <a:rPr lang="en-US" sz="1600" b="1" dirty="0" smtClean="0">
                <a:solidFill>
                  <a:srgbClr val="FF0000"/>
                </a:solidFill>
              </a:rPr>
              <a:t> des </a:t>
            </a:r>
            <a:r>
              <a:rPr lang="en-US" sz="1600" b="1" dirty="0" err="1" smtClean="0">
                <a:solidFill>
                  <a:srgbClr val="FF0000"/>
                </a:solidFill>
              </a:rPr>
              <a:t>Enseignants</a:t>
            </a:r>
            <a:r>
              <a:rPr lang="en-US" sz="1600" b="1" dirty="0" smtClean="0">
                <a:solidFill>
                  <a:srgbClr val="FF0000"/>
                </a:solidFill>
              </a:rPr>
              <a:t> de </a:t>
            </a:r>
            <a:r>
              <a:rPr lang="en-US" sz="1600" b="1" dirty="0" err="1" smtClean="0">
                <a:solidFill>
                  <a:srgbClr val="FF0000"/>
                </a:solidFill>
              </a:rPr>
              <a:t>Pneumologie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Référencielle</a:t>
            </a:r>
            <a:r>
              <a:rPr lang="en-US" sz="1600" b="1" dirty="0" smtClean="0">
                <a:solidFill>
                  <a:srgbClr val="FF0000"/>
                </a:solidFill>
              </a:rPr>
              <a:t> pour </a:t>
            </a:r>
            <a:r>
              <a:rPr lang="en-US" sz="1600" b="1" dirty="0" err="1" smtClean="0">
                <a:solidFill>
                  <a:srgbClr val="FF0000"/>
                </a:solidFill>
              </a:rPr>
              <a:t>préparation</a:t>
            </a:r>
            <a:r>
              <a:rPr lang="en-US" sz="1600" b="1" dirty="0" smtClean="0">
                <a:solidFill>
                  <a:srgbClr val="FF0000"/>
                </a:solidFill>
              </a:rPr>
              <a:t> de </a:t>
            </a:r>
            <a:r>
              <a:rPr lang="en-US" sz="1600" b="1" dirty="0" err="1" smtClean="0">
                <a:solidFill>
                  <a:srgbClr val="FF0000"/>
                </a:solidFill>
              </a:rPr>
              <a:t>l’ECN</a:t>
            </a:r>
            <a:r>
              <a:rPr lang="en-US" sz="1600" b="1" dirty="0" smtClean="0">
                <a:solidFill>
                  <a:srgbClr val="FF0000"/>
                </a:solidFill>
              </a:rPr>
              <a:t>. 2010.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176A-34D7-FA4A-AB39-ABCE1FA4C9C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03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2133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Discussion</a:t>
            </a:r>
            <a:r>
              <a:rPr lang="en-US" dirty="0"/>
              <a:t> </a:t>
            </a:r>
            <a:r>
              <a:rPr lang="en-US" b="1" dirty="0" smtClean="0"/>
              <a:t>(3)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097796"/>
              </p:ext>
            </p:extLst>
          </p:nvPr>
        </p:nvGraphicFramePr>
        <p:xfrm>
          <a:off x="457200" y="1610898"/>
          <a:ext cx="6858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stades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Moro S.</a:t>
                      </a:r>
                      <a:r>
                        <a:rPr lang="en-US" baseline="30000" dirty="0" smtClean="0">
                          <a:solidFill>
                            <a:srgbClr val="000000"/>
                          </a:solidFill>
                        </a:rPr>
                        <a:t>(5)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Moro D.</a:t>
                      </a:r>
                      <a:r>
                        <a:rPr lang="en-US" baseline="30000" dirty="0" smtClean="0">
                          <a:solidFill>
                            <a:srgbClr val="000000"/>
                          </a:solidFill>
                        </a:rPr>
                        <a:t>(6)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Ann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S.</a:t>
                      </a:r>
                      <a:r>
                        <a:rPr lang="en-US" baseline="30000" dirty="0" smtClean="0">
                          <a:solidFill>
                            <a:srgbClr val="000000"/>
                          </a:solidFill>
                        </a:rPr>
                        <a:t>(7)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Notre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série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50-73%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43%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60-70%</a:t>
                      </a:r>
                      <a:endParaRPr lang="en-US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38%</a:t>
                      </a:r>
                      <a:endParaRPr lang="en-US" dirty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43-58%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36-46%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39-55%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IIb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25-36%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IIIa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19-24%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5-25%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IIIb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3-9%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&lt;1%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826812"/>
            <a:ext cx="46445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Survival after 5 years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123480" y="4775168"/>
            <a:ext cx="8686799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(5) 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en-US" b="1" dirty="0" err="1">
                <a:solidFill>
                  <a:srgbClr val="FF0000"/>
                </a:solidFill>
              </a:rPr>
              <a:t>tumeurs</a:t>
            </a:r>
            <a:r>
              <a:rPr lang="en-US" b="1" dirty="0">
                <a:solidFill>
                  <a:srgbClr val="FF0000"/>
                </a:solidFill>
              </a:rPr>
              <a:t> du </a:t>
            </a:r>
            <a:r>
              <a:rPr lang="en-US" b="1" dirty="0" err="1">
                <a:solidFill>
                  <a:srgbClr val="FF0000"/>
                </a:solidFill>
              </a:rPr>
              <a:t>poumon</a:t>
            </a:r>
            <a:r>
              <a:rPr lang="en-US" b="1" dirty="0">
                <a:solidFill>
                  <a:srgbClr val="FF0000"/>
                </a:solidFill>
              </a:rPr>
              <a:t> primitive et </a:t>
            </a:r>
            <a:r>
              <a:rPr lang="en-US" b="1" dirty="0" err="1">
                <a:solidFill>
                  <a:srgbClr val="FF0000"/>
                </a:solidFill>
              </a:rPr>
              <a:t>secondaire</a:t>
            </a:r>
            <a:r>
              <a:rPr lang="en-US" b="1" dirty="0">
                <a:solidFill>
                  <a:srgbClr val="FF0000"/>
                </a:solidFill>
              </a:rPr>
              <a:t>. Paris </a:t>
            </a:r>
            <a:r>
              <a:rPr lang="en-US" b="1" dirty="0" err="1">
                <a:solidFill>
                  <a:srgbClr val="FF0000"/>
                </a:solidFill>
              </a:rPr>
              <a:t>Collège</a:t>
            </a:r>
            <a:r>
              <a:rPr lang="en-US" b="1" dirty="0">
                <a:solidFill>
                  <a:srgbClr val="FF0000"/>
                </a:solidFill>
              </a:rPr>
              <a:t> des </a:t>
            </a:r>
            <a:r>
              <a:rPr lang="en-US" b="1" dirty="0" err="1" smtClean="0">
                <a:solidFill>
                  <a:srgbClr val="FF0000"/>
                </a:solidFill>
              </a:rPr>
              <a:t>Enseignants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de </a:t>
            </a:r>
            <a:r>
              <a:rPr lang="en-US" b="1" dirty="0" err="1">
                <a:solidFill>
                  <a:srgbClr val="FF0000"/>
                </a:solidFill>
              </a:rPr>
              <a:t>Pneumologie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Référencielle</a:t>
            </a:r>
            <a:r>
              <a:rPr lang="en-US" b="1" dirty="0">
                <a:solidFill>
                  <a:srgbClr val="FF0000"/>
                </a:solidFill>
              </a:rPr>
              <a:t> pour </a:t>
            </a:r>
            <a:r>
              <a:rPr lang="en-US" b="1" dirty="0" err="1">
                <a:solidFill>
                  <a:srgbClr val="FF0000"/>
                </a:solidFill>
              </a:rPr>
              <a:t>préparation</a:t>
            </a:r>
            <a:r>
              <a:rPr lang="en-US" b="1" dirty="0">
                <a:solidFill>
                  <a:srgbClr val="FF0000"/>
                </a:solidFill>
              </a:rPr>
              <a:t> de </a:t>
            </a:r>
            <a:r>
              <a:rPr lang="en-US" b="1" dirty="0" err="1">
                <a:solidFill>
                  <a:srgbClr val="FF0000"/>
                </a:solidFill>
              </a:rPr>
              <a:t>l’ECN</a:t>
            </a:r>
            <a:r>
              <a:rPr lang="en-US" b="1" dirty="0">
                <a:solidFill>
                  <a:srgbClr val="FF0000"/>
                </a:solidFill>
              </a:rPr>
              <a:t>. 2010. 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(6):Evaluation of survival and prognosis factors of 2000 </a:t>
            </a:r>
            <a:r>
              <a:rPr lang="en-US" b="1" dirty="0" err="1" smtClean="0">
                <a:solidFill>
                  <a:srgbClr val="FF0000"/>
                </a:solidFill>
              </a:rPr>
              <a:t>broncho</a:t>
            </a:r>
            <a:r>
              <a:rPr lang="en-US" b="1" dirty="0" smtClean="0">
                <a:solidFill>
                  <a:srgbClr val="FF0000"/>
                </a:solidFill>
              </a:rPr>
              <a:t>-pulmonary cancers during 10 years. Bull. Cancers 1997.feb.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(7): lung carcinoma. New </a:t>
            </a:r>
            <a:r>
              <a:rPr lang="en-US" b="1" dirty="0" err="1" smtClean="0">
                <a:solidFill>
                  <a:srgbClr val="FF0000"/>
                </a:solidFill>
              </a:rPr>
              <a:t>Jersy</a:t>
            </a:r>
            <a:r>
              <a:rPr lang="en-US" b="1" dirty="0" smtClean="0">
                <a:solidFill>
                  <a:srgbClr val="FF0000"/>
                </a:solidFill>
              </a:rPr>
              <a:t>. February 2013.www.merkmanual.com/</a:t>
            </a:r>
            <a:r>
              <a:rPr lang="en-US" b="1" dirty="0" err="1" smtClean="0">
                <a:solidFill>
                  <a:srgbClr val="FF0000"/>
                </a:solidFill>
              </a:rPr>
              <a:t>lung_carcinoma.html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176A-34D7-FA4A-AB39-ABCE1FA4C9C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845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Conclusion (1)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Small number study.</a:t>
            </a:r>
          </a:p>
          <a:p>
            <a:r>
              <a:rPr lang="en-US" b="1" dirty="0" smtClean="0"/>
              <a:t>Smoking is principal etiology.</a:t>
            </a:r>
          </a:p>
          <a:p>
            <a:r>
              <a:rPr lang="en-US" b="1" dirty="0" smtClean="0"/>
              <a:t>Passive </a:t>
            </a:r>
            <a:r>
              <a:rPr lang="en-US" b="1" dirty="0" err="1" smtClean="0"/>
              <a:t>Tabagism</a:t>
            </a:r>
            <a:r>
              <a:rPr lang="en-US" b="1" dirty="0" smtClean="0"/>
              <a:t> the second cause.</a:t>
            </a:r>
          </a:p>
          <a:p>
            <a:r>
              <a:rPr lang="en-US" b="1" dirty="0" smtClean="0"/>
              <a:t>Environmental factors.</a:t>
            </a:r>
          </a:p>
          <a:p>
            <a:r>
              <a:rPr lang="en-US" b="1" dirty="0" smtClean="0"/>
              <a:t>Male is very frequent.</a:t>
            </a:r>
          </a:p>
          <a:p>
            <a:r>
              <a:rPr lang="en-US" b="1" dirty="0"/>
              <a:t>a</a:t>
            </a:r>
            <a:r>
              <a:rPr lang="en-US" b="1" dirty="0" smtClean="0"/>
              <a:t>ge frequent 70- 89 years.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9FF9-40BE-9643-BD08-C124E57448B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605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Conclusion (2)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Late stage cancer of the patients arriving +++</a:t>
            </a:r>
          </a:p>
          <a:p>
            <a:r>
              <a:rPr lang="en-US" b="1" dirty="0" smtClean="0"/>
              <a:t>Less Operable </a:t>
            </a:r>
            <a:r>
              <a:rPr lang="en-US" b="1" dirty="0" err="1" smtClean="0"/>
              <a:t>Carcinologically</a:t>
            </a:r>
            <a:r>
              <a:rPr lang="en-US" b="1" dirty="0"/>
              <a:t> </a:t>
            </a:r>
            <a:r>
              <a:rPr lang="en-US" b="1" dirty="0" smtClean="0"/>
              <a:t>stage : 13 cases/79 cases.</a:t>
            </a:r>
          </a:p>
          <a:p>
            <a:r>
              <a:rPr lang="en-US" b="1" dirty="0" smtClean="0"/>
              <a:t>Classification of TNM conducts the indication treatment.</a:t>
            </a:r>
          </a:p>
          <a:p>
            <a:r>
              <a:rPr lang="en-US" b="1" dirty="0" err="1" smtClean="0"/>
              <a:t>Chemio</a:t>
            </a:r>
            <a:r>
              <a:rPr lang="en-US" b="1" dirty="0" smtClean="0"/>
              <a:t>-radiotherapy prior and after surgery favorites the survival of the patients.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9FF9-40BE-9643-BD08-C124E57448B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2712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Conclusion (3)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Serious diseases: </a:t>
            </a:r>
          </a:p>
          <a:p>
            <a:pPr lvl="1"/>
            <a:r>
              <a:rPr lang="en-US" b="1" dirty="0" smtClean="0"/>
              <a:t>Stage I to </a:t>
            </a:r>
            <a:r>
              <a:rPr lang="en-US" b="1" dirty="0" err="1" smtClean="0"/>
              <a:t>IIIa</a:t>
            </a:r>
            <a:r>
              <a:rPr lang="en-US" b="1" dirty="0" smtClean="0"/>
              <a:t> : 13 cases.</a:t>
            </a:r>
          </a:p>
          <a:p>
            <a:pPr lvl="1"/>
            <a:r>
              <a:rPr lang="en-US" b="1" dirty="0" smtClean="0"/>
              <a:t>Stage &gt;</a:t>
            </a:r>
            <a:r>
              <a:rPr lang="en-US" b="1" dirty="0" err="1" smtClean="0"/>
              <a:t>IIIa</a:t>
            </a:r>
            <a:r>
              <a:rPr lang="en-US" b="1" dirty="0" smtClean="0"/>
              <a:t> : 79 cases.</a:t>
            </a:r>
          </a:p>
          <a:p>
            <a:r>
              <a:rPr lang="en-US" b="1" dirty="0" smtClean="0"/>
              <a:t>Survival 5 years</a:t>
            </a:r>
          </a:p>
          <a:p>
            <a:pPr lvl="1"/>
            <a:r>
              <a:rPr lang="en-US" b="1" dirty="0" smtClean="0"/>
              <a:t>Stage I to </a:t>
            </a:r>
            <a:r>
              <a:rPr lang="en-US" b="1" dirty="0" err="1" smtClean="0"/>
              <a:t>IIIa</a:t>
            </a:r>
            <a:r>
              <a:rPr lang="en-US" b="1" dirty="0" smtClean="0"/>
              <a:t> 38%</a:t>
            </a:r>
          </a:p>
          <a:p>
            <a:pPr lvl="1"/>
            <a:r>
              <a:rPr lang="en-US" b="1" dirty="0" smtClean="0"/>
              <a:t>Stage &gt;</a:t>
            </a:r>
            <a:r>
              <a:rPr lang="en-US" b="1" dirty="0" err="1" smtClean="0"/>
              <a:t>IIIa</a:t>
            </a:r>
            <a:r>
              <a:rPr lang="en-US" b="1" dirty="0" smtClean="0"/>
              <a:t> 9%</a:t>
            </a:r>
          </a:p>
          <a:p>
            <a:r>
              <a:rPr lang="en-US" b="1" dirty="0" smtClean="0"/>
              <a:t>Poor Prognostic especially small cells cancer.</a:t>
            </a:r>
          </a:p>
          <a:p>
            <a:pPr marL="457200" lvl="1" indent="0">
              <a:buNone/>
            </a:pP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9FF9-40BE-9643-BD08-C124E57448B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3247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4ED59BB1-A0DA-7D41-AE1D-702472164019}" type="slidenum">
              <a:rPr lang="en-US" sz="1200">
                <a:solidFill>
                  <a:srgbClr val="898989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 sz="1200">
              <a:solidFill>
                <a:srgbClr val="898989"/>
              </a:solidFill>
            </a:endParaRPr>
          </a:p>
        </p:txBody>
      </p:sp>
      <p:pic>
        <p:nvPicPr>
          <p:cNvPr id="77826" name="Picture 11" descr="PE07630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4724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26" name="Picture 6" descr="TOOTHY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1600" y="1295400"/>
            <a:ext cx="3302000" cy="4525963"/>
          </a:xfrm>
        </p:spPr>
      </p:pic>
      <p:sp>
        <p:nvSpPr>
          <p:cNvPr id="77828" name="TextBox 2"/>
          <p:cNvSpPr txBox="1">
            <a:spLocks noChangeArrowheads="1"/>
          </p:cNvSpPr>
          <p:nvPr/>
        </p:nvSpPr>
        <p:spPr bwMode="auto">
          <a:xfrm>
            <a:off x="1066800" y="304800"/>
            <a:ext cx="7239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5400" b="1" dirty="0" smtClean="0">
                <a:latin typeface="Arial" charset="0"/>
              </a:rPr>
              <a:t>The end</a:t>
            </a:r>
            <a:r>
              <a:rPr lang="en-US" sz="1800" dirty="0" smtClean="0">
                <a:latin typeface="Arial" charset="0"/>
              </a:rPr>
              <a:t> </a:t>
            </a:r>
            <a:endParaRPr lang="en-US" sz="1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731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Epidemiology (1)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/>
              <a:buChar char="•"/>
            </a:pPr>
            <a:r>
              <a:rPr lang="en-US" sz="3600" b="1" dirty="0"/>
              <a:t>A</a:t>
            </a:r>
            <a:r>
              <a:rPr lang="en-US" sz="3600" b="1" dirty="0" smtClean="0"/>
              <a:t>ge :</a:t>
            </a:r>
          </a:p>
          <a:p>
            <a:pPr lvl="1"/>
            <a:r>
              <a:rPr lang="en-US" sz="3600" b="1" dirty="0" smtClean="0"/>
              <a:t>18 to 49 Y = 17 cases, 18.5%.</a:t>
            </a:r>
          </a:p>
          <a:p>
            <a:pPr lvl="1"/>
            <a:r>
              <a:rPr lang="en-US" sz="3600" b="1" dirty="0" smtClean="0"/>
              <a:t>50 to 91 Y = 75 cases, 81.5% .</a:t>
            </a:r>
          </a:p>
          <a:p>
            <a:pPr lvl="1">
              <a:buFont typeface="Arial"/>
              <a:buChar char="•"/>
            </a:pPr>
            <a:r>
              <a:rPr lang="en-US" sz="3600" b="1" dirty="0" smtClean="0"/>
              <a:t>Most frequent </a:t>
            </a:r>
            <a:r>
              <a:rPr lang="en-US" sz="3600" b="1" dirty="0"/>
              <a:t>a</a:t>
            </a:r>
            <a:r>
              <a:rPr lang="en-US" sz="3600" b="1" dirty="0" smtClean="0"/>
              <a:t>ge between 70 to 89 Y, 53,2% of group.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9FF9-40BE-9643-BD08-C124E57448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15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488"/>
            <a:ext cx="8229600" cy="952623"/>
          </a:xfrm>
        </p:spPr>
        <p:txBody>
          <a:bodyPr/>
          <a:lstStyle/>
          <a:p>
            <a:pPr algn="just"/>
            <a:r>
              <a:rPr lang="en-US" b="1" u="sng" dirty="0"/>
              <a:t>E</a:t>
            </a:r>
            <a:r>
              <a:rPr lang="en-US" b="1" u="sng" dirty="0" smtClean="0"/>
              <a:t>pidemiology</a:t>
            </a:r>
            <a:r>
              <a:rPr lang="en-US" dirty="0" smtClean="0"/>
              <a:t> </a:t>
            </a:r>
            <a:r>
              <a:rPr lang="en-US" b="1" dirty="0" smtClean="0"/>
              <a:t>(2)</a:t>
            </a: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4944240"/>
              </p:ext>
            </p:extLst>
          </p:nvPr>
        </p:nvGraphicFramePr>
        <p:xfrm>
          <a:off x="457200" y="1141528"/>
          <a:ext cx="8229600" cy="3956766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59461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5BEB09"/>
                          </a:solidFill>
                        </a:rPr>
                        <a:t>Âge</a:t>
                      </a:r>
                      <a:r>
                        <a:rPr lang="en-US" b="1" dirty="0" smtClean="0">
                          <a:solidFill>
                            <a:srgbClr val="5BEB09"/>
                          </a:solidFill>
                        </a:rPr>
                        <a:t>              </a:t>
                      </a:r>
                      <a:endParaRPr lang="en-US" b="1" dirty="0">
                        <a:solidFill>
                          <a:srgbClr val="5BEB0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5BEB09"/>
                          </a:solidFill>
                        </a:rPr>
                        <a:t>Nombre</a:t>
                      </a:r>
                      <a:r>
                        <a:rPr lang="en-US" b="1" dirty="0" smtClean="0">
                          <a:solidFill>
                            <a:srgbClr val="5BEB09"/>
                          </a:solidFill>
                        </a:rPr>
                        <a:t> de </a:t>
                      </a:r>
                      <a:r>
                        <a:rPr lang="en-US" b="1" dirty="0" err="1" smtClean="0">
                          <a:solidFill>
                            <a:srgbClr val="5BEB09"/>
                          </a:solidFill>
                        </a:rPr>
                        <a:t>cas</a:t>
                      </a:r>
                      <a:endParaRPr lang="en-US" b="1" dirty="0">
                        <a:solidFill>
                          <a:srgbClr val="5BEB0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5BEB09"/>
                          </a:solidFill>
                        </a:rPr>
                        <a:t>pourcentage</a:t>
                      </a:r>
                      <a:endParaRPr lang="en-US" b="1" dirty="0">
                        <a:solidFill>
                          <a:srgbClr val="5BEB09"/>
                        </a:solidFill>
                      </a:endParaRPr>
                    </a:p>
                  </a:txBody>
                  <a:tcPr/>
                </a:tc>
              </a:tr>
              <a:tr h="65946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18-29 </a:t>
                      </a:r>
                      <a:r>
                        <a:rPr lang="en-US" b="1" dirty="0" err="1" smtClean="0"/>
                        <a:t>ans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4,3%</a:t>
                      </a:r>
                      <a:endParaRPr lang="en-US" b="1" dirty="0"/>
                    </a:p>
                  </a:txBody>
                  <a:tcPr/>
                </a:tc>
              </a:tr>
              <a:tr h="65946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30-49 </a:t>
                      </a:r>
                      <a:r>
                        <a:rPr lang="en-US" b="1" dirty="0" err="1" smtClean="0"/>
                        <a:t>ans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14,1%</a:t>
                      </a:r>
                      <a:endParaRPr lang="en-US" b="1" dirty="0"/>
                    </a:p>
                  </a:txBody>
                  <a:tcPr/>
                </a:tc>
              </a:tr>
              <a:tr h="65946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50 – 69 </a:t>
                      </a:r>
                      <a:r>
                        <a:rPr lang="en-US" b="1" dirty="0" err="1" smtClean="0"/>
                        <a:t>ans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19,5%</a:t>
                      </a:r>
                      <a:endParaRPr lang="en-US" b="1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65946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70-89 </a:t>
                      </a:r>
                      <a:r>
                        <a:rPr lang="en-US" b="1" dirty="0" err="1" smtClean="0"/>
                        <a:t>ans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53,2%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65946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&gt;90 </a:t>
                      </a:r>
                      <a:r>
                        <a:rPr lang="en-US" b="1" dirty="0" err="1" smtClean="0"/>
                        <a:t>ans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8,6%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23229" y="5301369"/>
            <a:ext cx="39642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Different a</a:t>
            </a:r>
            <a:r>
              <a:rPr lang="en-US" sz="2800" b="1" dirty="0" smtClean="0"/>
              <a:t>ge </a:t>
            </a:r>
            <a:r>
              <a:rPr lang="en-US" sz="2800" b="1" dirty="0" smtClean="0"/>
              <a:t>of </a:t>
            </a:r>
            <a:r>
              <a:rPr lang="en-US" sz="2800" b="1" dirty="0" smtClean="0"/>
              <a:t>patients</a:t>
            </a:r>
            <a:endParaRPr lang="en-US" sz="2800" b="1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176A-34D7-FA4A-AB39-ABCE1FA4C9C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254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Epidemiology (3)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 Gender</a:t>
            </a:r>
          </a:p>
          <a:p>
            <a:pPr lvl="1"/>
            <a:r>
              <a:rPr lang="en-US" sz="3200" b="1" dirty="0" smtClean="0"/>
              <a:t>Male = 64 cases, 69.6%</a:t>
            </a:r>
          </a:p>
          <a:p>
            <a:pPr lvl="1"/>
            <a:r>
              <a:rPr lang="en-US" sz="3200" b="1" dirty="0" smtClean="0"/>
              <a:t>Female = 28 cases, 30.4%</a:t>
            </a:r>
          </a:p>
          <a:p>
            <a:r>
              <a:rPr lang="en-US" b="1" dirty="0" err="1" smtClean="0"/>
              <a:t>Tabagism</a:t>
            </a:r>
            <a:r>
              <a:rPr lang="en-US" b="1" dirty="0" smtClean="0"/>
              <a:t> </a:t>
            </a:r>
          </a:p>
          <a:p>
            <a:pPr lvl="1"/>
            <a:r>
              <a:rPr lang="en-US" sz="3200" b="1" dirty="0" smtClean="0"/>
              <a:t>Active </a:t>
            </a:r>
            <a:r>
              <a:rPr lang="en-US" sz="3200" b="1" dirty="0" err="1" smtClean="0"/>
              <a:t>Tabagism</a:t>
            </a:r>
            <a:r>
              <a:rPr lang="en-US" sz="3200" b="1" dirty="0" smtClean="0"/>
              <a:t> = 81%</a:t>
            </a:r>
          </a:p>
          <a:p>
            <a:pPr lvl="1"/>
            <a:r>
              <a:rPr lang="en-US" sz="3200" b="1" dirty="0" smtClean="0"/>
              <a:t>Passive </a:t>
            </a:r>
            <a:r>
              <a:rPr lang="en-US" sz="3200" b="1" dirty="0" err="1" smtClean="0"/>
              <a:t>Tabagism</a:t>
            </a:r>
            <a:r>
              <a:rPr lang="en-US" sz="3200" b="1" dirty="0" smtClean="0"/>
              <a:t> </a:t>
            </a:r>
            <a:r>
              <a:rPr lang="en-US" sz="3200" b="1" dirty="0" smtClean="0"/>
              <a:t>= 19%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9FF9-40BE-9643-BD08-C124E57448B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589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b="1" u="sng" dirty="0"/>
              <a:t>E</a:t>
            </a:r>
            <a:r>
              <a:rPr lang="en-US" b="1" u="sng" dirty="0" smtClean="0"/>
              <a:t>pidemiology</a:t>
            </a:r>
            <a:r>
              <a:rPr lang="en-US" b="1" dirty="0" smtClean="0"/>
              <a:t> (4)</a:t>
            </a: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238171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176A-34D7-FA4A-AB39-ABCE1FA4C9C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81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/>
              <a:t>E</a:t>
            </a:r>
            <a:r>
              <a:rPr lang="en-US" b="1" u="sng" dirty="0" smtClean="0"/>
              <a:t>pidemiology</a:t>
            </a:r>
            <a:r>
              <a:rPr lang="en-US" b="1" dirty="0" smtClean="0"/>
              <a:t> (5)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41295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176A-34D7-FA4A-AB39-ABCE1FA4C9C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125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Diagnosis (1)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Clinical </a:t>
            </a:r>
          </a:p>
          <a:p>
            <a:pPr lvl="1"/>
            <a:r>
              <a:rPr lang="en-US" b="1" dirty="0" smtClean="0"/>
              <a:t>Chest pain/back pain 70%</a:t>
            </a:r>
          </a:p>
          <a:p>
            <a:pPr lvl="1"/>
            <a:r>
              <a:rPr lang="en-US" b="1" dirty="0" smtClean="0"/>
              <a:t>Dried cough 65%</a:t>
            </a:r>
          </a:p>
          <a:p>
            <a:pPr lvl="1"/>
            <a:r>
              <a:rPr lang="en-US" b="1" dirty="0" err="1" smtClean="0"/>
              <a:t>Hemoptysia</a:t>
            </a:r>
            <a:r>
              <a:rPr lang="en-US" b="1" dirty="0" smtClean="0"/>
              <a:t> 36%</a:t>
            </a:r>
          </a:p>
          <a:p>
            <a:pPr lvl="1"/>
            <a:r>
              <a:rPr lang="en-US" b="1" dirty="0" smtClean="0"/>
              <a:t>Dyspnea 35%</a:t>
            </a:r>
          </a:p>
          <a:p>
            <a:pPr lvl="1"/>
            <a:r>
              <a:rPr lang="en-US" b="1" dirty="0" err="1" smtClean="0"/>
              <a:t>Polypnea</a:t>
            </a:r>
            <a:r>
              <a:rPr lang="en-US" b="1" dirty="0" smtClean="0"/>
              <a:t> 22%</a:t>
            </a:r>
          </a:p>
          <a:p>
            <a:pPr lvl="1"/>
            <a:r>
              <a:rPr lang="en-US" b="1" dirty="0" smtClean="0"/>
              <a:t>Biopsy of lesion, lymph nodes 18%</a:t>
            </a:r>
          </a:p>
          <a:p>
            <a:pPr lvl="1"/>
            <a:r>
              <a:rPr lang="en-US" b="1" dirty="0" smtClean="0"/>
              <a:t>Loss weight 15%.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9FF9-40BE-9643-BD08-C124E57448B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07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Diagnosis (2)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Paraclincal</a:t>
            </a:r>
            <a:r>
              <a:rPr lang="en-US" b="1" dirty="0" smtClean="0"/>
              <a:t> </a:t>
            </a:r>
          </a:p>
          <a:p>
            <a:pPr lvl="1"/>
            <a:r>
              <a:rPr lang="en-US" b="1" dirty="0" smtClean="0"/>
              <a:t>Chest X-rays 100%.</a:t>
            </a:r>
          </a:p>
          <a:p>
            <a:pPr lvl="1"/>
            <a:r>
              <a:rPr lang="en-US" b="1" dirty="0" smtClean="0"/>
              <a:t>Bronchoscopy 96%.</a:t>
            </a:r>
          </a:p>
          <a:p>
            <a:pPr lvl="1"/>
            <a:r>
              <a:rPr lang="en-US" b="1" dirty="0" smtClean="0"/>
              <a:t>Chest CT scan 100%.</a:t>
            </a:r>
          </a:p>
          <a:p>
            <a:pPr lvl="1"/>
            <a:r>
              <a:rPr lang="en-US" b="1" dirty="0" smtClean="0"/>
              <a:t>Biopsy by chest CT scan 57%.</a:t>
            </a:r>
          </a:p>
          <a:p>
            <a:pPr lvl="1"/>
            <a:r>
              <a:rPr lang="en-US" b="1" dirty="0" smtClean="0"/>
              <a:t>Biopsy by bronchoscopy 29%.</a:t>
            </a:r>
          </a:p>
          <a:p>
            <a:pPr lvl="1"/>
            <a:r>
              <a:rPr lang="en-US" b="1" dirty="0" err="1" smtClean="0"/>
              <a:t>Cytologie</a:t>
            </a:r>
            <a:r>
              <a:rPr lang="en-US" b="1" dirty="0" smtClean="0"/>
              <a:t> of pleural</a:t>
            </a:r>
            <a:r>
              <a:rPr lang="en-US" dirty="0" smtClean="0"/>
              <a:t> </a:t>
            </a:r>
            <a:r>
              <a:rPr lang="en-US" b="1" dirty="0" smtClean="0"/>
              <a:t>liquid</a:t>
            </a:r>
            <a:r>
              <a:rPr lang="en-US" dirty="0" smtClean="0"/>
              <a:t> </a:t>
            </a:r>
            <a:r>
              <a:rPr lang="en-US" b="1" dirty="0" smtClean="0"/>
              <a:t>positive 18 %.</a:t>
            </a:r>
          </a:p>
          <a:p>
            <a:r>
              <a:rPr lang="en-US" b="1" dirty="0" err="1" smtClean="0"/>
              <a:t>Histo</a:t>
            </a:r>
            <a:r>
              <a:rPr lang="en-US" b="1" dirty="0" smtClean="0"/>
              <a:t>-pathology of specimen = 100%.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9FF9-40BE-9643-BD08-C124E57448B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38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1229</Words>
  <Application>Microsoft Macintosh PowerPoint</Application>
  <PresentationFormat>On-screen Show (4:3)</PresentationFormat>
  <Paragraphs>271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Lung Cancers in Surgery Ward, Calmette hospital, Cambodia  (3 years: january 2010 – December 2012)</vt:lpstr>
      <vt:lpstr>Generality </vt:lpstr>
      <vt:lpstr>Epidemiology (1)</vt:lpstr>
      <vt:lpstr>Epidemiology (2)</vt:lpstr>
      <vt:lpstr>Epidemiology (3)</vt:lpstr>
      <vt:lpstr>Epidemiology (4)</vt:lpstr>
      <vt:lpstr>Epidemiology (5)</vt:lpstr>
      <vt:lpstr>Diagnosis (1)</vt:lpstr>
      <vt:lpstr>Diagnosis (2)</vt:lpstr>
      <vt:lpstr>Stage and type of cancer cells</vt:lpstr>
      <vt:lpstr>Surgical Treatment  (1)</vt:lpstr>
      <vt:lpstr>Surgical treatment (2) </vt:lpstr>
      <vt:lpstr>Surgical treatment (3)</vt:lpstr>
      <vt:lpstr>Surgical Treatment (4)</vt:lpstr>
      <vt:lpstr>Results (1)</vt:lpstr>
      <vt:lpstr>Results (2)</vt:lpstr>
      <vt:lpstr>Results (3)</vt:lpstr>
      <vt:lpstr>Results (4)</vt:lpstr>
      <vt:lpstr>Discussion (1) </vt:lpstr>
      <vt:lpstr>Discussion (2)</vt:lpstr>
      <vt:lpstr>Discussion (3)</vt:lpstr>
      <vt:lpstr>Conclusion (1)</vt:lpstr>
      <vt:lpstr>Conclusion (2)</vt:lpstr>
      <vt:lpstr>Conclusion (3)</vt:lpstr>
      <vt:lpstr>PowerPoint Presentation</vt:lpstr>
    </vt:vector>
  </TitlesOfParts>
  <Company>Hospital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Lung Cancers in Surgery Ward, Calmette hospital, Cambodia  (3 years: january 2010 – December 2012)</dc:title>
  <dc:creator>DUONG CHHAY</dc:creator>
  <cp:lastModifiedBy>DUONG CHHAY</cp:lastModifiedBy>
  <cp:revision>19</cp:revision>
  <dcterms:created xsi:type="dcterms:W3CDTF">2017-10-24T03:47:51Z</dcterms:created>
  <dcterms:modified xsi:type="dcterms:W3CDTF">2017-10-24T09:05:12Z</dcterms:modified>
</cp:coreProperties>
</file>