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phụ đề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0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Ảnh Toàn cảnh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2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73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vi-VN"/>
              <a:t>Chỉnh sửa kiểu văn bản của Bản cái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1487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7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ộ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91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ột Hình 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66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38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1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8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6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3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9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4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91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533400" y="1447801"/>
            <a:ext cx="7924800" cy="3329581"/>
          </a:xfrm>
        </p:spPr>
        <p:txBody>
          <a:bodyPr/>
          <a:lstStyle/>
          <a:p>
            <a:r>
              <a:rPr lang="fr-FR" dirty="0" err="1"/>
              <a:t>Research</a:t>
            </a:r>
            <a:r>
              <a:rPr lang="fr-FR" dirty="0"/>
              <a:t> about </a:t>
            </a:r>
            <a:r>
              <a:rPr lang="fr-FR" dirty="0" err="1"/>
              <a:t>shoulder</a:t>
            </a:r>
            <a:r>
              <a:rPr lang="fr-FR" dirty="0"/>
              <a:t> </a:t>
            </a:r>
            <a:r>
              <a:rPr lang="fr-FR" dirty="0" err="1"/>
              <a:t>dystocia</a:t>
            </a:r>
            <a:endParaRPr lang="fr-FR" dirty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7515558" cy="1775820"/>
          </a:xfrm>
        </p:spPr>
        <p:txBody>
          <a:bodyPr>
            <a:normAutofit/>
          </a:bodyPr>
          <a:lstStyle/>
          <a:p>
            <a:pPr algn="ctr"/>
            <a:endParaRPr lang="fr-FR" dirty="0"/>
          </a:p>
          <a:p>
            <a:pPr algn="ctr"/>
            <a:r>
              <a:rPr lang="fr-FR" dirty="0"/>
              <a:t>NGUYEN Hai Long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Jean Verdier 2017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930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Obstetrique</a:t>
            </a:r>
            <a:r>
              <a:rPr lang="fr-FR" dirty="0"/>
              <a:t> </a:t>
            </a:r>
            <a:r>
              <a:rPr lang="fr-FR" dirty="0" err="1"/>
              <a:t>History</a:t>
            </a:r>
            <a:endParaRPr lang="fr-FR" dirty="0"/>
          </a:p>
        </p:txBody>
      </p:sp>
      <p:graphicFrame>
        <p:nvGraphicFramePr>
          <p:cNvPr id="4" name="Chỗ dành sẵn cho Nội dung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982025"/>
              </p:ext>
            </p:extLst>
          </p:nvPr>
        </p:nvGraphicFramePr>
        <p:xfrm>
          <a:off x="457200" y="2057400"/>
          <a:ext cx="8229599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7984">
                  <a:extLst>
                    <a:ext uri="{9D8B030D-6E8A-4147-A177-3AD203B41FA5}">
                      <a16:colId xmlns:a16="http://schemas.microsoft.com/office/drawing/2014/main" val="4199911681"/>
                    </a:ext>
                  </a:extLst>
                </a:gridCol>
                <a:gridCol w="1940489">
                  <a:extLst>
                    <a:ext uri="{9D8B030D-6E8A-4147-A177-3AD203B41FA5}">
                      <a16:colId xmlns:a16="http://schemas.microsoft.com/office/drawing/2014/main" val="993902112"/>
                    </a:ext>
                  </a:extLst>
                </a:gridCol>
                <a:gridCol w="1771919">
                  <a:extLst>
                    <a:ext uri="{9D8B030D-6E8A-4147-A177-3AD203B41FA5}">
                      <a16:colId xmlns:a16="http://schemas.microsoft.com/office/drawing/2014/main" val="2704936461"/>
                    </a:ext>
                  </a:extLst>
                </a:gridCol>
                <a:gridCol w="1809207">
                  <a:extLst>
                    <a:ext uri="{9D8B030D-6E8A-4147-A177-3AD203B41FA5}">
                      <a16:colId xmlns:a16="http://schemas.microsoft.com/office/drawing/2014/main" val="1215533010"/>
                    </a:ext>
                  </a:extLst>
                </a:gridCol>
              </a:tblGrid>
              <a:tr h="2438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</a:rPr>
                        <a:t>Nullipare</a:t>
                      </a:r>
                      <a:endParaRPr lang="fr-F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63 (30,7%)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</a:rPr>
                        <a:t>4098 (36,6%)</a:t>
                      </a:r>
                      <a:endParaRPr lang="fr-F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</a:rPr>
                        <a:t>0,084 non significative</a:t>
                      </a:r>
                      <a:endParaRPr lang="fr-F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1526120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74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18882"/>
          </a:xfrm>
        </p:spPr>
        <p:txBody>
          <a:bodyPr/>
          <a:lstStyle/>
          <a:p>
            <a:r>
              <a:rPr lang="fr-FR" dirty="0"/>
              <a:t>RESULT</a:t>
            </a:r>
          </a:p>
        </p:txBody>
      </p:sp>
      <p:graphicFrame>
        <p:nvGraphicFramePr>
          <p:cNvPr id="4" name="Chỗ dành sẵn cho Nội dung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749282"/>
              </p:ext>
            </p:extLst>
          </p:nvPr>
        </p:nvGraphicFramePr>
        <p:xfrm>
          <a:off x="484710" y="1150875"/>
          <a:ext cx="8229600" cy="5545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7984">
                  <a:extLst>
                    <a:ext uri="{9D8B030D-6E8A-4147-A177-3AD203B41FA5}">
                      <a16:colId xmlns:a16="http://schemas.microsoft.com/office/drawing/2014/main" val="3581604969"/>
                    </a:ext>
                  </a:extLst>
                </a:gridCol>
                <a:gridCol w="1940490">
                  <a:extLst>
                    <a:ext uri="{9D8B030D-6E8A-4147-A177-3AD203B41FA5}">
                      <a16:colId xmlns:a16="http://schemas.microsoft.com/office/drawing/2014/main" val="2851189351"/>
                    </a:ext>
                  </a:extLst>
                </a:gridCol>
                <a:gridCol w="1771919">
                  <a:extLst>
                    <a:ext uri="{9D8B030D-6E8A-4147-A177-3AD203B41FA5}">
                      <a16:colId xmlns:a16="http://schemas.microsoft.com/office/drawing/2014/main" val="377836053"/>
                    </a:ext>
                  </a:extLst>
                </a:gridCol>
                <a:gridCol w="1809207">
                  <a:extLst>
                    <a:ext uri="{9D8B030D-6E8A-4147-A177-3AD203B41FA5}">
                      <a16:colId xmlns:a16="http://schemas.microsoft.com/office/drawing/2014/main" val="4134791761"/>
                    </a:ext>
                  </a:extLst>
                </a:gridCol>
              </a:tblGrid>
              <a:tr h="819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Term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40,28 ± 1,02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39,63 ± 1,71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&lt;0,001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3428629264"/>
                  </a:ext>
                </a:extLst>
              </a:tr>
              <a:tr h="819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Declenchement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59 (28,8%)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2170 (19,4%)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&lt;0,001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3243611312"/>
                  </a:ext>
                </a:extLst>
              </a:tr>
              <a:tr h="819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Spatules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47 (22,9%)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1304 (11,6%)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&lt;0,001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1549519669"/>
                  </a:ext>
                </a:extLst>
              </a:tr>
              <a:tr h="1619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Ventouse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11 (5,4%)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526 (4,7%)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0,655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Non-significative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514024294"/>
                  </a:ext>
                </a:extLst>
              </a:tr>
              <a:tr h="54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Forceps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</a:rPr>
                        <a:t>14 (6,8%)</a:t>
                      </a:r>
                      <a:endParaRPr lang="fr-F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372 (3,3%)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&lt;0,01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2581708300"/>
                  </a:ext>
                </a:extLst>
              </a:tr>
              <a:tr h="792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Duration of the travail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6,47 ± 3,89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5,31 ± 3,57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&lt;0,001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3091741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925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RESULT</a:t>
            </a:r>
          </a:p>
        </p:txBody>
      </p:sp>
      <p:graphicFrame>
        <p:nvGraphicFramePr>
          <p:cNvPr id="4" name="Chỗ dành sẵn cho Nội dung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621273"/>
              </p:ext>
            </p:extLst>
          </p:nvPr>
        </p:nvGraphicFramePr>
        <p:xfrm>
          <a:off x="457200" y="1676400"/>
          <a:ext cx="8229600" cy="5028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7984">
                  <a:extLst>
                    <a:ext uri="{9D8B030D-6E8A-4147-A177-3AD203B41FA5}">
                      <a16:colId xmlns:a16="http://schemas.microsoft.com/office/drawing/2014/main" val="1028245416"/>
                    </a:ext>
                  </a:extLst>
                </a:gridCol>
                <a:gridCol w="1940490">
                  <a:extLst>
                    <a:ext uri="{9D8B030D-6E8A-4147-A177-3AD203B41FA5}">
                      <a16:colId xmlns:a16="http://schemas.microsoft.com/office/drawing/2014/main" val="2389039767"/>
                    </a:ext>
                  </a:extLst>
                </a:gridCol>
                <a:gridCol w="1771919">
                  <a:extLst>
                    <a:ext uri="{9D8B030D-6E8A-4147-A177-3AD203B41FA5}">
                      <a16:colId xmlns:a16="http://schemas.microsoft.com/office/drawing/2014/main" val="1991633849"/>
                    </a:ext>
                  </a:extLst>
                </a:gridCol>
                <a:gridCol w="1809207">
                  <a:extLst>
                    <a:ext uri="{9D8B030D-6E8A-4147-A177-3AD203B41FA5}">
                      <a16:colId xmlns:a16="http://schemas.microsoft.com/office/drawing/2014/main" val="396774383"/>
                    </a:ext>
                  </a:extLst>
                </a:gridCol>
              </a:tblGrid>
              <a:tr h="1164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Weight</a:t>
                      </a:r>
                      <a:r>
                        <a:rPr lang="fr-FR" sz="2400" dirty="0">
                          <a:effectLst/>
                        </a:rPr>
                        <a:t> </a:t>
                      </a:r>
                      <a:r>
                        <a:rPr lang="fr-FR" sz="2400" dirty="0" err="1">
                          <a:effectLst/>
                        </a:rPr>
                        <a:t>average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3907,78 ± 399,72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3281,46 ± 493,65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&lt;0,001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494543624"/>
                  </a:ext>
                </a:extLst>
              </a:tr>
              <a:tr h="1741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&gt;4000g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</a:rPr>
                        <a:t>83 (40,5%)</a:t>
                      </a:r>
                      <a:endParaRPr lang="fr-F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684 (6,1%)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RR=6,628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95%CI (5,53-7,94) p&lt;0,001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4147775388"/>
                  </a:ext>
                </a:extLst>
              </a:tr>
              <a:tr h="1741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&gt;4500g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15 (7,3%)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47 (0,4%)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RR=17,43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95%CI (9,912-30,657) p&lt;0,001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2101491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307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Complications</a:t>
            </a:r>
          </a:p>
        </p:txBody>
      </p:sp>
      <p:graphicFrame>
        <p:nvGraphicFramePr>
          <p:cNvPr id="4" name="Chỗ dành sẵn cho Nội dung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868276"/>
              </p:ext>
            </p:extLst>
          </p:nvPr>
        </p:nvGraphicFramePr>
        <p:xfrm>
          <a:off x="457200" y="1752600"/>
          <a:ext cx="8229600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7984">
                  <a:extLst>
                    <a:ext uri="{9D8B030D-6E8A-4147-A177-3AD203B41FA5}">
                      <a16:colId xmlns:a16="http://schemas.microsoft.com/office/drawing/2014/main" val="4256030309"/>
                    </a:ext>
                  </a:extLst>
                </a:gridCol>
                <a:gridCol w="1940490">
                  <a:extLst>
                    <a:ext uri="{9D8B030D-6E8A-4147-A177-3AD203B41FA5}">
                      <a16:colId xmlns:a16="http://schemas.microsoft.com/office/drawing/2014/main" val="4290680059"/>
                    </a:ext>
                  </a:extLst>
                </a:gridCol>
                <a:gridCol w="1771919">
                  <a:extLst>
                    <a:ext uri="{9D8B030D-6E8A-4147-A177-3AD203B41FA5}">
                      <a16:colId xmlns:a16="http://schemas.microsoft.com/office/drawing/2014/main" val="3205463797"/>
                    </a:ext>
                  </a:extLst>
                </a:gridCol>
                <a:gridCol w="1809207">
                  <a:extLst>
                    <a:ext uri="{9D8B030D-6E8A-4147-A177-3AD203B41FA5}">
                      <a16:colId xmlns:a16="http://schemas.microsoft.com/office/drawing/2014/main" val="2055979939"/>
                    </a:ext>
                  </a:extLst>
                </a:gridCol>
              </a:tblGrid>
              <a:tr h="1033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Complications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14 (6,8%)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16 (0,1%)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&lt;0,001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4227632054"/>
                  </a:ext>
                </a:extLst>
              </a:tr>
              <a:tr h="2047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Fracture de la clavicule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12 (5,9%)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16 (0,1%)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&lt;0,001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139380599"/>
                  </a:ext>
                </a:extLst>
              </a:tr>
              <a:tr h="1033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Plexus brachial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2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0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3752250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509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0282"/>
          </a:xfrm>
        </p:spPr>
        <p:txBody>
          <a:bodyPr/>
          <a:lstStyle/>
          <a:p>
            <a:r>
              <a:rPr lang="fr-FR" dirty="0"/>
              <a:t>diabète</a:t>
            </a:r>
          </a:p>
        </p:txBody>
      </p:sp>
      <p:graphicFrame>
        <p:nvGraphicFramePr>
          <p:cNvPr id="4" name="Chỗ dành sẵn cho Nội dung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094552"/>
              </p:ext>
            </p:extLst>
          </p:nvPr>
        </p:nvGraphicFramePr>
        <p:xfrm>
          <a:off x="381000" y="1123437"/>
          <a:ext cx="8229600" cy="5755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2116">
                  <a:extLst>
                    <a:ext uri="{9D8B030D-6E8A-4147-A177-3AD203B41FA5}">
                      <a16:colId xmlns:a16="http://schemas.microsoft.com/office/drawing/2014/main" val="23836268"/>
                    </a:ext>
                  </a:extLst>
                </a:gridCol>
                <a:gridCol w="1525768">
                  <a:extLst>
                    <a:ext uri="{9D8B030D-6E8A-4147-A177-3AD203B41FA5}">
                      <a16:colId xmlns:a16="http://schemas.microsoft.com/office/drawing/2014/main" val="1849694506"/>
                    </a:ext>
                  </a:extLst>
                </a:gridCol>
                <a:gridCol w="2245035">
                  <a:extLst>
                    <a:ext uri="{9D8B030D-6E8A-4147-A177-3AD203B41FA5}">
                      <a16:colId xmlns:a16="http://schemas.microsoft.com/office/drawing/2014/main" val="2318066537"/>
                    </a:ext>
                  </a:extLst>
                </a:gridCol>
                <a:gridCol w="2246681">
                  <a:extLst>
                    <a:ext uri="{9D8B030D-6E8A-4147-A177-3AD203B41FA5}">
                      <a16:colId xmlns:a16="http://schemas.microsoft.com/office/drawing/2014/main" val="1872491568"/>
                    </a:ext>
                  </a:extLst>
                </a:gridCol>
              </a:tblGrid>
              <a:tr h="774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n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BMI maternel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Le poids du nouveau-né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2492416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Non diabète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9390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23,95± 5,49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3280,32± 498,7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6873833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Diabète </a:t>
                      </a:r>
                      <a:r>
                        <a:rPr lang="fr-FR" sz="2400" dirty="0" err="1">
                          <a:effectLst/>
                        </a:rPr>
                        <a:t>isulino-dépendant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31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25,91± 5,7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3202,9± 591,81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769806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Diabète non insulino-dépendant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57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30,76± 6,35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3438,25±692,64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7040817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Diabète gestationnel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1924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26,39± 5,95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3350,42±488,10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269528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Valeur de p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&lt; 0,001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&lt;0,001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7033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88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ROC of fœtal </a:t>
            </a:r>
            <a:r>
              <a:rPr lang="fr-FR" dirty="0" err="1"/>
              <a:t>weight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and </a:t>
            </a:r>
            <a:r>
              <a:rPr lang="fr-FR" dirty="0" err="1"/>
              <a:t>shoulder</a:t>
            </a:r>
            <a:r>
              <a:rPr lang="fr-FR" dirty="0"/>
              <a:t> </a:t>
            </a:r>
            <a:r>
              <a:rPr lang="fr-FR" dirty="0" err="1"/>
              <a:t>dystocia</a:t>
            </a:r>
            <a:endParaRPr lang="fr-FR" dirty="0"/>
          </a:p>
        </p:txBody>
      </p:sp>
      <p:pic>
        <p:nvPicPr>
          <p:cNvPr id="5" name="Chỗ dành sẵn cho Nội dung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0" y="2332037"/>
            <a:ext cx="5652946" cy="4525963"/>
          </a:xfrm>
        </p:spPr>
      </p:pic>
      <p:sp>
        <p:nvSpPr>
          <p:cNvPr id="6" name="Hộp Văn bản 5"/>
          <p:cNvSpPr txBox="1"/>
          <p:nvPr/>
        </p:nvSpPr>
        <p:spPr>
          <a:xfrm>
            <a:off x="5665916" y="3505201"/>
            <a:ext cx="3249484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Cut off = 3602,5 gr</a:t>
            </a:r>
          </a:p>
        </p:txBody>
      </p:sp>
    </p:spTree>
    <p:extLst>
      <p:ext uri="{BB962C8B-B14F-4D97-AF65-F5344CB8AC3E}">
        <p14:creationId xmlns:p14="http://schemas.microsoft.com/office/powerpoint/2010/main" val="1268487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ROC of </a:t>
            </a:r>
            <a:r>
              <a:rPr lang="fr-FR" dirty="0" err="1"/>
              <a:t>term</a:t>
            </a:r>
            <a:r>
              <a:rPr lang="fr-FR" dirty="0"/>
              <a:t> and </a:t>
            </a:r>
            <a:r>
              <a:rPr lang="fr-FR" dirty="0" err="1"/>
              <a:t>shoulder</a:t>
            </a:r>
            <a:r>
              <a:rPr lang="fr-FR" dirty="0"/>
              <a:t> </a:t>
            </a:r>
            <a:r>
              <a:rPr lang="fr-FR" dirty="0" err="1"/>
              <a:t>dystocia</a:t>
            </a:r>
            <a:endParaRPr lang="fr-FR" dirty="0"/>
          </a:p>
        </p:txBody>
      </p:sp>
      <p:pic>
        <p:nvPicPr>
          <p:cNvPr id="5" name="Chỗ dành sẵn cho Nội dung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32037"/>
            <a:ext cx="5652946" cy="4525963"/>
          </a:xfrm>
        </p:spPr>
      </p:pic>
      <p:sp>
        <p:nvSpPr>
          <p:cNvPr id="6" name="Hộp Văn bản 5"/>
          <p:cNvSpPr txBox="1"/>
          <p:nvPr/>
        </p:nvSpPr>
        <p:spPr>
          <a:xfrm>
            <a:off x="6110146" y="3581401"/>
            <a:ext cx="2881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Cut off = 39,7 SA</a:t>
            </a:r>
          </a:p>
        </p:txBody>
      </p:sp>
    </p:spTree>
    <p:extLst>
      <p:ext uri="{BB962C8B-B14F-4D97-AF65-F5344CB8AC3E}">
        <p14:creationId xmlns:p14="http://schemas.microsoft.com/office/powerpoint/2010/main" val="2822706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risk</a:t>
            </a:r>
            <a:r>
              <a:rPr lang="fr-FR" dirty="0"/>
              <a:t> </a:t>
            </a:r>
            <a:r>
              <a:rPr lang="fr-FR" dirty="0" err="1"/>
              <a:t>factors</a:t>
            </a:r>
            <a:r>
              <a:rPr lang="fr-FR" dirty="0"/>
              <a:t> for </a:t>
            </a:r>
            <a:r>
              <a:rPr lang="fr-FR" dirty="0" err="1"/>
              <a:t>shoulder</a:t>
            </a:r>
            <a:r>
              <a:rPr lang="fr-FR" dirty="0"/>
              <a:t> </a:t>
            </a:r>
            <a:r>
              <a:rPr lang="fr-FR" dirty="0" err="1"/>
              <a:t>dystocia</a:t>
            </a:r>
            <a:r>
              <a:rPr lang="fr-FR" dirty="0"/>
              <a:t> are: </a:t>
            </a:r>
          </a:p>
          <a:p>
            <a:pPr lvl="1"/>
            <a:r>
              <a:rPr lang="fr-FR" dirty="0" err="1"/>
              <a:t>Diabetes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Especially</a:t>
            </a:r>
            <a:r>
              <a:rPr lang="fr-FR" dirty="0"/>
              <a:t> non-</a:t>
            </a:r>
            <a:r>
              <a:rPr lang="fr-FR" dirty="0" err="1"/>
              <a:t>insulin</a:t>
            </a:r>
            <a:r>
              <a:rPr lang="fr-FR" dirty="0"/>
              <a:t>-</a:t>
            </a:r>
            <a:r>
              <a:rPr lang="fr-FR" dirty="0" err="1"/>
              <a:t>dependent</a:t>
            </a:r>
            <a:r>
              <a:rPr lang="fr-FR" dirty="0"/>
              <a:t> </a:t>
            </a:r>
            <a:r>
              <a:rPr lang="fr-FR" dirty="0" err="1"/>
              <a:t>diabetes</a:t>
            </a:r>
            <a:endParaRPr lang="fr-FR" dirty="0"/>
          </a:p>
          <a:p>
            <a:pPr lvl="1"/>
            <a:r>
              <a:rPr lang="fr-FR" dirty="0" err="1"/>
              <a:t>Obesity</a:t>
            </a:r>
            <a:endParaRPr lang="fr-FR" dirty="0"/>
          </a:p>
          <a:p>
            <a:pPr lvl="1"/>
            <a:r>
              <a:rPr lang="fr-FR" dirty="0" err="1"/>
              <a:t>Macrosomia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8585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Proposition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fr-FR" dirty="0"/>
              <a:t>An </a:t>
            </a:r>
            <a:r>
              <a:rPr lang="fr-FR" dirty="0" err="1"/>
              <a:t>ultrasound</a:t>
            </a:r>
            <a:r>
              <a:rPr lang="fr-FR" dirty="0"/>
              <a:t> of estimation of </a:t>
            </a:r>
            <a:r>
              <a:rPr lang="fr-FR" dirty="0" err="1"/>
              <a:t>fetal</a:t>
            </a:r>
            <a:r>
              <a:rPr lang="fr-FR" dirty="0"/>
              <a:t> </a:t>
            </a:r>
            <a:r>
              <a:rPr lang="fr-FR" dirty="0" err="1"/>
              <a:t>weight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held</a:t>
            </a:r>
            <a:r>
              <a:rPr lang="fr-FR" dirty="0"/>
              <a:t> at 37 SA. At 38-39 </a:t>
            </a:r>
            <a:r>
              <a:rPr lang="fr-FR" dirty="0" err="1"/>
              <a:t>weeks</a:t>
            </a:r>
            <a:r>
              <a:rPr lang="fr-FR" dirty="0"/>
              <a:t>, if the </a:t>
            </a:r>
            <a:r>
              <a:rPr lang="fr-FR" dirty="0" err="1"/>
              <a:t>estimated</a:t>
            </a:r>
            <a:r>
              <a:rPr lang="fr-FR" dirty="0"/>
              <a:t> </a:t>
            </a:r>
            <a:r>
              <a:rPr lang="fr-FR" dirty="0" err="1"/>
              <a:t>fetal</a:t>
            </a:r>
            <a:r>
              <a:rPr lang="fr-FR" dirty="0"/>
              <a:t> </a:t>
            </a:r>
            <a:r>
              <a:rPr lang="fr-FR" dirty="0" err="1"/>
              <a:t>weight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around</a:t>
            </a:r>
            <a:r>
              <a:rPr lang="fr-FR" dirty="0"/>
              <a:t> 4000g and 4500g,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discuss</a:t>
            </a:r>
            <a:r>
              <a:rPr lang="fr-FR" dirty="0"/>
              <a:t> a vaginal </a:t>
            </a:r>
            <a:r>
              <a:rPr lang="fr-FR" dirty="0" err="1"/>
              <a:t>delivery</a:t>
            </a:r>
            <a:r>
              <a:rPr lang="fr-FR" dirty="0"/>
              <a:t>. On the </a:t>
            </a:r>
            <a:r>
              <a:rPr lang="fr-FR" dirty="0" err="1"/>
              <a:t>other</a:t>
            </a:r>
            <a:r>
              <a:rPr lang="fr-FR" dirty="0"/>
              <a:t> hand, if the </a:t>
            </a:r>
            <a:r>
              <a:rPr lang="fr-FR" dirty="0" err="1"/>
              <a:t>fetal</a:t>
            </a:r>
            <a:r>
              <a:rPr lang="fr-FR" dirty="0"/>
              <a:t> </a:t>
            </a:r>
            <a:r>
              <a:rPr lang="fr-FR" dirty="0" err="1"/>
              <a:t>weight</a:t>
            </a:r>
            <a:r>
              <a:rPr lang="fr-FR" dirty="0"/>
              <a:t> </a:t>
            </a:r>
            <a:r>
              <a:rPr lang="fr-FR" dirty="0" err="1"/>
              <a:t>estimates</a:t>
            </a:r>
            <a:r>
              <a:rPr lang="fr-FR" dirty="0"/>
              <a:t> more </a:t>
            </a:r>
            <a:r>
              <a:rPr lang="fr-FR" dirty="0" err="1"/>
              <a:t>than</a:t>
            </a:r>
            <a:r>
              <a:rPr lang="fr-FR" dirty="0"/>
              <a:t> 4500g,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propose a </a:t>
            </a:r>
            <a:r>
              <a:rPr lang="fr-FR" dirty="0" err="1"/>
              <a:t>caesarean</a:t>
            </a:r>
            <a:r>
              <a:rPr lang="fr-FR" dirty="0"/>
              <a:t> </a:t>
            </a:r>
            <a:r>
              <a:rPr lang="fr-FR" dirty="0" err="1"/>
              <a:t>prophylaxis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264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381000" y="2052925"/>
            <a:ext cx="8458200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dirty="0"/>
              <a:t>MERCI DE VOTRE ATTENTION</a:t>
            </a:r>
          </a:p>
          <a:p>
            <a:pPr marL="0" indent="0" algn="ctr">
              <a:buNone/>
            </a:pPr>
            <a:r>
              <a:rPr lang="fr-FR" sz="4800" dirty="0"/>
              <a:t>XIN CHÂN THÀNH CẢM </a:t>
            </a:r>
            <a:r>
              <a:rPr lang="en-US" sz="4800" dirty="0"/>
              <a:t>ƠN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40854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Definition</a:t>
            </a:r>
            <a:endParaRPr lang="fr-FR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err="1"/>
              <a:t>according</a:t>
            </a:r>
            <a:r>
              <a:rPr lang="fr-FR" dirty="0"/>
              <a:t> to Jacques </a:t>
            </a:r>
            <a:r>
              <a:rPr lang="fr-FR" dirty="0" err="1"/>
              <a:t>Lansac's</a:t>
            </a:r>
            <a:r>
              <a:rPr lang="fr-FR" dirty="0"/>
              <a:t> </a:t>
            </a:r>
            <a:r>
              <a:rPr lang="fr-FR" dirty="0" err="1"/>
              <a:t>definition</a:t>
            </a:r>
            <a:r>
              <a:rPr lang="fr-FR" dirty="0"/>
              <a:t> [1], </a:t>
            </a:r>
            <a:r>
              <a:rPr lang="fr-FR" dirty="0" err="1"/>
              <a:t>shoulder</a:t>
            </a:r>
            <a:r>
              <a:rPr lang="fr-FR" dirty="0"/>
              <a:t> </a:t>
            </a:r>
            <a:r>
              <a:rPr lang="fr-FR" dirty="0" err="1"/>
              <a:t>dystocia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defined</a:t>
            </a:r>
            <a:r>
              <a:rPr lang="fr-FR" dirty="0"/>
              <a:t> by the use of </a:t>
            </a:r>
            <a:r>
              <a:rPr lang="fr-FR" dirty="0" err="1"/>
              <a:t>obstetric</a:t>
            </a:r>
            <a:r>
              <a:rPr lang="fr-FR" dirty="0"/>
              <a:t> </a:t>
            </a:r>
            <a:r>
              <a:rPr lang="fr-FR" dirty="0" err="1"/>
              <a:t>maneuvers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gentle</a:t>
            </a:r>
            <a:r>
              <a:rPr lang="fr-FR" dirty="0"/>
              <a:t> traction on the </a:t>
            </a:r>
            <a:r>
              <a:rPr lang="fr-FR" dirty="0" err="1"/>
              <a:t>head</a:t>
            </a:r>
            <a:r>
              <a:rPr lang="fr-FR" dirty="0"/>
              <a:t> and / or the restitution </a:t>
            </a:r>
            <a:r>
              <a:rPr lang="fr-FR" dirty="0" err="1"/>
              <a:t>maneuver</a:t>
            </a:r>
            <a:r>
              <a:rPr lang="fr-FR" dirty="0"/>
              <a:t> to </a:t>
            </a:r>
            <a:r>
              <a:rPr lang="fr-FR" dirty="0" err="1"/>
              <a:t>clear</a:t>
            </a:r>
            <a:r>
              <a:rPr lang="fr-FR" dirty="0"/>
              <a:t> the </a:t>
            </a:r>
            <a:r>
              <a:rPr lang="fr-FR" dirty="0" err="1"/>
              <a:t>shoulders</a:t>
            </a:r>
            <a:r>
              <a:rPr lang="fr-FR" dirty="0"/>
              <a:t>. It varies </a:t>
            </a:r>
            <a:r>
              <a:rPr lang="fr-FR" dirty="0" err="1"/>
              <a:t>from</a:t>
            </a:r>
            <a:r>
              <a:rPr lang="fr-FR" dirty="0"/>
              <a:t> 0.5 to 1% of vaginal </a:t>
            </a:r>
            <a:r>
              <a:rPr lang="fr-FR" dirty="0" err="1"/>
              <a:t>deliveries</a:t>
            </a:r>
            <a:r>
              <a:rPr lang="fr-FR" dirty="0"/>
              <a:t>. It doubles in </a:t>
            </a:r>
            <a:r>
              <a:rPr lang="fr-FR" dirty="0" err="1"/>
              <a:t>nascent</a:t>
            </a:r>
            <a:r>
              <a:rPr lang="fr-FR" dirty="0"/>
              <a:t> </a:t>
            </a:r>
            <a:r>
              <a:rPr lang="fr-FR" dirty="0" err="1"/>
              <a:t>children</a:t>
            </a:r>
            <a:r>
              <a:rPr lang="fr-FR" dirty="0"/>
              <a:t> </a:t>
            </a:r>
            <a:r>
              <a:rPr lang="fr-FR" dirty="0" err="1"/>
              <a:t>after</a:t>
            </a:r>
            <a:r>
              <a:rPr lang="fr-FR" dirty="0"/>
              <a:t> 42 </a:t>
            </a:r>
            <a:r>
              <a:rPr lang="fr-FR" dirty="0" err="1"/>
              <a:t>weeks</a:t>
            </a:r>
            <a:r>
              <a:rPr lang="fr-FR" dirty="0"/>
              <a:t>. In 60 to 70% of cases,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observed</a:t>
            </a:r>
            <a:r>
              <a:rPr lang="fr-FR" dirty="0"/>
              <a:t> in </a:t>
            </a:r>
            <a:r>
              <a:rPr lang="fr-FR" dirty="0" err="1"/>
              <a:t>children</a:t>
            </a:r>
            <a:r>
              <a:rPr lang="fr-FR" dirty="0"/>
              <a:t> </a:t>
            </a:r>
            <a:r>
              <a:rPr lang="fr-FR" dirty="0" err="1"/>
              <a:t>weighing</a:t>
            </a:r>
            <a:r>
              <a:rPr lang="fr-FR" dirty="0"/>
              <a:t> more </a:t>
            </a:r>
            <a:r>
              <a:rPr lang="fr-FR" dirty="0" err="1"/>
              <a:t>than</a:t>
            </a:r>
            <a:r>
              <a:rPr lang="fr-FR" dirty="0"/>
              <a:t> 4000g. The </a:t>
            </a:r>
            <a:r>
              <a:rPr lang="fr-FR" dirty="0" err="1"/>
              <a:t>frequency</a:t>
            </a:r>
            <a:r>
              <a:rPr lang="fr-FR" dirty="0"/>
              <a:t> of </a:t>
            </a:r>
            <a:r>
              <a:rPr lang="fr-FR" dirty="0" err="1"/>
              <a:t>dystocia</a:t>
            </a:r>
            <a:r>
              <a:rPr lang="fr-FR" dirty="0"/>
              <a:t> </a:t>
            </a:r>
            <a:r>
              <a:rPr lang="fr-FR" dirty="0" err="1"/>
              <a:t>increases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weight</a:t>
            </a:r>
            <a:r>
              <a:rPr lang="fr-FR" dirty="0"/>
              <a:t> of </a:t>
            </a:r>
            <a:r>
              <a:rPr lang="fr-FR" dirty="0" err="1"/>
              <a:t>children</a:t>
            </a:r>
            <a:r>
              <a:rPr lang="fr-FR" dirty="0"/>
              <a:t>, </a:t>
            </a:r>
            <a:r>
              <a:rPr lang="fr-FR" dirty="0" err="1"/>
              <a:t>it</a:t>
            </a:r>
            <a:r>
              <a:rPr lang="fr-FR" dirty="0"/>
              <a:t> doubles </a:t>
            </a:r>
            <a:r>
              <a:rPr lang="fr-FR" dirty="0" err="1"/>
              <a:t>beyond</a:t>
            </a:r>
            <a:r>
              <a:rPr lang="fr-FR" dirty="0"/>
              <a:t> 4500g. It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multiplied</a:t>
            </a:r>
            <a:r>
              <a:rPr lang="fr-FR" dirty="0"/>
              <a:t> by </a:t>
            </a:r>
            <a:r>
              <a:rPr lang="fr-FR" dirty="0" err="1"/>
              <a:t>two</a:t>
            </a:r>
            <a:r>
              <a:rPr lang="fr-FR" dirty="0"/>
              <a:t> to four in </a:t>
            </a:r>
            <a:r>
              <a:rPr lang="fr-FR" dirty="0" err="1"/>
              <a:t>children</a:t>
            </a:r>
            <a:r>
              <a:rPr lang="fr-FR" dirty="0"/>
              <a:t> of </a:t>
            </a:r>
            <a:r>
              <a:rPr lang="fr-FR" dirty="0" err="1"/>
              <a:t>diabetic</a:t>
            </a:r>
            <a:r>
              <a:rPr lang="fr-FR" dirty="0"/>
              <a:t> </a:t>
            </a:r>
            <a:r>
              <a:rPr lang="fr-FR" dirty="0" err="1"/>
              <a:t>mothers</a:t>
            </a:r>
            <a:r>
              <a:rPr lang="fr-FR" dirty="0"/>
              <a:t> </a:t>
            </a:r>
            <a:r>
              <a:rPr lang="fr-FR" dirty="0" err="1"/>
              <a:t>whose</a:t>
            </a:r>
            <a:r>
              <a:rPr lang="fr-FR" dirty="0"/>
              <a:t> biacromial </a:t>
            </a:r>
            <a:r>
              <a:rPr lang="fr-FR" dirty="0" err="1"/>
              <a:t>diameter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2 to 3 cm 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of </a:t>
            </a:r>
            <a:r>
              <a:rPr lang="fr-FR" dirty="0" err="1"/>
              <a:t>children</a:t>
            </a:r>
            <a:r>
              <a:rPr lang="fr-FR" dirty="0"/>
              <a:t> of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weight</a:t>
            </a:r>
            <a:r>
              <a:rPr lang="fr-FR" dirty="0"/>
              <a:t> of a non-</a:t>
            </a:r>
            <a:r>
              <a:rPr lang="fr-FR" dirty="0" err="1"/>
              <a:t>diabetic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28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Definition</a:t>
            </a:r>
            <a:endParaRPr lang="fr-FR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 60 to 70% of cases,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observed</a:t>
            </a:r>
            <a:r>
              <a:rPr lang="fr-FR" dirty="0"/>
              <a:t> in </a:t>
            </a:r>
            <a:r>
              <a:rPr lang="fr-FR" dirty="0" err="1"/>
              <a:t>children</a:t>
            </a:r>
            <a:r>
              <a:rPr lang="fr-FR" dirty="0"/>
              <a:t> </a:t>
            </a:r>
            <a:r>
              <a:rPr lang="fr-FR" dirty="0" err="1"/>
              <a:t>weighing</a:t>
            </a:r>
            <a:r>
              <a:rPr lang="fr-FR" dirty="0"/>
              <a:t> more </a:t>
            </a:r>
            <a:r>
              <a:rPr lang="fr-FR" dirty="0" err="1"/>
              <a:t>than</a:t>
            </a:r>
            <a:r>
              <a:rPr lang="fr-FR" dirty="0"/>
              <a:t> 4000g. The </a:t>
            </a:r>
            <a:r>
              <a:rPr lang="fr-FR" dirty="0" err="1"/>
              <a:t>frequency</a:t>
            </a:r>
            <a:r>
              <a:rPr lang="fr-FR" dirty="0"/>
              <a:t> of </a:t>
            </a:r>
            <a:r>
              <a:rPr lang="fr-FR" dirty="0" err="1"/>
              <a:t>dystocia</a:t>
            </a:r>
            <a:r>
              <a:rPr lang="fr-FR" dirty="0"/>
              <a:t> </a:t>
            </a:r>
            <a:r>
              <a:rPr lang="fr-FR" dirty="0" err="1"/>
              <a:t>increases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weight</a:t>
            </a:r>
            <a:r>
              <a:rPr lang="fr-FR" dirty="0"/>
              <a:t> of </a:t>
            </a:r>
            <a:r>
              <a:rPr lang="fr-FR" dirty="0" err="1"/>
              <a:t>children</a:t>
            </a:r>
            <a:r>
              <a:rPr lang="fr-FR" dirty="0"/>
              <a:t>, </a:t>
            </a:r>
            <a:r>
              <a:rPr lang="fr-FR" dirty="0" err="1"/>
              <a:t>it</a:t>
            </a:r>
            <a:r>
              <a:rPr lang="fr-FR" dirty="0"/>
              <a:t> doubles </a:t>
            </a:r>
            <a:r>
              <a:rPr lang="fr-FR" dirty="0" err="1"/>
              <a:t>beyond</a:t>
            </a:r>
            <a:r>
              <a:rPr lang="fr-FR" dirty="0"/>
              <a:t> 4500g. It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multiplied</a:t>
            </a:r>
            <a:r>
              <a:rPr lang="fr-FR" dirty="0"/>
              <a:t> by </a:t>
            </a:r>
            <a:r>
              <a:rPr lang="fr-FR" dirty="0" err="1"/>
              <a:t>two</a:t>
            </a:r>
            <a:r>
              <a:rPr lang="fr-FR" dirty="0"/>
              <a:t> to four in </a:t>
            </a:r>
            <a:r>
              <a:rPr lang="fr-FR" dirty="0" err="1"/>
              <a:t>children</a:t>
            </a:r>
            <a:r>
              <a:rPr lang="fr-FR" dirty="0"/>
              <a:t> of </a:t>
            </a:r>
            <a:r>
              <a:rPr lang="fr-FR" dirty="0" err="1"/>
              <a:t>diabetic</a:t>
            </a:r>
            <a:r>
              <a:rPr lang="fr-FR" dirty="0"/>
              <a:t> </a:t>
            </a:r>
            <a:r>
              <a:rPr lang="fr-FR" dirty="0" err="1"/>
              <a:t>mothers</a:t>
            </a:r>
            <a:r>
              <a:rPr lang="fr-FR" dirty="0"/>
              <a:t> </a:t>
            </a:r>
            <a:r>
              <a:rPr lang="fr-FR" dirty="0" err="1"/>
              <a:t>whose</a:t>
            </a:r>
            <a:r>
              <a:rPr lang="fr-FR" dirty="0"/>
              <a:t> biacromial </a:t>
            </a:r>
            <a:r>
              <a:rPr lang="fr-FR" dirty="0" err="1"/>
              <a:t>diameter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2 to 3 cm 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of </a:t>
            </a:r>
            <a:r>
              <a:rPr lang="fr-FR" dirty="0" err="1"/>
              <a:t>children</a:t>
            </a:r>
            <a:r>
              <a:rPr lang="fr-FR" dirty="0"/>
              <a:t> of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weight</a:t>
            </a:r>
            <a:r>
              <a:rPr lang="fr-FR" dirty="0"/>
              <a:t> of a non-</a:t>
            </a:r>
            <a:r>
              <a:rPr lang="fr-FR" dirty="0" err="1"/>
              <a:t>diabetic</a:t>
            </a:r>
            <a:r>
              <a:rPr lang="fr-FR" dirty="0"/>
              <a:t> </a:t>
            </a:r>
            <a:r>
              <a:rPr lang="fr-FR" dirty="0" err="1"/>
              <a:t>mother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0226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Diagnostic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 the </a:t>
            </a:r>
            <a:r>
              <a:rPr lang="fr-FR" dirty="0" err="1"/>
              <a:t>labor</a:t>
            </a:r>
            <a:r>
              <a:rPr lang="fr-FR" dirty="0"/>
              <a:t> room </a:t>
            </a:r>
            <a:r>
              <a:rPr lang="fr-FR" dirty="0" err="1"/>
              <a:t>when</a:t>
            </a:r>
            <a:r>
              <a:rPr lang="fr-FR" dirty="0"/>
              <a:t> the </a:t>
            </a:r>
            <a:r>
              <a:rPr lang="fr-FR" dirty="0" err="1"/>
              <a:t>head</a:t>
            </a:r>
            <a:r>
              <a:rPr lang="fr-FR" dirty="0"/>
              <a:t> of the baby has been </a:t>
            </a:r>
            <a:r>
              <a:rPr lang="fr-FR" dirty="0" err="1"/>
              <a:t>expelled</a:t>
            </a:r>
            <a:r>
              <a:rPr lang="fr-FR" dirty="0"/>
              <a:t> but </a:t>
            </a:r>
            <a:r>
              <a:rPr lang="fr-FR" dirty="0" err="1"/>
              <a:t>remains</a:t>
            </a:r>
            <a:r>
              <a:rPr lang="fr-FR" dirty="0"/>
              <a:t> in the </a:t>
            </a:r>
            <a:r>
              <a:rPr lang="fr-FR" dirty="0" err="1"/>
              <a:t>vulva</a:t>
            </a:r>
            <a:r>
              <a:rPr lang="fr-FR" dirty="0"/>
              <a:t>, </a:t>
            </a:r>
            <a:r>
              <a:rPr lang="fr-FR" dirty="0" err="1"/>
              <a:t>motionless</a:t>
            </a:r>
            <a:r>
              <a:rPr lang="fr-FR" dirty="0"/>
              <a:t> </a:t>
            </a:r>
            <a:r>
              <a:rPr lang="fr-FR" dirty="0" err="1"/>
              <a:t>without</a:t>
            </a:r>
            <a:r>
              <a:rPr lang="fr-FR" dirty="0"/>
              <a:t> the </a:t>
            </a:r>
            <a:r>
              <a:rPr lang="fr-FR" dirty="0" err="1"/>
              <a:t>tendency</a:t>
            </a:r>
            <a:r>
              <a:rPr lang="fr-FR" dirty="0"/>
              <a:t> to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movement</a:t>
            </a:r>
            <a:r>
              <a:rPr lang="fr-FR" dirty="0"/>
              <a:t> of restitution. The </a:t>
            </a:r>
            <a:r>
              <a:rPr lang="fr-FR" dirty="0" err="1"/>
              <a:t>stump</a:t>
            </a:r>
            <a:r>
              <a:rPr lang="fr-FR" dirty="0"/>
              <a:t> of the </a:t>
            </a:r>
            <a:r>
              <a:rPr lang="fr-FR" dirty="0" err="1"/>
              <a:t>anterior</a:t>
            </a:r>
            <a:r>
              <a:rPr lang="fr-FR" dirty="0"/>
              <a:t> </a:t>
            </a:r>
            <a:r>
              <a:rPr lang="fr-FR" dirty="0" err="1"/>
              <a:t>shoulder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appear</a:t>
            </a:r>
            <a:r>
              <a:rPr lang="fr-FR" dirty="0"/>
              <a:t> in the </a:t>
            </a:r>
            <a:r>
              <a:rPr lang="fr-FR" dirty="0" err="1"/>
              <a:t>vulva</a:t>
            </a:r>
            <a:r>
              <a:rPr lang="fr-FR" dirty="0"/>
              <a:t> </a:t>
            </a:r>
            <a:r>
              <a:rPr lang="fr-FR" dirty="0" err="1"/>
              <a:t>despite</a:t>
            </a:r>
            <a:r>
              <a:rPr lang="fr-FR" dirty="0"/>
              <a:t> </a:t>
            </a:r>
            <a:r>
              <a:rPr lang="fr-FR" dirty="0" err="1"/>
              <a:t>gentle</a:t>
            </a:r>
            <a:r>
              <a:rPr lang="fr-FR" dirty="0"/>
              <a:t> traction </a:t>
            </a:r>
            <a:r>
              <a:rPr lang="fr-FR" dirty="0" err="1"/>
              <a:t>downwards</a:t>
            </a:r>
            <a:r>
              <a:rPr lang="fr-FR" dirty="0"/>
              <a:t> and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palpated</a:t>
            </a:r>
            <a:r>
              <a:rPr lang="fr-FR" dirty="0"/>
              <a:t> </a:t>
            </a:r>
            <a:r>
              <a:rPr lang="fr-FR" dirty="0" err="1"/>
              <a:t>above</a:t>
            </a:r>
            <a:r>
              <a:rPr lang="fr-FR" dirty="0"/>
              <a:t> the </a:t>
            </a:r>
            <a:r>
              <a:rPr lang="fr-FR" dirty="0" err="1"/>
              <a:t>symphysis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494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METHODE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a case-control </a:t>
            </a:r>
            <a:r>
              <a:rPr lang="fr-FR" dirty="0" err="1"/>
              <a:t>study</a:t>
            </a:r>
            <a:r>
              <a:rPr lang="fr-FR" dirty="0"/>
              <a:t> of </a:t>
            </a:r>
            <a:r>
              <a:rPr lang="fr-FR" dirty="0" err="1"/>
              <a:t>dystocia</a:t>
            </a:r>
            <a:r>
              <a:rPr lang="fr-FR" dirty="0"/>
              <a:t> of the </a:t>
            </a:r>
            <a:r>
              <a:rPr lang="fr-FR" dirty="0" err="1"/>
              <a:t>shoulders</a:t>
            </a:r>
            <a:r>
              <a:rPr lang="fr-FR" dirty="0"/>
              <a:t> and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shoulder</a:t>
            </a:r>
            <a:r>
              <a:rPr lang="fr-FR" dirty="0"/>
              <a:t> </a:t>
            </a:r>
            <a:r>
              <a:rPr lang="fr-FR" dirty="0" err="1"/>
              <a:t>dystocia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performed</a:t>
            </a:r>
            <a:r>
              <a:rPr lang="fr-FR" dirty="0"/>
              <a:t> on the </a:t>
            </a:r>
            <a:r>
              <a:rPr lang="fr-FR" dirty="0" err="1"/>
              <a:t>delivery</a:t>
            </a:r>
            <a:r>
              <a:rPr lang="fr-FR" dirty="0"/>
              <a:t> files </a:t>
            </a:r>
            <a:r>
              <a:rPr lang="fr-FR" dirty="0" err="1"/>
              <a:t>between</a:t>
            </a:r>
            <a:r>
              <a:rPr lang="fr-FR" dirty="0"/>
              <a:t> 01/04/2011 and 15/06/2017 at the Jean Verdier </a:t>
            </a:r>
            <a:r>
              <a:rPr lang="fr-FR" dirty="0" err="1"/>
              <a:t>hospital</a:t>
            </a:r>
            <a:r>
              <a:rPr lang="fr-FR" dirty="0"/>
              <a:t> in Bondy. Patients </a:t>
            </a:r>
            <a:r>
              <a:rPr lang="fr-FR" dirty="0" err="1"/>
              <a:t>followed</a:t>
            </a:r>
            <a:r>
              <a:rPr lang="fr-FR" dirty="0"/>
              <a:t> up at the </a:t>
            </a:r>
            <a:r>
              <a:rPr lang="fr-FR" dirty="0" err="1"/>
              <a:t>hospital</a:t>
            </a:r>
            <a:r>
              <a:rPr lang="fr-FR" dirty="0"/>
              <a:t> and </a:t>
            </a:r>
            <a:r>
              <a:rPr lang="fr-FR" dirty="0" err="1"/>
              <a:t>performed</a:t>
            </a:r>
            <a:r>
              <a:rPr lang="fr-FR" dirty="0"/>
              <a:t> an oral </a:t>
            </a:r>
            <a:r>
              <a:rPr lang="fr-FR" dirty="0" err="1"/>
              <a:t>hyperglycemia</a:t>
            </a:r>
            <a:r>
              <a:rPr lang="fr-FR" dirty="0"/>
              <a:t> test for the </a:t>
            </a:r>
            <a:r>
              <a:rPr lang="fr-FR" dirty="0" err="1"/>
              <a:t>detection</a:t>
            </a:r>
            <a:r>
              <a:rPr lang="fr-FR" dirty="0"/>
              <a:t> of </a:t>
            </a:r>
            <a:r>
              <a:rPr lang="fr-FR" dirty="0" err="1"/>
              <a:t>gestational</a:t>
            </a:r>
            <a:r>
              <a:rPr lang="fr-FR" dirty="0"/>
              <a:t> </a:t>
            </a:r>
            <a:r>
              <a:rPr lang="fr-FR" dirty="0" err="1"/>
              <a:t>diabetes</a:t>
            </a:r>
            <a:r>
              <a:rPr lang="fr-FR" dirty="0"/>
              <a:t>. All patients </a:t>
            </a:r>
            <a:r>
              <a:rPr lang="fr-FR" dirty="0" err="1"/>
              <a:t>diagnosed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diabetes</a:t>
            </a:r>
            <a:r>
              <a:rPr lang="fr-FR" dirty="0"/>
              <a:t> </a:t>
            </a:r>
            <a:r>
              <a:rPr lang="fr-FR" dirty="0" err="1"/>
              <a:t>treated</a:t>
            </a:r>
            <a:r>
              <a:rPr lang="fr-FR" dirty="0"/>
              <a:t> by </a:t>
            </a:r>
            <a:r>
              <a:rPr lang="fr-FR" dirty="0" err="1"/>
              <a:t>diabetologists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4657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METHODE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Pour les accouchements par voie basse, on va les mettre dans deux groupes : dystocie des épaules dans le groupe « cas » et sans dystocie des épaules dans le groupe « témoins ».</a:t>
            </a:r>
          </a:p>
        </p:txBody>
      </p:sp>
    </p:spTree>
    <p:extLst>
      <p:ext uri="{BB962C8B-B14F-4D97-AF65-F5344CB8AC3E}">
        <p14:creationId xmlns:p14="http://schemas.microsoft.com/office/powerpoint/2010/main" val="37849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METHODE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857619" y="1600200"/>
            <a:ext cx="6711654" cy="4876806"/>
          </a:xfrm>
        </p:spPr>
        <p:txBody>
          <a:bodyPr>
            <a:normAutofit/>
          </a:bodyPr>
          <a:lstStyle/>
          <a:p>
            <a:r>
              <a:rPr lang="fr-FR" dirty="0"/>
              <a:t>The figures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analyzed</a:t>
            </a:r>
            <a:r>
              <a:rPr lang="fr-FR" dirty="0"/>
              <a:t> by the SPSS 16.0 application to </a:t>
            </a:r>
            <a:r>
              <a:rPr lang="fr-FR" dirty="0" err="1"/>
              <a:t>estimate</a:t>
            </a:r>
            <a:r>
              <a:rPr lang="fr-FR" dirty="0"/>
              <a:t>:</a:t>
            </a:r>
          </a:p>
          <a:p>
            <a:pPr lvl="1"/>
            <a:r>
              <a:rPr lang="fr-FR" dirty="0" err="1"/>
              <a:t>Frequencies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average</a:t>
            </a:r>
            <a:r>
              <a:rPr lang="fr-FR" dirty="0"/>
              <a:t> values</a:t>
            </a:r>
          </a:p>
          <a:p>
            <a:pPr lvl="1"/>
            <a:r>
              <a:rPr lang="fr-FR" dirty="0"/>
              <a:t>the value of p (test χ2)</a:t>
            </a:r>
          </a:p>
          <a:p>
            <a:pPr lvl="1"/>
            <a:r>
              <a:rPr lang="fr-FR" dirty="0"/>
              <a:t>the relative </a:t>
            </a:r>
            <a:r>
              <a:rPr lang="fr-FR" dirty="0" err="1"/>
              <a:t>risk</a:t>
            </a:r>
            <a:endParaRPr lang="fr-FR" dirty="0"/>
          </a:p>
          <a:p>
            <a:pPr lvl="1"/>
            <a:r>
              <a:rPr lang="fr-FR" dirty="0" err="1"/>
              <a:t>independent-samples</a:t>
            </a:r>
            <a:r>
              <a:rPr lang="fr-FR" dirty="0"/>
              <a:t> T test to compare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average</a:t>
            </a:r>
            <a:r>
              <a:rPr lang="fr-FR" dirty="0"/>
              <a:t> values</a:t>
            </a:r>
          </a:p>
          <a:p>
            <a:pPr lvl="1"/>
            <a:r>
              <a:rPr lang="fr-FR" dirty="0"/>
              <a:t>the ROC </a:t>
            </a:r>
            <a:r>
              <a:rPr lang="fr-FR" dirty="0" err="1"/>
              <a:t>curve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4908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RESULT</a:t>
            </a:r>
          </a:p>
        </p:txBody>
      </p:sp>
      <p:graphicFrame>
        <p:nvGraphicFramePr>
          <p:cNvPr id="4" name="Chỗ dành sẵn cho Nội dung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070562"/>
              </p:ext>
            </p:extLst>
          </p:nvPr>
        </p:nvGraphicFramePr>
        <p:xfrm>
          <a:off x="457200" y="1752600"/>
          <a:ext cx="8229601" cy="4183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7985">
                  <a:extLst>
                    <a:ext uri="{9D8B030D-6E8A-4147-A177-3AD203B41FA5}">
                      <a16:colId xmlns:a16="http://schemas.microsoft.com/office/drawing/2014/main" val="2616050486"/>
                    </a:ext>
                  </a:extLst>
                </a:gridCol>
                <a:gridCol w="1940489">
                  <a:extLst>
                    <a:ext uri="{9D8B030D-6E8A-4147-A177-3AD203B41FA5}">
                      <a16:colId xmlns:a16="http://schemas.microsoft.com/office/drawing/2014/main" val="3526228990"/>
                    </a:ext>
                  </a:extLst>
                </a:gridCol>
                <a:gridCol w="1771920">
                  <a:extLst>
                    <a:ext uri="{9D8B030D-6E8A-4147-A177-3AD203B41FA5}">
                      <a16:colId xmlns:a16="http://schemas.microsoft.com/office/drawing/2014/main" val="468316432"/>
                    </a:ext>
                  </a:extLst>
                </a:gridCol>
                <a:gridCol w="1809207">
                  <a:extLst>
                    <a:ext uri="{9D8B030D-6E8A-4147-A177-3AD203B41FA5}">
                      <a16:colId xmlns:a16="http://schemas.microsoft.com/office/drawing/2014/main" val="2852365948"/>
                    </a:ext>
                  </a:extLst>
                </a:gridCol>
              </a:tblGrid>
              <a:tr h="1636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Variantes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err="1">
                          <a:effectLst/>
                        </a:rPr>
                        <a:t>Shoulder</a:t>
                      </a:r>
                      <a:r>
                        <a:rPr lang="fr-FR" sz="2400" b="1" dirty="0">
                          <a:effectLst/>
                        </a:rPr>
                        <a:t> dystocie (A) n=205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Control group(B)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n= 11197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RR (95%CI)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ou (p)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1055393848"/>
                  </a:ext>
                </a:extLst>
              </a:tr>
              <a:tr h="826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Height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163,49 ± 6,3 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164,12 ± 6,48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0,166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3768472289"/>
                  </a:ext>
                </a:extLst>
              </a:tr>
              <a:tr h="826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Weight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71,45 ± 15,96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66,7 ± 14,394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&lt;0,001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3698195998"/>
                  </a:ext>
                </a:extLst>
              </a:tr>
              <a:tr h="826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BMI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26,61 ± 5,29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24,71 ± 4,9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&lt;0,001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3235253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85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RESULT</a:t>
            </a:r>
          </a:p>
        </p:txBody>
      </p:sp>
      <p:graphicFrame>
        <p:nvGraphicFramePr>
          <p:cNvPr id="4" name="Chỗ dành sẵn cho Nội dung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686525"/>
              </p:ext>
            </p:extLst>
          </p:nvPr>
        </p:nvGraphicFramePr>
        <p:xfrm>
          <a:off x="457200" y="1752600"/>
          <a:ext cx="8153400" cy="4860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2911">
                  <a:extLst>
                    <a:ext uri="{9D8B030D-6E8A-4147-A177-3AD203B41FA5}">
                      <a16:colId xmlns:a16="http://schemas.microsoft.com/office/drawing/2014/main" val="1375832035"/>
                    </a:ext>
                  </a:extLst>
                </a:gridCol>
                <a:gridCol w="1922521">
                  <a:extLst>
                    <a:ext uri="{9D8B030D-6E8A-4147-A177-3AD203B41FA5}">
                      <a16:colId xmlns:a16="http://schemas.microsoft.com/office/drawing/2014/main" val="1660646456"/>
                    </a:ext>
                  </a:extLst>
                </a:gridCol>
                <a:gridCol w="1755513">
                  <a:extLst>
                    <a:ext uri="{9D8B030D-6E8A-4147-A177-3AD203B41FA5}">
                      <a16:colId xmlns:a16="http://schemas.microsoft.com/office/drawing/2014/main" val="1766429491"/>
                    </a:ext>
                  </a:extLst>
                </a:gridCol>
                <a:gridCol w="1792455">
                  <a:extLst>
                    <a:ext uri="{9D8B030D-6E8A-4147-A177-3AD203B41FA5}">
                      <a16:colId xmlns:a16="http://schemas.microsoft.com/office/drawing/2014/main" val="3683585957"/>
                    </a:ext>
                  </a:extLst>
                </a:gridCol>
              </a:tblGrid>
              <a:tr h="1569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Diabete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</a:rPr>
                        <a:t>49 (23,9%)</a:t>
                      </a:r>
                      <a:endParaRPr lang="fr-F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1963 (17,5%)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1,36 (1,06-1,74)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p&lt;0,05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2323723586"/>
                  </a:ext>
                </a:extLst>
              </a:tr>
              <a:tr h="792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Diabète Gestationnel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43 (21%)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1881 (16,8%)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0,114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2472653325"/>
                  </a:ext>
                </a:extLst>
              </a:tr>
              <a:tr h="792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Diabète insulino-dépendant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</a:rPr>
                        <a:t>0 </a:t>
                      </a:r>
                      <a:endParaRPr lang="fr-F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31 (0,3%)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2917240453"/>
                  </a:ext>
                </a:extLst>
              </a:tr>
              <a:tr h="1569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Diabète non-insulino-dépendant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6 (2,9%)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51 (0,5%)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6,42 (2,78-14,8)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P&lt;0,001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2518766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4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</TotalTime>
  <Words>786</Words>
  <Application>Microsoft Office PowerPoint</Application>
  <PresentationFormat>Trình chiếu Trên màn hình (4:3)</PresentationFormat>
  <Paragraphs>160</Paragraphs>
  <Slides>19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 3</vt:lpstr>
      <vt:lpstr>Ion</vt:lpstr>
      <vt:lpstr>Research about shoulder dystocia</vt:lpstr>
      <vt:lpstr>Definition</vt:lpstr>
      <vt:lpstr>Definition</vt:lpstr>
      <vt:lpstr>Diagnostic</vt:lpstr>
      <vt:lpstr>METHODE</vt:lpstr>
      <vt:lpstr>METHODE</vt:lpstr>
      <vt:lpstr>METHODE</vt:lpstr>
      <vt:lpstr>RESULT</vt:lpstr>
      <vt:lpstr>RESULT</vt:lpstr>
      <vt:lpstr>Obstetrique History</vt:lpstr>
      <vt:lpstr>RESULT</vt:lpstr>
      <vt:lpstr>RESULT</vt:lpstr>
      <vt:lpstr>Complications</vt:lpstr>
      <vt:lpstr>diabète</vt:lpstr>
      <vt:lpstr>ROC of fœtal weight  and shoulder dystocia</vt:lpstr>
      <vt:lpstr>ROC of term and shoulder dystocia</vt:lpstr>
      <vt:lpstr>Conclusion</vt:lpstr>
      <vt:lpstr>Proposition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Dystocie des epaules</dc:title>
  <dc:creator>Hai Long NGUYEN</dc:creator>
  <cp:lastModifiedBy>NGUYEN Hai Long</cp:lastModifiedBy>
  <cp:revision>11</cp:revision>
  <dcterms:created xsi:type="dcterms:W3CDTF">2006-08-16T00:00:00Z</dcterms:created>
  <dcterms:modified xsi:type="dcterms:W3CDTF">2017-10-23T22:30:21Z</dcterms:modified>
</cp:coreProperties>
</file>